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336" r:id="rId6"/>
    <p:sldId id="337" r:id="rId7"/>
    <p:sldId id="374" r:id="rId8"/>
    <p:sldId id="376" r:id="rId9"/>
    <p:sldId id="338" r:id="rId10"/>
    <p:sldId id="339" r:id="rId11"/>
    <p:sldId id="379" r:id="rId12"/>
    <p:sldId id="380" r:id="rId13"/>
    <p:sldId id="382" r:id="rId14"/>
    <p:sldId id="381" r:id="rId15"/>
    <p:sldId id="340" r:id="rId16"/>
    <p:sldId id="377" r:id="rId17"/>
    <p:sldId id="341" r:id="rId18"/>
    <p:sldId id="378" r:id="rId19"/>
    <p:sldId id="342" r:id="rId20"/>
    <p:sldId id="343" r:id="rId21"/>
    <p:sldId id="344" r:id="rId22"/>
    <p:sldId id="383" r:id="rId23"/>
    <p:sldId id="345" r:id="rId24"/>
    <p:sldId id="346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</p:sldIdLst>
  <p:sldSz cx="1584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122363"/>
            <a:ext cx="11880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602038"/>
            <a:ext cx="11880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9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65125"/>
            <a:ext cx="341551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65125"/>
            <a:ext cx="10048548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709739"/>
            <a:ext cx="136620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589464"/>
            <a:ext cx="136620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65126"/>
            <a:ext cx="1366206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681163"/>
            <a:ext cx="67010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505075"/>
            <a:ext cx="6701094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681163"/>
            <a:ext cx="67340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505075"/>
            <a:ext cx="673409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87426"/>
            <a:ext cx="80190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87426"/>
            <a:ext cx="80190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65126"/>
            <a:ext cx="13662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825625"/>
            <a:ext cx="13662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AC4-C0F6-4F6E-B779-70A77BE01B0E}" type="datetimeFigureOut">
              <a:rPr lang="it-IT" smtClean="0"/>
              <a:t>26/02/2025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75D75E2E-B2B5-D60A-9E21-7EC1DBE10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10" y="2120276"/>
            <a:ext cx="7317284" cy="220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comandi 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DDL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88C8814-BF11-2672-EC6B-D2EB20BE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1113727"/>
            <a:ext cx="7674518" cy="43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22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di dati numerici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42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tipo di dato è composto da due parametri denominati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Precision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Scale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parametro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Precision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indica il numero totale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potrà contenere la colonna mentre il parametro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Scale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indica il numero di valori della parte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decimale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Nell'esempio, la definizione della colonna Potrà contenere 6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la parte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intera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2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quella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decimale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il calcolo da effettuare è semplice e basterà sottrarre il valore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Scale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 valore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Precision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avere la parte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intera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mentre per la parte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decimale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basterà tener conto del valore espresso nel secondo parametro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83C66A-39F8-BC1E-52F9-879EB0B1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09" y="1191206"/>
            <a:ext cx="4766065" cy="15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75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di dati numerici ( 5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63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DECIMAL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abbreviato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è un tipo di dato atto a contenere valori numerici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tipologia di dato è un particolare tipo a virgola fissa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IBM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la massima precisione di 38 cifre decimali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tipo di colonna è composta da una parte intera ed una decimale; la prima parte del numero è denominata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Precision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mentre la seconda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Scale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si può notare, questo tipo di dato è identico al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NUMBER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visto in precedenza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Tra gli altri tipi </a:t>
            </a:r>
            <a:r>
              <a:rPr lang="it-IT" sz="28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menzoniamo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consente di memorizzare solo numeri interi</a:t>
            </a:r>
          </a:p>
        </p:txBody>
      </p:sp>
    </p:spTree>
    <p:extLst>
      <p:ext uri="{BB962C8B-B14F-4D97-AF65-F5344CB8AC3E}">
        <p14:creationId xmlns:p14="http://schemas.microsoft.com/office/powerpoint/2010/main" val="1220945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di dati per le date e l’ora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utilizza per memorizzare le date con un formato a lunghezza fissa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formato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predefinito è impostato dal parametro di inizializzazione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NLS_DATE_FORMAT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controllare i parametri, sarà necessario eseguire la seguente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3AC899-5FA9-33BD-66E5-4722AE166AEA}"/>
              </a:ext>
            </a:extLst>
          </p:cNvPr>
          <p:cNvSpPr txBox="1"/>
          <p:nvPr/>
        </p:nvSpPr>
        <p:spPr>
          <a:xfrm>
            <a:off x="4307679" y="4322402"/>
            <a:ext cx="883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PARAMETER, VALUE</a:t>
            </a:r>
          </a:p>
          <a:p>
            <a:r>
              <a:rPr lang="en-US" sz="3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V$NLS_PARAMETERS</a:t>
            </a:r>
            <a:endParaRPr lang="it-IT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79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di dati per le date e l’ora ( 2 di 4 )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C1B101-C0DE-A8CA-F1BA-63463C8C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980" y="637014"/>
            <a:ext cx="11573688" cy="5549028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070D7978-E4CF-AD53-248F-3163336A7EDC}"/>
              </a:ext>
            </a:extLst>
          </p:cNvPr>
          <p:cNvSpPr/>
          <p:nvPr/>
        </p:nvSpPr>
        <p:spPr>
          <a:xfrm>
            <a:off x="1165609" y="2612571"/>
            <a:ext cx="731371" cy="34164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346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di dati per le date e l’ora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Prestare molta attenzione alla lingua utilizzata in quanto il valore del mese cambia a secondo della lingua utilizzata; per controllare questo parametro, con la stessa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eseguita in precedenza, vedere il parametro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NLS_DATE_LANGUAGE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B3A34A8-69CE-026C-948A-44A6B8E41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780" y="2164731"/>
            <a:ext cx="8005303" cy="3838159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ABAD8A2-8789-95C2-4D41-9ADA26DB5168}"/>
              </a:ext>
            </a:extLst>
          </p:cNvPr>
          <p:cNvSpPr/>
          <p:nvPr/>
        </p:nvSpPr>
        <p:spPr>
          <a:xfrm>
            <a:off x="3155182" y="3667648"/>
            <a:ext cx="570598" cy="30145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821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di dati per le date e l’ora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al formato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mette a disposizione anche 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Datatype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TIMESTAMP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consente di memorizzare la data con l’ora ed i nanosecondi ( parametro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NLS_TIMESTAMP_FORMAT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B3A34A8-69CE-026C-948A-44A6B8E41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058" y="1672519"/>
            <a:ext cx="9280384" cy="4449499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755E6393-0363-8075-FB5E-8E49038E04B0}"/>
              </a:ext>
            </a:extLst>
          </p:cNvPr>
          <p:cNvSpPr/>
          <p:nvPr/>
        </p:nvSpPr>
        <p:spPr>
          <a:xfrm>
            <a:off x="2883877" y="4260501"/>
            <a:ext cx="793820" cy="3617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498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Statement DDL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quattro gruppi di istruzioni in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corso vedremo solo alcuni comandi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DDL</a:t>
            </a: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D770276-3919-ECC7-9F39-DA582238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80948"/>
              </p:ext>
            </p:extLst>
          </p:nvPr>
        </p:nvGraphicFramePr>
        <p:xfrm>
          <a:off x="903441" y="1272126"/>
          <a:ext cx="14033192" cy="47270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08298">
                  <a:extLst>
                    <a:ext uri="{9D8B030D-6E8A-4147-A177-3AD203B41FA5}">
                      <a16:colId xmlns:a16="http://schemas.microsoft.com/office/drawing/2014/main" val="2606720788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2364691552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358679514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3093432980"/>
                    </a:ext>
                  </a:extLst>
                </a:gridCol>
              </a:tblGrid>
              <a:tr h="1069401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Definition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</a:t>
                      </a:r>
                      <a:r>
                        <a:rPr lang="it-IT" sz="2400" dirty="0" err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</a:t>
                      </a:r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9369583"/>
                  </a:ext>
                </a:extLst>
              </a:tr>
              <a:tr h="40201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COMMIT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3043933"/>
                  </a:ext>
                </a:extLst>
              </a:tr>
              <a:tr h="41381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REVOKE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ROLLBACK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5964190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DROP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SAVEPOINT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8550697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TRUNCATE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 TRANSACTION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2005414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EXPLAIN PLAN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331009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736101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899504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662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699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creare la vista logica sui dati; vediamo l’istruzione nella forma semplice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lvl="0"/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volta eseguito lo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struttura verrà salvata all’interno di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sistema, in questo caso sulla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ALL_TABLES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ACE7084-BD81-35AF-8E8A-F518FB48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720" y="1366074"/>
            <a:ext cx="5302633" cy="31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4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( 2 di 3 )</a:t>
            </a:r>
          </a:p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x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Eseguire la seguente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controllare l’effettiva memorizzazione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 Oracle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DF746F2-C4BD-B6DA-E9EF-2D82EA1C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78" y="1646014"/>
            <a:ext cx="11635318" cy="1583635"/>
          </a:xfrm>
          <a:prstGeom prst="rect">
            <a:avLst/>
          </a:prstGeom>
        </p:spPr>
      </p:pic>
      <p:sp>
        <p:nvSpPr>
          <p:cNvPr id="3" name="Freccia in giù 2">
            <a:extLst>
              <a:ext uri="{FF2B5EF4-FFF2-40B4-BE49-F238E27FC236}">
                <a16:creationId xmlns:a16="http://schemas.microsoft.com/office/drawing/2014/main" id="{3D60F6B0-BAF9-C861-2415-02CC6A2339CD}"/>
              </a:ext>
            </a:extLst>
          </p:cNvPr>
          <p:cNvSpPr/>
          <p:nvPr/>
        </p:nvSpPr>
        <p:spPr>
          <a:xfrm>
            <a:off x="6872001" y="3292352"/>
            <a:ext cx="864096" cy="7865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EFE8B5C-3D79-4E55-F400-D1CB0664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499" y="4334944"/>
            <a:ext cx="7435194" cy="6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9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( 3 di 3 )</a:t>
            </a:r>
          </a:p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x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alla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ALL_TABLES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controllare anche le colonne definite durante 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 TABLE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accedendo alla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ALL_TAB_COLUMNS</a:t>
            </a:r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3D60F6B0-BAF9-C861-2415-02CC6A2339CD}"/>
              </a:ext>
            </a:extLst>
          </p:cNvPr>
          <p:cNvSpPr/>
          <p:nvPr/>
        </p:nvSpPr>
        <p:spPr>
          <a:xfrm>
            <a:off x="7055941" y="3518440"/>
            <a:ext cx="864096" cy="78658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ECFA9B-BE37-BB41-FEC9-5957D726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53" y="4410013"/>
            <a:ext cx="6192700" cy="17162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D73D700-E365-A74A-55E9-D286E23CE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38" y="1835653"/>
            <a:ext cx="13705398" cy="17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90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ai tipi di dati di Oracle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 di addentrarci sulle istruzioni per la definizione degli oggetti del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importante avere la conoscenza delle tipologie di dati che gestisce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valore di colonna e costante in una istruzione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ha un tipo di dato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tipo di dato è associato a un formato di memorizzazione specifico, a dei vincoli e ad un intervallo di valori valido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si crea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necessario specificare un tipo di dato per ciascuna delle sue colonne</a:t>
            </a:r>
            <a:endParaRPr lang="it-IT" sz="2400" b="1" dirty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761182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99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ALTER TABLE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consente di modificare la struttura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 non i dati in essa contenuti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opzioni del comando sono molteplici, in questo modulo verrà mostrata solo l’opzione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ADD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aggiungere una nuova colonna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61607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per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anche dopo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andrà a modificare i dati contenuti nelle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sistema come mostrato in precedenza</a:t>
            </a:r>
            <a:endParaRPr lang="it-IT" sz="2400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FC2FAAB-6F6C-555F-27AC-4F96D9A6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00" y="3148305"/>
            <a:ext cx="10310864" cy="14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96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TABLE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DROP TABLE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consente di eliminare in modo definitivo la struttura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faccia attenzione ad utilizzare questo comando, in quanto, dopo la sua esecuzione, essendo stata eliminata la struttura, verranno cancellati anche i dati 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l’esecuzione del comando, le righe inserite in precedenza da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ALL_TABLES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ALL_TAB_COLUMNS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verranno cancellate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F70593C-3020-5539-8EE6-CE988220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92" y="2945714"/>
            <a:ext cx="6462720" cy="10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24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TRUNCATE TABLE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82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TRUNCATE TABLE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utilizzata per rimuovere tutte le righe da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rimozione di righe con 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TRUNCATE TABLE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essere più efficiente rispetto all'eliminazione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DROP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e alla ricreazione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quanto queste due operazioni invaliderebbero 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dipendenti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sarebbe inoltre necessario concedere nuovamente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Privilegi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dell'oggetto sulla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richiede di ricreare 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vincoli di integrità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82341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F399D6-44AB-5C11-E8B8-A08916890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A7387C41-C670-F60B-7003-DA6E1B6D6777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Statement DDL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2611D4FF-F205-04F1-4CB5-93B625D1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quattro gruppi di istruzioni in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corso vedremo solo alcuni comandi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DDL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F8BAE06-34BC-6AED-36B3-BD999B9B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83201"/>
              </p:ext>
            </p:extLst>
          </p:nvPr>
        </p:nvGraphicFramePr>
        <p:xfrm>
          <a:off x="903441" y="1272126"/>
          <a:ext cx="14033192" cy="47270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08298">
                  <a:extLst>
                    <a:ext uri="{9D8B030D-6E8A-4147-A177-3AD203B41FA5}">
                      <a16:colId xmlns:a16="http://schemas.microsoft.com/office/drawing/2014/main" val="2606720788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2364691552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358679514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3093432980"/>
                    </a:ext>
                  </a:extLst>
                </a:gridCol>
              </a:tblGrid>
              <a:tr h="1069401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Definition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</a:t>
                      </a:r>
                      <a:r>
                        <a:rPr lang="it-IT" sz="2400" dirty="0" err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</a:t>
                      </a:r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9369583"/>
                  </a:ext>
                </a:extLst>
              </a:tr>
              <a:tr h="40201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COMMIT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3043933"/>
                  </a:ext>
                </a:extLst>
              </a:tr>
              <a:tr h="41381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REVOKE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ROLLBACK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5964190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DROP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SAVEPOINT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8550697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TRUNCATE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 TRANSACTION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2005414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EXPLAIN PLAN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331009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736101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899504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662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1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INSERT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utilizzata per inserire una o più righe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sintassi nella sua forma completa è la seguente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1940BE48-B9D8-1557-6B14-C354D89E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62" y="2431254"/>
            <a:ext cx="12612030" cy="366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INSERT INTO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TB_ANAG_CLI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(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ID_CLI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,RAG_SOC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,INDIR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,PIVA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,CAP_SOC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)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VALUES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'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BARILLA SPA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 '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VIA DELLE MAGNOLIE 5, PARMA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 '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87263726123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1000000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endParaRPr lang="it-IT" sz="2000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67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INSERT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alternativa alla forma semplice è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innestata come mostrato di seguito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modalità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copia i dati da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li inserisce in un'altra ma richiede che i tipi di dati nelle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di destinazione corrispondano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coinvolte nell’istruzione non devono avere obbligatoriamente la stessa struttura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 dove vengono prelevati i dati, è possibile selezionare o tutte le colonne o colonne specifiche utili a valorizzare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ricevente i dati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2531327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INSERT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3851048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volessimo importare i valori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Ragione Sociale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Partita Iva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B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dovremmo scrivere nel modo seguente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664C7E0-9D8C-08A1-56C3-F86E782B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1" y="1635646"/>
            <a:ext cx="6427050" cy="19923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F847023-6946-82D5-7F21-BBA8CC07C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852" y="1635646"/>
            <a:ext cx="6850867" cy="10806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E66616-161B-8B06-9BE9-B616C4264E93}"/>
              </a:ext>
            </a:extLst>
          </p:cNvPr>
          <p:cNvSpPr txBox="1"/>
          <p:nvPr/>
        </p:nvSpPr>
        <p:spPr>
          <a:xfrm>
            <a:off x="2877508" y="603553"/>
            <a:ext cx="1135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  Tabella A</a:t>
            </a:r>
            <a:r>
              <a:rPr lang="it-IT" sz="3200" dirty="0"/>
              <a:t>                                                                     </a:t>
            </a:r>
            <a:r>
              <a:rPr lang="it-IT" sz="3200" b="1" dirty="0"/>
              <a:t>Tabella B</a:t>
            </a:r>
            <a:endParaRPr lang="it-IT" sz="3200" dirty="0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3B43E470-306A-3EBC-6499-BC58786F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888" y="4865369"/>
            <a:ext cx="9617928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INSERT INTO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TB_P_IVA_CLIENTI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SELECT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RAG_SOC, PIVA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FROM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TB_ANAG_CLI;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74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INSERT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Un'altra modalità di inserimento dei dati è quella senza specificare le colonne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Basterà indicare, dopo il nome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clausola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Values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seguita dai valori da inserire racchiusi tra parentesi come mostrato di seguito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B4E8C5C5-5C2D-9D60-CC96-E4DA605E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888" y="2746641"/>
            <a:ext cx="9617928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INSERT INTO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TB_P_IVA_CLIENTI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VALUES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BARILLA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', '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47381728348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');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2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INSERT ( 5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99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si inseriscono righe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necessario fornire un valore per ogni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precedente terminerà in errore in quanto,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TB_FORNITORI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ha due colonne entrambe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possibile infine omettere una o più colonne se una o più di una di queste consente valori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questo sta ad indicare che,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VALUES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mettere parzialmente i valori da inserire ed i restanti valori verranno inseriti con il valore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endParaRPr lang="it-IT" sz="28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B4E8C5C5-5C2D-9D60-CC96-E4DA605E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47" y="1386190"/>
            <a:ext cx="6701629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INSERT INTO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TB_FORNITORI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VALUES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46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UPDATE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53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utilizzata per modificare i valori esistenti in una o più colonne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Base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L'istruzione è caratterizzata dalla opzione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utilizzata per impostare il valore nuovo ad una colonna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L’esempio seguente aggiorna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VAL_2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tutte le righe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il valore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0AE090C3-8AC7-B42E-6D21-32399EE8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576" y="4189152"/>
            <a:ext cx="7225790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TB_VALORI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SET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VAL_2 =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it-IT" b="1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2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dei dati carattere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63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di dati carattere memorizzano i dati ( alfanumerici ) nelle stringhe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CHAR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memorizza le stringhe di caratteri a lunghezza fissa fino ad un massimo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2000 Bytes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VARCHAR2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memorizza le stringhe di caratteri a lunghezza variabile fino ad un massimo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4000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Bytes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203979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UPDATE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aggiunta, come per l’istruzione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utilizzare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filtrare le righe da aggiornare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successiva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viene mostrato come aggiornare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COD_PROD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TB_CLI_MOVI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le sole righe che soddisfano la condizione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IMPORTO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minore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2000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0AE090C3-8AC7-B42E-6D21-32399EE8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317" y="3553534"/>
            <a:ext cx="7225790" cy="175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TB_CLI_MOVI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SET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COD_PROD = '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WHERE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IMPORTO &lt;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9072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DELETE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03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L'istruzione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Sql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 DELETE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viene utilizzata per eliminare uno o più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Record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vergence"/>
              </a:rPr>
              <a:t> da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necessario elencare i campi nell'istruzione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poiché si stanno eliminando tutti i dati dalla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visto in precedenza con l’istruzione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UPDATE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anche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utilizzare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filtrare le righe da eliminare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8053B6E0-C19A-6738-93CB-ED6517C7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317" y="2806404"/>
            <a:ext cx="10292376" cy="56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DELETE FROM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TB_VALORI;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04AFF7F-330D-1C61-FBAC-B5B475F4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317" y="4798345"/>
            <a:ext cx="10292376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DELETE FROM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TB_VALORI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WHERE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VAL_1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BETWEEN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30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20349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dei dati carattere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20506"/>
            <a:ext cx="15434267" cy="370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CHAR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utilizza per memorizzare i dati dei caratteri a lunghezza fissa fino 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2000 Bytes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mostra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VARCHAR2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come detto in precedenza, può essere dimensionato fino 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4000 Bytes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528D3C-951A-8CD0-9CAF-C4FCCEFA6D4C}"/>
              </a:ext>
            </a:extLst>
          </p:cNvPr>
          <p:cNvSpPr txBox="1"/>
          <p:nvPr/>
        </p:nvSpPr>
        <p:spPr>
          <a:xfrm>
            <a:off x="4475933" y="1345028"/>
            <a:ext cx="7522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PRODOTTI</a:t>
            </a:r>
          </a:p>
          <a:p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DESCR_PRODOTTO 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</a:p>
          <a:p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PRODOTTI</a:t>
            </a:r>
          </a:p>
          <a:p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DESCR_PRODOTTO 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(400)</a:t>
            </a:r>
          </a:p>
          <a:p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5416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dei dati carattere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79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LOB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dividono in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CLOB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BLOB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possono memorizzare fino a 8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Terabyte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dati di carattere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possono memorizzare dati di carattere a lunghezza variabile contenenti fino a 2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Gigabyte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informazioni ma si consiglia di non creare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colonne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ma utilizzare invece le colonne 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LOB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colonne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supportate solo per compatibilità con le versioni precedenti ed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consiglia inoltre di convertire le colonne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esistenti in colonne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LOB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sono soggette a molte meno restrizioni rispetto alle colonne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inoltre, la funzionalità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LOB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migliorata in ogni versione mentre la funzionalità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statica per diverse versioni</a:t>
            </a:r>
          </a:p>
        </p:txBody>
      </p:sp>
    </p:spTree>
    <p:extLst>
      <p:ext uri="{BB962C8B-B14F-4D97-AF65-F5344CB8AC3E}">
        <p14:creationId xmlns:p14="http://schemas.microsoft.com/office/powerpoint/2010/main" val="429332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LOB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CLOB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Character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Large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OBject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supporta grandi quantità di dati ed è utilizzato soprattutto per la memorizzazione dei documenti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+mn-lt"/>
                <a:ea typeface="Convergence"/>
                <a:cs typeface="Convergence"/>
                <a:sym typeface="Convergence"/>
              </a:rPr>
              <a:t>Il </a:t>
            </a:r>
            <a:r>
              <a:rPr lang="it-IT" sz="2800" b="1" dirty="0">
                <a:solidFill>
                  <a:srgbClr val="FF0000"/>
                </a:solidFill>
                <a:latin typeface="+mn-lt"/>
                <a:ea typeface="Convergence"/>
                <a:cs typeface="Convergence"/>
                <a:sym typeface="Convergence"/>
              </a:rPr>
              <a:t>BLOB</a:t>
            </a:r>
            <a:r>
              <a:rPr lang="it-IT" sz="2800" dirty="0">
                <a:latin typeface="+mn-lt"/>
                <a:ea typeface="Convergence"/>
                <a:cs typeface="Convergence"/>
                <a:sym typeface="Convergence"/>
              </a:rPr>
              <a:t> è un tipo di dato che memorizza oggetti di grandi dimensioni in forma </a:t>
            </a:r>
            <a:r>
              <a:rPr lang="it-IT" sz="2800" b="1" dirty="0">
                <a:latin typeface="+mn-lt"/>
                <a:ea typeface="Convergence"/>
                <a:cs typeface="Convergence"/>
                <a:sym typeface="Convergence"/>
              </a:rPr>
              <a:t>Binaria</a:t>
            </a:r>
            <a:r>
              <a:rPr lang="it-IT" sz="2800" dirty="0">
                <a:latin typeface="+mn-lt"/>
                <a:ea typeface="Convergence"/>
                <a:cs typeface="Convergence"/>
                <a:sym typeface="Convergence"/>
              </a:rPr>
              <a:t>, ( fino a </a:t>
            </a:r>
            <a:r>
              <a:rPr lang="it-IT" sz="2800" b="1" dirty="0">
                <a:latin typeface="+mn-lt"/>
                <a:ea typeface="Convergence"/>
                <a:cs typeface="Convergence"/>
                <a:sym typeface="Convergence"/>
              </a:rPr>
              <a:t>4</a:t>
            </a:r>
            <a:r>
              <a:rPr lang="it-IT" sz="2800" dirty="0">
                <a:latin typeface="+mn-lt"/>
                <a:ea typeface="Convergence"/>
                <a:cs typeface="Convergence"/>
                <a:sym typeface="Convergence"/>
              </a:rPr>
              <a:t> </a:t>
            </a:r>
            <a:r>
              <a:rPr lang="it-IT" sz="2800" b="1" dirty="0">
                <a:latin typeface="+mn-lt"/>
                <a:ea typeface="Convergence"/>
                <a:cs typeface="Convergence"/>
                <a:sym typeface="Convergence"/>
              </a:rPr>
              <a:t>GB</a:t>
            </a:r>
            <a:r>
              <a:rPr lang="it-IT" sz="2800" dirty="0">
                <a:latin typeface="+mn-lt"/>
                <a:ea typeface="Convergence"/>
                <a:cs typeface="Convergence"/>
                <a:sym typeface="Convergence"/>
              </a:rPr>
              <a:t> ) mentre il formato </a:t>
            </a:r>
            <a:r>
              <a:rPr lang="it-IT" sz="2800" b="1" dirty="0">
                <a:solidFill>
                  <a:srgbClr val="FF0000"/>
                </a:solidFill>
                <a:latin typeface="+mn-lt"/>
                <a:ea typeface="Convergence"/>
                <a:cs typeface="Convergence"/>
                <a:sym typeface="Convergence"/>
              </a:rPr>
              <a:t>CLOB</a:t>
            </a:r>
            <a:r>
              <a:rPr lang="it-IT" sz="2800" dirty="0">
                <a:latin typeface="+mn-lt"/>
                <a:ea typeface="Convergence"/>
                <a:cs typeface="Convergence"/>
                <a:sym typeface="Convergence"/>
              </a:rPr>
              <a:t> memorizza lunghe stringhe di caratteri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latin typeface="+mn-lt"/>
              <a:ea typeface="Convergence"/>
              <a:cs typeface="Convergence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+mn-lt"/>
                <a:ea typeface="Convergence"/>
                <a:cs typeface="Convergence"/>
                <a:sym typeface="Convergence"/>
              </a:rPr>
              <a:t>L'abbreviazione significa «</a:t>
            </a:r>
            <a:r>
              <a:rPr lang="it-IT" sz="2800" b="1" dirty="0" err="1">
                <a:solidFill>
                  <a:srgbClr val="FF0000"/>
                </a:solidFill>
                <a:latin typeface="+mn-lt"/>
                <a:ea typeface="Convergence"/>
                <a:cs typeface="Convergence"/>
                <a:sym typeface="Convergence"/>
              </a:rPr>
              <a:t>C</a:t>
            </a:r>
            <a:r>
              <a:rPr lang="it-IT" sz="2800" b="1" dirty="0" err="1">
                <a:latin typeface="+mn-lt"/>
                <a:ea typeface="Convergence"/>
                <a:cs typeface="Convergence"/>
                <a:sym typeface="Convergence"/>
              </a:rPr>
              <a:t>haracter</a:t>
            </a:r>
            <a:r>
              <a:rPr lang="it-IT" sz="2800" b="1" dirty="0">
                <a:latin typeface="+mn-lt"/>
                <a:ea typeface="Convergence"/>
                <a:cs typeface="Convergence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+mn-lt"/>
                <a:ea typeface="Convergence"/>
                <a:cs typeface="Convergence"/>
                <a:sym typeface="Convergence"/>
              </a:rPr>
              <a:t>L</a:t>
            </a:r>
            <a:r>
              <a:rPr lang="it-IT" sz="2800" b="1" dirty="0">
                <a:latin typeface="+mn-lt"/>
                <a:ea typeface="Convergence"/>
                <a:cs typeface="Convergence"/>
                <a:sym typeface="Convergence"/>
              </a:rPr>
              <a:t>arge </a:t>
            </a:r>
            <a:r>
              <a:rPr lang="it-IT" sz="2800" b="1" dirty="0" err="1">
                <a:solidFill>
                  <a:srgbClr val="FF0000"/>
                </a:solidFill>
                <a:latin typeface="+mn-lt"/>
                <a:ea typeface="Convergence"/>
                <a:cs typeface="Convergence"/>
                <a:sym typeface="Convergence"/>
              </a:rPr>
              <a:t>OB</a:t>
            </a:r>
            <a:r>
              <a:rPr lang="it-IT" sz="2800" b="1" dirty="0" err="1">
                <a:latin typeface="+mn-lt"/>
                <a:ea typeface="Convergence"/>
                <a:cs typeface="Convergence"/>
                <a:sym typeface="Convergence"/>
              </a:rPr>
              <a:t>jects</a:t>
            </a:r>
            <a:r>
              <a:rPr lang="it-IT" sz="2800" dirty="0">
                <a:latin typeface="+mn-lt"/>
                <a:ea typeface="Convergence"/>
                <a:cs typeface="Convergence"/>
                <a:sym typeface="Convergence"/>
              </a:rPr>
              <a:t>», termine coniato dagli sviluppatori di </a:t>
            </a:r>
            <a:r>
              <a:rPr lang="it-IT" sz="2800" b="1" dirty="0">
                <a:latin typeface="+mn-lt"/>
                <a:ea typeface="Convergence"/>
                <a:cs typeface="Convergence"/>
                <a:sym typeface="Convergence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3533810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di dati numerici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di dati numerici memorizzano numeri fissi, positivi e negativi e con la virgola, zero, infinito e valori che rappresentano il risultato non definito di una operazione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NUMBER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memorizza numeri fissi con virgola in caso di decimali ed è possibile memorizzare numeri praticamente di qualsiasi grandezza e garantirne la portabilità tra diversi sistemi fino a 38 cifre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FLOAT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BINARY_FLOAT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BINARY_NUMBER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sono sottoinsiemi del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Number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consente di memorizzare solo numeri interi</a:t>
            </a:r>
          </a:p>
        </p:txBody>
      </p:sp>
    </p:spTree>
    <p:extLst>
      <p:ext uri="{BB962C8B-B14F-4D97-AF65-F5344CB8AC3E}">
        <p14:creationId xmlns:p14="http://schemas.microsoft.com/office/powerpoint/2010/main" val="2925337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di dati numerici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tipo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NUMBER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memorizzare valori numerici, per i quali è possibile specificare sia il parametro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Precision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parte intera ) che il parametro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Scale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parte decimale )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regole per i due parametri sono identiche a quelle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DECIMAL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tratteremo successivamente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Mostriamo ora alcuni esempi di dichiarazione e di utilizzo definendo cinque variabili 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NUMBER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ma con lunghezza differente</a:t>
            </a:r>
          </a:p>
        </p:txBody>
      </p:sp>
    </p:spTree>
    <p:extLst>
      <p:ext uri="{BB962C8B-B14F-4D97-AF65-F5344CB8AC3E}">
        <p14:creationId xmlns:p14="http://schemas.microsoft.com/office/powerpoint/2010/main" val="3043420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Tipologia di dati numerici ( 3 di 5 )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07F820-37E1-414D-36ED-2F257A90B0E4}"/>
              </a:ext>
            </a:extLst>
          </p:cNvPr>
          <p:cNvSpPr txBox="1"/>
          <p:nvPr/>
        </p:nvSpPr>
        <p:spPr>
          <a:xfrm>
            <a:off x="506098" y="798618"/>
            <a:ext cx="7522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PRODOTTI</a:t>
            </a:r>
          </a:p>
          <a:p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COL1      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,COL2      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,COL3      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,COL4      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11482C32-0F0A-1897-B519-1A9BA9EAB52B}"/>
              </a:ext>
            </a:extLst>
          </p:cNvPr>
          <p:cNvSpPr/>
          <p:nvPr/>
        </p:nvSpPr>
        <p:spPr>
          <a:xfrm>
            <a:off x="7616282" y="3980983"/>
            <a:ext cx="3033132" cy="4347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E825B54B-0947-27F6-7432-493C92ED657F}"/>
              </a:ext>
            </a:extLst>
          </p:cNvPr>
          <p:cNvSpPr/>
          <p:nvPr/>
        </p:nvSpPr>
        <p:spPr>
          <a:xfrm>
            <a:off x="7616282" y="3363280"/>
            <a:ext cx="3033132" cy="4347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C0824B12-7EFD-D918-5426-876DF5C6BE4A}"/>
              </a:ext>
            </a:extLst>
          </p:cNvPr>
          <p:cNvSpPr/>
          <p:nvPr/>
        </p:nvSpPr>
        <p:spPr>
          <a:xfrm>
            <a:off x="7616282" y="2762143"/>
            <a:ext cx="3033132" cy="4347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715875E0-E7EB-9754-EA12-60ED1FDC90EE}"/>
              </a:ext>
            </a:extLst>
          </p:cNvPr>
          <p:cNvSpPr/>
          <p:nvPr/>
        </p:nvSpPr>
        <p:spPr>
          <a:xfrm>
            <a:off x="7616282" y="2144440"/>
            <a:ext cx="3033132" cy="43478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3796793C-0386-6705-9A11-C2D28996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9414" y="2110946"/>
            <a:ext cx="418268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4 interi e 3 decimali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505598C-99A9-A581-11F6-54617965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565" y="2718103"/>
            <a:ext cx="418268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3 interi e 2 decimali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288D7A77-B8F0-C306-BCF0-254C0104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565" y="3309720"/>
            <a:ext cx="418268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4 interi e 4 decimali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249323F1-45C3-414A-3C7B-ABB13740D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1716" y="3916877"/>
            <a:ext cx="418268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6 interi e 5 decimali</a:t>
            </a:r>
          </a:p>
        </p:txBody>
      </p:sp>
    </p:spTree>
    <p:extLst>
      <p:ext uri="{BB962C8B-B14F-4D97-AF65-F5344CB8AC3E}">
        <p14:creationId xmlns:p14="http://schemas.microsoft.com/office/powerpoint/2010/main" val="3727030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31873B93E3E04EBC9EAC17E3B57DC9" ma:contentTypeVersion="4" ma:contentTypeDescription="Creare un nuovo documento." ma:contentTypeScope="" ma:versionID="8a3fe2547f444fc45d9feb228fa9bc94">
  <xsd:schema xmlns:xsd="http://www.w3.org/2001/XMLSchema" xmlns:xs="http://www.w3.org/2001/XMLSchema" xmlns:p="http://schemas.microsoft.com/office/2006/metadata/properties" xmlns:ns2="ffff4161-82e7-401b-b5bb-f4cda5aa206c" xmlns:ns3="ad59da05-c55a-4940-88ac-3c04830424c1" targetNamespace="http://schemas.microsoft.com/office/2006/metadata/properties" ma:root="true" ma:fieldsID="46f9c2512b935ce4a7265dbc889ec191" ns2:_="" ns3:_="">
    <xsd:import namespace="ffff4161-82e7-401b-b5bb-f4cda5aa206c"/>
    <xsd:import namespace="ad59da05-c55a-4940-88ac-3c0483042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f4161-82e7-401b-b5bb-f4cda5aa2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9da05-c55a-4940-88ac-3c0483042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409953-45C3-422C-992F-6270BCF2B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f4161-82e7-401b-b5bb-f4cda5aa206c"/>
    <ds:schemaRef ds:uri="ad59da05-c55a-4940-88ac-3c0483042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29F5B2-DE6E-49DC-A267-0CF55ED75A60}">
  <ds:schemaRefs>
    <ds:schemaRef ds:uri="http://schemas.microsoft.com/office/2006/metadata/properties"/>
    <ds:schemaRef ds:uri="http://schemas.microsoft.com/office/infopath/2007/PartnerControls"/>
    <ds:schemaRef ds:uri="37420461-4ef5-4c33-8665-6abfcf3d4c3b"/>
    <ds:schemaRef ds:uri="0aa8d5a0-c614-42de-80fd-0a80c91a21e6"/>
  </ds:schemaRefs>
</ds:datastoreItem>
</file>

<file path=customXml/itemProps3.xml><?xml version="1.0" encoding="utf-8"?>
<ds:datastoreItem xmlns:ds="http://schemas.openxmlformats.org/officeDocument/2006/customXml" ds:itemID="{D592EB75-A6A5-4793-825E-1204496240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</TotalTime>
  <Words>2045</Words>
  <Application>Microsoft Office PowerPoint</Application>
  <PresentationFormat>Personalizzato</PresentationFormat>
  <Paragraphs>246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Convergence</vt:lpstr>
      <vt:lpstr>Courier New</vt:lpstr>
      <vt:lpstr>Tahoma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Bernardini Veronica</cp:lastModifiedBy>
  <cp:revision>83</cp:revision>
  <dcterms:created xsi:type="dcterms:W3CDTF">2022-08-22T17:22:56Z</dcterms:created>
  <dcterms:modified xsi:type="dcterms:W3CDTF">2025-02-26T16:25:40Z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0x0101002B31873B93E3E04EBC9EAC17E3B57DC9</vt:lpwstr>
  </property>
</Properties>
</file>