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8"/>
  </p:notesMasterIdLst>
  <p:sldIdLst>
    <p:sldId id="256" r:id="rId2"/>
    <p:sldId id="303" r:id="rId3"/>
    <p:sldId id="304" r:id="rId4"/>
    <p:sldId id="305" r:id="rId5"/>
    <p:sldId id="356" r:id="rId6"/>
    <p:sldId id="363" r:id="rId7"/>
    <p:sldId id="368" r:id="rId8"/>
    <p:sldId id="357" r:id="rId9"/>
    <p:sldId id="358" r:id="rId10"/>
    <p:sldId id="359" r:id="rId11"/>
    <p:sldId id="360" r:id="rId12"/>
    <p:sldId id="361" r:id="rId13"/>
    <p:sldId id="369" r:id="rId14"/>
    <p:sldId id="370" r:id="rId15"/>
    <p:sldId id="371" r:id="rId16"/>
    <p:sldId id="372" r:id="rId17"/>
    <p:sldId id="373" r:id="rId18"/>
    <p:sldId id="374" r:id="rId19"/>
    <p:sldId id="375" r:id="rId20"/>
    <p:sldId id="376" r:id="rId21"/>
    <p:sldId id="377" r:id="rId22"/>
    <p:sldId id="378" r:id="rId23"/>
    <p:sldId id="364" r:id="rId24"/>
    <p:sldId id="367" r:id="rId25"/>
    <p:sldId id="366" r:id="rId26"/>
    <p:sldId id="35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56"/>
    <p:restoredTop sz="93875" autoAdjust="0"/>
  </p:normalViewPr>
  <p:slideViewPr>
    <p:cSldViewPr snapToGrid="0" snapToObjects="1">
      <p:cViewPr varScale="1">
        <p:scale>
          <a:sx n="81" d="100"/>
          <a:sy n="81" d="100"/>
        </p:scale>
        <p:origin x="186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4958D-5910-2B4E-8346-D45CE8D303AB}" type="datetimeFigureOut">
              <a:rPr lang="en-US" smtClean="0"/>
              <a:t>2/27/2022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B6843-3AD9-D947-BFC2-4A81687A714D}" type="slidenum">
              <a:rPr lang="en-US" smtClean="0"/>
              <a:t>‹#›</a:t>
            </a:fld>
            <a:endParaRPr lang="en-US"/>
          </a:p>
        </p:txBody>
      </p:sp>
    </p:spTree>
    <p:extLst>
      <p:ext uri="{BB962C8B-B14F-4D97-AF65-F5344CB8AC3E}">
        <p14:creationId xmlns:p14="http://schemas.microsoft.com/office/powerpoint/2010/main" val="21413215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a:t>
            </a:fld>
            <a:endParaRPr lang="en-US"/>
          </a:p>
        </p:txBody>
      </p:sp>
    </p:spTree>
    <p:extLst>
      <p:ext uri="{BB962C8B-B14F-4D97-AF65-F5344CB8AC3E}">
        <p14:creationId xmlns:p14="http://schemas.microsoft.com/office/powerpoint/2010/main" val="216344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358417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sets up the problem we’ll use to demonstrate various control and</a:t>
            </a:r>
            <a:r>
              <a:rPr lang="en-US" baseline="0" dirty="0"/>
              <a:t> data structures of scripts.</a:t>
            </a:r>
          </a:p>
          <a:p>
            <a:endParaRPr lang="en-US" baseline="0" dirty="0"/>
          </a:p>
          <a:p>
            <a:r>
              <a:rPr lang="en-US" baseline="0" dirty="0"/>
              <a:t>This is a common security need, and various commercial tools such as tripwire and tiger do this. They are not scripts, but they work very much like what is here.</a:t>
            </a:r>
          </a:p>
          <a:p>
            <a:endParaRPr lang="en-US" baseline="0" dirty="0"/>
          </a:p>
          <a:p>
            <a:r>
              <a:rPr lang="en-US" baseline="0" dirty="0"/>
              <a:t>You might mention that, in practice, one would put the files we will create in places other than where this exercise puts them. Normally the files would go in a protected area, but here I opt for simplicity.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a:t>
            </a:fld>
            <a:endParaRPr lang="en-US"/>
          </a:p>
        </p:txBody>
      </p:sp>
    </p:spTree>
    <p:extLst>
      <p:ext uri="{BB962C8B-B14F-4D97-AF65-F5344CB8AC3E}">
        <p14:creationId xmlns:p14="http://schemas.microsoft.com/office/powerpoint/2010/main" val="383238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attributes,</a:t>
            </a:r>
            <a:r>
              <a:rPr lang="en-US" baseline="0" dirty="0"/>
              <a:t> such as </a:t>
            </a:r>
            <a:r>
              <a:rPr lang="en-US" baseline="0" dirty="0" err="1"/>
              <a:t>i</a:t>
            </a:r>
            <a:r>
              <a:rPr lang="en-US" baseline="0" dirty="0"/>
              <a:t>-node number, device number, time of last access, and time of last change to </a:t>
            </a:r>
            <a:r>
              <a:rPr lang="en-US" baseline="0" dirty="0" err="1"/>
              <a:t>i</a:t>
            </a:r>
            <a:r>
              <a:rPr lang="en-US" baseline="0" dirty="0"/>
              <a:t>-node (as opposed to time of last change to the file). Getting these requires some fancy commands and formatting (basically, call </a:t>
            </a:r>
            <a:r>
              <a:rPr lang="en-US" i="1" baseline="0" dirty="0"/>
              <a:t>stat</a:t>
            </a:r>
            <a:r>
              <a:rPr lang="en-US" i="0" baseline="0" dirty="0"/>
              <a:t>(1) and collapse the output into a line), and it seemed easier not to do this in this unit.</a:t>
            </a:r>
          </a:p>
          <a:p>
            <a:endParaRPr lang="en-US" i="0" baseline="0" dirty="0"/>
          </a:p>
          <a:p>
            <a:r>
              <a:rPr lang="en-US" i="0" baseline="0" dirty="0"/>
              <a:t>All of these can be obtained from the widely used “ls” command.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a:t>
            </a:fld>
            <a:endParaRPr lang="en-US"/>
          </a:p>
        </p:txBody>
      </p:sp>
    </p:spTree>
    <p:extLst>
      <p:ext uri="{BB962C8B-B14F-4D97-AF65-F5344CB8AC3E}">
        <p14:creationId xmlns:p14="http://schemas.microsoft.com/office/powerpoint/2010/main" val="3038775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def </a:t>
            </a:r>
            <a:r>
              <a:rPr lang="en-US" sz="1200" kern="1200" dirty="0" err="1">
                <a:solidFill>
                  <a:schemeClr val="tx1"/>
                </a:solidFill>
                <a:effectLst/>
                <a:latin typeface="+mn-lt"/>
                <a:ea typeface="+mn-ea"/>
                <a:cs typeface="+mn-cs"/>
              </a:rPr>
              <a:t>print_stats_percentage_train_test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algorithm_name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print "algorithm is: ", </a:t>
            </a:r>
            <a:r>
              <a:rPr lang="en-US" sz="1200" kern="1200" dirty="0" err="1">
                <a:solidFill>
                  <a:schemeClr val="tx1"/>
                </a:solidFill>
                <a:effectLst/>
                <a:latin typeface="+mn-lt"/>
                <a:ea typeface="+mn-ea"/>
                <a:cs typeface="+mn-cs"/>
              </a:rPr>
              <a:t>algorithm_name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print('Accuracy: %.2f' % </a:t>
            </a:r>
            <a:r>
              <a:rPr lang="en-US" sz="1200" kern="1200" dirty="0" err="1">
                <a:solidFill>
                  <a:schemeClr val="tx1"/>
                </a:solidFill>
                <a:effectLst/>
                <a:latin typeface="+mn-lt"/>
                <a:ea typeface="+mn-ea"/>
                <a:cs typeface="+mn-cs"/>
              </a:rPr>
              <a:t>accuracy_score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confmat</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confusion_matrix</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y_true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print "confusion matrix"</a:t>
            </a:r>
          </a:p>
          <a:p>
            <a:r>
              <a:rPr lang="en-US" sz="1200" kern="1200" dirty="0">
                <a:solidFill>
                  <a:schemeClr val="tx1"/>
                </a:solidFill>
                <a:effectLst/>
                <a:latin typeface="+mn-lt"/>
                <a:ea typeface="+mn-ea"/>
                <a:cs typeface="+mn-cs"/>
              </a:rPr>
              <a:t>     print(</a:t>
            </a:r>
            <a:r>
              <a:rPr lang="en-US" sz="1200" kern="1200" dirty="0" err="1">
                <a:solidFill>
                  <a:schemeClr val="tx1"/>
                </a:solidFill>
                <a:effectLst/>
                <a:latin typeface="+mn-lt"/>
                <a:ea typeface="+mn-ea"/>
                <a:cs typeface="+mn-cs"/>
              </a:rPr>
              <a:t>confmat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print </a:t>
            </a:r>
            <a:r>
              <a:rPr lang="en-US" sz="1200" kern="1200" dirty="0" err="1">
                <a:solidFill>
                  <a:schemeClr val="tx1"/>
                </a:solidFill>
                <a:effectLst/>
                <a:latin typeface="+mn-lt"/>
                <a:ea typeface="+mn-ea"/>
                <a:cs typeface="+mn-cs"/>
              </a:rPr>
              <a:t>pd.crosstab</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rownames</a:t>
            </a:r>
            <a:r>
              <a:rPr lang="en-US" sz="1200" kern="1200" dirty="0">
                <a:solidFill>
                  <a:schemeClr val="tx1"/>
                </a:solidFill>
                <a:effectLst/>
                <a:latin typeface="+mn-lt"/>
                <a:ea typeface="+mn-ea"/>
                <a:cs typeface="+mn-cs"/>
              </a:rPr>
              <a:t>=['True'],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=['Predicted'], margins=True)</a:t>
            </a:r>
          </a:p>
          <a:p>
            <a:r>
              <a:rPr lang="en-US" sz="1200" kern="1200" dirty="0">
                <a:solidFill>
                  <a:schemeClr val="tx1"/>
                </a:solidFill>
                <a:effectLst/>
                <a:latin typeface="+mn-lt"/>
                <a:ea typeface="+mn-ea"/>
                <a:cs typeface="+mn-cs"/>
              </a:rPr>
              <a:t>     print('Precision: %.3f' % </a:t>
            </a:r>
            <a:r>
              <a:rPr lang="en-US" sz="1200" kern="1200" dirty="0" err="1">
                <a:solidFill>
                  <a:schemeClr val="tx1"/>
                </a:solidFill>
                <a:effectLst/>
                <a:latin typeface="+mn-lt"/>
                <a:ea typeface="+mn-ea"/>
                <a:cs typeface="+mn-cs"/>
              </a:rPr>
              <a:t>precision_score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y_true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print('Recall: %.3f' % </a:t>
            </a:r>
            <a:r>
              <a:rPr lang="en-US" sz="1200" kern="1200" dirty="0" err="1">
                <a:solidFill>
                  <a:schemeClr val="tx1"/>
                </a:solidFill>
                <a:effectLst/>
                <a:latin typeface="+mn-lt"/>
                <a:ea typeface="+mn-ea"/>
                <a:cs typeface="+mn-cs"/>
              </a:rPr>
              <a:t>recall_score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y_true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print('F1-measure: %.3f' % f1_score(</a:t>
            </a:r>
            <a:r>
              <a:rPr lang="en-US" sz="1200" kern="1200" dirty="0" err="1">
                <a:solidFill>
                  <a:schemeClr val="tx1"/>
                </a:solidFill>
                <a:effectLst/>
                <a:latin typeface="+mn-lt"/>
                <a:ea typeface="+mn-ea"/>
                <a:cs typeface="+mn-cs"/>
              </a:rPr>
              <a:t>y_true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p>
          <a:p>
            <a:endParaRPr lang="en-US" dirty="0"/>
          </a:p>
        </p:txBody>
      </p:sp>
      <p:sp>
        <p:nvSpPr>
          <p:cNvPr id="4" name="灯片编号占位符 3"/>
          <p:cNvSpPr>
            <a:spLocks noGrp="1"/>
          </p:cNvSpPr>
          <p:nvPr>
            <p:ph type="sldNum" sz="quarter" idx="5"/>
          </p:nvPr>
        </p:nvSpPr>
        <p:spPr/>
        <p:txBody>
          <a:bodyPr/>
          <a:lstStyle/>
          <a:p>
            <a:fld id="{D27B6843-3AD9-D947-BFC2-4A81687A714D}" type="slidenum">
              <a:rPr lang="en-US" smtClean="0"/>
              <a:t>24</a:t>
            </a:fld>
            <a:endParaRPr lang="en-US"/>
          </a:p>
        </p:txBody>
      </p:sp>
    </p:spTree>
    <p:extLst>
      <p:ext uri="{BB962C8B-B14F-4D97-AF65-F5344CB8AC3E}">
        <p14:creationId xmlns:p14="http://schemas.microsoft.com/office/powerpoint/2010/main" val="341034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26</a:t>
            </a:fld>
            <a:endParaRPr lang="en-US"/>
          </a:p>
        </p:txBody>
      </p:sp>
    </p:spTree>
    <p:extLst>
      <p:ext uri="{BB962C8B-B14F-4D97-AF65-F5344CB8AC3E}">
        <p14:creationId xmlns:p14="http://schemas.microsoft.com/office/powerpoint/2010/main" val="1886018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extLst>
      <p:ext uri="{BB962C8B-B14F-4D97-AF65-F5344CB8AC3E}">
        <p14:creationId xmlns:p14="http://schemas.microsoft.com/office/powerpoint/2010/main" val="83547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256119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462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8447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9354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101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396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17586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extLst>
      <p:ext uri="{BB962C8B-B14F-4D97-AF65-F5344CB8AC3E}">
        <p14:creationId xmlns:p14="http://schemas.microsoft.com/office/powerpoint/2010/main" val="39206645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6FE3C-7E70-4420-AA12-392E0D4EE99D}" type="slidenum">
              <a:rPr lang="en-US" smtClean="0"/>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564397"/>
            <a:ext cx="4147458" cy="1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525"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7856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List_of_aircraft_hijackings#2000s" TargetMode="External"/><Relationship Id="rId2" Type="http://schemas.openxmlformats.org/officeDocument/2006/relationships/hyperlink" Target="https://www.rita.dot.gov/bts/press_releases/bts018_1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nalyticsvidhya.com/blog/2017/03/imbalanced-classification-probl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Precision_and_recal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Precision_and_recal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F1_sco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Fowlkes%E2%80%93Mallows_index" TargetMode="External"/><Relationship Id="rId2" Type="http://schemas.openxmlformats.org/officeDocument/2006/relationships/hyperlink" Target="https://stackoverflow.com/questions/26355942/why-is-the-f-measure-a-harmonic-mean-and-not-an-arithmetic-mean-of-the-precision"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9775" y="3616586"/>
            <a:ext cx="4611655" cy="1178522"/>
          </a:xfrm>
        </p:spPr>
        <p:txBody>
          <a:bodyPr>
            <a:normAutofit/>
          </a:bodyPr>
          <a:lstStyle/>
          <a:p>
            <a:pPr algn="l"/>
            <a:r>
              <a:rPr lang="en-US" b="1" dirty="0"/>
              <a:t>Machine Learning </a:t>
            </a:r>
            <a:br>
              <a:rPr lang="en-US" dirty="0"/>
            </a:br>
            <a:endParaRPr lang="en-US" dirty="0"/>
          </a:p>
        </p:txBody>
      </p:sp>
      <p:sp>
        <p:nvSpPr>
          <p:cNvPr id="3" name="Subtitle 2"/>
          <p:cNvSpPr>
            <a:spLocks noGrp="1"/>
          </p:cNvSpPr>
          <p:nvPr>
            <p:ph type="body" sz="quarter" idx="13"/>
          </p:nvPr>
        </p:nvSpPr>
        <p:spPr>
          <a:xfrm>
            <a:off x="2629775" y="4795108"/>
            <a:ext cx="4816054" cy="625977"/>
          </a:xfrm>
        </p:spPr>
        <p:txBody>
          <a:bodyPr>
            <a:noAutofit/>
          </a:bodyPr>
          <a:lstStyle/>
          <a:p>
            <a:pPr algn="l"/>
            <a:r>
              <a:rPr lang="en-US" sz="2000" b="1" dirty="0">
                <a:solidFill>
                  <a:schemeClr val="accent5">
                    <a:lumMod val="75000"/>
                  </a:schemeClr>
                </a:solidFill>
              </a:rPr>
              <a:t>Unit 3:  Performance Metrics </a:t>
            </a:r>
          </a:p>
        </p:txBody>
      </p:sp>
    </p:spTree>
    <p:extLst>
      <p:ext uri="{BB962C8B-B14F-4D97-AF65-F5344CB8AC3E}">
        <p14:creationId xmlns:p14="http://schemas.microsoft.com/office/powerpoint/2010/main" val="270434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3CD3-7BBD-43FA-AD56-2A1628F7FD64}"/>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241E46DA-978D-4A5A-89D5-C42C4DB010EA}"/>
              </a:ext>
            </a:extLst>
          </p:cNvPr>
          <p:cNvSpPr>
            <a:spLocks noGrp="1"/>
          </p:cNvSpPr>
          <p:nvPr>
            <p:ph idx="1"/>
          </p:nvPr>
        </p:nvSpPr>
        <p:spPr/>
        <p:txBody>
          <a:bodyPr/>
          <a:lstStyle/>
          <a:p>
            <a:r>
              <a:rPr lang="en-US" dirty="0"/>
              <a:t>recall = a / (a + b) </a:t>
            </a:r>
          </a:p>
        </p:txBody>
      </p:sp>
      <p:pic>
        <p:nvPicPr>
          <p:cNvPr id="4" name="Picture 3" descr="F-measure table">
            <a:extLst>
              <a:ext uri="{FF2B5EF4-FFF2-40B4-BE49-F238E27FC236}">
                <a16:creationId xmlns:a16="http://schemas.microsoft.com/office/drawing/2014/main" id="{E02D0AE4-4322-467E-97B4-492A88B1D2FB}"/>
              </a:ext>
            </a:extLst>
          </p:cNvPr>
          <p:cNvPicPr>
            <a:picLocks noChangeAspect="1"/>
          </p:cNvPicPr>
          <p:nvPr/>
        </p:nvPicPr>
        <p:blipFill rotWithShape="1">
          <a:blip r:embed="rId2"/>
          <a:srcRect l="34791" t="23704" r="42292" b="62592"/>
          <a:stretch/>
        </p:blipFill>
        <p:spPr>
          <a:xfrm>
            <a:off x="1454236" y="3314699"/>
            <a:ext cx="6088277" cy="2047875"/>
          </a:xfrm>
          <a:prstGeom prst="rect">
            <a:avLst/>
          </a:prstGeom>
        </p:spPr>
      </p:pic>
    </p:spTree>
    <p:extLst>
      <p:ext uri="{BB962C8B-B14F-4D97-AF65-F5344CB8AC3E}">
        <p14:creationId xmlns:p14="http://schemas.microsoft.com/office/powerpoint/2010/main" val="117728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090F-3087-4FBD-925C-AABFD8F7F8A9}"/>
              </a:ext>
            </a:extLst>
          </p:cNvPr>
          <p:cNvSpPr>
            <a:spLocks noGrp="1"/>
          </p:cNvSpPr>
          <p:nvPr>
            <p:ph type="title"/>
          </p:nvPr>
        </p:nvSpPr>
        <p:spPr/>
        <p:txBody>
          <a:bodyPr/>
          <a:lstStyle/>
          <a:p>
            <a:r>
              <a:rPr lang="en-US" dirty="0"/>
              <a:t>F-measure</a:t>
            </a:r>
          </a:p>
        </p:txBody>
      </p:sp>
      <p:sp>
        <p:nvSpPr>
          <p:cNvPr id="3" name="Content Placeholder 2">
            <a:extLst>
              <a:ext uri="{FF2B5EF4-FFF2-40B4-BE49-F238E27FC236}">
                <a16:creationId xmlns:a16="http://schemas.microsoft.com/office/drawing/2014/main" id="{F2A270E6-22C7-40D9-BE5B-4C94411672A3}"/>
              </a:ext>
            </a:extLst>
          </p:cNvPr>
          <p:cNvSpPr>
            <a:spLocks noGrp="1"/>
          </p:cNvSpPr>
          <p:nvPr>
            <p:ph idx="1"/>
          </p:nvPr>
        </p:nvSpPr>
        <p:spPr/>
        <p:txBody>
          <a:bodyPr/>
          <a:lstStyle/>
          <a:p>
            <a:r>
              <a:rPr lang="en-US" dirty="0"/>
              <a:t> F = (2 * (precision*recall)) / (precision + recall) </a:t>
            </a:r>
          </a:p>
        </p:txBody>
      </p:sp>
      <p:pic>
        <p:nvPicPr>
          <p:cNvPr id="4" name="Picture 3" descr="F-measure table">
            <a:extLst>
              <a:ext uri="{FF2B5EF4-FFF2-40B4-BE49-F238E27FC236}">
                <a16:creationId xmlns:a16="http://schemas.microsoft.com/office/drawing/2014/main" id="{FDC82D30-2283-4F2D-8815-C1EDBEFE0F68}"/>
              </a:ext>
            </a:extLst>
          </p:cNvPr>
          <p:cNvPicPr>
            <a:picLocks noChangeAspect="1"/>
          </p:cNvPicPr>
          <p:nvPr/>
        </p:nvPicPr>
        <p:blipFill rotWithShape="1">
          <a:blip r:embed="rId2"/>
          <a:srcRect l="34791" t="23704" r="42292" b="62592"/>
          <a:stretch/>
        </p:blipFill>
        <p:spPr>
          <a:xfrm>
            <a:off x="1454236" y="3314699"/>
            <a:ext cx="6088277" cy="2047875"/>
          </a:xfrm>
          <a:prstGeom prst="rect">
            <a:avLst/>
          </a:prstGeom>
        </p:spPr>
      </p:pic>
    </p:spTree>
    <p:extLst>
      <p:ext uri="{BB962C8B-B14F-4D97-AF65-F5344CB8AC3E}">
        <p14:creationId xmlns:p14="http://schemas.microsoft.com/office/powerpoint/2010/main" val="125730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3099-5F86-46E8-B075-5A6ADB7BEF19}"/>
              </a:ext>
            </a:extLst>
          </p:cNvPr>
          <p:cNvSpPr>
            <a:spLocks noGrp="1"/>
          </p:cNvSpPr>
          <p:nvPr>
            <p:ph type="title"/>
          </p:nvPr>
        </p:nvSpPr>
        <p:spPr/>
        <p:txBody>
          <a:bodyPr/>
          <a:lstStyle/>
          <a:p>
            <a:r>
              <a:rPr lang="en-US" dirty="0"/>
              <a:t>Confusion Matrix</a:t>
            </a:r>
          </a:p>
        </p:txBody>
      </p:sp>
      <p:pic>
        <p:nvPicPr>
          <p:cNvPr id="4" name="Picture 3" descr="Confusion Matrix">
            <a:extLst>
              <a:ext uri="{FF2B5EF4-FFF2-40B4-BE49-F238E27FC236}">
                <a16:creationId xmlns:a16="http://schemas.microsoft.com/office/drawing/2014/main" id="{D5ADC666-B840-4CBA-83B8-0C70D6B821B0}"/>
              </a:ext>
            </a:extLst>
          </p:cNvPr>
          <p:cNvPicPr>
            <a:picLocks noChangeAspect="1"/>
          </p:cNvPicPr>
          <p:nvPr/>
        </p:nvPicPr>
        <p:blipFill rotWithShape="1">
          <a:blip r:embed="rId2"/>
          <a:srcRect l="14939" t="72962" r="69167" b="15402"/>
          <a:stretch/>
        </p:blipFill>
        <p:spPr>
          <a:xfrm>
            <a:off x="741772" y="2146234"/>
            <a:ext cx="7886700" cy="3247846"/>
          </a:xfrm>
          <a:prstGeom prst="rect">
            <a:avLst/>
          </a:prstGeom>
        </p:spPr>
      </p:pic>
    </p:spTree>
    <p:extLst>
      <p:ext uri="{BB962C8B-B14F-4D97-AF65-F5344CB8AC3E}">
        <p14:creationId xmlns:p14="http://schemas.microsoft.com/office/powerpoint/2010/main" val="60486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E845-41B7-484B-8A2B-9DA9A79A872A}"/>
              </a:ext>
            </a:extLst>
          </p:cNvPr>
          <p:cNvSpPr>
            <a:spLocks noGrp="1"/>
          </p:cNvSpPr>
          <p:nvPr>
            <p:ph type="title"/>
          </p:nvPr>
        </p:nvSpPr>
        <p:spPr/>
        <p:txBody>
          <a:bodyPr/>
          <a:lstStyle/>
          <a:p>
            <a:r>
              <a:rPr lang="en-US" dirty="0"/>
              <a:t>Round 2: An example …</a:t>
            </a:r>
          </a:p>
        </p:txBody>
      </p:sp>
      <p:sp>
        <p:nvSpPr>
          <p:cNvPr id="3" name="Content Placeholder 2">
            <a:extLst>
              <a:ext uri="{FF2B5EF4-FFF2-40B4-BE49-F238E27FC236}">
                <a16:creationId xmlns:a16="http://schemas.microsoft.com/office/drawing/2014/main" id="{F5B50224-D1EB-4493-8386-A9266A03A9D1}"/>
              </a:ext>
            </a:extLst>
          </p:cNvPr>
          <p:cNvSpPr>
            <a:spLocks noGrp="1"/>
          </p:cNvSpPr>
          <p:nvPr>
            <p:ph idx="1"/>
          </p:nvPr>
        </p:nvSpPr>
        <p:spPr>
          <a:xfrm>
            <a:off x="365760" y="1361441"/>
            <a:ext cx="8361680" cy="5131434"/>
          </a:xfrm>
        </p:spPr>
        <p:txBody>
          <a:bodyPr>
            <a:normAutofit lnSpcReduction="10000"/>
          </a:bodyPr>
          <a:lstStyle/>
          <a:p>
            <a:r>
              <a:rPr lang="en-US" dirty="0"/>
              <a:t>Would you believe someone who claimed to create a model to identify terrorists trying to board flights with greater than 99% accuracy? </a:t>
            </a:r>
          </a:p>
          <a:p>
            <a:endParaRPr lang="en-US" dirty="0"/>
          </a:p>
          <a:p>
            <a:r>
              <a:rPr lang="en-US" dirty="0"/>
              <a:t>Well, here is the model: simply label every single person flying from a US airport as not a terrorist. </a:t>
            </a:r>
          </a:p>
          <a:p>
            <a:endParaRPr lang="en-US" dirty="0"/>
          </a:p>
          <a:p>
            <a:r>
              <a:rPr lang="en-US" dirty="0"/>
              <a:t>Given the </a:t>
            </a:r>
            <a:r>
              <a:rPr lang="en-US" dirty="0">
                <a:hlinkClick r:id="rId2"/>
              </a:rPr>
              <a:t>800 million average passengers on US flights per year</a:t>
            </a:r>
            <a:r>
              <a:rPr lang="en-US" dirty="0"/>
              <a:t> </a:t>
            </a:r>
          </a:p>
          <a:p>
            <a:pPr marL="0" indent="0">
              <a:buNone/>
            </a:pPr>
            <a:r>
              <a:rPr lang="en-US" dirty="0"/>
              <a:t>	and </a:t>
            </a:r>
          </a:p>
          <a:p>
            <a:r>
              <a:rPr lang="en-US" dirty="0"/>
              <a:t>the </a:t>
            </a:r>
            <a:r>
              <a:rPr lang="en-US" dirty="0">
                <a:hlinkClick r:id="rId3"/>
              </a:rPr>
              <a:t>19 (confirmed) terrorists who boarded US flights from 2000–2017</a:t>
            </a:r>
            <a:endParaRPr lang="en-US" dirty="0"/>
          </a:p>
          <a:p>
            <a:endParaRPr lang="en-US" dirty="0"/>
          </a:p>
          <a:p>
            <a:r>
              <a:rPr lang="en-US" dirty="0"/>
              <a:t>this model achieves an astounding accuracy of 99.9999999%! </a:t>
            </a:r>
          </a:p>
          <a:p>
            <a:r>
              <a:rPr lang="en-US" dirty="0"/>
              <a:t>That might sound impressive, but the US Department of Homeland Security may not be calling anytime soon to buy this model. </a:t>
            </a:r>
          </a:p>
          <a:p>
            <a:r>
              <a:rPr lang="en-US" dirty="0"/>
              <a:t>While this solution has nearly-perfect accuracy, this problem is one in which accuracy is clearly not an adequate metric!</a:t>
            </a:r>
          </a:p>
        </p:txBody>
      </p:sp>
    </p:spTree>
    <p:extLst>
      <p:ext uri="{BB962C8B-B14F-4D97-AF65-F5344CB8AC3E}">
        <p14:creationId xmlns:p14="http://schemas.microsoft.com/office/powerpoint/2010/main" val="302942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5762-A01E-4011-B8CB-F129094D6D4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D32C94-F989-4B77-BAB8-9E225079BED7}"/>
              </a:ext>
            </a:extLst>
          </p:cNvPr>
          <p:cNvSpPr>
            <a:spLocks noGrp="1"/>
          </p:cNvSpPr>
          <p:nvPr>
            <p:ph idx="1"/>
          </p:nvPr>
        </p:nvSpPr>
        <p:spPr/>
        <p:txBody>
          <a:bodyPr/>
          <a:lstStyle/>
          <a:p>
            <a:r>
              <a:rPr lang="en-US" dirty="0"/>
              <a:t>The terrorist detection task is an </a:t>
            </a:r>
            <a:r>
              <a:rPr lang="en-US" dirty="0">
                <a:hlinkClick r:id="rId2"/>
              </a:rPr>
              <a:t>imbalanced classification problem</a:t>
            </a:r>
            <a:r>
              <a:rPr lang="en-US" dirty="0"/>
              <a:t>: we have two classes we need to identify </a:t>
            </a:r>
          </a:p>
          <a:p>
            <a:pPr lvl="1"/>
            <a:r>
              <a:rPr lang="en-US" dirty="0"/>
              <a:t> terrorists </a:t>
            </a:r>
          </a:p>
          <a:p>
            <a:pPr lvl="1"/>
            <a:r>
              <a:rPr lang="en-US" dirty="0"/>
              <a:t>not terrorists </a:t>
            </a:r>
          </a:p>
          <a:p>
            <a:pPr lvl="1"/>
            <a:r>
              <a:rPr lang="en-US" dirty="0"/>
              <a:t>with one category representing the overwhelming majority of the data points. </a:t>
            </a:r>
          </a:p>
          <a:p>
            <a:r>
              <a:rPr lang="en-US" dirty="0"/>
              <a:t>Another imbalanced classification problem occurs in disease detection when the rate of the disease in the public is very low. </a:t>
            </a:r>
          </a:p>
          <a:p>
            <a:r>
              <a:rPr lang="en-US" dirty="0"/>
              <a:t>In both these cases the positive class — disease or terrorist — is greatly outnumbered by the negative class. </a:t>
            </a:r>
          </a:p>
          <a:p>
            <a:r>
              <a:rPr lang="en-US" dirty="0"/>
              <a:t>These types of problems are examples of the fairly common case in data science when accuracy is not a good measure for assessing model performance.</a:t>
            </a:r>
          </a:p>
        </p:txBody>
      </p:sp>
    </p:spTree>
    <p:extLst>
      <p:ext uri="{BB962C8B-B14F-4D97-AF65-F5344CB8AC3E}">
        <p14:creationId xmlns:p14="http://schemas.microsoft.com/office/powerpoint/2010/main" val="3212564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690B-4E4F-4312-A9C1-EC332A98C29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982E62C-2617-48E0-96AF-5C449C8D756C}"/>
              </a:ext>
            </a:extLst>
          </p:cNvPr>
          <p:cNvSpPr>
            <a:spLocks noGrp="1"/>
          </p:cNvSpPr>
          <p:nvPr>
            <p:ph idx="1"/>
          </p:nvPr>
        </p:nvSpPr>
        <p:spPr/>
        <p:txBody>
          <a:bodyPr>
            <a:normAutofit/>
          </a:bodyPr>
          <a:lstStyle/>
          <a:p>
            <a:r>
              <a:rPr lang="en-US" dirty="0"/>
              <a:t>Intuitively, we know that finding all negative data points in the terrorist detection problem is not helpful and, instead, we should focus on identifying the positive cases. </a:t>
            </a:r>
          </a:p>
          <a:p>
            <a:endParaRPr lang="en-US" dirty="0"/>
          </a:p>
          <a:p>
            <a:r>
              <a:rPr lang="en-US" dirty="0"/>
              <a:t>The metric our intuition tells us we should maximize is known in statistics as </a:t>
            </a:r>
            <a:r>
              <a:rPr lang="en-US" b="1" dirty="0">
                <a:hlinkClick r:id="rId2"/>
              </a:rPr>
              <a:t>recall</a:t>
            </a:r>
            <a:r>
              <a:rPr lang="en-US" dirty="0"/>
              <a:t>, </a:t>
            </a:r>
          </a:p>
          <a:p>
            <a:pPr lvl="1"/>
            <a:r>
              <a:rPr lang="en-US" dirty="0"/>
              <a:t>or the ability of a model to find all the relevant cases within a dataset. </a:t>
            </a:r>
          </a:p>
        </p:txBody>
      </p:sp>
    </p:spTree>
    <p:extLst>
      <p:ext uri="{BB962C8B-B14F-4D97-AF65-F5344CB8AC3E}">
        <p14:creationId xmlns:p14="http://schemas.microsoft.com/office/powerpoint/2010/main" val="1219846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C2AB-8FE5-41D7-A6EC-B8E09A9927A8}"/>
              </a:ext>
            </a:extLst>
          </p:cNvPr>
          <p:cNvSpPr>
            <a:spLocks noGrp="1"/>
          </p:cNvSpPr>
          <p:nvPr>
            <p:ph type="title"/>
          </p:nvPr>
        </p:nvSpPr>
        <p:spPr/>
        <p:txBody>
          <a:bodyPr/>
          <a:lstStyle/>
          <a:p>
            <a:r>
              <a:rPr lang="en-US" dirty="0"/>
              <a:t>Recall </a:t>
            </a:r>
          </a:p>
        </p:txBody>
      </p:sp>
      <p:sp>
        <p:nvSpPr>
          <p:cNvPr id="3" name="Content Placeholder 2">
            <a:extLst>
              <a:ext uri="{FF2B5EF4-FFF2-40B4-BE49-F238E27FC236}">
                <a16:creationId xmlns:a16="http://schemas.microsoft.com/office/drawing/2014/main" id="{2D06DB23-8A05-4780-A731-900AE70342DA}"/>
              </a:ext>
            </a:extLst>
          </p:cNvPr>
          <p:cNvSpPr>
            <a:spLocks noGrp="1"/>
          </p:cNvSpPr>
          <p:nvPr>
            <p:ph idx="1"/>
          </p:nvPr>
        </p:nvSpPr>
        <p:spPr/>
        <p:txBody>
          <a:bodyPr/>
          <a:lstStyle/>
          <a:p>
            <a:r>
              <a:rPr lang="en-US" dirty="0"/>
              <a:t>The precise definition of recall is the number of true positives divided by the number of true positives plus the number of false negatives.</a:t>
            </a:r>
          </a:p>
          <a:p>
            <a:r>
              <a:rPr lang="en-US" dirty="0"/>
              <a:t>True positives are data point classified as positive by the model that actually are positive (meaning they are correct), and false negatives are data points the model identifies as negative that actually are positive. </a:t>
            </a:r>
          </a:p>
          <a:p>
            <a:r>
              <a:rPr lang="en-US" dirty="0"/>
              <a:t>In the terrorism case, true positives are correctly identified terrorists, and false negatives would be individuals the model labels as </a:t>
            </a:r>
            <a:r>
              <a:rPr lang="en-US" i="1" dirty="0"/>
              <a:t>not</a:t>
            </a:r>
            <a:r>
              <a:rPr lang="en-US" dirty="0"/>
              <a:t> terrorists that </a:t>
            </a:r>
            <a:r>
              <a:rPr lang="en-US" i="1" dirty="0"/>
              <a:t>actually were </a:t>
            </a:r>
            <a:r>
              <a:rPr lang="en-US" dirty="0"/>
              <a:t>terrorists. </a:t>
            </a:r>
          </a:p>
          <a:p>
            <a:r>
              <a:rPr lang="en-US" dirty="0"/>
              <a:t>Recall can be thought of as a model’s ability to find all the data points of interest in a dataset.</a:t>
            </a:r>
          </a:p>
          <a:p>
            <a:endParaRPr lang="en-US" dirty="0"/>
          </a:p>
        </p:txBody>
      </p:sp>
      <p:pic>
        <p:nvPicPr>
          <p:cNvPr id="4" name="Picture 3">
            <a:extLst>
              <a:ext uri="{FF2B5EF4-FFF2-40B4-BE49-F238E27FC236}">
                <a16:creationId xmlns:a16="http://schemas.microsoft.com/office/drawing/2014/main" id="{0C04E4C0-1B9E-421A-8D64-283E5FBAEF83}"/>
              </a:ext>
            </a:extLst>
          </p:cNvPr>
          <p:cNvPicPr>
            <a:picLocks noChangeAspect="1"/>
          </p:cNvPicPr>
          <p:nvPr/>
        </p:nvPicPr>
        <p:blipFill rotWithShape="1">
          <a:blip r:embed="rId2"/>
          <a:srcRect l="24111" t="50000" r="25555" b="19877"/>
          <a:stretch/>
        </p:blipFill>
        <p:spPr>
          <a:xfrm>
            <a:off x="4165600" y="208757"/>
            <a:ext cx="4602480" cy="1549400"/>
          </a:xfrm>
          <a:prstGeom prst="rect">
            <a:avLst/>
          </a:prstGeom>
        </p:spPr>
      </p:pic>
      <p:pic>
        <p:nvPicPr>
          <p:cNvPr id="5" name="Picture 4">
            <a:extLst>
              <a:ext uri="{FF2B5EF4-FFF2-40B4-BE49-F238E27FC236}">
                <a16:creationId xmlns:a16="http://schemas.microsoft.com/office/drawing/2014/main" id="{0CD67D50-1C2B-445A-BD1F-1267E311CAD7}"/>
              </a:ext>
            </a:extLst>
          </p:cNvPr>
          <p:cNvPicPr>
            <a:picLocks noChangeAspect="1"/>
          </p:cNvPicPr>
          <p:nvPr/>
        </p:nvPicPr>
        <p:blipFill rotWithShape="1">
          <a:blip r:embed="rId3"/>
          <a:srcRect l="9555" t="50000" r="10666" b="39235"/>
          <a:stretch/>
        </p:blipFill>
        <p:spPr>
          <a:xfrm>
            <a:off x="405130" y="5527040"/>
            <a:ext cx="8562288" cy="649923"/>
          </a:xfrm>
          <a:prstGeom prst="rect">
            <a:avLst/>
          </a:prstGeom>
        </p:spPr>
      </p:pic>
    </p:spTree>
    <p:extLst>
      <p:ext uri="{BB962C8B-B14F-4D97-AF65-F5344CB8AC3E}">
        <p14:creationId xmlns:p14="http://schemas.microsoft.com/office/powerpoint/2010/main" val="2020482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E662-3256-4A21-A1FC-7410D43D2736}"/>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02A5193F-4D38-43E4-9DDE-0F0773E04896}"/>
              </a:ext>
            </a:extLst>
          </p:cNvPr>
          <p:cNvSpPr>
            <a:spLocks noGrp="1"/>
          </p:cNvSpPr>
          <p:nvPr>
            <p:ph idx="1"/>
          </p:nvPr>
        </p:nvSpPr>
        <p:spPr/>
        <p:txBody>
          <a:bodyPr/>
          <a:lstStyle/>
          <a:p>
            <a:r>
              <a:rPr lang="en-US" dirty="0"/>
              <a:t>How can we find all terrorists? </a:t>
            </a:r>
          </a:p>
          <a:p>
            <a:r>
              <a:rPr lang="en-US" dirty="0"/>
              <a:t>In this case, let us predict everyone as a terrorist and problem solved. Recall will be high, right?</a:t>
            </a:r>
          </a:p>
          <a:p>
            <a:r>
              <a:rPr lang="en-US" dirty="0"/>
              <a:t>Problem: In the case of recall, when we increase the recall, we decrease the precision. </a:t>
            </a:r>
          </a:p>
          <a:p>
            <a:r>
              <a:rPr lang="en-US" dirty="0"/>
              <a:t>Again, we intuitively know that a model that labels 100% of passengers as terrorists is probably not useful because we would then have to ban every single person from flying. </a:t>
            </a:r>
          </a:p>
          <a:p>
            <a:r>
              <a:rPr lang="en-US" dirty="0"/>
              <a:t>This approach would suffer from low </a:t>
            </a:r>
            <a:r>
              <a:rPr lang="en-US" b="1" dirty="0">
                <a:hlinkClick r:id="rId2"/>
              </a:rPr>
              <a:t>precision</a:t>
            </a:r>
            <a:r>
              <a:rPr lang="en-US" dirty="0"/>
              <a:t>, or the ability of a classification model to identify only the relevant data points</a:t>
            </a:r>
          </a:p>
        </p:txBody>
      </p:sp>
      <p:pic>
        <p:nvPicPr>
          <p:cNvPr id="4" name="Picture 3">
            <a:extLst>
              <a:ext uri="{FF2B5EF4-FFF2-40B4-BE49-F238E27FC236}">
                <a16:creationId xmlns:a16="http://schemas.microsoft.com/office/drawing/2014/main" id="{2CBE0FD6-9546-4863-AC49-2933E8181044}"/>
              </a:ext>
            </a:extLst>
          </p:cNvPr>
          <p:cNvPicPr>
            <a:picLocks noChangeAspect="1"/>
          </p:cNvPicPr>
          <p:nvPr/>
        </p:nvPicPr>
        <p:blipFill rotWithShape="1">
          <a:blip r:embed="rId3"/>
          <a:srcRect l="24111" t="50000" r="25555" b="19877"/>
          <a:stretch/>
        </p:blipFill>
        <p:spPr>
          <a:xfrm>
            <a:off x="4277360" y="365126"/>
            <a:ext cx="4602480" cy="1549400"/>
          </a:xfrm>
          <a:prstGeom prst="rect">
            <a:avLst/>
          </a:prstGeom>
        </p:spPr>
      </p:pic>
      <p:pic>
        <p:nvPicPr>
          <p:cNvPr id="5" name="Picture 4">
            <a:extLst>
              <a:ext uri="{FF2B5EF4-FFF2-40B4-BE49-F238E27FC236}">
                <a16:creationId xmlns:a16="http://schemas.microsoft.com/office/drawing/2014/main" id="{5824863F-B497-4EEF-895E-F19D5D922526}"/>
              </a:ext>
            </a:extLst>
          </p:cNvPr>
          <p:cNvPicPr>
            <a:picLocks noChangeAspect="1"/>
          </p:cNvPicPr>
          <p:nvPr/>
        </p:nvPicPr>
        <p:blipFill rotWithShape="1">
          <a:blip r:embed="rId4"/>
          <a:srcRect l="9555" t="50000" r="10666" b="39235"/>
          <a:stretch/>
        </p:blipFill>
        <p:spPr>
          <a:xfrm>
            <a:off x="405130" y="5527040"/>
            <a:ext cx="8562288" cy="649923"/>
          </a:xfrm>
          <a:prstGeom prst="rect">
            <a:avLst/>
          </a:prstGeom>
        </p:spPr>
      </p:pic>
      <p:sp>
        <p:nvSpPr>
          <p:cNvPr id="6" name="TextBox 5">
            <a:extLst>
              <a:ext uri="{FF2B5EF4-FFF2-40B4-BE49-F238E27FC236}">
                <a16:creationId xmlns:a16="http://schemas.microsoft.com/office/drawing/2014/main" id="{1A2D8861-4757-49C0-8413-F2D10B05C5B6}"/>
              </a:ext>
            </a:extLst>
          </p:cNvPr>
          <p:cNvSpPr txBox="1"/>
          <p:nvPr/>
        </p:nvSpPr>
        <p:spPr>
          <a:xfrm>
            <a:off x="5161280" y="955040"/>
            <a:ext cx="690880" cy="369332"/>
          </a:xfrm>
          <a:prstGeom prst="rect">
            <a:avLst/>
          </a:prstGeom>
          <a:noFill/>
        </p:spPr>
        <p:txBody>
          <a:bodyPr wrap="square" rtlCol="0">
            <a:spAutoFit/>
          </a:bodyPr>
          <a:lstStyle/>
          <a:p>
            <a:r>
              <a:rPr lang="en-US" dirty="0"/>
              <a:t>all</a:t>
            </a:r>
          </a:p>
        </p:txBody>
      </p:sp>
      <p:sp>
        <p:nvSpPr>
          <p:cNvPr id="7" name="TextBox 6">
            <a:extLst>
              <a:ext uri="{FF2B5EF4-FFF2-40B4-BE49-F238E27FC236}">
                <a16:creationId xmlns:a16="http://schemas.microsoft.com/office/drawing/2014/main" id="{1FD1BEC2-920C-41E0-B61B-B7D36AE4D701}"/>
              </a:ext>
            </a:extLst>
          </p:cNvPr>
          <p:cNvSpPr txBox="1"/>
          <p:nvPr/>
        </p:nvSpPr>
        <p:spPr>
          <a:xfrm>
            <a:off x="5161280" y="1513840"/>
            <a:ext cx="690880" cy="369332"/>
          </a:xfrm>
          <a:prstGeom prst="rect">
            <a:avLst/>
          </a:prstGeom>
          <a:noFill/>
        </p:spPr>
        <p:txBody>
          <a:bodyPr wrap="square" rtlCol="0">
            <a:spAutoFit/>
          </a:bodyPr>
          <a:lstStyle/>
          <a:p>
            <a:r>
              <a:rPr lang="en-US" dirty="0"/>
              <a:t>none</a:t>
            </a:r>
          </a:p>
        </p:txBody>
      </p:sp>
    </p:spTree>
    <p:extLst>
      <p:ext uri="{BB962C8B-B14F-4D97-AF65-F5344CB8AC3E}">
        <p14:creationId xmlns:p14="http://schemas.microsoft.com/office/powerpoint/2010/main" val="326810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3C11-8FC4-453E-AFA2-505F8C1EF8F9}"/>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05A55028-0C3D-46D4-B3EF-D3C8CF74DB61}"/>
              </a:ext>
            </a:extLst>
          </p:cNvPr>
          <p:cNvSpPr>
            <a:spLocks noGrp="1"/>
          </p:cNvSpPr>
          <p:nvPr>
            <p:ph idx="1"/>
          </p:nvPr>
        </p:nvSpPr>
        <p:spPr/>
        <p:txBody>
          <a:bodyPr/>
          <a:lstStyle/>
          <a:p>
            <a:r>
              <a:rPr lang="en-US" dirty="0"/>
              <a:t>Precision is defined as the number of true positives divided by the number of true positives plus the number of false positives. </a:t>
            </a:r>
          </a:p>
          <a:p>
            <a:endParaRPr lang="en-US" dirty="0"/>
          </a:p>
          <a:p>
            <a:r>
              <a:rPr lang="en-US" dirty="0"/>
              <a:t>False positives are cases the model incorrectly labels as positive that are actually negative, or in our example, individuals the model classifies as terrorists that are not. </a:t>
            </a:r>
          </a:p>
          <a:p>
            <a:endParaRPr lang="en-US" dirty="0"/>
          </a:p>
          <a:p>
            <a:r>
              <a:rPr lang="en-US" dirty="0"/>
              <a:t>precision expresses the proportion of the data points our model says were relevant and actually were relevant.</a:t>
            </a:r>
          </a:p>
        </p:txBody>
      </p:sp>
      <p:pic>
        <p:nvPicPr>
          <p:cNvPr id="4" name="Picture 3">
            <a:extLst>
              <a:ext uri="{FF2B5EF4-FFF2-40B4-BE49-F238E27FC236}">
                <a16:creationId xmlns:a16="http://schemas.microsoft.com/office/drawing/2014/main" id="{3F44118B-96B3-4527-A09A-026ADB5A5CBD}"/>
              </a:ext>
            </a:extLst>
          </p:cNvPr>
          <p:cNvPicPr>
            <a:picLocks noChangeAspect="1"/>
          </p:cNvPicPr>
          <p:nvPr/>
        </p:nvPicPr>
        <p:blipFill rotWithShape="1">
          <a:blip r:embed="rId2"/>
          <a:srcRect l="24111" t="50000" r="25555" b="19877"/>
          <a:stretch/>
        </p:blipFill>
        <p:spPr>
          <a:xfrm>
            <a:off x="4277360" y="141289"/>
            <a:ext cx="4602480" cy="1549400"/>
          </a:xfrm>
          <a:prstGeom prst="rect">
            <a:avLst/>
          </a:prstGeom>
        </p:spPr>
      </p:pic>
      <p:pic>
        <p:nvPicPr>
          <p:cNvPr id="5" name="Picture 4">
            <a:extLst>
              <a:ext uri="{FF2B5EF4-FFF2-40B4-BE49-F238E27FC236}">
                <a16:creationId xmlns:a16="http://schemas.microsoft.com/office/drawing/2014/main" id="{6E8892E9-D6EE-4B79-A538-1C93C0B11B18}"/>
              </a:ext>
            </a:extLst>
          </p:cNvPr>
          <p:cNvPicPr>
            <a:picLocks noChangeAspect="1"/>
          </p:cNvPicPr>
          <p:nvPr/>
        </p:nvPicPr>
        <p:blipFill rotWithShape="1">
          <a:blip r:embed="rId3"/>
          <a:srcRect l="7666" t="75185" r="10000" b="13753"/>
          <a:stretch/>
        </p:blipFill>
        <p:spPr>
          <a:xfrm>
            <a:off x="342900" y="5293360"/>
            <a:ext cx="8252460" cy="568960"/>
          </a:xfrm>
          <a:prstGeom prst="rect">
            <a:avLst/>
          </a:prstGeom>
        </p:spPr>
      </p:pic>
    </p:spTree>
    <p:extLst>
      <p:ext uri="{BB962C8B-B14F-4D97-AF65-F5344CB8AC3E}">
        <p14:creationId xmlns:p14="http://schemas.microsoft.com/office/powerpoint/2010/main" val="1724877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6A81-20F9-4520-BB68-E0FD3E9E7E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E2EFF0-255D-4B93-90EA-FC8DCDB0F7C2}"/>
              </a:ext>
            </a:extLst>
          </p:cNvPr>
          <p:cNvSpPr>
            <a:spLocks noGrp="1"/>
          </p:cNvSpPr>
          <p:nvPr>
            <p:ph idx="1"/>
          </p:nvPr>
        </p:nvSpPr>
        <p:spPr/>
        <p:txBody>
          <a:bodyPr>
            <a:normAutofit lnSpcReduction="10000"/>
          </a:bodyPr>
          <a:lstStyle/>
          <a:p>
            <a:r>
              <a:rPr lang="en-US" dirty="0"/>
              <a:t>Now, we can see that our first model which labeled all individuals as </a:t>
            </a:r>
            <a:r>
              <a:rPr lang="en-US" i="1" dirty="0"/>
              <a:t>not </a:t>
            </a:r>
            <a:r>
              <a:rPr lang="en-US" dirty="0"/>
              <a:t>terrorists wasn’t very useful. - Accuracy</a:t>
            </a:r>
          </a:p>
          <a:p>
            <a:r>
              <a:rPr lang="en-US" dirty="0"/>
              <a:t>Although it had near-perfect accuracy, it had 0 precision and 0 recall because there were no true positives</a:t>
            </a:r>
          </a:p>
          <a:p>
            <a:r>
              <a:rPr lang="en-US" dirty="0"/>
              <a:t>Say we modify the model slightly, and identify a single individual correctly as a terrorist. </a:t>
            </a:r>
          </a:p>
          <a:p>
            <a:r>
              <a:rPr lang="en-US" dirty="0"/>
              <a:t>Now, our precision will be 1.0 (no false positives) but our recall will be very low because we will still have many false negatives.</a:t>
            </a:r>
          </a:p>
          <a:p>
            <a:r>
              <a:rPr lang="en-US" dirty="0"/>
              <a:t>If we go to the other extreme and classify all passengers as terrorists, we will have a recall of 1.0 (false negative = 0)— we’ll catch every terrorist — but our precision will be very low and we’ll detain many innocent individuals. </a:t>
            </a:r>
          </a:p>
          <a:p>
            <a:r>
              <a:rPr lang="en-US" dirty="0"/>
              <a:t>In other words, as we increase precision we decrease recall and vice-versa.</a:t>
            </a:r>
          </a:p>
        </p:txBody>
      </p:sp>
      <p:pic>
        <p:nvPicPr>
          <p:cNvPr id="4" name="Picture 3">
            <a:extLst>
              <a:ext uri="{FF2B5EF4-FFF2-40B4-BE49-F238E27FC236}">
                <a16:creationId xmlns:a16="http://schemas.microsoft.com/office/drawing/2014/main" id="{F72E0EB7-186E-41B3-AAAA-D79CA7F4BB89}"/>
              </a:ext>
            </a:extLst>
          </p:cNvPr>
          <p:cNvPicPr>
            <a:picLocks noChangeAspect="1"/>
          </p:cNvPicPr>
          <p:nvPr/>
        </p:nvPicPr>
        <p:blipFill rotWithShape="1">
          <a:blip r:embed="rId2"/>
          <a:srcRect l="24111" t="50000" r="25555" b="19877"/>
          <a:stretch/>
        </p:blipFill>
        <p:spPr>
          <a:xfrm>
            <a:off x="4277360" y="141289"/>
            <a:ext cx="4602480" cy="1549400"/>
          </a:xfrm>
          <a:prstGeom prst="rect">
            <a:avLst/>
          </a:prstGeom>
        </p:spPr>
      </p:pic>
    </p:spTree>
    <p:extLst>
      <p:ext uri="{BB962C8B-B14F-4D97-AF65-F5344CB8AC3E}">
        <p14:creationId xmlns:p14="http://schemas.microsoft.com/office/powerpoint/2010/main" val="65467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marL="0" indent="0">
              <a:buNone/>
            </a:pPr>
            <a:r>
              <a:rPr lang="en-US" dirty="0"/>
              <a:t>Upon completion of this unit:</a:t>
            </a:r>
          </a:p>
          <a:p>
            <a:r>
              <a:rPr lang="en-US" dirty="0"/>
              <a:t>Students will have a better understanding of machine learning approaches.</a:t>
            </a:r>
          </a:p>
          <a:p>
            <a:r>
              <a:rPr lang="en-US" dirty="0"/>
              <a:t>Students will have a better understanding of features.</a:t>
            </a:r>
          </a:p>
        </p:txBody>
      </p:sp>
    </p:spTree>
    <p:extLst>
      <p:ext uri="{BB962C8B-B14F-4D97-AF65-F5344CB8AC3E}">
        <p14:creationId xmlns:p14="http://schemas.microsoft.com/office/powerpoint/2010/main" val="287608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F63E-196B-42E1-AA54-0EF253D8B9EB}"/>
              </a:ext>
            </a:extLst>
          </p:cNvPr>
          <p:cNvSpPr>
            <a:spLocks noGrp="1"/>
          </p:cNvSpPr>
          <p:nvPr>
            <p:ph type="title"/>
          </p:nvPr>
        </p:nvSpPr>
        <p:spPr/>
        <p:txBody>
          <a:bodyPr/>
          <a:lstStyle/>
          <a:p>
            <a:r>
              <a:rPr lang="en-US" dirty="0"/>
              <a:t>Combining precision and recall</a:t>
            </a:r>
          </a:p>
        </p:txBody>
      </p:sp>
      <p:sp>
        <p:nvSpPr>
          <p:cNvPr id="3" name="Content Placeholder 2">
            <a:extLst>
              <a:ext uri="{FF2B5EF4-FFF2-40B4-BE49-F238E27FC236}">
                <a16:creationId xmlns:a16="http://schemas.microsoft.com/office/drawing/2014/main" id="{3851CDFC-D100-4610-A7D0-E674366CEFCE}"/>
              </a:ext>
            </a:extLst>
          </p:cNvPr>
          <p:cNvSpPr>
            <a:spLocks noGrp="1"/>
          </p:cNvSpPr>
          <p:nvPr>
            <p:ph idx="1"/>
          </p:nvPr>
        </p:nvSpPr>
        <p:spPr/>
        <p:txBody>
          <a:bodyPr/>
          <a:lstStyle/>
          <a:p>
            <a:r>
              <a:rPr lang="en-US" dirty="0"/>
              <a:t>In some situations, we might know that we want to maximize either recall or precision at the expense of the other metric. </a:t>
            </a:r>
          </a:p>
          <a:p>
            <a:endParaRPr lang="en-US" dirty="0"/>
          </a:p>
          <a:p>
            <a:r>
              <a:rPr lang="en-US" dirty="0"/>
              <a:t>For example, in preliminary cancer screening of patients for follow-up examinations, we would probably want a recall near 1.0 — we want to find all patients who actually have cancer— and we can accept a low precision if the cost of the follow-up examination is not significant. </a:t>
            </a:r>
          </a:p>
          <a:p>
            <a:endParaRPr lang="en-US" dirty="0"/>
          </a:p>
          <a:p>
            <a:r>
              <a:rPr lang="en-US" dirty="0"/>
              <a:t>However, in cases where we want to find an optimal blend of precision and recall we can combine the two metrics using what is called the</a:t>
            </a:r>
            <a:r>
              <a:rPr lang="en-US" dirty="0">
                <a:hlinkClick r:id="rId2"/>
              </a:rPr>
              <a:t> F1 score</a:t>
            </a:r>
            <a:r>
              <a:rPr lang="en-US" dirty="0"/>
              <a:t>.</a:t>
            </a:r>
          </a:p>
        </p:txBody>
      </p:sp>
    </p:spTree>
    <p:extLst>
      <p:ext uri="{BB962C8B-B14F-4D97-AF65-F5344CB8AC3E}">
        <p14:creationId xmlns:p14="http://schemas.microsoft.com/office/powerpoint/2010/main" val="3518760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144F-D840-4E3D-B936-C1C48740C4B2}"/>
              </a:ext>
            </a:extLst>
          </p:cNvPr>
          <p:cNvSpPr>
            <a:spLocks noGrp="1"/>
          </p:cNvSpPr>
          <p:nvPr>
            <p:ph type="title"/>
          </p:nvPr>
        </p:nvSpPr>
        <p:spPr/>
        <p:txBody>
          <a:bodyPr/>
          <a:lstStyle/>
          <a:p>
            <a:r>
              <a:rPr lang="en-US" dirty="0"/>
              <a:t>F1</a:t>
            </a:r>
          </a:p>
        </p:txBody>
      </p:sp>
      <p:sp>
        <p:nvSpPr>
          <p:cNvPr id="3" name="Content Placeholder 2">
            <a:extLst>
              <a:ext uri="{FF2B5EF4-FFF2-40B4-BE49-F238E27FC236}">
                <a16:creationId xmlns:a16="http://schemas.microsoft.com/office/drawing/2014/main" id="{560D6095-1035-4A62-8EE7-3FD79F6FCAB6}"/>
              </a:ext>
            </a:extLst>
          </p:cNvPr>
          <p:cNvSpPr>
            <a:spLocks noGrp="1"/>
          </p:cNvSpPr>
          <p:nvPr>
            <p:ph idx="1"/>
          </p:nvPr>
        </p:nvSpPr>
        <p:spPr/>
        <p:txBody>
          <a:bodyPr/>
          <a:lstStyle/>
          <a:p>
            <a:r>
              <a:rPr lang="en-US" dirty="0"/>
              <a:t>The F1 score is the harmonic mean of precision and recall taking both metrics into account in the following equation:</a:t>
            </a:r>
          </a:p>
        </p:txBody>
      </p:sp>
      <p:pic>
        <p:nvPicPr>
          <p:cNvPr id="4" name="Picture 3">
            <a:extLst>
              <a:ext uri="{FF2B5EF4-FFF2-40B4-BE49-F238E27FC236}">
                <a16:creationId xmlns:a16="http://schemas.microsoft.com/office/drawing/2014/main" id="{05B0A498-41B1-4EA5-99CE-E813E3BFE235}"/>
              </a:ext>
            </a:extLst>
          </p:cNvPr>
          <p:cNvPicPr>
            <a:picLocks noChangeAspect="1"/>
          </p:cNvPicPr>
          <p:nvPr/>
        </p:nvPicPr>
        <p:blipFill rotWithShape="1">
          <a:blip r:embed="rId2"/>
          <a:srcRect l="35556" t="63333" r="36666" b="20865"/>
          <a:stretch/>
        </p:blipFill>
        <p:spPr>
          <a:xfrm>
            <a:off x="742950" y="3312160"/>
            <a:ext cx="6667500" cy="2133600"/>
          </a:xfrm>
          <a:prstGeom prst="rect">
            <a:avLst/>
          </a:prstGeom>
        </p:spPr>
      </p:pic>
    </p:spTree>
    <p:extLst>
      <p:ext uri="{BB962C8B-B14F-4D97-AF65-F5344CB8AC3E}">
        <p14:creationId xmlns:p14="http://schemas.microsoft.com/office/powerpoint/2010/main" val="353478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2E1B-E625-416E-9359-91DF229A29FE}"/>
              </a:ext>
            </a:extLst>
          </p:cNvPr>
          <p:cNvSpPr>
            <a:spLocks noGrp="1"/>
          </p:cNvSpPr>
          <p:nvPr>
            <p:ph type="title"/>
          </p:nvPr>
        </p:nvSpPr>
        <p:spPr/>
        <p:txBody>
          <a:bodyPr/>
          <a:lstStyle/>
          <a:p>
            <a:r>
              <a:rPr lang="en-US" dirty="0"/>
              <a:t>F1 </a:t>
            </a:r>
          </a:p>
        </p:txBody>
      </p:sp>
      <p:sp>
        <p:nvSpPr>
          <p:cNvPr id="3" name="Content Placeholder 2">
            <a:extLst>
              <a:ext uri="{FF2B5EF4-FFF2-40B4-BE49-F238E27FC236}">
                <a16:creationId xmlns:a16="http://schemas.microsoft.com/office/drawing/2014/main" id="{FB37BC55-642D-4E63-AFF5-A17D0B003378}"/>
              </a:ext>
            </a:extLst>
          </p:cNvPr>
          <p:cNvSpPr>
            <a:spLocks noGrp="1"/>
          </p:cNvSpPr>
          <p:nvPr>
            <p:ph idx="1"/>
          </p:nvPr>
        </p:nvSpPr>
        <p:spPr/>
        <p:txBody>
          <a:bodyPr/>
          <a:lstStyle/>
          <a:p>
            <a:r>
              <a:rPr lang="en-US" dirty="0"/>
              <a:t>We use the </a:t>
            </a:r>
            <a:r>
              <a:rPr lang="en-US" dirty="0">
                <a:hlinkClick r:id="rId2"/>
              </a:rPr>
              <a:t>harmonic mean instead of a simple average because it punishes extreme values</a:t>
            </a:r>
            <a:r>
              <a:rPr lang="en-US" dirty="0"/>
              <a:t>. </a:t>
            </a:r>
          </a:p>
          <a:p>
            <a:r>
              <a:rPr lang="en-US" dirty="0"/>
              <a:t>A classifier with a precision of 1.0 and a recall of 0.0 has a simple average of 0.5 but an F1 score of 0. </a:t>
            </a:r>
          </a:p>
          <a:p>
            <a:r>
              <a:rPr lang="en-US" dirty="0"/>
              <a:t>The F1 score gives equal weight to both measures</a:t>
            </a:r>
          </a:p>
          <a:p>
            <a:r>
              <a:rPr lang="en-US" dirty="0"/>
              <a:t>There are other metrics for combining precision and recall, such as the </a:t>
            </a:r>
            <a:r>
              <a:rPr lang="en-US" dirty="0">
                <a:hlinkClick r:id="rId3"/>
              </a:rPr>
              <a:t>Geometric Mean of precision and recall</a:t>
            </a:r>
            <a:r>
              <a:rPr lang="en-US" dirty="0"/>
              <a:t>, but the F1 score is the most commonly used. Weights could also be adjusted to favor one or the other. </a:t>
            </a:r>
          </a:p>
          <a:p>
            <a:r>
              <a:rPr lang="en-US" dirty="0"/>
              <a:t> If we want to create a balanced classification model with the optimal balance of recall and precision, then we try to maximize the F1 score.</a:t>
            </a:r>
          </a:p>
        </p:txBody>
      </p:sp>
      <p:pic>
        <p:nvPicPr>
          <p:cNvPr id="4" name="Picture 3">
            <a:extLst>
              <a:ext uri="{FF2B5EF4-FFF2-40B4-BE49-F238E27FC236}">
                <a16:creationId xmlns:a16="http://schemas.microsoft.com/office/drawing/2014/main" id="{9C552655-6006-4816-8162-3CB383C46A64}"/>
              </a:ext>
            </a:extLst>
          </p:cNvPr>
          <p:cNvPicPr>
            <a:picLocks noChangeAspect="1"/>
          </p:cNvPicPr>
          <p:nvPr/>
        </p:nvPicPr>
        <p:blipFill rotWithShape="1">
          <a:blip r:embed="rId4"/>
          <a:srcRect l="35556" t="63333" r="36666" b="20865"/>
          <a:stretch/>
        </p:blipFill>
        <p:spPr>
          <a:xfrm>
            <a:off x="3354070" y="142158"/>
            <a:ext cx="5535930" cy="1771498"/>
          </a:xfrm>
          <a:prstGeom prst="rect">
            <a:avLst/>
          </a:prstGeom>
        </p:spPr>
      </p:pic>
    </p:spTree>
    <p:extLst>
      <p:ext uri="{BB962C8B-B14F-4D97-AF65-F5344CB8AC3E}">
        <p14:creationId xmlns:p14="http://schemas.microsoft.com/office/powerpoint/2010/main" val="166094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9048-4CA9-40E0-B532-A875BF86C97E}"/>
              </a:ext>
            </a:extLst>
          </p:cNvPr>
          <p:cNvSpPr>
            <a:spLocks noGrp="1"/>
          </p:cNvSpPr>
          <p:nvPr>
            <p:ph type="title"/>
          </p:nvPr>
        </p:nvSpPr>
        <p:spPr/>
        <p:txBody>
          <a:bodyPr/>
          <a:lstStyle/>
          <a:p>
            <a:r>
              <a:rPr lang="en-US" dirty="0"/>
              <a:t>Performance Evaluation</a:t>
            </a:r>
          </a:p>
        </p:txBody>
      </p:sp>
      <p:sp>
        <p:nvSpPr>
          <p:cNvPr id="3" name="Content Placeholder 2">
            <a:extLst>
              <a:ext uri="{FF2B5EF4-FFF2-40B4-BE49-F238E27FC236}">
                <a16:creationId xmlns:a16="http://schemas.microsoft.com/office/drawing/2014/main" id="{8CC9BADE-19F8-4CC9-A9EB-78E36BEB2FD5}"/>
              </a:ext>
            </a:extLst>
          </p:cNvPr>
          <p:cNvSpPr>
            <a:spLocks noGrp="1"/>
          </p:cNvSpPr>
          <p:nvPr>
            <p:ph idx="1"/>
          </p:nvPr>
        </p:nvSpPr>
        <p:spPr/>
        <p:txBody>
          <a:bodyPr/>
          <a:lstStyle/>
          <a:p>
            <a:r>
              <a:rPr lang="en-US" dirty="0"/>
              <a:t>Evaluation of the performance of your classifiers is extremely important. </a:t>
            </a:r>
          </a:p>
          <a:p>
            <a:r>
              <a:rPr lang="en-US" dirty="0"/>
              <a:t>The SKlearn kit provides very good modules to address this issue. </a:t>
            </a:r>
          </a:p>
          <a:p>
            <a:r>
              <a:rPr lang="en-US" dirty="0"/>
              <a:t>In particular, evaluation often involves measuring accuracy, precision, recall, and f-measure. </a:t>
            </a:r>
          </a:p>
          <a:p>
            <a:r>
              <a:rPr lang="en-US" dirty="0"/>
              <a:t>The best way to understand these metrics is to think of a confusion matrix. </a:t>
            </a:r>
          </a:p>
          <a:p>
            <a:r>
              <a:rPr lang="en-US" dirty="0"/>
              <a:t>Confusion matrices show how many elements from a class are correctly and incorrectly classified. </a:t>
            </a:r>
          </a:p>
        </p:txBody>
      </p:sp>
    </p:spTree>
    <p:extLst>
      <p:ext uri="{BB962C8B-B14F-4D97-AF65-F5344CB8AC3E}">
        <p14:creationId xmlns:p14="http://schemas.microsoft.com/office/powerpoint/2010/main" val="3960929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14B0-3F96-4CC0-95DA-69DEADC18248}"/>
              </a:ext>
            </a:extLst>
          </p:cNvPr>
          <p:cNvSpPr>
            <a:spLocks noGrp="1"/>
          </p:cNvSpPr>
          <p:nvPr>
            <p:ph type="title"/>
          </p:nvPr>
        </p:nvSpPr>
        <p:spPr/>
        <p:txBody>
          <a:bodyPr/>
          <a:lstStyle/>
          <a:p>
            <a:r>
              <a:rPr lang="en-US" dirty="0"/>
              <a:t>The sample code to obtain </a:t>
            </a:r>
            <a:r>
              <a:rPr lang="en-US" altLang="zh-CN" dirty="0"/>
              <a:t>the</a:t>
            </a:r>
            <a:r>
              <a:rPr lang="en-US" dirty="0"/>
              <a:t> metrics</a:t>
            </a:r>
          </a:p>
        </p:txBody>
      </p:sp>
      <p:pic>
        <p:nvPicPr>
          <p:cNvPr id="7" name="图片 6" descr="The sample code to obtain the metrics">
            <a:extLst>
              <a:ext uri="{FF2B5EF4-FFF2-40B4-BE49-F238E27FC236}">
                <a16:creationId xmlns:a16="http://schemas.microsoft.com/office/drawing/2014/main" id="{096B1959-FDEC-4174-A9CC-116BF0381B12}"/>
              </a:ext>
            </a:extLst>
          </p:cNvPr>
          <p:cNvPicPr>
            <a:picLocks noChangeAspect="1"/>
          </p:cNvPicPr>
          <p:nvPr/>
        </p:nvPicPr>
        <p:blipFill>
          <a:blip r:embed="rId3"/>
          <a:stretch>
            <a:fillRect/>
          </a:stretch>
        </p:blipFill>
        <p:spPr>
          <a:xfrm>
            <a:off x="1270888" y="1932045"/>
            <a:ext cx="6753225" cy="4352925"/>
          </a:xfrm>
          <a:prstGeom prst="rect">
            <a:avLst/>
          </a:prstGeom>
        </p:spPr>
      </p:pic>
    </p:spTree>
    <p:extLst>
      <p:ext uri="{BB962C8B-B14F-4D97-AF65-F5344CB8AC3E}">
        <p14:creationId xmlns:p14="http://schemas.microsoft.com/office/powerpoint/2010/main" val="147699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366F-9DEC-4B59-B920-C70DD8963E97}"/>
              </a:ext>
            </a:extLst>
          </p:cNvPr>
          <p:cNvSpPr>
            <a:spLocks noGrp="1"/>
          </p:cNvSpPr>
          <p:nvPr>
            <p:ph type="title"/>
          </p:nvPr>
        </p:nvSpPr>
        <p:spPr/>
        <p:txBody>
          <a:bodyPr/>
          <a:lstStyle/>
          <a:p>
            <a:r>
              <a:rPr lang="en-US" dirty="0"/>
              <a:t>Code explanation </a:t>
            </a:r>
          </a:p>
        </p:txBody>
      </p:sp>
      <p:sp>
        <p:nvSpPr>
          <p:cNvPr id="3" name="Content Placeholder 2">
            <a:extLst>
              <a:ext uri="{FF2B5EF4-FFF2-40B4-BE49-F238E27FC236}">
                <a16:creationId xmlns:a16="http://schemas.microsoft.com/office/drawing/2014/main" id="{73251845-D8D1-4B8E-B39D-603356C9F3CC}"/>
              </a:ext>
            </a:extLst>
          </p:cNvPr>
          <p:cNvSpPr>
            <a:spLocks noGrp="1"/>
          </p:cNvSpPr>
          <p:nvPr>
            <p:ph idx="1"/>
          </p:nvPr>
        </p:nvSpPr>
        <p:spPr/>
        <p:txBody>
          <a:bodyPr/>
          <a:lstStyle/>
          <a:p>
            <a:r>
              <a:rPr lang="en-US" dirty="0"/>
              <a:t>The code above shows a function to print the performance metric statistics. </a:t>
            </a:r>
          </a:p>
          <a:p>
            <a:r>
              <a:rPr lang="en-US" dirty="0"/>
              <a:t>Two sets are provided which are </a:t>
            </a:r>
            <a:r>
              <a:rPr lang="en-US" b="1" dirty="0" err="1"/>
              <a:t>y_pred</a:t>
            </a:r>
            <a:r>
              <a:rPr lang="en-US" dirty="0"/>
              <a:t> and </a:t>
            </a:r>
            <a:r>
              <a:rPr lang="en-US" b="1" dirty="0" err="1"/>
              <a:t>y_test</a:t>
            </a:r>
            <a:r>
              <a:rPr lang="en-US" dirty="0"/>
              <a:t>. </a:t>
            </a:r>
          </a:p>
          <a:p>
            <a:r>
              <a:rPr lang="en-US" dirty="0"/>
              <a:t>The </a:t>
            </a:r>
            <a:r>
              <a:rPr lang="en-US" b="1" dirty="0" err="1"/>
              <a:t>y_test</a:t>
            </a:r>
            <a:r>
              <a:rPr lang="en-US" dirty="0"/>
              <a:t> data set contains the original annotated labels. </a:t>
            </a:r>
          </a:p>
          <a:p>
            <a:r>
              <a:rPr lang="en-US" dirty="0"/>
              <a:t>The </a:t>
            </a:r>
            <a:r>
              <a:rPr lang="en-US" b="1" dirty="0" err="1"/>
              <a:t>y_pred</a:t>
            </a:r>
            <a:r>
              <a:rPr lang="en-US" dirty="0"/>
              <a:t> data set contains the labels predicted by your classifier.</a:t>
            </a:r>
          </a:p>
          <a:p>
            <a:r>
              <a:rPr lang="en-US" dirty="0"/>
              <a:t> Each of the metric functions such as </a:t>
            </a:r>
            <a:r>
              <a:rPr lang="en-US" b="1" dirty="0"/>
              <a:t>f1_score</a:t>
            </a:r>
            <a:r>
              <a:rPr lang="en-US" dirty="0"/>
              <a:t> and </a:t>
            </a:r>
            <a:r>
              <a:rPr lang="en-US" b="1" dirty="0" err="1"/>
              <a:t>recall_score</a:t>
            </a:r>
            <a:r>
              <a:rPr lang="en-US" dirty="0"/>
              <a:t> uses these 2 data sets to calculate the respective metric. </a:t>
            </a:r>
          </a:p>
          <a:p>
            <a:endParaRPr lang="en-US" dirty="0"/>
          </a:p>
        </p:txBody>
      </p:sp>
    </p:spTree>
    <p:extLst>
      <p:ext uri="{BB962C8B-B14F-4D97-AF65-F5344CB8AC3E}">
        <p14:creationId xmlns:p14="http://schemas.microsoft.com/office/powerpoint/2010/main" val="2405250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Performance metrics</a:t>
            </a:r>
          </a:p>
        </p:txBody>
      </p:sp>
    </p:spTree>
    <p:extLst>
      <p:ext uri="{BB962C8B-B14F-4D97-AF65-F5344CB8AC3E}">
        <p14:creationId xmlns:p14="http://schemas.microsoft.com/office/powerpoint/2010/main" val="412360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performance metrics?</a:t>
            </a:r>
          </a:p>
        </p:txBody>
      </p:sp>
      <p:sp>
        <p:nvSpPr>
          <p:cNvPr id="3" name="Content Placeholder 2"/>
          <p:cNvSpPr>
            <a:spLocks noGrp="1"/>
          </p:cNvSpPr>
          <p:nvPr>
            <p:ph idx="1"/>
          </p:nvPr>
        </p:nvSpPr>
        <p:spPr>
          <a:xfrm>
            <a:off x="628649" y="1705370"/>
            <a:ext cx="7886700" cy="4351338"/>
          </a:xfrm>
        </p:spPr>
        <p:txBody>
          <a:bodyPr/>
          <a:lstStyle/>
          <a:p>
            <a:pPr marL="0" indent="0">
              <a:buNone/>
            </a:pPr>
            <a:r>
              <a:rPr lang="en-US" dirty="0"/>
              <a:t>Determine how well a model performs on the data </a:t>
            </a:r>
          </a:p>
          <a:p>
            <a:pPr marL="0" indent="0">
              <a:buNone/>
            </a:pPr>
            <a:endParaRPr lang="en-US" dirty="0"/>
          </a:p>
          <a:p>
            <a:pPr marL="0" indent="0">
              <a:buNone/>
            </a:pPr>
            <a:endParaRPr lang="en-US" dirty="0"/>
          </a:p>
          <a:p>
            <a:pPr marL="0" indent="0">
              <a:buNone/>
            </a:pPr>
            <a:r>
              <a:rPr lang="en-US" dirty="0"/>
              <a:t>Data is divided</a:t>
            </a:r>
          </a:p>
          <a:p>
            <a:pPr marL="0" indent="0">
              <a:buNone/>
            </a:pPr>
            <a:r>
              <a:rPr lang="en-US" dirty="0"/>
              <a:t>	train</a:t>
            </a:r>
          </a:p>
          <a:p>
            <a:pPr marL="0" indent="0">
              <a:buNone/>
            </a:pPr>
            <a:r>
              <a:rPr lang="en-US" dirty="0"/>
              <a:t>	validation</a:t>
            </a:r>
          </a:p>
          <a:p>
            <a:pPr marL="0" indent="0">
              <a:buNone/>
            </a:pPr>
            <a:r>
              <a:rPr lang="en-US" dirty="0"/>
              <a:t>	test</a:t>
            </a:r>
          </a:p>
        </p:txBody>
      </p:sp>
      <p:grpSp>
        <p:nvGrpSpPr>
          <p:cNvPr id="5" name="组合 4" descr="performance metrics">
            <a:extLst>
              <a:ext uri="{FF2B5EF4-FFF2-40B4-BE49-F238E27FC236}">
                <a16:creationId xmlns:a16="http://schemas.microsoft.com/office/drawing/2014/main" id="{6F4DE036-ABDB-4D30-BE9A-12E4E80DA7D7}"/>
              </a:ext>
            </a:extLst>
          </p:cNvPr>
          <p:cNvGrpSpPr/>
          <p:nvPr/>
        </p:nvGrpSpPr>
        <p:grpSpPr>
          <a:xfrm>
            <a:off x="3705443" y="2501225"/>
            <a:ext cx="3920932" cy="3162300"/>
            <a:chOff x="3319550" y="2214157"/>
            <a:chExt cx="3920932" cy="3162300"/>
          </a:xfrm>
        </p:grpSpPr>
        <p:pic>
          <p:nvPicPr>
            <p:cNvPr id="1026" name="Picture 2" descr="https://documents.lucidchart.com/documents/67975d6e-570b-47a4-9eb5-919793d83255/pages/YGcM5DNywbTK?a=278&amp;x=376&amp;y=699&amp;w=508&amp;h=442&amp;store=1&amp;accept=image%2F*&amp;auth=LCA%20047f4b1898a40178664dfcf03727a810dcf03780-ts%3D1562211616">
              <a:extLst>
                <a:ext uri="{FF2B5EF4-FFF2-40B4-BE49-F238E27FC236}">
                  <a16:creationId xmlns:a16="http://schemas.microsoft.com/office/drawing/2014/main" id="{B17E38F3-2E52-4354-8296-258DE10AB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550" y="2214157"/>
              <a:ext cx="3629025" cy="31623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3AB4433-DBE9-48DB-B3FE-6E688ED562AC}"/>
                </a:ext>
              </a:extLst>
            </p:cNvPr>
            <p:cNvSpPr txBox="1"/>
            <p:nvPr/>
          </p:nvSpPr>
          <p:spPr>
            <a:xfrm>
              <a:off x="6656668" y="3894241"/>
              <a:ext cx="583814" cy="369332"/>
            </a:xfrm>
            <a:prstGeom prst="rect">
              <a:avLst/>
            </a:prstGeom>
            <a:noFill/>
          </p:spPr>
          <p:txBody>
            <a:bodyPr wrap="none" rtlCol="0">
              <a:spAutoFit/>
            </a:bodyPr>
            <a:lstStyle/>
            <a:p>
              <a:r>
                <a:rPr lang="en-US" altLang="zh-CN" dirty="0"/>
                <a:t>20%</a:t>
              </a:r>
              <a:endParaRPr lang="en-US" dirty="0"/>
            </a:p>
          </p:txBody>
        </p:sp>
        <p:sp>
          <p:nvSpPr>
            <p:cNvPr id="6" name="文本框 5">
              <a:extLst>
                <a:ext uri="{FF2B5EF4-FFF2-40B4-BE49-F238E27FC236}">
                  <a16:creationId xmlns:a16="http://schemas.microsoft.com/office/drawing/2014/main" id="{23EB5A7B-9743-44A6-97B8-DCF44657BCD4}"/>
                </a:ext>
              </a:extLst>
            </p:cNvPr>
            <p:cNvSpPr txBox="1"/>
            <p:nvPr/>
          </p:nvSpPr>
          <p:spPr>
            <a:xfrm>
              <a:off x="6656668" y="3016122"/>
              <a:ext cx="583814" cy="369332"/>
            </a:xfrm>
            <a:prstGeom prst="rect">
              <a:avLst/>
            </a:prstGeom>
            <a:noFill/>
          </p:spPr>
          <p:txBody>
            <a:bodyPr wrap="none" rtlCol="0">
              <a:spAutoFit/>
            </a:bodyPr>
            <a:lstStyle/>
            <a:p>
              <a:r>
                <a:rPr lang="en-US" altLang="zh-CN" dirty="0"/>
                <a:t>60%</a:t>
              </a:r>
              <a:endParaRPr lang="en-US" dirty="0"/>
            </a:p>
          </p:txBody>
        </p:sp>
        <p:sp>
          <p:nvSpPr>
            <p:cNvPr id="7" name="文本框 6">
              <a:extLst>
                <a:ext uri="{FF2B5EF4-FFF2-40B4-BE49-F238E27FC236}">
                  <a16:creationId xmlns:a16="http://schemas.microsoft.com/office/drawing/2014/main" id="{53F76DCE-C48F-4C26-A4DA-C05864E7CD4D}"/>
                </a:ext>
              </a:extLst>
            </p:cNvPr>
            <p:cNvSpPr txBox="1"/>
            <p:nvPr/>
          </p:nvSpPr>
          <p:spPr>
            <a:xfrm>
              <a:off x="6656668" y="4452479"/>
              <a:ext cx="583814" cy="369332"/>
            </a:xfrm>
            <a:prstGeom prst="rect">
              <a:avLst/>
            </a:prstGeom>
            <a:noFill/>
          </p:spPr>
          <p:txBody>
            <a:bodyPr wrap="none" rtlCol="0">
              <a:spAutoFit/>
            </a:bodyPr>
            <a:lstStyle/>
            <a:p>
              <a:r>
                <a:rPr lang="en-US" altLang="zh-CN" dirty="0"/>
                <a:t>20%</a:t>
              </a:r>
              <a:endParaRPr lang="en-US" dirty="0"/>
            </a:p>
          </p:txBody>
        </p:sp>
      </p:grpSp>
    </p:spTree>
    <p:extLst>
      <p:ext uri="{BB962C8B-B14F-4D97-AF65-F5344CB8AC3E}">
        <p14:creationId xmlns:p14="http://schemas.microsoft.com/office/powerpoint/2010/main" val="1409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the data</a:t>
            </a:r>
          </a:p>
        </p:txBody>
      </p:sp>
      <p:sp>
        <p:nvSpPr>
          <p:cNvPr id="3" name="Content Placeholder 2"/>
          <p:cNvSpPr>
            <a:spLocks noGrp="1"/>
          </p:cNvSpPr>
          <p:nvPr>
            <p:ph idx="1"/>
          </p:nvPr>
        </p:nvSpPr>
        <p:spPr/>
        <p:txBody>
          <a:bodyPr>
            <a:normAutofit/>
          </a:bodyPr>
          <a:lstStyle/>
          <a:p>
            <a:r>
              <a:rPr lang="en-US" dirty="0"/>
              <a:t>80%/20%</a:t>
            </a:r>
          </a:p>
          <a:p>
            <a:endParaRPr lang="en-US" dirty="0"/>
          </a:p>
          <a:p>
            <a:r>
              <a:rPr lang="en-US" dirty="0"/>
              <a:t>10-fold cross validation</a:t>
            </a:r>
          </a:p>
        </p:txBody>
      </p:sp>
      <p:sp>
        <p:nvSpPr>
          <p:cNvPr id="6" name="矩形 5" descr="10-fold cross validation&#10;">
            <a:extLst>
              <a:ext uri="{FF2B5EF4-FFF2-40B4-BE49-F238E27FC236}">
                <a16:creationId xmlns:a16="http://schemas.microsoft.com/office/drawing/2014/main" id="{F1751256-1D03-44C8-8FEA-453972A0CD1B}"/>
              </a:ext>
            </a:extLst>
          </p:cNvPr>
          <p:cNvSpPr/>
          <p:nvPr/>
        </p:nvSpPr>
        <p:spPr>
          <a:xfrm>
            <a:off x="2401174" y="3462556"/>
            <a:ext cx="1568742" cy="24160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8" name="直接连接符 7">
            <a:extLst>
              <a:ext uri="{FF2B5EF4-FFF2-40B4-BE49-F238E27FC236}">
                <a16:creationId xmlns:a16="http://schemas.microsoft.com/office/drawing/2014/main" id="{B19BA51B-A60A-4B49-A1B5-EC653211EB57}"/>
              </a:ext>
              <a:ext uri="{C183D7F6-B498-43B3-948B-1728B52AA6E4}">
                <adec:decorative xmlns:adec="http://schemas.microsoft.com/office/drawing/2017/decorative" val="1"/>
              </a:ext>
            </a:extLst>
          </p:cNvPr>
          <p:cNvCxnSpPr>
            <a:cxnSpLocks/>
          </p:cNvCxnSpPr>
          <p:nvPr/>
        </p:nvCxnSpPr>
        <p:spPr>
          <a:xfrm>
            <a:off x="2195644" y="3596779"/>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DB94FBD-705E-4DD1-9A7E-A23F408F0F83}"/>
              </a:ext>
              <a:ext uri="{C183D7F6-B498-43B3-948B-1728B52AA6E4}">
                <adec:decorative xmlns:adec="http://schemas.microsoft.com/office/drawing/2017/decorative" val="1"/>
              </a:ext>
            </a:extLst>
          </p:cNvPr>
          <p:cNvCxnSpPr>
            <a:cxnSpLocks/>
          </p:cNvCxnSpPr>
          <p:nvPr/>
        </p:nvCxnSpPr>
        <p:spPr>
          <a:xfrm>
            <a:off x="2195644" y="3836564"/>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073D970-CD4A-4E48-AB87-DA23DA8EEF60}"/>
              </a:ext>
              <a:ext uri="{C183D7F6-B498-43B3-948B-1728B52AA6E4}">
                <adec:decorative xmlns:adec="http://schemas.microsoft.com/office/drawing/2017/decorative" val="1"/>
              </a:ext>
            </a:extLst>
          </p:cNvPr>
          <p:cNvCxnSpPr>
            <a:cxnSpLocks/>
          </p:cNvCxnSpPr>
          <p:nvPr/>
        </p:nvCxnSpPr>
        <p:spPr>
          <a:xfrm>
            <a:off x="2195644" y="4044891"/>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3B21420-9A87-4FA3-BD2A-0CA8300A6A85}"/>
              </a:ext>
              <a:ext uri="{C183D7F6-B498-43B3-948B-1728B52AA6E4}">
                <adec:decorative xmlns:adec="http://schemas.microsoft.com/office/drawing/2017/decorative" val="1"/>
              </a:ext>
            </a:extLst>
          </p:cNvPr>
          <p:cNvCxnSpPr>
            <a:cxnSpLocks/>
          </p:cNvCxnSpPr>
          <p:nvPr/>
        </p:nvCxnSpPr>
        <p:spPr>
          <a:xfrm>
            <a:off x="2195644" y="4296560"/>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96BEE73-71B8-498D-BCF0-993078F07089}"/>
              </a:ext>
              <a:ext uri="{C183D7F6-B498-43B3-948B-1728B52AA6E4}">
                <adec:decorative xmlns:adec="http://schemas.microsoft.com/office/drawing/2017/decorative" val="1"/>
              </a:ext>
            </a:extLst>
          </p:cNvPr>
          <p:cNvCxnSpPr>
            <a:cxnSpLocks/>
          </p:cNvCxnSpPr>
          <p:nvPr/>
        </p:nvCxnSpPr>
        <p:spPr>
          <a:xfrm>
            <a:off x="2195644" y="4576193"/>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C4A9E-E2BF-426D-A83E-390BCCDD85A6}"/>
              </a:ext>
              <a:ext uri="{C183D7F6-B498-43B3-948B-1728B52AA6E4}">
                <adec:decorative xmlns:adec="http://schemas.microsoft.com/office/drawing/2017/decorative" val="1"/>
              </a:ext>
            </a:extLst>
          </p:cNvPr>
          <p:cNvCxnSpPr>
            <a:cxnSpLocks/>
          </p:cNvCxnSpPr>
          <p:nvPr/>
        </p:nvCxnSpPr>
        <p:spPr>
          <a:xfrm>
            <a:off x="2195644" y="4860021"/>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CCB22C4-EA95-405C-8BDE-B29AB61D8FEE}"/>
              </a:ext>
              <a:ext uri="{C183D7F6-B498-43B3-948B-1728B52AA6E4}">
                <adec:decorative xmlns:adec="http://schemas.microsoft.com/office/drawing/2017/decorative" val="1"/>
              </a:ext>
            </a:extLst>
          </p:cNvPr>
          <p:cNvCxnSpPr>
            <a:cxnSpLocks/>
          </p:cNvCxnSpPr>
          <p:nvPr/>
        </p:nvCxnSpPr>
        <p:spPr>
          <a:xfrm>
            <a:off x="2195644" y="5085126"/>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851C5B9-1FF6-483D-BA4D-ABF8B81E0236}"/>
              </a:ext>
              <a:ext uri="{C183D7F6-B498-43B3-948B-1728B52AA6E4}">
                <adec:decorative xmlns:adec="http://schemas.microsoft.com/office/drawing/2017/decorative" val="1"/>
              </a:ext>
            </a:extLst>
          </p:cNvPr>
          <p:cNvCxnSpPr>
            <a:cxnSpLocks/>
          </p:cNvCxnSpPr>
          <p:nvPr/>
        </p:nvCxnSpPr>
        <p:spPr>
          <a:xfrm>
            <a:off x="2195644" y="5364758"/>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D613FB4E-8BC3-4CD9-A952-2C9D68C6198F}"/>
              </a:ext>
              <a:ext uri="{C183D7F6-B498-43B3-948B-1728B52AA6E4}">
                <adec:decorative xmlns:adec="http://schemas.microsoft.com/office/drawing/2017/decorative" val="1"/>
              </a:ext>
            </a:extLst>
          </p:cNvPr>
          <p:cNvCxnSpPr>
            <a:cxnSpLocks/>
          </p:cNvCxnSpPr>
          <p:nvPr/>
        </p:nvCxnSpPr>
        <p:spPr>
          <a:xfrm>
            <a:off x="2195644" y="5631809"/>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descr="10-fold cross validation&#10;">
            <a:extLst>
              <a:ext uri="{FF2B5EF4-FFF2-40B4-BE49-F238E27FC236}">
                <a16:creationId xmlns:a16="http://schemas.microsoft.com/office/drawing/2014/main" id="{47B65A8C-E577-45C9-871D-4F8FCF35A3E6}"/>
              </a:ext>
            </a:extLst>
          </p:cNvPr>
          <p:cNvSpPr/>
          <p:nvPr/>
        </p:nvSpPr>
        <p:spPr>
          <a:xfrm>
            <a:off x="5561027" y="3458359"/>
            <a:ext cx="1568742" cy="24160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22" name="椭圆 21">
            <a:extLst>
              <a:ext uri="{FF2B5EF4-FFF2-40B4-BE49-F238E27FC236}">
                <a16:creationId xmlns:a16="http://schemas.microsoft.com/office/drawing/2014/main" id="{E4D7B40E-99FF-494D-91C5-EA8DDA23A174}"/>
              </a:ext>
              <a:ext uri="{C183D7F6-B498-43B3-948B-1728B52AA6E4}">
                <adec:decorative xmlns:adec="http://schemas.microsoft.com/office/drawing/2017/decorative" val="1"/>
              </a:ext>
            </a:extLst>
          </p:cNvPr>
          <p:cNvSpPr/>
          <p:nvPr/>
        </p:nvSpPr>
        <p:spPr>
          <a:xfrm>
            <a:off x="5238051" y="3462555"/>
            <a:ext cx="2214694" cy="1397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椭圆 22">
            <a:extLst>
              <a:ext uri="{FF2B5EF4-FFF2-40B4-BE49-F238E27FC236}">
                <a16:creationId xmlns:a16="http://schemas.microsoft.com/office/drawing/2014/main" id="{B3179F0F-FC82-4407-9854-26EDB670B3F6}"/>
              </a:ext>
              <a:ext uri="{C183D7F6-B498-43B3-948B-1728B52AA6E4}">
                <adec:decorative xmlns:adec="http://schemas.microsoft.com/office/drawing/2017/decorative" val="1"/>
              </a:ext>
            </a:extLst>
          </p:cNvPr>
          <p:cNvSpPr/>
          <p:nvPr/>
        </p:nvSpPr>
        <p:spPr>
          <a:xfrm>
            <a:off x="5238051" y="4855584"/>
            <a:ext cx="2214694" cy="9631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892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8A6D-959C-4A44-B200-BA0E136871AF}"/>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9BAAF926-CD38-4555-A338-49D9902BB603}"/>
              </a:ext>
            </a:extLst>
          </p:cNvPr>
          <p:cNvSpPr>
            <a:spLocks noGrp="1"/>
          </p:cNvSpPr>
          <p:nvPr>
            <p:ph idx="1"/>
          </p:nvPr>
        </p:nvSpPr>
        <p:spPr/>
        <p:txBody>
          <a:bodyPr/>
          <a:lstStyle/>
          <a:p>
            <a:r>
              <a:rPr lang="en-US" dirty="0"/>
              <a:t>Accuracy</a:t>
            </a:r>
          </a:p>
          <a:p>
            <a:r>
              <a:rPr lang="en-US" dirty="0"/>
              <a:t>Precision</a:t>
            </a:r>
          </a:p>
          <a:p>
            <a:r>
              <a:rPr lang="en-US" dirty="0"/>
              <a:t>Recall</a:t>
            </a:r>
          </a:p>
          <a:p>
            <a:r>
              <a:rPr lang="en-US" dirty="0"/>
              <a:t>F-measure</a:t>
            </a:r>
          </a:p>
          <a:p>
            <a:r>
              <a:rPr lang="en-US" dirty="0"/>
              <a:t>Confusion matrix</a:t>
            </a:r>
          </a:p>
          <a:p>
            <a:r>
              <a:rPr lang="en-US" dirty="0"/>
              <a:t>ROC curve</a:t>
            </a:r>
          </a:p>
        </p:txBody>
      </p:sp>
    </p:spTree>
    <p:extLst>
      <p:ext uri="{BB962C8B-B14F-4D97-AF65-F5344CB8AC3E}">
        <p14:creationId xmlns:p14="http://schemas.microsoft.com/office/powerpoint/2010/main" val="77453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0DDF-F4BE-41EC-8D97-0655D994E8FA}"/>
              </a:ext>
            </a:extLst>
          </p:cNvPr>
          <p:cNvSpPr>
            <a:spLocks noGrp="1"/>
          </p:cNvSpPr>
          <p:nvPr>
            <p:ph type="title"/>
          </p:nvPr>
        </p:nvSpPr>
        <p:spPr/>
        <p:txBody>
          <a:bodyPr/>
          <a:lstStyle/>
          <a:p>
            <a:r>
              <a:rPr lang="en-US" dirty="0"/>
              <a:t>Performance classifiers evaluation</a:t>
            </a:r>
          </a:p>
        </p:txBody>
      </p:sp>
      <p:sp>
        <p:nvSpPr>
          <p:cNvPr id="3" name="Content Placeholder 2">
            <a:extLst>
              <a:ext uri="{FF2B5EF4-FFF2-40B4-BE49-F238E27FC236}">
                <a16:creationId xmlns:a16="http://schemas.microsoft.com/office/drawing/2014/main" id="{B2ABB268-9833-42E9-AC21-FCA7E08750A6}"/>
              </a:ext>
            </a:extLst>
          </p:cNvPr>
          <p:cNvSpPr>
            <a:spLocks noGrp="1"/>
          </p:cNvSpPr>
          <p:nvPr>
            <p:ph idx="1"/>
          </p:nvPr>
        </p:nvSpPr>
        <p:spPr/>
        <p:txBody>
          <a:bodyPr/>
          <a:lstStyle/>
          <a:p>
            <a:r>
              <a:rPr lang="en-US" dirty="0"/>
              <a:t>We will use the </a:t>
            </a:r>
            <a:r>
              <a:rPr lang="en-US" b="1" dirty="0" err="1"/>
              <a:t>sklearn.metrics</a:t>
            </a:r>
            <a:r>
              <a:rPr lang="en-US" dirty="0"/>
              <a:t> module for performance evaluation of the classifiers. </a:t>
            </a:r>
          </a:p>
          <a:p>
            <a:r>
              <a:rPr lang="en-US" dirty="0"/>
              <a:t>I will show that this module can be used with SKlearn classifiers and with </a:t>
            </a:r>
            <a:r>
              <a:rPr lang="en-US" dirty="0" err="1"/>
              <a:t>Tensorflow</a:t>
            </a:r>
            <a:r>
              <a:rPr lang="en-US" dirty="0"/>
              <a:t> classifiers. </a:t>
            </a:r>
          </a:p>
          <a:p>
            <a:r>
              <a:rPr lang="en-US" dirty="0"/>
              <a:t>Again, this will help to more easily understand deep learning since we don’t have to use the more complex and very verbose </a:t>
            </a:r>
            <a:r>
              <a:rPr lang="en-US" dirty="0" err="1"/>
              <a:t>Tensorflow</a:t>
            </a:r>
            <a:r>
              <a:rPr lang="en-US" dirty="0"/>
              <a:t> functions. </a:t>
            </a:r>
          </a:p>
        </p:txBody>
      </p:sp>
    </p:spTree>
    <p:extLst>
      <p:ext uri="{BB962C8B-B14F-4D97-AF65-F5344CB8AC3E}">
        <p14:creationId xmlns:p14="http://schemas.microsoft.com/office/powerpoint/2010/main" val="389609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52E1-8365-4DBD-9B39-741E5CB73ABC}"/>
              </a:ext>
            </a:extLst>
          </p:cNvPr>
          <p:cNvSpPr>
            <a:spLocks noGrp="1"/>
          </p:cNvSpPr>
          <p:nvPr>
            <p:ph type="title"/>
          </p:nvPr>
        </p:nvSpPr>
        <p:spPr/>
        <p:txBody>
          <a:bodyPr/>
          <a:lstStyle/>
          <a:p>
            <a:r>
              <a:rPr lang="en-US"/>
              <a:t>Metrics </a:t>
            </a:r>
            <a:endParaRPr lang="en-US" dirty="0"/>
          </a:p>
        </p:txBody>
      </p:sp>
      <p:sp>
        <p:nvSpPr>
          <p:cNvPr id="3" name="Content Placeholder 2">
            <a:extLst>
              <a:ext uri="{FF2B5EF4-FFF2-40B4-BE49-F238E27FC236}">
                <a16:creationId xmlns:a16="http://schemas.microsoft.com/office/drawing/2014/main" id="{5BB9BA57-CFC7-467F-987D-C9283E4DDDE2}"/>
              </a:ext>
            </a:extLst>
          </p:cNvPr>
          <p:cNvSpPr>
            <a:spLocks noGrp="1"/>
          </p:cNvSpPr>
          <p:nvPr>
            <p:ph idx="1"/>
          </p:nvPr>
        </p:nvSpPr>
        <p:spPr/>
        <p:txBody>
          <a:bodyPr/>
          <a:lstStyle/>
          <a:p>
            <a:pPr lvl="0"/>
            <a:r>
              <a:rPr lang="en-US" b="1" dirty="0" err="1"/>
              <a:t>accuracy_score</a:t>
            </a:r>
            <a:endParaRPr lang="en-US" dirty="0"/>
          </a:p>
          <a:p>
            <a:pPr lvl="0"/>
            <a:r>
              <a:rPr lang="en-US" b="1" dirty="0" err="1"/>
              <a:t>recall_score</a:t>
            </a:r>
            <a:endParaRPr lang="en-US" dirty="0"/>
          </a:p>
          <a:p>
            <a:pPr lvl="0"/>
            <a:r>
              <a:rPr lang="en-US" b="1" dirty="0"/>
              <a:t>f1_score</a:t>
            </a:r>
            <a:endParaRPr lang="en-US" dirty="0"/>
          </a:p>
          <a:p>
            <a:pPr lvl="0"/>
            <a:r>
              <a:rPr lang="en-US" b="1" dirty="0" err="1"/>
              <a:t>precision_score</a:t>
            </a:r>
            <a:endParaRPr lang="en-US" dirty="0"/>
          </a:p>
          <a:p>
            <a:pPr lvl="0"/>
            <a:r>
              <a:rPr lang="en-US" b="1" dirty="0" err="1"/>
              <a:t>confusion_matrix</a:t>
            </a:r>
            <a:endParaRPr lang="en-US" dirty="0"/>
          </a:p>
          <a:p>
            <a:endParaRPr lang="en-US" dirty="0"/>
          </a:p>
        </p:txBody>
      </p:sp>
    </p:spTree>
    <p:extLst>
      <p:ext uri="{BB962C8B-B14F-4D97-AF65-F5344CB8AC3E}">
        <p14:creationId xmlns:p14="http://schemas.microsoft.com/office/powerpoint/2010/main" val="383373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Accuracy table">
            <a:extLst>
              <a:ext uri="{FF2B5EF4-FFF2-40B4-BE49-F238E27FC236}">
                <a16:creationId xmlns:a16="http://schemas.microsoft.com/office/drawing/2014/main" id="{6606394F-8F30-4834-B297-E0E84FC9AB00}"/>
              </a:ext>
            </a:extLst>
          </p:cNvPr>
          <p:cNvSpPr>
            <a:spLocks noGrp="1"/>
          </p:cNvSpPr>
          <p:nvPr>
            <p:ph type="title"/>
          </p:nvPr>
        </p:nvSpPr>
        <p:spPr/>
        <p:txBody>
          <a:bodyPr/>
          <a:lstStyle/>
          <a:p>
            <a:r>
              <a:rPr lang="en-US" dirty="0"/>
              <a:t>Accuracy</a:t>
            </a:r>
          </a:p>
        </p:txBody>
      </p:sp>
      <p:pic>
        <p:nvPicPr>
          <p:cNvPr id="4" name="Picture 3" descr="Accuracy table">
            <a:extLst>
              <a:ext uri="{FF2B5EF4-FFF2-40B4-BE49-F238E27FC236}">
                <a16:creationId xmlns:a16="http://schemas.microsoft.com/office/drawing/2014/main" id="{0AABA054-41EF-46C6-8787-31C67F573358}"/>
              </a:ext>
            </a:extLst>
          </p:cNvPr>
          <p:cNvPicPr>
            <a:picLocks noChangeAspect="1"/>
          </p:cNvPicPr>
          <p:nvPr/>
        </p:nvPicPr>
        <p:blipFill rotWithShape="1">
          <a:blip r:embed="rId2"/>
          <a:srcRect l="28542" t="57407" r="43125" b="15402"/>
          <a:stretch/>
        </p:blipFill>
        <p:spPr>
          <a:xfrm>
            <a:off x="1121986" y="2054240"/>
            <a:ext cx="6724649" cy="3630158"/>
          </a:xfrm>
          <a:prstGeom prst="rect">
            <a:avLst/>
          </a:prstGeom>
        </p:spPr>
      </p:pic>
    </p:spTree>
    <p:extLst>
      <p:ext uri="{BB962C8B-B14F-4D97-AF65-F5344CB8AC3E}">
        <p14:creationId xmlns:p14="http://schemas.microsoft.com/office/powerpoint/2010/main" val="32292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recision table">
            <a:extLst>
              <a:ext uri="{FF2B5EF4-FFF2-40B4-BE49-F238E27FC236}">
                <a16:creationId xmlns:a16="http://schemas.microsoft.com/office/drawing/2014/main" id="{35A4F21D-8A3F-4AF8-B2EF-F3E86C62BE2E}"/>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38F553C1-46F5-4884-94BD-8151DD2B1805}"/>
              </a:ext>
            </a:extLst>
          </p:cNvPr>
          <p:cNvSpPr>
            <a:spLocks noGrp="1"/>
          </p:cNvSpPr>
          <p:nvPr>
            <p:ph idx="1"/>
          </p:nvPr>
        </p:nvSpPr>
        <p:spPr/>
        <p:txBody>
          <a:bodyPr/>
          <a:lstStyle/>
          <a:p>
            <a:r>
              <a:rPr lang="en-US" dirty="0"/>
              <a:t>precision = a / (a + c) </a:t>
            </a:r>
          </a:p>
        </p:txBody>
      </p:sp>
      <p:pic>
        <p:nvPicPr>
          <p:cNvPr id="4" name="Picture 3" descr="Precision table">
            <a:extLst>
              <a:ext uri="{FF2B5EF4-FFF2-40B4-BE49-F238E27FC236}">
                <a16:creationId xmlns:a16="http://schemas.microsoft.com/office/drawing/2014/main" id="{6E377680-971F-488C-85CB-3E36CC275070}"/>
              </a:ext>
            </a:extLst>
          </p:cNvPr>
          <p:cNvPicPr>
            <a:picLocks noChangeAspect="1"/>
          </p:cNvPicPr>
          <p:nvPr/>
        </p:nvPicPr>
        <p:blipFill rotWithShape="1">
          <a:blip r:embed="rId2"/>
          <a:srcRect l="34791" t="23704" r="42292" b="62592"/>
          <a:stretch/>
        </p:blipFill>
        <p:spPr>
          <a:xfrm>
            <a:off x="1454236" y="3314699"/>
            <a:ext cx="6088277" cy="2047875"/>
          </a:xfrm>
          <a:prstGeom prst="rect">
            <a:avLst/>
          </a:prstGeom>
        </p:spPr>
      </p:pic>
    </p:spTree>
    <p:extLst>
      <p:ext uri="{BB962C8B-B14F-4D97-AF65-F5344CB8AC3E}">
        <p14:creationId xmlns:p14="http://schemas.microsoft.com/office/powerpoint/2010/main" val="2554099316"/>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00CEDAB-E29F-4A23-9517-54899E07533B}" vid="{1A296487-C81B-47B5-87B1-F78A0BD4BC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PP_C5Modules_CC_License_standard</Template>
  <TotalTime>2497</TotalTime>
  <Words>1744</Words>
  <Application>Microsoft Office PowerPoint</Application>
  <PresentationFormat>On-screen Show (4:3)</PresentationFormat>
  <Paragraphs>154</Paragraphs>
  <Slides>26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PP_C5Modules_CC_License_standard</vt:lpstr>
      <vt:lpstr>Machine Learning  </vt:lpstr>
      <vt:lpstr>Learning Outcomes</vt:lpstr>
      <vt:lpstr>What are performance metrics?</vt:lpstr>
      <vt:lpstr>Splitting the data</vt:lpstr>
      <vt:lpstr>Metrics</vt:lpstr>
      <vt:lpstr>Performance classifiers evaluation</vt:lpstr>
      <vt:lpstr>Metrics </vt:lpstr>
      <vt:lpstr>Accuracy</vt:lpstr>
      <vt:lpstr>Precision</vt:lpstr>
      <vt:lpstr>Recall</vt:lpstr>
      <vt:lpstr>F-measure</vt:lpstr>
      <vt:lpstr>Confusion Matrix</vt:lpstr>
      <vt:lpstr>Round 2: An example …</vt:lpstr>
      <vt:lpstr>Example</vt:lpstr>
      <vt:lpstr>Example</vt:lpstr>
      <vt:lpstr>Recall </vt:lpstr>
      <vt:lpstr>Recall</vt:lpstr>
      <vt:lpstr>Precision</vt:lpstr>
      <vt:lpstr>PowerPoint Presentation</vt:lpstr>
      <vt:lpstr>Combining precision and recall</vt:lpstr>
      <vt:lpstr>F1</vt:lpstr>
      <vt:lpstr>F1 </vt:lpstr>
      <vt:lpstr>Performance Evaluation</vt:lpstr>
      <vt:lpstr>The sample code to obtain the metrics</vt:lpstr>
      <vt:lpstr>Code explanation </vt:lpstr>
      <vt:lpstr>Summary</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rac</cp:lastModifiedBy>
  <cp:revision>221</cp:revision>
  <cp:lastPrinted>2016-07-13T17:16:41Z</cp:lastPrinted>
  <dcterms:created xsi:type="dcterms:W3CDTF">2016-07-03T20:12:42Z</dcterms:created>
  <dcterms:modified xsi:type="dcterms:W3CDTF">2022-02-28T01:19:39Z</dcterms:modified>
</cp:coreProperties>
</file>