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303" r:id="rId3"/>
    <p:sldId id="304" r:id="rId4"/>
    <p:sldId id="305" r:id="rId5"/>
    <p:sldId id="306" r:id="rId6"/>
    <p:sldId id="356" r:id="rId7"/>
    <p:sldId id="357" r:id="rId8"/>
    <p:sldId id="358" r:id="rId9"/>
    <p:sldId id="374" r:id="rId10"/>
    <p:sldId id="375" r:id="rId11"/>
    <p:sldId id="359" r:id="rId12"/>
    <p:sldId id="360" r:id="rId13"/>
    <p:sldId id="361" r:id="rId14"/>
    <p:sldId id="363" r:id="rId15"/>
    <p:sldId id="364" r:id="rId16"/>
    <p:sldId id="368" r:id="rId17"/>
    <p:sldId id="369" r:id="rId18"/>
    <p:sldId id="370" r:id="rId19"/>
    <p:sldId id="371" r:id="rId20"/>
    <p:sldId id="372" r:id="rId21"/>
    <p:sldId id="373" r:id="rId22"/>
    <p:sldId id="355" r:id="rId23"/>
    <p:sldId id="35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8"/>
    <p:restoredTop sz="93884" autoAdjust="0"/>
  </p:normalViewPr>
  <p:slideViewPr>
    <p:cSldViewPr snapToGrid="0" snapToObjects="1">
      <p:cViewPr varScale="1">
        <p:scale>
          <a:sx n="95" d="100"/>
          <a:sy n="95" d="100"/>
        </p:scale>
        <p:origin x="184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4958D-5910-2B4E-8346-D45CE8D303AB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B6843-3AD9-D947-BFC2-4A81687A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sets up the problem we’ll use to demonstrate various control and</a:t>
            </a:r>
            <a:r>
              <a:rPr lang="en-US" baseline="0" dirty="0"/>
              <a:t> data structures of scripts.</a:t>
            </a:r>
          </a:p>
          <a:p>
            <a:endParaRPr lang="en-US" baseline="0" dirty="0"/>
          </a:p>
          <a:p>
            <a:r>
              <a:rPr lang="en-US" baseline="0" dirty="0"/>
              <a:t>This is a common security need, and various commercial tools such as tripwire and tiger do this. They are not scripts, but they work very much like what is here.</a:t>
            </a:r>
          </a:p>
          <a:p>
            <a:endParaRPr lang="en-US" baseline="0" dirty="0"/>
          </a:p>
          <a:p>
            <a:r>
              <a:rPr lang="en-US" baseline="0" dirty="0"/>
              <a:t>You might mention that, in practice, one would put the files we will create in places other than where this exercise puts them. Normally the files would go in a protected area, but here I opt for simplicity.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other attributes,</a:t>
            </a:r>
            <a:r>
              <a:rPr lang="en-US" baseline="0" dirty="0"/>
              <a:t> such as </a:t>
            </a:r>
            <a:r>
              <a:rPr lang="en-US" baseline="0" dirty="0" err="1"/>
              <a:t>i</a:t>
            </a:r>
            <a:r>
              <a:rPr lang="en-US" baseline="0" dirty="0"/>
              <a:t>-node number, device number, time of last access, and time of last change to </a:t>
            </a:r>
            <a:r>
              <a:rPr lang="en-US" baseline="0" dirty="0" err="1"/>
              <a:t>i</a:t>
            </a:r>
            <a:r>
              <a:rPr lang="en-US" baseline="0" dirty="0"/>
              <a:t>-node (as opposed to time of last change to the file). Getting these requires some fancy commands and formatting (basically, call </a:t>
            </a:r>
            <a:r>
              <a:rPr lang="en-US" i="1" baseline="0" dirty="0"/>
              <a:t>stat</a:t>
            </a:r>
            <a:r>
              <a:rPr lang="en-US" i="0" baseline="0" dirty="0"/>
              <a:t>(1) and collapse the output into a line), and it seemed easier not to do this in this unit.</a:t>
            </a:r>
          </a:p>
          <a:p>
            <a:endParaRPr lang="en-US" i="0" baseline="0" dirty="0"/>
          </a:p>
          <a:p>
            <a:r>
              <a:rPr lang="en-US" i="0" baseline="0" dirty="0"/>
              <a:t>All of these can be obtained from the widely used “ls” command.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7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</a:t>
            </a:r>
            <a:r>
              <a:rPr lang="en-US" baseline="0" dirty="0"/>
              <a:t> we would take special care of the file holding the attributes and names (keep them on write-once media, etc.).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7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49552" y="3401981"/>
            <a:ext cx="5372100" cy="2059641"/>
            <a:chOff x="914400" y="3657600"/>
            <a:chExt cx="7162800" cy="2059641"/>
          </a:xfrm>
        </p:grpSpPr>
        <p:sp>
          <p:nvSpPr>
            <p:cNvPr id="11" name="Rectangle 10"/>
            <p:cNvSpPr/>
            <p:nvPr/>
          </p:nvSpPr>
          <p:spPr>
            <a:xfrm>
              <a:off x="914400" y="3657600"/>
              <a:ext cx="7162800" cy="12954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0" y="5069541"/>
              <a:ext cx="7162800" cy="6477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3657600"/>
              <a:ext cx="228600" cy="12954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5069541"/>
              <a:ext cx="228600" cy="6477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47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4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6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7" y="187779"/>
            <a:ext cx="5550681" cy="66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6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title="Page Number"/>
          <p:cNvSpPr>
            <a:spLocks noGrp="1"/>
          </p:cNvSpPr>
          <p:nvPr>
            <p:ph type="sldNum" sz="quarter" idx="4"/>
          </p:nvPr>
        </p:nvSpPr>
        <p:spPr>
          <a:xfrm>
            <a:off x="8019661" y="6329898"/>
            <a:ext cx="49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FE3C-7E70-4420-AA12-392E0D4EE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28650" y="457200"/>
            <a:ext cx="5685995" cy="110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title="Creative Commons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3019"/>
            <a:ext cx="720197" cy="295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48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</a:t>
            </a:r>
          </a:p>
          <a:p>
            <a:pPr lvl="0"/>
            <a:r>
              <a:rPr lang="en-US" dirty="0"/>
              <a:t>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levelThird</a:t>
            </a:r>
            <a:r>
              <a:rPr lang="en-US" dirty="0"/>
              <a:t>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9010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rot="10800000" flipV="1">
            <a:off x="1397918" y="6564397"/>
            <a:ext cx="4147458" cy="15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8850" algn="ctr"/>
                <a:tab pos="4457700" algn="r"/>
              </a:tabLst>
            </a:pP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document is licensed with a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Creative Commons Attribution 4.0 International License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©2017</a:t>
            </a:r>
            <a:endParaRPr kumimoji="0" lang="en-US" altLang="en-US" sz="13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calix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nsorflow.org/" TargetMode="External"/><Relationship Id="rId3" Type="http://schemas.openxmlformats.org/officeDocument/2006/relationships/hyperlink" Target="http://scikit-learn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11785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Machine Learning for Cyber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2629775" y="4795108"/>
            <a:ext cx="4816054" cy="625977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Unit 1:  Introduction </a:t>
            </a:r>
          </a:p>
        </p:txBody>
      </p:sp>
    </p:spTree>
    <p:extLst>
      <p:ext uri="{BB962C8B-B14F-4D97-AF65-F5344CB8AC3E}">
        <p14:creationId xmlns:p14="http://schemas.microsoft.com/office/powerpoint/2010/main" val="270434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Terms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  <a:p>
            <a:r>
              <a:rPr lang="en-US" dirty="0"/>
              <a:t>Data sets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3712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866A9-6EA9-4081-970F-CEE30E91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6DE24A-C42E-434C-A375-9D621E9A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154610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1B9E42-079D-40BF-8FD6-071F7E58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D9DEB0-41DD-4107-A803-E343B3D4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55067"/>
          </a:xfrm>
        </p:spPr>
        <p:txBody>
          <a:bodyPr/>
          <a:lstStyle/>
          <a:p>
            <a:r>
              <a:rPr lang="en-US" dirty="0"/>
              <a:t>Neural networks with more layers between the input and output layers</a:t>
            </a:r>
          </a:p>
          <a:p>
            <a:r>
              <a:rPr lang="en-US" dirty="0"/>
              <a:t>Batch processing for big data</a:t>
            </a:r>
          </a:p>
          <a:p>
            <a:r>
              <a:rPr lang="en-US" dirty="0"/>
              <a:t>Matrix multiplication operation takes advantage of GPUs</a:t>
            </a:r>
          </a:p>
          <a:p>
            <a:r>
              <a:rPr lang="en-US" dirty="0"/>
              <a:t>Have outperformed all others since around 2012</a:t>
            </a:r>
          </a:p>
        </p:txBody>
      </p:sp>
      <p:pic>
        <p:nvPicPr>
          <p:cNvPr id="4" name="Picture 3" descr="The leftest column is 4 circles which represent the input. The middle 2 columns are several circles that represent data in hidden layer 1 and 2. The rightest column is output." title="A 2 hidden layer deep learning architect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61" y="3624494"/>
            <a:ext cx="6541277" cy="26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4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C1420D-06E5-4B1B-8088-F28D23E6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pipeline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0232" y="3036332"/>
            <a:ext cx="620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1" name="Straight Arrow Connector 10" descr="This is a straight arrow connector that connects from Data to Pre-processing." title="straight arrow connector"/>
          <p:cNvCxnSpPr>
            <a:stCxn id="4" idx="3"/>
            <a:endCxn id="5" idx="1"/>
          </p:cNvCxnSpPr>
          <p:nvPr/>
        </p:nvCxnSpPr>
        <p:spPr>
          <a:xfrm>
            <a:off x="1880786" y="3220998"/>
            <a:ext cx="7526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33464" y="2897833"/>
            <a:ext cx="23942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Pre-processing</a:t>
            </a:r>
          </a:p>
          <a:p>
            <a:r>
              <a:rPr lang="en-US" dirty="0"/>
              <a:t>(formatting, featured…)</a:t>
            </a:r>
          </a:p>
        </p:txBody>
      </p:sp>
      <p:cxnSp>
        <p:nvCxnSpPr>
          <p:cNvPr id="13" name="Straight Arrow Connector 12" descr="This is a straight arrow connector that connects from Pre-processing to Vector Space Model." title="straight arrow connector"/>
          <p:cNvCxnSpPr/>
          <p:nvPr/>
        </p:nvCxnSpPr>
        <p:spPr>
          <a:xfrm>
            <a:off x="5027709" y="3267890"/>
            <a:ext cx="7526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80387" y="3036333"/>
            <a:ext cx="2060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Vector Space Model</a:t>
            </a:r>
          </a:p>
        </p:txBody>
      </p:sp>
      <p:cxnSp>
        <p:nvCxnSpPr>
          <p:cNvPr id="14" name="Straight Arrow Connector 13" descr="This is a straight arrow connector that connects from Vector Space Model to Machine Learning." title="straight arrow connector"/>
          <p:cNvCxnSpPr>
            <a:stCxn id="7" idx="2"/>
            <a:endCxn id="8" idx="0"/>
          </p:cNvCxnSpPr>
          <p:nvPr/>
        </p:nvCxnSpPr>
        <p:spPr>
          <a:xfrm>
            <a:off x="6810830" y="3405665"/>
            <a:ext cx="0" cy="1219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41517" y="4624811"/>
            <a:ext cx="2938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Machine Learning Algorithms</a:t>
            </a:r>
          </a:p>
        </p:txBody>
      </p:sp>
      <p:cxnSp>
        <p:nvCxnSpPr>
          <p:cNvPr id="17" name="Straight Arrow Connector 16" descr="This is a straight arrow connector that connects from Machine Learning Evaluation." title="straight arrow connector"/>
          <p:cNvCxnSpPr>
            <a:stCxn id="8" idx="1"/>
            <a:endCxn id="9" idx="3"/>
          </p:cNvCxnSpPr>
          <p:nvPr/>
        </p:nvCxnSpPr>
        <p:spPr>
          <a:xfrm flipH="1">
            <a:off x="4410392" y="4809477"/>
            <a:ext cx="931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50779" y="4624811"/>
            <a:ext cx="115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85639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331D65-E0F4-435F-8A94-7DCA3AA8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83139E-11E6-4A30-8C15-1F7C0901F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.csv</a:t>
            </a:r>
          </a:p>
          <a:p>
            <a:pPr lvl="1"/>
            <a:r>
              <a:rPr lang="en-US" dirty="0"/>
              <a:t>0,tcp,http,SF,162,4528,0,0,0,1, … ,normal.</a:t>
            </a:r>
          </a:p>
          <a:p>
            <a:pPr lvl="1"/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libsvm</a:t>
            </a:r>
            <a:endParaRPr lang="en-US" dirty="0"/>
          </a:p>
          <a:p>
            <a:pPr lvl="1"/>
            <a:r>
              <a:rPr lang="en-US" dirty="0"/>
              <a:t>[label] [index 1]:[value 1] [index 2]:[value 2] …</a:t>
            </a:r>
          </a:p>
          <a:p>
            <a:pPr lvl="1"/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arff</a:t>
            </a:r>
            <a:endParaRPr lang="en-US" dirty="0"/>
          </a:p>
          <a:p>
            <a:pPr lvl="1"/>
            <a:r>
              <a:rPr lang="en-US" dirty="0"/>
              <a:t>The format of Weka storage data</a:t>
            </a:r>
          </a:p>
          <a:p>
            <a:pPr lvl="1"/>
            <a:r>
              <a:rPr lang="en-US" dirty="0"/>
              <a:t>@duration numeric</a:t>
            </a:r>
          </a:p>
          <a:p>
            <a:pPr marL="342900" lvl="1" indent="0">
              <a:buNone/>
            </a:pPr>
            <a:r>
              <a:rPr lang="en-US" dirty="0"/>
              <a:t>   @</a:t>
            </a:r>
            <a:r>
              <a:rPr lang="en-US" dirty="0" err="1"/>
              <a:t>protocol_type</a:t>
            </a:r>
            <a:r>
              <a:rPr lang="en-US" dirty="0"/>
              <a:t> {</a:t>
            </a:r>
            <a:r>
              <a:rPr lang="en-US" dirty="0" err="1"/>
              <a:t>tcp,udp,icmp</a:t>
            </a:r>
            <a:r>
              <a:rPr lang="en-US" dirty="0"/>
              <a:t>}</a:t>
            </a:r>
          </a:p>
          <a:p>
            <a:pPr marL="342900" lvl="1" indent="0">
              <a:buNone/>
            </a:pPr>
            <a:r>
              <a:rPr lang="en-US" dirty="0"/>
              <a:t>    …</a:t>
            </a:r>
          </a:p>
          <a:p>
            <a:pPr marL="342900" lvl="1" indent="0">
              <a:buNone/>
            </a:pPr>
            <a:r>
              <a:rPr lang="en-US" dirty="0"/>
              <a:t>   @data</a:t>
            </a:r>
          </a:p>
          <a:p>
            <a:pPr marL="342900" lvl="1" indent="0">
              <a:buNone/>
            </a:pPr>
            <a:r>
              <a:rPr lang="en-US" dirty="0"/>
              <a:t>    0,tcp,http,SF,162,4528,0,0,0,1, … ,normal</a:t>
            </a:r>
          </a:p>
          <a:p>
            <a:pPr lvl="1"/>
            <a:endParaRPr lang="en-US" dirty="0"/>
          </a:p>
          <a:p>
            <a:r>
              <a:rPr lang="en-US" dirty="0" err="1"/>
              <a:t>etc</a:t>
            </a: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66003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9145B-11BE-4DA9-A382-23AC502A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0590B4-95E1-467A-9042-39C78FB3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your sample is critical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A single item: text (Bag-of-Words)</a:t>
            </a:r>
          </a:p>
          <a:p>
            <a:pPr marL="342900" lvl="1" indent="0">
              <a:buNone/>
            </a:pPr>
            <a:r>
              <a:rPr lang="en-US" dirty="0"/>
              <a:t>                             Data science is popular.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/>
              <a:t>An image: fingerprint.bmp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/>
              <a:t>Elements or averages within a time window: </a:t>
            </a:r>
          </a:p>
        </p:txBody>
      </p:sp>
    </p:spTree>
    <p:extLst>
      <p:ext uri="{BB962C8B-B14F-4D97-AF65-F5344CB8AC3E}">
        <p14:creationId xmlns:p14="http://schemas.microsoft.com/office/powerpoint/2010/main" val="425048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544A5-760D-4491-9F6D-E9D9F5F4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4FD536-BF26-40BA-B60C-9CD10A7B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NSL-KDD network intrusion</a:t>
            </a:r>
          </a:p>
          <a:p>
            <a:r>
              <a:rPr lang="en-US" dirty="0" err="1"/>
              <a:t>Unsw</a:t>
            </a:r>
            <a:r>
              <a:rPr lang="en-US" dirty="0"/>
              <a:t> big data networking</a:t>
            </a:r>
          </a:p>
          <a:p>
            <a:r>
              <a:rPr lang="en-US" dirty="0"/>
              <a:t>Iris</a:t>
            </a:r>
          </a:p>
          <a:p>
            <a:r>
              <a:rPr lang="en-US" dirty="0"/>
              <a:t>Phishing</a:t>
            </a:r>
          </a:p>
          <a:p>
            <a:r>
              <a:rPr lang="en-US" dirty="0"/>
              <a:t>Honeypot unsupervised</a:t>
            </a:r>
          </a:p>
          <a:p>
            <a:r>
              <a:rPr lang="en-US" dirty="0"/>
              <a:t>Denial of service</a:t>
            </a:r>
          </a:p>
          <a:p>
            <a:r>
              <a:rPr lang="en-US" dirty="0"/>
              <a:t>Malware</a:t>
            </a:r>
          </a:p>
          <a:p>
            <a:r>
              <a:rPr lang="en-US" dirty="0"/>
              <a:t>Ransomware</a:t>
            </a:r>
          </a:p>
          <a:p>
            <a:r>
              <a:rPr lang="en-US" dirty="0"/>
              <a:t>Biometrics </a:t>
            </a:r>
          </a:p>
        </p:txBody>
      </p:sp>
    </p:spTree>
    <p:extLst>
      <p:ext uri="{BB962C8B-B14F-4D97-AF65-F5344CB8AC3E}">
        <p14:creationId xmlns:p14="http://schemas.microsoft.com/office/powerpoint/2010/main" val="192118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8E107-74C8-4F00-AD33-F1AF545A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7D5EF4-837F-4B75-9587-A2732641A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Tesla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Amazon (Alexa for instance)</a:t>
            </a:r>
          </a:p>
          <a:p>
            <a:r>
              <a:rPr lang="en-US" dirty="0"/>
              <a:t>Apple </a:t>
            </a:r>
          </a:p>
          <a:p>
            <a:r>
              <a:rPr lang="en-US" dirty="0"/>
              <a:t>Microsoft</a:t>
            </a:r>
          </a:p>
          <a:p>
            <a:endParaRPr lang="en-US" dirty="0"/>
          </a:p>
        </p:txBody>
      </p:sp>
      <p:pic>
        <p:nvPicPr>
          <p:cNvPr id="5" name="Picture 4" title="logo of apple">
            <a:extLst>
              <a:ext uri="{FF2B5EF4-FFF2-40B4-BE49-F238E27FC236}">
                <a16:creationId xmlns:a16="http://schemas.microsoft.com/office/drawing/2014/main" xmlns="" id="{7E283625-941B-AF4B-BD1C-22CEE05B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19" y="4393504"/>
            <a:ext cx="1557490" cy="1557490"/>
          </a:xfrm>
          <a:prstGeom prst="rect">
            <a:avLst/>
          </a:prstGeom>
        </p:spPr>
      </p:pic>
      <p:pic>
        <p:nvPicPr>
          <p:cNvPr id="9" name="Picture 8" title="logo of facebook">
            <a:extLst>
              <a:ext uri="{FF2B5EF4-FFF2-40B4-BE49-F238E27FC236}">
                <a16:creationId xmlns:a16="http://schemas.microsoft.com/office/drawing/2014/main" xmlns="" id="{F2E637AF-33C6-1441-A325-0742AF00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21" y="4385459"/>
            <a:ext cx="1791503" cy="1791503"/>
          </a:xfrm>
          <a:prstGeom prst="rect">
            <a:avLst/>
          </a:prstGeom>
        </p:spPr>
      </p:pic>
      <p:pic>
        <p:nvPicPr>
          <p:cNvPr id="13" name="Picture 12" title="logo of microsoft">
            <a:extLst>
              <a:ext uri="{FF2B5EF4-FFF2-40B4-BE49-F238E27FC236}">
                <a16:creationId xmlns:a16="http://schemas.microsoft.com/office/drawing/2014/main" xmlns="" id="{CD0657CD-DB00-7B46-A9EA-53DAC66BDB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452" b="33844"/>
          <a:stretch/>
        </p:blipFill>
        <p:spPr>
          <a:xfrm>
            <a:off x="4995537" y="4772416"/>
            <a:ext cx="3657600" cy="95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8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3C9B4-0076-4821-96E2-2132AB95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using machine learning for Cyber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4E3C7A-7625-4FE7-B7D4-071073A26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Northrop Grumman</a:t>
            </a:r>
          </a:p>
          <a:p>
            <a:r>
              <a:rPr lang="en-US" dirty="0" err="1" smtClean="0"/>
              <a:t>BluVector</a:t>
            </a:r>
            <a:endParaRPr lang="en-US" dirty="0" smtClean="0"/>
          </a:p>
          <a:p>
            <a:r>
              <a:rPr lang="en-US" dirty="0" smtClean="0"/>
              <a:t>Banks</a:t>
            </a:r>
            <a:endParaRPr lang="en-US" dirty="0"/>
          </a:p>
          <a:p>
            <a:r>
              <a:rPr lang="en-US" dirty="0"/>
              <a:t>Etc.</a:t>
            </a:r>
          </a:p>
        </p:txBody>
      </p:sp>
      <p:pic>
        <p:nvPicPr>
          <p:cNvPr id="5" name="Picture 4" title="Northrop Grumman logo&#10;">
            <a:extLst>
              <a:ext uri="{FF2B5EF4-FFF2-40B4-BE49-F238E27FC236}">
                <a16:creationId xmlns:a16="http://schemas.microsoft.com/office/drawing/2014/main" xmlns="" id="{53B0C421-F312-7345-A833-C301A5362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53" b="26437"/>
          <a:stretch/>
        </p:blipFill>
        <p:spPr>
          <a:xfrm>
            <a:off x="628650" y="4171167"/>
            <a:ext cx="3846534" cy="1615858"/>
          </a:xfrm>
          <a:prstGeom prst="rect">
            <a:avLst/>
          </a:prstGeom>
        </p:spPr>
      </p:pic>
      <p:pic>
        <p:nvPicPr>
          <p:cNvPr id="8" name="Picture 7" title="BluVector logo">
            <a:extLst>
              <a:ext uri="{FF2B5EF4-FFF2-40B4-BE49-F238E27FC236}">
                <a16:creationId xmlns:a16="http://schemas.microsoft.com/office/drawing/2014/main" xmlns="" id="{80F6A26D-C925-2847-9822-F0EF9CF9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32" y="3880086"/>
            <a:ext cx="3846534" cy="21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42A4E3-1C84-401C-B407-A5AA6913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53DA94-524E-4846-B457-45430860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Additionally, all the code used in this book can be obtained from GitHub at </a:t>
            </a:r>
            <a:r>
              <a:rPr lang="en-US" u="sng" dirty="0">
                <a:hlinkClick r:id="rId2"/>
              </a:rPr>
              <a:t>Prof. Calix's </a:t>
            </a:r>
            <a:r>
              <a:rPr lang="en-US" u="sng" dirty="0" err="1">
                <a:hlinkClick r:id="rId2"/>
              </a:rPr>
              <a:t>Github</a:t>
            </a:r>
            <a:r>
              <a:rPr lang="en-US" dirty="0"/>
              <a:t> and any other complimentary materials </a:t>
            </a:r>
          </a:p>
        </p:txBody>
      </p:sp>
    </p:spTree>
    <p:extLst>
      <p:ext uri="{BB962C8B-B14F-4D97-AF65-F5344CB8AC3E}">
        <p14:creationId xmlns:p14="http://schemas.microsoft.com/office/powerpoint/2010/main" val="49577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Upon completion of this unit:</a:t>
            </a:r>
          </a:p>
          <a:p>
            <a:r>
              <a:rPr lang="en-US" dirty="0"/>
              <a:t>Students will have a better understanding of machine learning approaches.</a:t>
            </a:r>
          </a:p>
          <a:p>
            <a:r>
              <a:rPr lang="en-US" dirty="0"/>
              <a:t>Students will have a better understanding of features.</a:t>
            </a:r>
          </a:p>
          <a:p>
            <a:r>
              <a:rPr lang="en-US" dirty="0"/>
              <a:t>Students will have a better understanding of data sets</a:t>
            </a:r>
            <a:r>
              <a:rPr lang="is-IS" dirty="0"/>
              <a:t>.</a:t>
            </a:r>
          </a:p>
          <a:p>
            <a:r>
              <a:rPr lang="en-US" dirty="0"/>
              <a:t>Students will have a better understanding of the need for machine learning to solve cyber security problems</a:t>
            </a:r>
            <a:r>
              <a:rPr lang="is-IS" dirty="0"/>
              <a:t>.</a:t>
            </a:r>
          </a:p>
          <a:p>
            <a:r>
              <a:rPr lang="en-US" dirty="0"/>
              <a:t>Students will have a better understanding of the difference between deep learning and machine learning</a:t>
            </a:r>
            <a:r>
              <a:rPr lang="is-IS" dirty="0"/>
              <a:t>. </a:t>
            </a:r>
          </a:p>
          <a:p>
            <a:r>
              <a:rPr lang="en-US" dirty="0"/>
              <a:t>Students will have a better understanding of big data and how it relates to machine learning and cyber security</a:t>
            </a:r>
            <a:r>
              <a:rPr lang="is-I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8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AC5466-3A94-4F6A-B6D5-F3F37B32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CD59D2-356C-46AD-95AB-C91BD769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  <a:p>
            <a:pPr lvl="1"/>
            <a:r>
              <a:rPr lang="en-US" dirty="0"/>
              <a:t>You can use the latest version of Linux to run your code. </a:t>
            </a:r>
          </a:p>
          <a:p>
            <a:pPr lvl="1"/>
            <a:r>
              <a:rPr lang="en-US" dirty="0"/>
              <a:t>Ubuntu 14.04 to 16.04 (64 bit) and Mac</a:t>
            </a:r>
          </a:p>
          <a:p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 from (</a:t>
            </a:r>
            <a:r>
              <a:rPr lang="en-US" u="sng" dirty="0" err="1">
                <a:hlinkClick r:id="rId2"/>
              </a:rPr>
              <a:t>Tensorflow</a:t>
            </a:r>
            <a:r>
              <a:rPr lang="en-US" u="sng" dirty="0">
                <a:hlinkClick r:id="rId2"/>
              </a:rPr>
              <a:t> Website</a:t>
            </a:r>
            <a:r>
              <a:rPr lang="en-US" dirty="0"/>
              <a:t> ) </a:t>
            </a:r>
          </a:p>
          <a:p>
            <a:endParaRPr lang="en-US" dirty="0"/>
          </a:p>
          <a:p>
            <a:r>
              <a:rPr lang="en-US" dirty="0" err="1"/>
              <a:t>Sklearn</a:t>
            </a:r>
            <a:r>
              <a:rPr lang="en-US" dirty="0"/>
              <a:t> from (</a:t>
            </a:r>
            <a:r>
              <a:rPr lang="en-US" u="sng" dirty="0" err="1">
                <a:hlinkClick r:id="rId3"/>
              </a:rPr>
              <a:t>Scikit</a:t>
            </a:r>
            <a:r>
              <a:rPr lang="en-US" u="sng" dirty="0">
                <a:hlinkClick r:id="rId3"/>
              </a:rPr>
              <a:t>-learn Website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/>
              <a:t>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8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5FA28-D612-4E03-A9D8-20383CB7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build a physical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681D36-E1A3-4E3B-89FF-E146706C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GPU GeForce gtx980 or better (or 1070 or Titan)</a:t>
            </a:r>
          </a:p>
          <a:p>
            <a:pPr lvl="0"/>
            <a:r>
              <a:rPr lang="en-US" dirty="0"/>
              <a:t>A CPU such as the AMD 8 CORE</a:t>
            </a:r>
          </a:p>
          <a:p>
            <a:pPr lvl="0"/>
            <a:r>
              <a:rPr lang="en-US" dirty="0"/>
              <a:t>Power supply EVGA </a:t>
            </a:r>
            <a:r>
              <a:rPr lang="en-US" dirty="0" err="1"/>
              <a:t>SuperNOVA</a:t>
            </a:r>
            <a:r>
              <a:rPr lang="en-US" dirty="0"/>
              <a:t> 1200 P2 220</a:t>
            </a:r>
          </a:p>
          <a:p>
            <a:pPr lvl="0"/>
            <a:r>
              <a:rPr lang="en-US" dirty="0"/>
              <a:t>Motherboard for GPU and CPU</a:t>
            </a:r>
          </a:p>
          <a:p>
            <a:pPr lvl="0"/>
            <a:r>
              <a:rPr lang="en-US" dirty="0"/>
              <a:t>32 MB of RAM (DDR3)</a:t>
            </a:r>
          </a:p>
          <a:p>
            <a:pPr lvl="0"/>
            <a:r>
              <a:rPr lang="en-US" dirty="0"/>
              <a:t>SSD hard drive 1 TB</a:t>
            </a:r>
          </a:p>
          <a:p>
            <a:pPr lvl="0"/>
            <a:r>
              <a:rPr lang="en-US" dirty="0"/>
              <a:t>A case</a:t>
            </a:r>
          </a:p>
          <a:p>
            <a:r>
              <a:rPr lang="en-US" dirty="0"/>
              <a:t>The total cost for 1 device with just 1 CPU and 1 GPU may be between $1,500 and $2,000.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0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data science</a:t>
            </a:r>
          </a:p>
          <a:p>
            <a:r>
              <a:rPr lang="en-US" dirty="0"/>
              <a:t>Intro tools for data science</a:t>
            </a:r>
          </a:p>
          <a:p>
            <a:r>
              <a:rPr lang="en-US" dirty="0"/>
              <a:t>Intro machine learning and deep learning</a:t>
            </a:r>
          </a:p>
          <a:p>
            <a:r>
              <a:rPr lang="en-US" dirty="0"/>
              <a:t>Intro cyber security datasets for the course</a:t>
            </a:r>
          </a:p>
          <a:p>
            <a:r>
              <a:rPr lang="en-US" dirty="0"/>
              <a:t>Intro environment for the course</a:t>
            </a:r>
          </a:p>
        </p:txBody>
      </p:sp>
    </p:spTree>
    <p:extLst>
      <p:ext uri="{BB962C8B-B14F-4D97-AF65-F5344CB8AC3E}">
        <p14:creationId xmlns:p14="http://schemas.microsoft.com/office/powerpoint/2010/main" val="412360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61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Cyber security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409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WEKA</a:t>
            </a:r>
          </a:p>
          <a:p>
            <a:r>
              <a:rPr lang="en-US" dirty="0"/>
              <a:t>Python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Hadoop</a:t>
            </a:r>
          </a:p>
          <a:p>
            <a:r>
              <a:rPr lang="en-US" dirty="0"/>
              <a:t>Spark</a:t>
            </a:r>
          </a:p>
          <a:p>
            <a:r>
              <a:rPr lang="en-US" dirty="0"/>
              <a:t>AWS</a:t>
            </a:r>
          </a:p>
          <a:p>
            <a:r>
              <a:rPr lang="en-US" dirty="0"/>
              <a:t>GPUs, CPUs, TPUs, cognitive processors</a:t>
            </a:r>
          </a:p>
        </p:txBody>
      </p:sp>
    </p:spTree>
    <p:extLst>
      <p:ext uri="{BB962C8B-B14F-4D97-AF65-F5344CB8AC3E}">
        <p14:creationId xmlns:p14="http://schemas.microsoft.com/office/powerpoint/2010/main" val="115892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Methods for predicting, detecting , or grouping data samples based on a model</a:t>
            </a:r>
          </a:p>
          <a:p>
            <a:endParaRPr lang="en-US" dirty="0"/>
          </a:p>
          <a:p>
            <a:r>
              <a:rPr lang="en-US" dirty="0"/>
              <a:t>The model must be learned with data </a:t>
            </a:r>
          </a:p>
          <a:p>
            <a:endParaRPr lang="en-US" dirty="0"/>
          </a:p>
          <a:p>
            <a:r>
              <a:rPr lang="en-US" dirty="0"/>
              <a:t>Methods can be geometrical (or not) and the model is based on distance metrics or linear boundaries</a:t>
            </a:r>
          </a:p>
        </p:txBody>
      </p:sp>
    </p:spTree>
    <p:extLst>
      <p:ext uri="{BB962C8B-B14F-4D97-AF65-F5344CB8AC3E}">
        <p14:creationId xmlns:p14="http://schemas.microsoft.com/office/powerpoint/2010/main" val="25170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449FB-9F94-48FD-91CC-BD4A2C70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 for cyber?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A64F4E-75C0-4EFA-83E6-BF3AA9F7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data</a:t>
            </a:r>
          </a:p>
          <a:p>
            <a:endParaRPr lang="en-US" dirty="0"/>
          </a:p>
          <a:p>
            <a:r>
              <a:rPr lang="en-US" dirty="0"/>
              <a:t>Building models by hand is labor intensive</a:t>
            </a:r>
          </a:p>
          <a:p>
            <a:endParaRPr lang="en-US" dirty="0"/>
          </a:p>
          <a:p>
            <a:r>
              <a:rPr lang="en-US" dirty="0"/>
              <a:t>Machine learning can also learn models </a:t>
            </a:r>
          </a:p>
        </p:txBody>
      </p:sp>
    </p:spTree>
    <p:extLst>
      <p:ext uri="{BB962C8B-B14F-4D97-AF65-F5344CB8AC3E}">
        <p14:creationId xmlns:p14="http://schemas.microsoft.com/office/powerpoint/2010/main" val="238899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1C128-9A85-468A-B3E4-42D67C3F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FD5801-5D96-4B9D-8144-CAD1E4DF8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data</a:t>
            </a:r>
          </a:p>
          <a:p>
            <a:pPr lvl="1"/>
            <a:r>
              <a:rPr lang="en-US" dirty="0"/>
              <a:t>Terabytes </a:t>
            </a:r>
          </a:p>
          <a:p>
            <a:endParaRPr lang="en-US" dirty="0"/>
          </a:p>
          <a:p>
            <a:r>
              <a:rPr lang="en-US" dirty="0"/>
              <a:t>So much data that a single computer with 8 RAM and latest CPU cannot do the work</a:t>
            </a:r>
          </a:p>
          <a:p>
            <a:endParaRPr lang="en-US" dirty="0"/>
          </a:p>
          <a:p>
            <a:r>
              <a:rPr lang="en-US" dirty="0"/>
              <a:t>Instead, need more powerful computer</a:t>
            </a:r>
          </a:p>
          <a:p>
            <a:endParaRPr lang="en-US" dirty="0"/>
          </a:p>
          <a:p>
            <a:r>
              <a:rPr lang="en-US" dirty="0"/>
              <a:t>Better yet, several computers working in </a:t>
            </a:r>
            <a:r>
              <a:rPr lang="en-US" dirty="0" err="1"/>
              <a:t>parallell</a:t>
            </a:r>
            <a:endParaRPr lang="en-US" dirty="0"/>
          </a:p>
          <a:p>
            <a:endParaRPr lang="en-US" dirty="0"/>
          </a:p>
          <a:p>
            <a:r>
              <a:rPr lang="en-US" dirty="0"/>
              <a:t>Two main approaches:</a:t>
            </a:r>
          </a:p>
          <a:p>
            <a:pPr lvl="1"/>
            <a:r>
              <a:rPr lang="en-US" dirty="0"/>
              <a:t>Parallel CPUs</a:t>
            </a:r>
          </a:p>
          <a:p>
            <a:pPr lvl="1"/>
            <a:r>
              <a:rPr lang="en-US" dirty="0"/>
              <a:t>GPUs (1 or several also in parallel)</a:t>
            </a:r>
          </a:p>
        </p:txBody>
      </p:sp>
    </p:spTree>
    <p:extLst>
      <p:ext uri="{BB962C8B-B14F-4D97-AF65-F5344CB8AC3E}">
        <p14:creationId xmlns:p14="http://schemas.microsoft.com/office/powerpoint/2010/main" val="294080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2A06F7-6809-4585-AE85-14DFFE7A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Terms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9CC2E0-BE0A-42C3-A348-86508509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237879" cy="1002740"/>
          </a:xfrm>
        </p:spPr>
        <p:txBody>
          <a:bodyPr/>
          <a:lstStyle/>
          <a:p>
            <a:r>
              <a:rPr lang="en-US" dirty="0"/>
              <a:t>Supervised</a:t>
            </a:r>
          </a:p>
          <a:p>
            <a:pPr lvl="1"/>
            <a:r>
              <a:rPr lang="en-US" dirty="0"/>
              <a:t>Classifiers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908694"/>
            <a:ext cx="620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8" name="Elbow Connector 7" descr="this is a elbow connector connects from Data to Train Data, and this process is called dividing." title="elbow connector"/>
          <p:cNvCxnSpPr/>
          <p:nvPr/>
        </p:nvCxnSpPr>
        <p:spPr>
          <a:xfrm flipV="1">
            <a:off x="1249204" y="3724028"/>
            <a:ext cx="1741895" cy="3693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91098" y="3539362"/>
            <a:ext cx="11321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cxnSp>
        <p:nvCxnSpPr>
          <p:cNvPr id="15" name="Elbow Connector 14" descr="This is a elbow connector that connect from Data to Test Data, and this process is called dividing." title="elbow connector"/>
          <p:cNvCxnSpPr/>
          <p:nvPr/>
        </p:nvCxnSpPr>
        <p:spPr>
          <a:xfrm>
            <a:off x="1249204" y="4081774"/>
            <a:ext cx="1741896" cy="13500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91098" y="5235600"/>
            <a:ext cx="10447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49205" y="373561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dividing</a:t>
            </a:r>
          </a:p>
        </p:txBody>
      </p:sp>
      <p:cxnSp>
        <p:nvCxnSpPr>
          <p:cNvPr id="20" name="Straight Arrow Connector 19" descr="This is a straight arrow connector that connect from Train Data to Train Model, and this process is called classifier." title="straight arrow connector"/>
          <p:cNvCxnSpPr>
            <a:stCxn id="6" idx="3"/>
            <a:endCxn id="18" idx="1"/>
          </p:cNvCxnSpPr>
          <p:nvPr/>
        </p:nvCxnSpPr>
        <p:spPr>
          <a:xfrm flipV="1">
            <a:off x="4123203" y="3720305"/>
            <a:ext cx="1086413" cy="3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32045" y="3310667"/>
            <a:ext cx="102303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Classifier</a:t>
            </a:r>
          </a:p>
        </p:txBody>
      </p:sp>
      <p:cxnSp>
        <p:nvCxnSpPr>
          <p:cNvPr id="24" name="Elbow Connector 23" descr="This is a elbow connector that connect from Test Data to Train Model, and X_test is used for this process." title="elbow connector"/>
          <p:cNvCxnSpPr>
            <a:stCxn id="13" idx="3"/>
            <a:endCxn id="18" idx="2"/>
          </p:cNvCxnSpPr>
          <p:nvPr/>
        </p:nvCxnSpPr>
        <p:spPr>
          <a:xfrm flipV="1">
            <a:off x="4035808" y="3904971"/>
            <a:ext cx="1826487" cy="1515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61893" y="5030977"/>
            <a:ext cx="7743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09616" y="3535639"/>
            <a:ext cx="1305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Train Model</a:t>
            </a:r>
          </a:p>
        </p:txBody>
      </p:sp>
      <p:cxnSp>
        <p:nvCxnSpPr>
          <p:cNvPr id="30" name="Straight Arrow Connector 29" descr="This is a straight arrow connector that connect from Train Model to Evaluation, and this process uses Y_test." title="straight arrow connector"/>
          <p:cNvCxnSpPr>
            <a:stCxn id="18" idx="3"/>
          </p:cNvCxnSpPr>
          <p:nvPr/>
        </p:nvCxnSpPr>
        <p:spPr>
          <a:xfrm>
            <a:off x="6514973" y="3720305"/>
            <a:ext cx="1003055" cy="3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70499" y="3368061"/>
            <a:ext cx="76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Y_test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18027" y="3539362"/>
            <a:ext cx="115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6969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Terms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41021"/>
          </a:xfrm>
        </p:spPr>
        <p:txBody>
          <a:bodyPr/>
          <a:lstStyle/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Clustering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0281" y="3760439"/>
            <a:ext cx="620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0" name="Straight Arrow Connector 9" descr="This is a straight arrow connector that connect from Data to Clustered Data, and this process is called clustering." title="straight arrow connector"/>
          <p:cNvCxnSpPr>
            <a:stCxn id="4" idx="3"/>
            <a:endCxn id="14" idx="1"/>
          </p:cNvCxnSpPr>
          <p:nvPr/>
        </p:nvCxnSpPr>
        <p:spPr>
          <a:xfrm>
            <a:off x="2280835" y="3945105"/>
            <a:ext cx="13344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86171" y="3557141"/>
            <a:ext cx="112376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15277" y="3760439"/>
            <a:ext cx="15630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Clustered Data</a:t>
            </a:r>
          </a:p>
        </p:txBody>
      </p:sp>
      <p:cxnSp>
        <p:nvCxnSpPr>
          <p:cNvPr id="15" name="Straight Arrow Connector 14" descr="This is a straight arrow connector that connect from Clustered Data to Evaluation." title="straight arrow connector"/>
          <p:cNvCxnSpPr>
            <a:stCxn id="14" idx="3"/>
          </p:cNvCxnSpPr>
          <p:nvPr/>
        </p:nvCxnSpPr>
        <p:spPr>
          <a:xfrm>
            <a:off x="5178334" y="3945105"/>
            <a:ext cx="745355" cy="3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23689" y="3760439"/>
            <a:ext cx="115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299921629"/>
      </p:ext>
    </p:extLst>
  </p:cSld>
  <p:clrMapOvr>
    <a:masterClrMapping/>
  </p:clrMapOvr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00CEDAB-E29F-4A23-9517-54899E07533B}" vid="{1A296487-C81B-47B5-87B1-F78A0BD4BC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PP_C5Modules_CC_License_standard</Template>
  <TotalTime>9714</TotalTime>
  <Words>889</Words>
  <Application>Microsoft Macintosh PowerPoint</Application>
  <PresentationFormat>On-screen Show (4:3)</PresentationFormat>
  <Paragraphs>192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Arial</vt:lpstr>
      <vt:lpstr>Times New Roman</vt:lpstr>
      <vt:lpstr>PP_C5Modules_CC_License_standard</vt:lpstr>
      <vt:lpstr>Machine Learning for Cyber </vt:lpstr>
      <vt:lpstr>Learning Outcomes</vt:lpstr>
      <vt:lpstr>Terms</vt:lpstr>
      <vt:lpstr>Tools</vt:lpstr>
      <vt:lpstr>What is machine learning? </vt:lpstr>
      <vt:lpstr>Why machine learning for cyber?</vt:lpstr>
      <vt:lpstr>What is big data? </vt:lpstr>
      <vt:lpstr>Machine learning Terms - 1</vt:lpstr>
      <vt:lpstr>Machine learning Terms - 2</vt:lpstr>
      <vt:lpstr>Machine learning Terms - 3</vt:lpstr>
      <vt:lpstr>Machine learning algorithms</vt:lpstr>
      <vt:lpstr>What is deep learning?</vt:lpstr>
      <vt:lpstr>Machine learning pipeline</vt:lpstr>
      <vt:lpstr>Dataset formats</vt:lpstr>
      <vt:lpstr>What is a sample?</vt:lpstr>
      <vt:lpstr>Data sets</vt:lpstr>
      <vt:lpstr>Companies using Machine learning</vt:lpstr>
      <vt:lpstr>Companies using machine learning for Cyber</vt:lpstr>
      <vt:lpstr>Sample Code</vt:lpstr>
      <vt:lpstr>Environment</vt:lpstr>
      <vt:lpstr>If you want to build a physical box</vt:lpstr>
      <vt:lpstr>Summary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Feihong Liu</cp:lastModifiedBy>
  <cp:revision>244</cp:revision>
  <cp:lastPrinted>2016-07-13T17:16:41Z</cp:lastPrinted>
  <dcterms:created xsi:type="dcterms:W3CDTF">2016-07-03T20:12:42Z</dcterms:created>
  <dcterms:modified xsi:type="dcterms:W3CDTF">2019-07-03T02:53:01Z</dcterms:modified>
</cp:coreProperties>
</file>