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9"/>
  </p:notesMasterIdLst>
  <p:sldIdLst>
    <p:sldId id="256" r:id="rId2"/>
    <p:sldId id="303" r:id="rId3"/>
    <p:sldId id="398" r:id="rId4"/>
    <p:sldId id="356" r:id="rId5"/>
    <p:sldId id="357" r:id="rId6"/>
    <p:sldId id="358" r:id="rId7"/>
    <p:sldId id="387" r:id="rId8"/>
    <p:sldId id="400" r:id="rId9"/>
    <p:sldId id="359" r:id="rId10"/>
    <p:sldId id="360" r:id="rId11"/>
    <p:sldId id="363" r:id="rId12"/>
    <p:sldId id="364" r:id="rId13"/>
    <p:sldId id="365" r:id="rId14"/>
    <p:sldId id="361" r:id="rId15"/>
    <p:sldId id="362" r:id="rId16"/>
    <p:sldId id="388" r:id="rId17"/>
    <p:sldId id="366" r:id="rId18"/>
    <p:sldId id="389" r:id="rId19"/>
    <p:sldId id="367" r:id="rId20"/>
    <p:sldId id="368" r:id="rId21"/>
    <p:sldId id="369" r:id="rId22"/>
    <p:sldId id="370" r:id="rId23"/>
    <p:sldId id="390" r:id="rId24"/>
    <p:sldId id="371" r:id="rId25"/>
    <p:sldId id="372" r:id="rId26"/>
    <p:sldId id="391" r:id="rId27"/>
    <p:sldId id="394" r:id="rId28"/>
    <p:sldId id="373" r:id="rId29"/>
    <p:sldId id="392" r:id="rId30"/>
    <p:sldId id="374" r:id="rId31"/>
    <p:sldId id="375" r:id="rId32"/>
    <p:sldId id="376" r:id="rId33"/>
    <p:sldId id="393" r:id="rId34"/>
    <p:sldId id="377" r:id="rId35"/>
    <p:sldId id="378" r:id="rId36"/>
    <p:sldId id="379" r:id="rId37"/>
    <p:sldId id="380" r:id="rId38"/>
    <p:sldId id="381" r:id="rId39"/>
    <p:sldId id="382" r:id="rId40"/>
    <p:sldId id="395" r:id="rId41"/>
    <p:sldId id="396" r:id="rId42"/>
    <p:sldId id="383" r:id="rId43"/>
    <p:sldId id="384" r:id="rId44"/>
    <p:sldId id="385" r:id="rId45"/>
    <p:sldId id="386" r:id="rId46"/>
    <p:sldId id="355" r:id="rId47"/>
    <p:sldId id="35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45" autoAdjust="0"/>
    <p:restoredTop sz="93875" autoAdjust="0"/>
  </p:normalViewPr>
  <p:slideViewPr>
    <p:cSldViewPr snapToGrid="0" snapToObjects="1">
      <p:cViewPr varScale="1">
        <p:scale>
          <a:sx n="69" d="100"/>
          <a:sy n="69" d="100"/>
        </p:scale>
        <p:origin x="84" y="9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4958D-5910-2B4E-8346-D45CE8D303AB}" type="datetimeFigureOut">
              <a:rPr lang="en-US" smtClean="0"/>
              <a:t>7/7/2019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216344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46</a:t>
            </a:fld>
            <a:endParaRPr lang="en-US"/>
          </a:p>
        </p:txBody>
      </p:sp>
    </p:spTree>
    <p:extLst>
      <p:ext uri="{BB962C8B-B14F-4D97-AF65-F5344CB8AC3E}">
        <p14:creationId xmlns:p14="http://schemas.microsoft.com/office/powerpoint/2010/main" val="188601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47</a:t>
            </a:fld>
            <a:endParaRPr lang="en-US"/>
          </a:p>
        </p:txBody>
      </p:sp>
    </p:spTree>
    <p:extLst>
      <p:ext uri="{BB962C8B-B14F-4D97-AF65-F5344CB8AC3E}">
        <p14:creationId xmlns:p14="http://schemas.microsoft.com/office/powerpoint/2010/main" val="44511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extLst>
      <p:ext uri="{BB962C8B-B14F-4D97-AF65-F5344CB8AC3E}">
        <p14:creationId xmlns:p14="http://schemas.microsoft.com/office/powerpoint/2010/main" val="83547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56119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462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8447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9354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101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396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1758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39206645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6FE3C-7E70-4420-AA12-392E0D4EE99D}" type="slidenum">
              <a:rPr lang="en-US" smtClean="0"/>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525"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7856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775" y="3616586"/>
            <a:ext cx="4611655" cy="1178522"/>
          </a:xfrm>
        </p:spPr>
        <p:txBody>
          <a:bodyPr>
            <a:normAutofit/>
          </a:bodyPr>
          <a:lstStyle/>
          <a:p>
            <a:pPr algn="l"/>
            <a:r>
              <a:rPr lang="en-US" b="1" dirty="0"/>
              <a:t>Machine Learning for Cyber</a:t>
            </a:r>
            <a:br>
              <a:rPr lang="en-US" dirty="0"/>
            </a:br>
            <a:endParaRPr lang="en-US" dirty="0"/>
          </a:p>
        </p:txBody>
      </p:sp>
      <p:sp>
        <p:nvSpPr>
          <p:cNvPr id="3" name="Subtitle 2"/>
          <p:cNvSpPr>
            <a:spLocks noGrp="1"/>
          </p:cNvSpPr>
          <p:nvPr>
            <p:ph type="body" sz="quarter" idx="13"/>
          </p:nvPr>
        </p:nvSpPr>
        <p:spPr>
          <a:xfrm>
            <a:off x="2629775" y="4795108"/>
            <a:ext cx="4816054" cy="625977"/>
          </a:xfrm>
        </p:spPr>
        <p:txBody>
          <a:bodyPr>
            <a:noAutofit/>
          </a:bodyPr>
          <a:lstStyle/>
          <a:p>
            <a:pPr algn="l"/>
            <a:r>
              <a:rPr lang="en-US" sz="2000" b="1" dirty="0">
                <a:solidFill>
                  <a:schemeClr val="accent5">
                    <a:lumMod val="75000"/>
                  </a:schemeClr>
                </a:solidFill>
              </a:rPr>
              <a:t>Unit :  Linear Regression in TensorFlow</a:t>
            </a: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CE21-A783-44FD-AF5C-EA2889D0075E}"/>
              </a:ext>
            </a:extLst>
          </p:cNvPr>
          <p:cNvSpPr>
            <a:spLocks noGrp="1"/>
          </p:cNvSpPr>
          <p:nvPr>
            <p:ph type="title"/>
          </p:nvPr>
        </p:nvSpPr>
        <p:spPr>
          <a:xfrm>
            <a:off x="628650" y="355294"/>
            <a:ext cx="7886700" cy="1325563"/>
          </a:xfrm>
        </p:spPr>
        <p:txBody>
          <a:bodyPr/>
          <a:lstStyle/>
          <a:p>
            <a:r>
              <a:rPr lang="en-US" dirty="0"/>
              <a:t>linear regression equation </a:t>
            </a:r>
          </a:p>
        </p:txBody>
      </p:sp>
      <p:sp>
        <p:nvSpPr>
          <p:cNvPr id="3" name="Content Placeholder 2">
            <a:extLst>
              <a:ext uri="{FF2B5EF4-FFF2-40B4-BE49-F238E27FC236}">
                <a16:creationId xmlns:a16="http://schemas.microsoft.com/office/drawing/2014/main" id="{5EAB7374-52B2-4A2F-938D-17FACD0F5F3B}"/>
              </a:ext>
            </a:extLst>
          </p:cNvPr>
          <p:cNvSpPr>
            <a:spLocks noGrp="1"/>
          </p:cNvSpPr>
          <p:nvPr>
            <p:ph idx="1"/>
          </p:nvPr>
        </p:nvSpPr>
        <p:spPr/>
        <p:txBody>
          <a:bodyPr/>
          <a:lstStyle/>
          <a:p>
            <a:r>
              <a:rPr lang="en-US" dirty="0"/>
              <a:t>As shown in the previous equation, a linear regression is an equation made up of 3 main elements: x, w, and b. </a:t>
            </a:r>
          </a:p>
          <a:p>
            <a:r>
              <a:rPr lang="en-US" dirty="0"/>
              <a:t>The x value holds the training data (features), w represents the weights per feature, and b is the offset value (bias) learned by the model. </a:t>
            </a:r>
          </a:p>
          <a:p>
            <a:r>
              <a:rPr lang="en-US" dirty="0"/>
              <a:t>These values are directly coded into our algorithm using TensorFlow. In the code below, after the library declarations, 4 variables have been declared. They are: </a:t>
            </a:r>
          </a:p>
          <a:p>
            <a:pPr marL="0" indent="0" algn="ctr">
              <a:buNone/>
            </a:pPr>
            <a:r>
              <a:rPr lang="en-US" b="1" dirty="0"/>
              <a:t>D  --  x</a:t>
            </a:r>
            <a:endParaRPr lang="en-US" dirty="0"/>
          </a:p>
          <a:p>
            <a:pPr marL="0" lvl="0" indent="0" algn="ctr">
              <a:buNone/>
            </a:pPr>
            <a:r>
              <a:rPr lang="en-US" b="1" dirty="0"/>
              <a:t>D  --  y_</a:t>
            </a:r>
            <a:endParaRPr lang="en-US" dirty="0"/>
          </a:p>
          <a:p>
            <a:pPr marL="0" lvl="0" indent="0" algn="ctr">
              <a:buNone/>
            </a:pPr>
            <a:r>
              <a:rPr lang="en-US" b="1" dirty="0"/>
              <a:t>M --  W</a:t>
            </a:r>
            <a:endParaRPr lang="en-US" dirty="0"/>
          </a:p>
          <a:p>
            <a:pPr marL="0" lvl="0" indent="0" algn="ctr">
              <a:buNone/>
            </a:pPr>
            <a:r>
              <a:rPr lang="en-US" b="1" dirty="0"/>
              <a:t>M --  b</a:t>
            </a:r>
            <a:r>
              <a:rPr lang="en-US" dirty="0"/>
              <a:t> </a:t>
            </a:r>
          </a:p>
          <a:p>
            <a:endParaRPr lang="en-US" dirty="0"/>
          </a:p>
        </p:txBody>
      </p:sp>
      <p:grpSp>
        <p:nvGrpSpPr>
          <p:cNvPr id="4" name="组合 3">
            <a:extLst>
              <a:ext uri="{FF2B5EF4-FFF2-40B4-BE49-F238E27FC236}">
                <a16:creationId xmlns:a16="http://schemas.microsoft.com/office/drawing/2014/main" id="{03307FBC-03E9-47C8-8651-9A53046E9252}"/>
              </a:ext>
              <a:ext uri="{C183D7F6-B498-43B3-948B-1728B52AA6E4}">
                <adec:decorative xmlns:adec="http://schemas.microsoft.com/office/drawing/2017/decorative" val="1"/>
              </a:ext>
            </a:extLst>
          </p:cNvPr>
          <p:cNvGrpSpPr/>
          <p:nvPr/>
        </p:nvGrpSpPr>
        <p:grpSpPr>
          <a:xfrm>
            <a:off x="5092117" y="5226233"/>
            <a:ext cx="2406679" cy="369332"/>
            <a:chOff x="1602297" y="5226233"/>
            <a:chExt cx="2406679" cy="369332"/>
          </a:xfrm>
        </p:grpSpPr>
        <p:cxnSp>
          <p:nvCxnSpPr>
            <p:cNvPr id="6" name="直接箭头连接符 5">
              <a:extLst>
                <a:ext uri="{FF2B5EF4-FFF2-40B4-BE49-F238E27FC236}">
                  <a16:creationId xmlns:a16="http://schemas.microsoft.com/office/drawing/2014/main" id="{B7DA0B29-4ABF-4220-BED0-B3A4F62620AB}"/>
                </a:ext>
              </a:extLst>
            </p:cNvPr>
            <p:cNvCxnSpPr/>
            <p:nvPr/>
          </p:nvCxnSpPr>
          <p:spPr>
            <a:xfrm>
              <a:off x="1602297" y="5410899"/>
              <a:ext cx="57045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7263705B-11DD-49C0-9FEE-CA28F1958614}"/>
                </a:ext>
              </a:extLst>
            </p:cNvPr>
            <p:cNvSpPr txBox="1"/>
            <p:nvPr/>
          </p:nvSpPr>
          <p:spPr>
            <a:xfrm>
              <a:off x="2361151" y="5226233"/>
              <a:ext cx="1647825" cy="369332"/>
            </a:xfrm>
            <a:prstGeom prst="rect">
              <a:avLst/>
            </a:prstGeom>
            <a:noFill/>
          </p:spPr>
          <p:txBody>
            <a:bodyPr wrap="square" rtlCol="0">
              <a:spAutoFit/>
            </a:bodyPr>
            <a:lstStyle/>
            <a:p>
              <a:r>
                <a:rPr lang="en-US" dirty="0"/>
                <a:t>Matrix</a:t>
              </a:r>
            </a:p>
          </p:txBody>
        </p:sp>
      </p:grpSp>
    </p:spTree>
    <p:extLst>
      <p:ext uri="{BB962C8B-B14F-4D97-AF65-F5344CB8AC3E}">
        <p14:creationId xmlns:p14="http://schemas.microsoft.com/office/powerpoint/2010/main" val="11422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de example">
            <a:extLst>
              <a:ext uri="{FF2B5EF4-FFF2-40B4-BE49-F238E27FC236}">
                <a16:creationId xmlns:a16="http://schemas.microsoft.com/office/drawing/2014/main" id="{D58104D4-8CBD-4BA4-8559-1C0D9F0DEB2B}"/>
              </a:ext>
            </a:extLst>
          </p:cNvPr>
          <p:cNvPicPr>
            <a:picLocks noChangeAspect="1"/>
          </p:cNvPicPr>
          <p:nvPr/>
        </p:nvPicPr>
        <p:blipFill rotWithShape="1">
          <a:blip r:embed="rId2"/>
          <a:srcRect l="32812" t="23159" r="33750" b="11946"/>
          <a:stretch/>
        </p:blipFill>
        <p:spPr>
          <a:xfrm>
            <a:off x="1809750" y="270360"/>
            <a:ext cx="5366901" cy="5859000"/>
          </a:xfrm>
          <a:prstGeom prst="rect">
            <a:avLst/>
          </a:prstGeom>
        </p:spPr>
      </p:pic>
      <p:cxnSp>
        <p:nvCxnSpPr>
          <p:cNvPr id="11" name="直接箭头连接符 10">
            <a:extLst>
              <a:ext uri="{FF2B5EF4-FFF2-40B4-BE49-F238E27FC236}">
                <a16:creationId xmlns:a16="http://schemas.microsoft.com/office/drawing/2014/main" id="{E3530062-7FB1-44E4-8182-5C9C4C0D5495}"/>
              </a:ext>
              <a:ext uri="{C183D7F6-B498-43B3-948B-1728B52AA6E4}">
                <adec:decorative xmlns:adec="http://schemas.microsoft.com/office/drawing/2017/decorative" val="1"/>
              </a:ext>
            </a:extLst>
          </p:cNvPr>
          <p:cNvCxnSpPr/>
          <p:nvPr/>
        </p:nvCxnSpPr>
        <p:spPr>
          <a:xfrm>
            <a:off x="5763237" y="1426128"/>
            <a:ext cx="42783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97C999F-EFB8-415A-BC2E-DA2CA460FDDB}"/>
                  </a:ext>
                </a:extLst>
              </p:cNvPr>
              <p:cNvSpPr txBox="1"/>
              <p:nvPr/>
            </p:nvSpPr>
            <p:spPr>
              <a:xfrm>
                <a:off x="6276313" y="1263130"/>
                <a:ext cx="1416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_=</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oMath>
                  </m:oMathPara>
                </a14:m>
                <a:endParaRPr lang="en-US" dirty="0"/>
              </a:p>
            </p:txBody>
          </p:sp>
        </mc:Choice>
        <mc:Fallback xmlns="">
          <p:sp>
            <p:nvSpPr>
              <p:cNvPr id="13" name="文本框 12">
                <a:extLst>
                  <a:ext uri="{FF2B5EF4-FFF2-40B4-BE49-F238E27FC236}">
                    <a16:creationId xmlns:a16="http://schemas.microsoft.com/office/drawing/2014/main" id="{A97C999F-EFB8-415A-BC2E-DA2CA460FDDB}"/>
                  </a:ext>
                </a:extLst>
              </p:cNvPr>
              <p:cNvSpPr txBox="1">
                <a:spLocks noRot="1" noChangeAspect="1" noMove="1" noResize="1" noEditPoints="1" noAdjustHandles="1" noChangeArrowheads="1" noChangeShapeType="1" noTextEdit="1"/>
              </p:cNvSpPr>
              <p:nvPr/>
            </p:nvSpPr>
            <p:spPr>
              <a:xfrm>
                <a:off x="6276313" y="1263130"/>
                <a:ext cx="1416093" cy="276999"/>
              </a:xfrm>
              <a:prstGeom prst="rect">
                <a:avLst/>
              </a:prstGeom>
              <a:blipFill>
                <a:blip r:embed="rId3"/>
                <a:stretch>
                  <a:fillRect l="-3879" t="-23913" r="-1034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ACD40D4-003F-4CF5-9F57-FE00F201D2E2}"/>
                  </a:ext>
                </a:extLst>
              </p:cNvPr>
              <p:cNvSpPr txBox="1"/>
              <p:nvPr/>
            </p:nvSpPr>
            <p:spPr>
              <a:xfrm>
                <a:off x="357635" y="1781935"/>
                <a:ext cx="1194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𝑤𝑥</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p:txBody>
          </p:sp>
        </mc:Choice>
        <mc:Fallback xmlns="">
          <p:sp>
            <p:nvSpPr>
              <p:cNvPr id="14" name="文本框 13">
                <a:extLst>
                  <a:ext uri="{FF2B5EF4-FFF2-40B4-BE49-F238E27FC236}">
                    <a16:creationId xmlns:a16="http://schemas.microsoft.com/office/drawing/2014/main" id="{EACD40D4-003F-4CF5-9F57-FE00F201D2E2}"/>
                  </a:ext>
                </a:extLst>
              </p:cNvPr>
              <p:cNvSpPr txBox="1">
                <a:spLocks noRot="1" noChangeAspect="1" noMove="1" noResize="1" noEditPoints="1" noAdjustHandles="1" noChangeArrowheads="1" noChangeShapeType="1" noTextEdit="1"/>
              </p:cNvSpPr>
              <p:nvPr/>
            </p:nvSpPr>
            <p:spPr>
              <a:xfrm>
                <a:off x="357635" y="1781935"/>
                <a:ext cx="1194238" cy="276999"/>
              </a:xfrm>
              <a:prstGeom prst="rect">
                <a:avLst/>
              </a:prstGeom>
              <a:blipFill>
                <a:blip r:embed="rId4"/>
                <a:stretch>
                  <a:fillRect l="-4592" t="-23913" r="-3571" b="-23913"/>
                </a:stretch>
              </a:blipFill>
            </p:spPr>
            <p:txBody>
              <a:bodyPr/>
              <a:lstStyle/>
              <a:p>
                <a:r>
                  <a:rPr lang="en-US">
                    <a:noFill/>
                  </a:rPr>
                  <a:t> </a:t>
                </a:r>
              </a:p>
            </p:txBody>
          </p:sp>
        </mc:Fallback>
      </mc:AlternateContent>
      <p:cxnSp>
        <p:nvCxnSpPr>
          <p:cNvPr id="16" name="直接箭头连接符 15">
            <a:extLst>
              <a:ext uri="{FF2B5EF4-FFF2-40B4-BE49-F238E27FC236}">
                <a16:creationId xmlns:a16="http://schemas.microsoft.com/office/drawing/2014/main" id="{FEAED2FC-AFDA-4810-99CF-24B13BA8AE36}"/>
              </a:ext>
              <a:ext uri="{C183D7F6-B498-43B3-948B-1728B52AA6E4}">
                <adec:decorative xmlns:adec="http://schemas.microsoft.com/office/drawing/2017/decorative" val="1"/>
              </a:ext>
            </a:extLst>
          </p:cNvPr>
          <p:cNvCxnSpPr>
            <a:cxnSpLocks/>
          </p:cNvCxnSpPr>
          <p:nvPr/>
        </p:nvCxnSpPr>
        <p:spPr>
          <a:xfrm flipH="1">
            <a:off x="1580339" y="1185154"/>
            <a:ext cx="617448" cy="6308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E439A85B-59DF-41C0-A408-97C2B2D6E580}"/>
              </a:ext>
              <a:ext uri="{C183D7F6-B498-43B3-948B-1728B52AA6E4}">
                <adec:decorative xmlns:adec="http://schemas.microsoft.com/office/drawing/2017/decorative" val="1"/>
              </a:ext>
            </a:extLst>
          </p:cNvPr>
          <p:cNvCxnSpPr>
            <a:cxnSpLocks/>
          </p:cNvCxnSpPr>
          <p:nvPr/>
        </p:nvCxnSpPr>
        <p:spPr>
          <a:xfrm flipH="1">
            <a:off x="1612112" y="1972953"/>
            <a:ext cx="5475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0ABFF6F-96FE-4A85-B1FB-8497C19E62BF}"/>
              </a:ext>
              <a:ext uri="{C183D7F6-B498-43B3-948B-1728B52AA6E4}">
                <adec:decorative xmlns:adec="http://schemas.microsoft.com/office/drawing/2017/decorative" val="1"/>
              </a:ext>
            </a:extLst>
          </p:cNvPr>
          <p:cNvCxnSpPr/>
          <p:nvPr/>
        </p:nvCxnSpPr>
        <p:spPr>
          <a:xfrm flipH="1" flipV="1">
            <a:off x="1612112" y="2122415"/>
            <a:ext cx="547529" cy="1258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E0AD67A2-3C7F-4116-922E-5B69F80FB51B}"/>
              </a:ext>
            </a:extLst>
          </p:cNvPr>
          <p:cNvSpPr/>
          <p:nvPr/>
        </p:nvSpPr>
        <p:spPr>
          <a:xfrm>
            <a:off x="1532535" y="2623368"/>
            <a:ext cx="257877" cy="2578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6" name="椭圆 25">
            <a:extLst>
              <a:ext uri="{FF2B5EF4-FFF2-40B4-BE49-F238E27FC236}">
                <a16:creationId xmlns:a16="http://schemas.microsoft.com/office/drawing/2014/main" id="{4BC97BEE-BEB9-4FB9-9C0A-3210DD61010A}"/>
              </a:ext>
            </a:extLst>
          </p:cNvPr>
          <p:cNvSpPr/>
          <p:nvPr/>
        </p:nvSpPr>
        <p:spPr>
          <a:xfrm>
            <a:off x="1532535" y="3127424"/>
            <a:ext cx="257877" cy="2578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7" name="椭圆 26">
            <a:extLst>
              <a:ext uri="{FF2B5EF4-FFF2-40B4-BE49-F238E27FC236}">
                <a16:creationId xmlns:a16="http://schemas.microsoft.com/office/drawing/2014/main" id="{0FB8461B-9B97-4773-A2C3-54D4D06C8763}"/>
              </a:ext>
            </a:extLst>
          </p:cNvPr>
          <p:cNvSpPr/>
          <p:nvPr/>
        </p:nvSpPr>
        <p:spPr>
          <a:xfrm>
            <a:off x="1532535" y="3655631"/>
            <a:ext cx="257877" cy="2578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29" name="直接箭头连接符 28">
            <a:extLst>
              <a:ext uri="{FF2B5EF4-FFF2-40B4-BE49-F238E27FC236}">
                <a16:creationId xmlns:a16="http://schemas.microsoft.com/office/drawing/2014/main" id="{F21A7579-3C9D-4BC0-90DB-47E6B1D041E1}"/>
              </a:ext>
              <a:ext uri="{C183D7F6-B498-43B3-948B-1728B52AA6E4}">
                <adec:decorative xmlns:adec="http://schemas.microsoft.com/office/drawing/2017/decorative" val="1"/>
              </a:ext>
            </a:extLst>
          </p:cNvPr>
          <p:cNvCxnSpPr>
            <a:cxnSpLocks/>
          </p:cNvCxnSpPr>
          <p:nvPr/>
        </p:nvCxnSpPr>
        <p:spPr>
          <a:xfrm>
            <a:off x="1790412" y="2752306"/>
            <a:ext cx="3692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12A207A-363B-4415-A47A-FA12B4541CDC}"/>
              </a:ext>
              <a:ext uri="{C183D7F6-B498-43B3-948B-1728B52AA6E4}">
                <adec:decorative xmlns:adec="http://schemas.microsoft.com/office/drawing/2017/decorative" val="1"/>
              </a:ext>
            </a:extLst>
          </p:cNvPr>
          <p:cNvCxnSpPr>
            <a:cxnSpLocks/>
          </p:cNvCxnSpPr>
          <p:nvPr/>
        </p:nvCxnSpPr>
        <p:spPr>
          <a:xfrm>
            <a:off x="1790412" y="3256362"/>
            <a:ext cx="3692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ED3F5E5-3900-4D0D-8DA9-C4151E97C393}"/>
              </a:ext>
              <a:ext uri="{C183D7F6-B498-43B3-948B-1728B52AA6E4}">
                <adec:decorative xmlns:adec="http://schemas.microsoft.com/office/drawing/2017/decorative" val="1"/>
              </a:ext>
            </a:extLst>
          </p:cNvPr>
          <p:cNvCxnSpPr>
            <a:cxnSpLocks/>
          </p:cNvCxnSpPr>
          <p:nvPr/>
        </p:nvCxnSpPr>
        <p:spPr>
          <a:xfrm>
            <a:off x="1790412" y="3784569"/>
            <a:ext cx="3692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左大括号 33">
            <a:extLst>
              <a:ext uri="{FF2B5EF4-FFF2-40B4-BE49-F238E27FC236}">
                <a16:creationId xmlns:a16="http://schemas.microsoft.com/office/drawing/2014/main" id="{17B371C2-12B3-47CD-BB9F-24E962350826}"/>
              </a:ext>
              <a:ext uri="{C183D7F6-B498-43B3-948B-1728B52AA6E4}">
                <adec:decorative xmlns:adec="http://schemas.microsoft.com/office/drawing/2017/decorative" val="1"/>
              </a:ext>
            </a:extLst>
          </p:cNvPr>
          <p:cNvSpPr/>
          <p:nvPr/>
        </p:nvSpPr>
        <p:spPr>
          <a:xfrm>
            <a:off x="1863939" y="4521666"/>
            <a:ext cx="407375" cy="149492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椭圆 34">
            <a:extLst>
              <a:ext uri="{FF2B5EF4-FFF2-40B4-BE49-F238E27FC236}">
                <a16:creationId xmlns:a16="http://schemas.microsoft.com/office/drawing/2014/main" id="{FE1D23D2-E00E-4C58-A440-3EDBD1F9CF7A}"/>
              </a:ext>
            </a:extLst>
          </p:cNvPr>
          <p:cNvSpPr/>
          <p:nvPr/>
        </p:nvSpPr>
        <p:spPr>
          <a:xfrm>
            <a:off x="1532535" y="5159632"/>
            <a:ext cx="257877" cy="2578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9" name="标题 38">
            <a:extLst>
              <a:ext uri="{FF2B5EF4-FFF2-40B4-BE49-F238E27FC236}">
                <a16:creationId xmlns:a16="http://schemas.microsoft.com/office/drawing/2014/main" id="{9C10A909-DAB9-4625-A4DD-E61C8E476A1B}"/>
              </a:ext>
            </a:extLst>
          </p:cNvPr>
          <p:cNvSpPr>
            <a:spLocks noGrp="1"/>
          </p:cNvSpPr>
          <p:nvPr>
            <p:ph type="title"/>
          </p:nvPr>
        </p:nvSpPr>
        <p:spPr>
          <a:xfrm>
            <a:off x="357635" y="-87828"/>
            <a:ext cx="7886700" cy="1325563"/>
          </a:xfrm>
        </p:spPr>
        <p:txBody>
          <a:bodyPr/>
          <a:lstStyle/>
          <a:p>
            <a:r>
              <a:rPr lang="en-US" dirty="0"/>
              <a:t>Code</a:t>
            </a:r>
          </a:p>
        </p:txBody>
      </p:sp>
    </p:spTree>
    <p:extLst>
      <p:ext uri="{BB962C8B-B14F-4D97-AF65-F5344CB8AC3E}">
        <p14:creationId xmlns:p14="http://schemas.microsoft.com/office/powerpoint/2010/main" val="263357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7E70-D099-4BF0-A983-B1F6E479C7BE}"/>
              </a:ext>
            </a:extLst>
          </p:cNvPr>
          <p:cNvSpPr>
            <a:spLocks noGrp="1"/>
          </p:cNvSpPr>
          <p:nvPr>
            <p:ph type="title"/>
          </p:nvPr>
        </p:nvSpPr>
        <p:spPr/>
        <p:txBody>
          <a:bodyPr/>
          <a:lstStyle/>
          <a:p>
            <a:r>
              <a:rPr lang="en-US" dirty="0"/>
              <a:t>Session</a:t>
            </a:r>
          </a:p>
        </p:txBody>
      </p:sp>
      <p:pic>
        <p:nvPicPr>
          <p:cNvPr id="4" name="Picture 3" descr="Session code example">
            <a:extLst>
              <a:ext uri="{FF2B5EF4-FFF2-40B4-BE49-F238E27FC236}">
                <a16:creationId xmlns:a16="http://schemas.microsoft.com/office/drawing/2014/main" id="{345C6CC9-433A-489E-A893-26F169AE6763}"/>
              </a:ext>
            </a:extLst>
          </p:cNvPr>
          <p:cNvPicPr>
            <a:picLocks noChangeAspect="1"/>
          </p:cNvPicPr>
          <p:nvPr/>
        </p:nvPicPr>
        <p:blipFill rotWithShape="1">
          <a:blip r:embed="rId2"/>
          <a:srcRect l="32812" t="23148" r="39271" b="60741"/>
          <a:stretch/>
        </p:blipFill>
        <p:spPr>
          <a:xfrm>
            <a:off x="376186" y="2352733"/>
            <a:ext cx="8391628" cy="2724151"/>
          </a:xfrm>
          <a:prstGeom prst="rect">
            <a:avLst/>
          </a:prstGeom>
        </p:spPr>
      </p:pic>
    </p:spTree>
    <p:extLst>
      <p:ext uri="{BB962C8B-B14F-4D97-AF65-F5344CB8AC3E}">
        <p14:creationId xmlns:p14="http://schemas.microsoft.com/office/powerpoint/2010/main" val="238223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C808-2DFC-4B2D-8507-0D79C93605CD}"/>
              </a:ext>
            </a:extLst>
          </p:cNvPr>
          <p:cNvSpPr>
            <a:spLocks noGrp="1"/>
          </p:cNvSpPr>
          <p:nvPr>
            <p:ph type="title"/>
          </p:nvPr>
        </p:nvSpPr>
        <p:spPr/>
        <p:txBody>
          <a:bodyPr/>
          <a:lstStyle/>
          <a:p>
            <a:r>
              <a:rPr lang="en-US" dirty="0"/>
              <a:t>Code example</a:t>
            </a:r>
          </a:p>
        </p:txBody>
      </p:sp>
      <p:pic>
        <p:nvPicPr>
          <p:cNvPr id="4" name="Picture 3" descr="code example">
            <a:extLst>
              <a:ext uri="{FF2B5EF4-FFF2-40B4-BE49-F238E27FC236}">
                <a16:creationId xmlns:a16="http://schemas.microsoft.com/office/drawing/2014/main" id="{47649C48-59E9-4D23-BFBF-2DEA6AB94D82}"/>
              </a:ext>
            </a:extLst>
          </p:cNvPr>
          <p:cNvPicPr>
            <a:picLocks noChangeAspect="1"/>
          </p:cNvPicPr>
          <p:nvPr/>
        </p:nvPicPr>
        <p:blipFill rotWithShape="1">
          <a:blip r:embed="rId2"/>
          <a:srcRect l="33229" t="22407" r="34791" b="39259"/>
          <a:stretch/>
        </p:blipFill>
        <p:spPr>
          <a:xfrm>
            <a:off x="1251270" y="1882738"/>
            <a:ext cx="6368730" cy="4294225"/>
          </a:xfrm>
          <a:prstGeom prst="rect">
            <a:avLst/>
          </a:prstGeom>
        </p:spPr>
      </p:pic>
    </p:spTree>
    <p:extLst>
      <p:ext uri="{BB962C8B-B14F-4D97-AF65-F5344CB8AC3E}">
        <p14:creationId xmlns:p14="http://schemas.microsoft.com/office/powerpoint/2010/main" val="363073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ACE7-4094-4F67-B368-CE46A70632E6}"/>
              </a:ext>
            </a:extLst>
          </p:cNvPr>
          <p:cNvSpPr>
            <a:spLocks noGrp="1"/>
          </p:cNvSpPr>
          <p:nvPr>
            <p:ph type="title"/>
          </p:nvPr>
        </p:nvSpPr>
        <p:spPr/>
        <p:txBody>
          <a:bodyPr/>
          <a:lstStyle/>
          <a:p>
            <a:r>
              <a:rPr lang="en-US" dirty="0"/>
              <a:t>Place holders</a:t>
            </a:r>
          </a:p>
        </p:txBody>
      </p:sp>
      <p:sp>
        <p:nvSpPr>
          <p:cNvPr id="3" name="Content Placeholder 2">
            <a:extLst>
              <a:ext uri="{FF2B5EF4-FFF2-40B4-BE49-F238E27FC236}">
                <a16:creationId xmlns:a16="http://schemas.microsoft.com/office/drawing/2014/main" id="{BB459F4F-9831-4511-BED0-E4B72673B4FD}"/>
              </a:ext>
            </a:extLst>
          </p:cNvPr>
          <p:cNvSpPr>
            <a:spLocks noGrp="1"/>
          </p:cNvSpPr>
          <p:nvPr>
            <p:ph idx="1"/>
          </p:nvPr>
        </p:nvSpPr>
        <p:spPr/>
        <p:txBody>
          <a:bodyPr/>
          <a:lstStyle/>
          <a:p>
            <a:r>
              <a:rPr lang="en-US" dirty="0"/>
              <a:t>The variables </a:t>
            </a:r>
            <a:r>
              <a:rPr lang="en-US" b="1" dirty="0"/>
              <a:t>x</a:t>
            </a:r>
            <a:r>
              <a:rPr lang="en-US" dirty="0"/>
              <a:t> and </a:t>
            </a:r>
            <a:r>
              <a:rPr lang="en-US" b="1" dirty="0"/>
              <a:t>y_</a:t>
            </a:r>
            <a:r>
              <a:rPr lang="en-US" dirty="0"/>
              <a:t> are defined with </a:t>
            </a:r>
            <a:r>
              <a:rPr lang="en-US" dirty="0" err="1"/>
              <a:t>Tensorflow</a:t>
            </a:r>
            <a:r>
              <a:rPr lang="en-US" dirty="0"/>
              <a:t> placeholders.</a:t>
            </a:r>
          </a:p>
          <a:p>
            <a:r>
              <a:rPr lang="en-US" dirty="0"/>
              <a:t> These are used to store our data whether training or testing. </a:t>
            </a:r>
          </a:p>
          <a:p>
            <a:r>
              <a:rPr lang="en-US" dirty="0"/>
              <a:t>So, the data you read from your .csv or other source files goes here. </a:t>
            </a:r>
          </a:p>
          <a:p>
            <a:r>
              <a:rPr lang="en-US" dirty="0"/>
              <a:t>The syntax to declare a variable to hold the data is as follows: </a:t>
            </a:r>
          </a:p>
          <a:p>
            <a:r>
              <a:rPr lang="en-US" b="1" dirty="0"/>
              <a:t>     x = </a:t>
            </a:r>
            <a:r>
              <a:rPr lang="en-US" b="1" dirty="0" err="1"/>
              <a:t>tf.placeholder</a:t>
            </a:r>
            <a:r>
              <a:rPr lang="en-US" b="1" dirty="0"/>
              <a:t>(tf.float32, [None, 1]).</a:t>
            </a:r>
            <a:r>
              <a:rPr lang="en-US" dirty="0"/>
              <a:t> </a:t>
            </a:r>
          </a:p>
          <a:p>
            <a:endParaRPr lang="en-US" dirty="0"/>
          </a:p>
        </p:txBody>
      </p:sp>
    </p:spTree>
    <p:extLst>
      <p:ext uri="{BB962C8B-B14F-4D97-AF65-F5344CB8AC3E}">
        <p14:creationId xmlns:p14="http://schemas.microsoft.com/office/powerpoint/2010/main" val="337225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A6FF-C0A1-43C6-B879-8279E0F70DAC}"/>
              </a:ext>
            </a:extLst>
          </p:cNvPr>
          <p:cNvSpPr>
            <a:spLocks noGrp="1"/>
          </p:cNvSpPr>
          <p:nvPr>
            <p:ph type="title"/>
          </p:nvPr>
        </p:nvSpPr>
        <p:spPr>
          <a:xfrm>
            <a:off x="628650" y="355294"/>
            <a:ext cx="7886700" cy="1325563"/>
          </a:xfrm>
        </p:spPr>
        <p:txBody>
          <a:bodyPr/>
          <a:lstStyle/>
          <a:p>
            <a:r>
              <a:rPr lang="en-US" dirty="0"/>
              <a:t>Dimensions </a:t>
            </a:r>
          </a:p>
        </p:txBody>
      </p:sp>
      <p:sp>
        <p:nvSpPr>
          <p:cNvPr id="3" name="Content Placeholder 2">
            <a:extLst>
              <a:ext uri="{FF2B5EF4-FFF2-40B4-BE49-F238E27FC236}">
                <a16:creationId xmlns:a16="http://schemas.microsoft.com/office/drawing/2014/main" id="{DDD594D4-7B0F-4E8A-B39C-1D31A123FF0D}"/>
              </a:ext>
            </a:extLst>
          </p:cNvPr>
          <p:cNvSpPr>
            <a:spLocks noGrp="1"/>
          </p:cNvSpPr>
          <p:nvPr>
            <p:ph idx="1"/>
          </p:nvPr>
        </p:nvSpPr>
        <p:spPr/>
        <p:txBody>
          <a:bodyPr>
            <a:normAutofit/>
          </a:bodyPr>
          <a:lstStyle/>
          <a:p>
            <a:r>
              <a:rPr lang="en-US" dirty="0"/>
              <a:t>Notice that you declare the data type (</a:t>
            </a:r>
            <a:r>
              <a:rPr lang="en-US" b="1" dirty="0"/>
              <a:t>tf.float32)</a:t>
            </a:r>
            <a:r>
              <a:rPr lang="en-US" dirty="0"/>
              <a:t>, and you define the dimensions of the </a:t>
            </a:r>
            <a:r>
              <a:rPr lang="en-US" b="1" dirty="0"/>
              <a:t>x</a:t>
            </a:r>
            <a:r>
              <a:rPr lang="en-US" dirty="0"/>
              <a:t> variable. </a:t>
            </a:r>
          </a:p>
          <a:p>
            <a:r>
              <a:rPr lang="en-US" dirty="0"/>
              <a:t>In this case, “None” and 1 are the dimensions of the feature data for our toy linear regression model. </a:t>
            </a:r>
          </a:p>
          <a:p>
            <a:r>
              <a:rPr lang="en-US" dirty="0"/>
              <a:t>The number 1 means that this data has only 1 feature or column (x</a:t>
            </a:r>
            <a:r>
              <a:rPr lang="en-US" baseline="-25000" dirty="0"/>
              <a:t>1</a:t>
            </a:r>
            <a:r>
              <a:rPr lang="en-US" dirty="0"/>
              <a:t>). </a:t>
            </a:r>
          </a:p>
          <a:p>
            <a:r>
              <a:rPr lang="en-US" dirty="0"/>
              <a:t>The “None” parameter indicates that the number of rows can vary. </a:t>
            </a:r>
          </a:p>
          <a:p>
            <a:r>
              <a:rPr lang="en-US" dirty="0"/>
              <a:t>For this example, </a:t>
            </a:r>
            <a:r>
              <a:rPr lang="en-US" b="1" dirty="0"/>
              <a:t>x</a:t>
            </a:r>
            <a:r>
              <a:rPr lang="en-US" dirty="0"/>
              <a:t> is the feature data and </a:t>
            </a:r>
            <a:r>
              <a:rPr lang="en-US" b="1" dirty="0"/>
              <a:t>y_</a:t>
            </a:r>
            <a:r>
              <a:rPr lang="en-US" dirty="0"/>
              <a:t> holds the labels for each sample in </a:t>
            </a:r>
            <a:r>
              <a:rPr lang="en-US" b="1" dirty="0"/>
              <a:t>x</a:t>
            </a:r>
            <a:r>
              <a:rPr lang="en-US" dirty="0"/>
              <a:t>.</a:t>
            </a:r>
          </a:p>
          <a:p>
            <a:endParaRPr lang="en-US" dirty="0"/>
          </a:p>
        </p:txBody>
      </p:sp>
    </p:spTree>
    <p:extLst>
      <p:ext uri="{BB962C8B-B14F-4D97-AF65-F5344CB8AC3E}">
        <p14:creationId xmlns:p14="http://schemas.microsoft.com/office/powerpoint/2010/main" val="285792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2121-4AD8-40BA-B413-33AC4CCC3DE5}"/>
              </a:ext>
            </a:extLst>
          </p:cNvPr>
          <p:cNvSpPr>
            <a:spLocks noGrp="1"/>
          </p:cNvSpPr>
          <p:nvPr>
            <p:ph type="title"/>
          </p:nvPr>
        </p:nvSpPr>
        <p:spPr/>
        <p:txBody>
          <a:bodyPr/>
          <a:lstStyle/>
          <a:p>
            <a:r>
              <a:rPr lang="en-US" dirty="0"/>
              <a:t>Variables </a:t>
            </a:r>
          </a:p>
        </p:txBody>
      </p:sp>
      <p:sp>
        <p:nvSpPr>
          <p:cNvPr id="3" name="Content Placeholder 2">
            <a:extLst>
              <a:ext uri="{FF2B5EF4-FFF2-40B4-BE49-F238E27FC236}">
                <a16:creationId xmlns:a16="http://schemas.microsoft.com/office/drawing/2014/main" id="{CDB97FDD-6E4F-430B-BDE3-4D48F77B5202}"/>
              </a:ext>
            </a:extLst>
          </p:cNvPr>
          <p:cNvSpPr>
            <a:spLocks noGrp="1"/>
          </p:cNvSpPr>
          <p:nvPr>
            <p:ph idx="1"/>
          </p:nvPr>
        </p:nvSpPr>
        <p:spPr/>
        <p:txBody>
          <a:bodyPr>
            <a:normAutofit lnSpcReduction="10000"/>
          </a:bodyPr>
          <a:lstStyle/>
          <a:p>
            <a:r>
              <a:rPr lang="en-US" dirty="0"/>
              <a:t>The other 2 variables</a:t>
            </a:r>
            <a:r>
              <a:rPr lang="en-US" b="1" dirty="0"/>
              <a:t>, W</a:t>
            </a:r>
            <a:r>
              <a:rPr lang="en-US" dirty="0"/>
              <a:t> and </a:t>
            </a:r>
            <a:r>
              <a:rPr lang="en-US" b="1" dirty="0"/>
              <a:t>b,</a:t>
            </a:r>
            <a:r>
              <a:rPr lang="en-US" dirty="0"/>
              <a:t> are variables that define the prediction equation. </a:t>
            </a:r>
          </a:p>
          <a:p>
            <a:r>
              <a:rPr lang="en-US" dirty="0"/>
              <a:t>They are the parameters to be learned. </a:t>
            </a:r>
          </a:p>
          <a:p>
            <a:r>
              <a:rPr lang="en-US" b="1" dirty="0"/>
              <a:t>W</a:t>
            </a:r>
            <a:r>
              <a:rPr lang="en-US" dirty="0"/>
              <a:t> and </a:t>
            </a:r>
            <a:r>
              <a:rPr lang="en-US" b="1" dirty="0"/>
              <a:t>b</a:t>
            </a:r>
            <a:r>
              <a:rPr lang="en-US" dirty="0"/>
              <a:t> are matrices (tensors) whose dimensions need to be defined. </a:t>
            </a:r>
          </a:p>
          <a:p>
            <a:r>
              <a:rPr lang="en-US" dirty="0"/>
              <a:t>This is where we start to define the architecture of our models. In this case, the dimensions are [1,1] for W and just [1] for b. </a:t>
            </a:r>
          </a:p>
          <a:p>
            <a:r>
              <a:rPr lang="en-US" dirty="0"/>
              <a:t>Notice that we initialize these matrices with the </a:t>
            </a:r>
            <a:r>
              <a:rPr lang="en-US" dirty="0" err="1"/>
              <a:t>Tensorflow</a:t>
            </a:r>
            <a:r>
              <a:rPr lang="en-US" dirty="0"/>
              <a:t> construct </a:t>
            </a:r>
            <a:r>
              <a:rPr lang="en-US" b="1" dirty="0" err="1"/>
              <a:t>tf.zeros</a:t>
            </a:r>
            <a:r>
              <a:rPr lang="en-US" b="1" dirty="0"/>
              <a:t>()</a:t>
            </a:r>
            <a:r>
              <a:rPr lang="en-US" dirty="0"/>
              <a:t>. </a:t>
            </a:r>
          </a:p>
          <a:p>
            <a:r>
              <a:rPr lang="en-US" dirty="0"/>
              <a:t>In the case of W the dimension is [1, 1] because it is for a model with 1 feature (x</a:t>
            </a:r>
            <a:r>
              <a:rPr lang="en-US" baseline="-25000" dirty="0"/>
              <a:t>1</a:t>
            </a:r>
            <a:r>
              <a:rPr lang="en-US" dirty="0"/>
              <a:t>) and 1 output value (the predicted housing price y).</a:t>
            </a:r>
          </a:p>
          <a:p>
            <a:r>
              <a:rPr lang="en-US" dirty="0"/>
              <a:t> Think of W as a matrix that connects one layer to the next. In this case, we are connecting the inputs to the outputs.</a:t>
            </a:r>
          </a:p>
          <a:p>
            <a:endParaRPr lang="en-US" dirty="0"/>
          </a:p>
        </p:txBody>
      </p:sp>
    </p:spTree>
    <p:extLst>
      <p:ext uri="{BB962C8B-B14F-4D97-AF65-F5344CB8AC3E}">
        <p14:creationId xmlns:p14="http://schemas.microsoft.com/office/powerpoint/2010/main" val="42692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D4B2-B3EE-4395-A65B-E3B72905AC42}"/>
              </a:ext>
            </a:extLst>
          </p:cNvPr>
          <p:cNvSpPr>
            <a:spLocks noGrp="1"/>
          </p:cNvSpPr>
          <p:nvPr>
            <p:ph type="title"/>
          </p:nvPr>
        </p:nvSpPr>
        <p:spPr/>
        <p:txBody>
          <a:bodyPr/>
          <a:lstStyle/>
          <a:p>
            <a:r>
              <a:rPr lang="en-US" dirty="0" err="1"/>
              <a:t>eval_op</a:t>
            </a:r>
            <a:r>
              <a:rPr lang="en-US" dirty="0"/>
              <a:t> </a:t>
            </a:r>
          </a:p>
        </p:txBody>
      </p:sp>
      <p:sp>
        <p:nvSpPr>
          <p:cNvPr id="3" name="Content Placeholder 2">
            <a:extLst>
              <a:ext uri="{FF2B5EF4-FFF2-40B4-BE49-F238E27FC236}">
                <a16:creationId xmlns:a16="http://schemas.microsoft.com/office/drawing/2014/main" id="{B595CAD1-CD4B-4003-871F-5BA1085FF79D}"/>
              </a:ext>
            </a:extLst>
          </p:cNvPr>
          <p:cNvSpPr>
            <a:spLocks noGrp="1"/>
          </p:cNvSpPr>
          <p:nvPr>
            <p:ph idx="1"/>
          </p:nvPr>
        </p:nvSpPr>
        <p:spPr/>
        <p:txBody>
          <a:bodyPr>
            <a:normAutofit/>
          </a:bodyPr>
          <a:lstStyle/>
          <a:p>
            <a:r>
              <a:rPr lang="en-US" dirty="0"/>
              <a:t>In the previous code, the statement </a:t>
            </a:r>
          </a:p>
          <a:p>
            <a:pPr marL="0" indent="0">
              <a:buNone/>
            </a:pPr>
            <a:r>
              <a:rPr lang="en-US" dirty="0"/>
              <a:t>	</a:t>
            </a:r>
            <a:r>
              <a:rPr lang="en-US" dirty="0" err="1"/>
              <a:t>eval_op</a:t>
            </a:r>
            <a:r>
              <a:rPr lang="en-US" dirty="0"/>
              <a:t> = </a:t>
            </a:r>
            <a:r>
              <a:rPr lang="en-US" dirty="0" err="1"/>
              <a:t>tf.reduce_mean</a:t>
            </a:r>
            <a:r>
              <a:rPr lang="en-US" dirty="0"/>
              <a:t>(</a:t>
            </a:r>
            <a:r>
              <a:rPr lang="en-US" dirty="0" err="1"/>
              <a:t>float_val</a:t>
            </a:r>
            <a:r>
              <a:rPr lang="en-US" dirty="0"/>
              <a:t>)</a:t>
            </a:r>
          </a:p>
          <a:p>
            <a:r>
              <a:rPr lang="en-US" dirty="0"/>
              <a:t>is used because there is only one value in the tensor. </a:t>
            </a:r>
          </a:p>
          <a:p>
            <a:r>
              <a:rPr lang="en-US" dirty="0"/>
              <a:t>For example [[996.23]] and the function </a:t>
            </a:r>
            <a:r>
              <a:rPr lang="en-US" dirty="0" err="1"/>
              <a:t>tf.reduce_mean</a:t>
            </a:r>
            <a:r>
              <a:rPr lang="en-US" dirty="0"/>
              <a:t>() returns just the value 996.23 (i.e. without the square brackets).</a:t>
            </a:r>
          </a:p>
          <a:p>
            <a:r>
              <a:rPr lang="en-US" dirty="0"/>
              <a:t>The function </a:t>
            </a:r>
            <a:r>
              <a:rPr lang="en-US" dirty="0" err="1"/>
              <a:t>tf.reduce_mean</a:t>
            </a:r>
            <a:r>
              <a:rPr lang="en-US" dirty="0"/>
              <a:t>() is a built in </a:t>
            </a:r>
            <a:r>
              <a:rPr lang="en-US" dirty="0" err="1"/>
              <a:t>Tensorflow</a:t>
            </a:r>
            <a:r>
              <a:rPr lang="en-US" dirty="0"/>
              <a:t> function that takes as input a tensor and computes the mean of the elements across the dimensions of a given tensor. </a:t>
            </a:r>
          </a:p>
          <a:p>
            <a:r>
              <a:rPr lang="en-US" dirty="0"/>
              <a:t>So, it returns a reduced tensor. </a:t>
            </a:r>
          </a:p>
        </p:txBody>
      </p:sp>
    </p:spTree>
    <p:extLst>
      <p:ext uri="{BB962C8B-B14F-4D97-AF65-F5344CB8AC3E}">
        <p14:creationId xmlns:p14="http://schemas.microsoft.com/office/powerpoint/2010/main" val="417171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2425-6A15-43BC-AE9A-7A0A4216D8D1}"/>
              </a:ext>
            </a:extLst>
          </p:cNvPr>
          <p:cNvSpPr>
            <a:spLocks noGrp="1"/>
          </p:cNvSpPr>
          <p:nvPr>
            <p:ph type="title"/>
          </p:nvPr>
        </p:nvSpPr>
        <p:spPr/>
        <p:txBody>
          <a:bodyPr/>
          <a:lstStyle/>
          <a:p>
            <a:r>
              <a:rPr lang="en-US" dirty="0" err="1"/>
              <a:t>tf.reduce_mean</a:t>
            </a:r>
            <a:r>
              <a:rPr lang="en-US" dirty="0"/>
              <a:t>()</a:t>
            </a:r>
          </a:p>
        </p:txBody>
      </p:sp>
      <p:sp>
        <p:nvSpPr>
          <p:cNvPr id="3" name="Content Placeholder 2">
            <a:extLst>
              <a:ext uri="{FF2B5EF4-FFF2-40B4-BE49-F238E27FC236}">
                <a16:creationId xmlns:a16="http://schemas.microsoft.com/office/drawing/2014/main" id="{1E7D051B-4701-4214-ACB6-1D05BED7BA1C}"/>
              </a:ext>
            </a:extLst>
          </p:cNvPr>
          <p:cNvSpPr>
            <a:spLocks noGrp="1"/>
          </p:cNvSpPr>
          <p:nvPr>
            <p:ph idx="1"/>
          </p:nvPr>
        </p:nvSpPr>
        <p:spPr/>
        <p:txBody>
          <a:bodyPr/>
          <a:lstStyle/>
          <a:p>
            <a:r>
              <a:rPr lang="en-US" dirty="0"/>
              <a:t>For example, given:</a:t>
            </a:r>
          </a:p>
          <a:p>
            <a:pPr marL="0" indent="0">
              <a:buNone/>
            </a:pPr>
            <a:r>
              <a:rPr lang="en-US" dirty="0"/>
              <a:t>                                  x = </a:t>
            </a:r>
            <a:r>
              <a:rPr lang="en-US" dirty="0" err="1"/>
              <a:t>tf.constant</a:t>
            </a:r>
            <a:r>
              <a:rPr lang="en-US" dirty="0"/>
              <a:t>(  [[1, 1] , [2, 2]]   )</a:t>
            </a:r>
          </a:p>
          <a:p>
            <a:r>
              <a:rPr lang="en-US" dirty="0"/>
              <a:t>we can get the following:</a:t>
            </a:r>
          </a:p>
          <a:p>
            <a:pPr marL="0" indent="0">
              <a:buNone/>
            </a:pPr>
            <a:r>
              <a:rPr lang="en-US" dirty="0"/>
              <a:t>                              all = </a:t>
            </a:r>
            <a:r>
              <a:rPr lang="en-US" dirty="0" err="1"/>
              <a:t>tf.reduce_mean</a:t>
            </a:r>
            <a:r>
              <a:rPr lang="en-US" dirty="0"/>
              <a:t>(x)         =&gt;           # 1.5</a:t>
            </a:r>
          </a:p>
          <a:p>
            <a:pPr marL="0" indent="0">
              <a:buNone/>
            </a:pPr>
            <a:r>
              <a:rPr lang="en-US" dirty="0"/>
              <a:t>                              all = </a:t>
            </a:r>
            <a:r>
              <a:rPr lang="en-US" dirty="0" err="1"/>
              <a:t>tf.reduce_mean</a:t>
            </a:r>
            <a:r>
              <a:rPr lang="en-US" dirty="0"/>
              <a:t>(x, 0)     =&gt;           # [1.5, 1.5]</a:t>
            </a:r>
          </a:p>
          <a:p>
            <a:pPr marL="0" indent="0" algn="ctr">
              <a:buNone/>
            </a:pPr>
            <a:r>
              <a:rPr lang="en-US" dirty="0"/>
              <a:t>           all = </a:t>
            </a:r>
            <a:r>
              <a:rPr lang="en-US" dirty="0" err="1"/>
              <a:t>tf.reduce_mean</a:t>
            </a:r>
            <a:r>
              <a:rPr lang="en-US" dirty="0"/>
              <a:t>(x, 1)     =&gt;           # [1, 2]</a:t>
            </a:r>
          </a:p>
          <a:p>
            <a:r>
              <a:rPr lang="en-US" dirty="0"/>
              <a:t>To see the results, we can run:</a:t>
            </a:r>
          </a:p>
          <a:p>
            <a:pPr marL="0" indent="0">
              <a:buNone/>
            </a:pPr>
            <a:r>
              <a:rPr lang="en-US" dirty="0"/>
              <a:t>                                                  print  </a:t>
            </a:r>
            <a:r>
              <a:rPr lang="en-US" dirty="0" err="1"/>
              <a:t>sess.run</a:t>
            </a:r>
            <a:r>
              <a:rPr lang="en-US" dirty="0"/>
              <a:t>(all)</a:t>
            </a:r>
          </a:p>
          <a:p>
            <a:endParaRPr lang="en-US" dirty="0"/>
          </a:p>
        </p:txBody>
      </p:sp>
    </p:spTree>
    <p:extLst>
      <p:ext uri="{BB962C8B-B14F-4D97-AF65-F5344CB8AC3E}">
        <p14:creationId xmlns:p14="http://schemas.microsoft.com/office/powerpoint/2010/main" val="1997201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625F-D4AA-426C-8D39-1232C1C0E6C4}"/>
              </a:ext>
            </a:extLst>
          </p:cNvPr>
          <p:cNvSpPr>
            <a:spLocks noGrp="1"/>
          </p:cNvSpPr>
          <p:nvPr>
            <p:ph type="title"/>
          </p:nvPr>
        </p:nvSpPr>
        <p:spPr/>
        <p:txBody>
          <a:bodyPr/>
          <a:lstStyle/>
          <a:p>
            <a:r>
              <a:rPr lang="en-US" dirty="0"/>
              <a:t>Core Functions</a:t>
            </a:r>
          </a:p>
        </p:txBody>
      </p:sp>
      <p:sp>
        <p:nvSpPr>
          <p:cNvPr id="3" name="Content Placeholder 2">
            <a:extLst>
              <a:ext uri="{FF2B5EF4-FFF2-40B4-BE49-F238E27FC236}">
                <a16:creationId xmlns:a16="http://schemas.microsoft.com/office/drawing/2014/main" id="{7189CD9D-B522-4C3E-8C3A-08A2E0AD1143}"/>
              </a:ext>
            </a:extLst>
          </p:cNvPr>
          <p:cNvSpPr>
            <a:spLocks noGrp="1"/>
          </p:cNvSpPr>
          <p:nvPr>
            <p:ph idx="1"/>
          </p:nvPr>
        </p:nvSpPr>
        <p:spPr/>
        <p:txBody>
          <a:bodyPr/>
          <a:lstStyle/>
          <a:p>
            <a:r>
              <a:rPr lang="en-US" dirty="0"/>
              <a:t>Okay, so now that we have defined the variables, the next step is to define the equation and define the cost function to learn the parameters (e.g. the weights). </a:t>
            </a:r>
          </a:p>
          <a:p>
            <a:r>
              <a:rPr lang="en-US" dirty="0"/>
              <a:t>To do that, we use the following section of code. </a:t>
            </a:r>
          </a:p>
          <a:p>
            <a:r>
              <a:rPr lang="en-US" dirty="0"/>
              <a:t>This is one of the most important parts of deep learning programming. </a:t>
            </a:r>
          </a:p>
          <a:p>
            <a:r>
              <a:rPr lang="en-US" dirty="0"/>
              <a:t>I also want to emphasize that the code in the segment below is the section that will vary the most for the different models. </a:t>
            </a:r>
          </a:p>
          <a:p>
            <a:r>
              <a:rPr lang="en-US" dirty="0"/>
              <a:t>That is, this is where we define the specifics of the linear regression model, or the logistic regression model, or the neural network model, or the deep neural network model. </a:t>
            </a:r>
          </a:p>
          <a:p>
            <a:r>
              <a:rPr lang="en-US" dirty="0"/>
              <a:t>In essence, this is the heart or core of it all or is it the brains?</a:t>
            </a:r>
          </a:p>
          <a:p>
            <a:endParaRPr lang="en-US" dirty="0"/>
          </a:p>
        </p:txBody>
      </p:sp>
    </p:spTree>
    <p:extLst>
      <p:ext uri="{BB962C8B-B14F-4D97-AF65-F5344CB8AC3E}">
        <p14:creationId xmlns:p14="http://schemas.microsoft.com/office/powerpoint/2010/main" val="394710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628650" y="1825625"/>
            <a:ext cx="7886700" cy="4351338"/>
          </a:xfrm>
        </p:spPr>
        <p:txBody>
          <a:bodyPr>
            <a:normAutofit/>
          </a:bodyPr>
          <a:lstStyle/>
          <a:p>
            <a:pPr marL="0" indent="0">
              <a:buNone/>
            </a:pPr>
            <a:r>
              <a:rPr lang="en-US" dirty="0"/>
              <a:t>Upon completion of this unit:</a:t>
            </a:r>
          </a:p>
          <a:p>
            <a:r>
              <a:rPr lang="en-US" dirty="0"/>
              <a:t>Students will have a better understanding of linear regression in TensorFlow</a:t>
            </a:r>
          </a:p>
          <a:p>
            <a:endParaRPr lang="en-US" dirty="0"/>
          </a:p>
          <a:p>
            <a:r>
              <a:rPr lang="en-US" dirty="0"/>
              <a:t>B</a:t>
            </a:r>
            <a:r>
              <a:rPr lang="en-US" altLang="zh-CN" dirty="0"/>
              <a:t>asic theory of linear regression algorithm</a:t>
            </a:r>
          </a:p>
          <a:p>
            <a:endParaRPr lang="en-US" altLang="zh-CN" dirty="0"/>
          </a:p>
          <a:p>
            <a:r>
              <a:rPr lang="en-US" dirty="0"/>
              <a:t>TensorFlow </a:t>
            </a:r>
          </a:p>
          <a:p>
            <a:pPr lvl="1"/>
            <a:r>
              <a:rPr lang="en-US" dirty="0"/>
              <a:t>mechanics </a:t>
            </a:r>
          </a:p>
        </p:txBody>
      </p:sp>
      <p:sp>
        <p:nvSpPr>
          <p:cNvPr id="4" name="TextBox 3">
            <a:extLst>
              <a:ext uri="{C183D7F6-B498-43B3-948B-1728B52AA6E4}">
                <adec:decorative xmlns:adec="http://schemas.microsoft.com/office/drawing/2017/decorative" val="1"/>
              </a:ext>
            </a:extLst>
          </p:cNvPr>
          <p:cNvSpPr txBox="1"/>
          <p:nvPr/>
        </p:nvSpPr>
        <p:spPr>
          <a:xfrm>
            <a:off x="-2870200" y="-508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DE27-3855-4272-9BB1-97D5AF05D76A}"/>
              </a:ext>
            </a:extLst>
          </p:cNvPr>
          <p:cNvSpPr>
            <a:spLocks noGrp="1"/>
          </p:cNvSpPr>
          <p:nvPr>
            <p:ph type="title"/>
          </p:nvPr>
        </p:nvSpPr>
        <p:spPr/>
        <p:txBody>
          <a:bodyPr/>
          <a:lstStyle/>
          <a:p>
            <a:r>
              <a:rPr lang="en-US" dirty="0"/>
              <a:t>Core Functions  </a:t>
            </a:r>
          </a:p>
        </p:txBody>
      </p:sp>
      <p:pic>
        <p:nvPicPr>
          <p:cNvPr id="4" name="Picture 3" descr="Core Functions code example">
            <a:extLst>
              <a:ext uri="{FF2B5EF4-FFF2-40B4-BE49-F238E27FC236}">
                <a16:creationId xmlns:a16="http://schemas.microsoft.com/office/drawing/2014/main" id="{E82E9F8C-95DB-4086-B2E6-6518FA75706F}"/>
              </a:ext>
            </a:extLst>
          </p:cNvPr>
          <p:cNvPicPr>
            <a:picLocks noChangeAspect="1"/>
          </p:cNvPicPr>
          <p:nvPr/>
        </p:nvPicPr>
        <p:blipFill rotWithShape="1">
          <a:blip r:embed="rId2"/>
          <a:srcRect l="30729" t="30371" r="33437" b="43703"/>
          <a:stretch/>
        </p:blipFill>
        <p:spPr>
          <a:xfrm>
            <a:off x="656680" y="2419349"/>
            <a:ext cx="7840435" cy="3190875"/>
          </a:xfrm>
          <a:prstGeom prst="rect">
            <a:avLst/>
          </a:prstGeom>
        </p:spPr>
      </p:pic>
    </p:spTree>
    <p:extLst>
      <p:ext uri="{BB962C8B-B14F-4D97-AF65-F5344CB8AC3E}">
        <p14:creationId xmlns:p14="http://schemas.microsoft.com/office/powerpoint/2010/main" val="163269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B616-09A5-45D5-A031-1B53E2C5DD20}"/>
              </a:ext>
            </a:extLst>
          </p:cNvPr>
          <p:cNvSpPr>
            <a:spLocks noGrp="1"/>
          </p:cNvSpPr>
          <p:nvPr>
            <p:ph type="title"/>
          </p:nvPr>
        </p:nvSpPr>
        <p:spPr/>
        <p:txBody>
          <a:bodyPr/>
          <a:lstStyle/>
          <a:p>
            <a:r>
              <a:rPr lang="en-US" dirty="0" err="1"/>
              <a:t>tf.matmul</a:t>
            </a:r>
            <a:r>
              <a:rPr lang="en-US" dirty="0"/>
              <a:t>( , )</a:t>
            </a:r>
          </a:p>
        </p:txBody>
      </p:sp>
      <p:sp>
        <p:nvSpPr>
          <p:cNvPr id="3" name="Content Placeholder 2">
            <a:extLst>
              <a:ext uri="{FF2B5EF4-FFF2-40B4-BE49-F238E27FC236}">
                <a16:creationId xmlns:a16="http://schemas.microsoft.com/office/drawing/2014/main" id="{F66DE642-9EE8-46AB-A0C3-A68F6F56462C}"/>
              </a:ext>
            </a:extLst>
          </p:cNvPr>
          <p:cNvSpPr>
            <a:spLocks noGrp="1"/>
          </p:cNvSpPr>
          <p:nvPr>
            <p:ph idx="1"/>
          </p:nvPr>
        </p:nvSpPr>
        <p:spPr/>
        <p:txBody>
          <a:bodyPr/>
          <a:lstStyle/>
          <a:p>
            <a:r>
              <a:rPr lang="en-US" dirty="0"/>
              <a:t>So, defining the specifics of the code means defining the regression equation and the cost function.</a:t>
            </a:r>
          </a:p>
          <a:p>
            <a:r>
              <a:rPr lang="en-US" dirty="0"/>
              <a:t> Here we use the following statements to accomplish this. </a:t>
            </a:r>
          </a:p>
          <a:p>
            <a:r>
              <a:rPr lang="en-US" dirty="0"/>
              <a:t>These 2 lines of code do all the heavy lifting. </a:t>
            </a:r>
          </a:p>
          <a:p>
            <a:pPr marL="0" indent="0">
              <a:buNone/>
            </a:pPr>
            <a:r>
              <a:rPr lang="en-US" dirty="0"/>
              <a:t> </a:t>
            </a:r>
          </a:p>
          <a:p>
            <a:pPr marL="0" lvl="0" indent="0" algn="ctr">
              <a:buNone/>
            </a:pPr>
            <a:r>
              <a:rPr lang="en-US" b="1" dirty="0"/>
              <a:t>y = </a:t>
            </a:r>
            <a:r>
              <a:rPr lang="en-US" b="1" dirty="0" err="1"/>
              <a:t>tf.matmul</a:t>
            </a:r>
            <a:r>
              <a:rPr lang="en-US" b="1" dirty="0"/>
              <a:t>(x, W) + b</a:t>
            </a:r>
          </a:p>
          <a:p>
            <a:pPr marL="0" indent="0" algn="ctr">
              <a:buNone/>
            </a:pPr>
            <a:r>
              <a:rPr lang="en-US" b="1" dirty="0"/>
              <a:t>cost = </a:t>
            </a:r>
            <a:r>
              <a:rPr lang="en-US" b="1" dirty="0" err="1"/>
              <a:t>tf.reduce_sum</a:t>
            </a:r>
            <a:r>
              <a:rPr lang="en-US" b="1" dirty="0"/>
              <a:t>(</a:t>
            </a:r>
            <a:r>
              <a:rPr lang="en-US" b="1" dirty="0" err="1"/>
              <a:t>tf.pow</a:t>
            </a:r>
            <a:r>
              <a:rPr lang="en-US" b="1" dirty="0"/>
              <a:t>((y_ - y),2))</a:t>
            </a:r>
            <a:r>
              <a:rPr lang="en-US" dirty="0"/>
              <a:t> </a:t>
            </a:r>
          </a:p>
          <a:p>
            <a:pPr lvl="0"/>
            <a:endParaRPr lang="en-US" dirty="0"/>
          </a:p>
          <a:p>
            <a:endParaRPr lang="en-US" dirty="0"/>
          </a:p>
        </p:txBody>
      </p:sp>
    </p:spTree>
    <p:extLst>
      <p:ext uri="{BB962C8B-B14F-4D97-AF65-F5344CB8AC3E}">
        <p14:creationId xmlns:p14="http://schemas.microsoft.com/office/powerpoint/2010/main" val="321345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66C1-A495-4625-812F-47DB43D4C041}"/>
              </a:ext>
            </a:extLst>
          </p:cNvPr>
          <p:cNvSpPr>
            <a:spLocks noGrp="1"/>
          </p:cNvSpPr>
          <p:nvPr>
            <p:ph type="title"/>
          </p:nvPr>
        </p:nvSpPr>
        <p:spPr/>
        <p:txBody>
          <a:bodyPr/>
          <a:lstStyle/>
          <a:p>
            <a:r>
              <a:rPr lang="en-US" b="1" dirty="0" err="1"/>
              <a:t>tf.matmul</a:t>
            </a:r>
            <a:r>
              <a:rPr lang="en-US" b="1" dirty="0"/>
              <a:t>() </a:t>
            </a:r>
            <a:endParaRPr lang="en-US" dirty="0"/>
          </a:p>
        </p:txBody>
      </p:sp>
      <p:sp>
        <p:nvSpPr>
          <p:cNvPr id="3" name="Content Placeholder 2">
            <a:extLst>
              <a:ext uri="{FF2B5EF4-FFF2-40B4-BE49-F238E27FC236}">
                <a16:creationId xmlns:a16="http://schemas.microsoft.com/office/drawing/2014/main" id="{FDD6A455-A170-4283-9428-3D68C98DE972}"/>
              </a:ext>
            </a:extLst>
          </p:cNvPr>
          <p:cNvSpPr>
            <a:spLocks noGrp="1"/>
          </p:cNvSpPr>
          <p:nvPr>
            <p:ph idx="1"/>
          </p:nvPr>
        </p:nvSpPr>
        <p:spPr/>
        <p:txBody>
          <a:bodyPr>
            <a:normAutofit/>
          </a:bodyPr>
          <a:lstStyle/>
          <a:p>
            <a:r>
              <a:rPr lang="en-US" dirty="0"/>
              <a:t>The first statement </a:t>
            </a:r>
            <a:r>
              <a:rPr lang="en-US" b="1" dirty="0"/>
              <a:t>y = </a:t>
            </a:r>
            <a:r>
              <a:rPr lang="en-US" b="1" dirty="0" err="1"/>
              <a:t>tf.matmul</a:t>
            </a:r>
            <a:r>
              <a:rPr lang="en-US" b="1" dirty="0"/>
              <a:t>(x, W) + b</a:t>
            </a:r>
            <a:r>
              <a:rPr lang="en-US" dirty="0"/>
              <a:t> defines the regression equation. </a:t>
            </a:r>
          </a:p>
          <a:p>
            <a:r>
              <a:rPr lang="en-US" dirty="0"/>
              <a:t>We use </a:t>
            </a:r>
            <a:r>
              <a:rPr lang="en-US" b="1" dirty="0" err="1"/>
              <a:t>tf.matmul</a:t>
            </a:r>
            <a:r>
              <a:rPr lang="en-US" b="1" dirty="0"/>
              <a:t>(x, W)</a:t>
            </a:r>
            <a:r>
              <a:rPr lang="en-US" dirty="0"/>
              <a:t> to perform the matrix multiplication and we add </a:t>
            </a:r>
            <a:r>
              <a:rPr lang="en-US" b="1" dirty="0"/>
              <a:t>b</a:t>
            </a:r>
            <a:r>
              <a:rPr lang="en-US" dirty="0"/>
              <a:t> to the result. </a:t>
            </a:r>
          </a:p>
          <a:p>
            <a:r>
              <a:rPr lang="en-US" dirty="0"/>
              <a:t>The dimensions of the b vector need to match the dimension of the</a:t>
            </a:r>
            <a:r>
              <a:rPr lang="en-US" b="1" dirty="0"/>
              <a:t> j</a:t>
            </a:r>
            <a:r>
              <a:rPr lang="en-US" dirty="0"/>
              <a:t> index of the weights vector (weights=[</a:t>
            </a:r>
            <a:r>
              <a:rPr lang="en-US" b="1" dirty="0" err="1"/>
              <a:t>i</a:t>
            </a:r>
            <a:r>
              <a:rPr lang="en-US" dirty="0"/>
              <a:t>, </a:t>
            </a:r>
            <a:r>
              <a:rPr lang="en-US" b="1" dirty="0"/>
              <a:t>j</a:t>
            </a:r>
            <a:r>
              <a:rPr lang="en-US" dirty="0"/>
              <a:t>]). </a:t>
            </a:r>
          </a:p>
          <a:p>
            <a:r>
              <a:rPr lang="en-US" dirty="0"/>
              <a:t>As a side note, I will point out here that </a:t>
            </a:r>
            <a:r>
              <a:rPr lang="en-US" dirty="0" err="1"/>
              <a:t>Tensorflow</a:t>
            </a:r>
            <a:r>
              <a:rPr lang="en-US" dirty="0"/>
              <a:t> is designed to be used with GPUs, and GPUs are very good at matrix multiplications.</a:t>
            </a:r>
          </a:p>
          <a:p>
            <a:r>
              <a:rPr lang="en-US" dirty="0"/>
              <a:t> The function </a:t>
            </a:r>
            <a:r>
              <a:rPr lang="en-US" b="1" dirty="0" err="1"/>
              <a:t>tf.matmul</a:t>
            </a:r>
            <a:r>
              <a:rPr lang="en-US" b="1" dirty="0"/>
              <a:t>() </a:t>
            </a:r>
            <a:r>
              <a:rPr lang="en-US" dirty="0"/>
              <a:t>will perform these multiplications. This is the power of </a:t>
            </a:r>
            <a:r>
              <a:rPr lang="en-US" dirty="0" err="1"/>
              <a:t>Tensorflow</a:t>
            </a:r>
            <a:r>
              <a:rPr lang="en-US" dirty="0"/>
              <a:t>. </a:t>
            </a:r>
          </a:p>
          <a:p>
            <a:endParaRPr lang="en-US" dirty="0"/>
          </a:p>
        </p:txBody>
      </p:sp>
    </p:spTree>
    <p:extLst>
      <p:ext uri="{BB962C8B-B14F-4D97-AF65-F5344CB8AC3E}">
        <p14:creationId xmlns:p14="http://schemas.microsoft.com/office/powerpoint/2010/main" val="402168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6B9E-BD45-4A68-9EAA-1F4C9BC1472B}"/>
              </a:ext>
            </a:extLst>
          </p:cNvPr>
          <p:cNvSpPr>
            <a:spLocks noGrp="1"/>
          </p:cNvSpPr>
          <p:nvPr>
            <p:ph type="title"/>
          </p:nvPr>
        </p:nvSpPr>
        <p:spPr/>
        <p:txBody>
          <a:bodyPr/>
          <a:lstStyle/>
          <a:p>
            <a:r>
              <a:rPr lang="en-US" dirty="0"/>
              <a:t>Cost</a:t>
            </a:r>
          </a:p>
        </p:txBody>
      </p:sp>
      <p:sp>
        <p:nvSpPr>
          <p:cNvPr id="3" name="Content Placeholder 2">
            <a:extLst>
              <a:ext uri="{FF2B5EF4-FFF2-40B4-BE49-F238E27FC236}">
                <a16:creationId xmlns:a16="http://schemas.microsoft.com/office/drawing/2014/main" id="{9B8EBC70-71D4-414A-91E5-E898FFE87E4C}"/>
              </a:ext>
            </a:extLst>
          </p:cNvPr>
          <p:cNvSpPr>
            <a:spLocks noGrp="1"/>
          </p:cNvSpPr>
          <p:nvPr>
            <p:ph idx="1"/>
          </p:nvPr>
        </p:nvSpPr>
        <p:spPr/>
        <p:txBody>
          <a:bodyPr/>
          <a:lstStyle/>
          <a:p>
            <a:r>
              <a:rPr lang="en-US" dirty="0"/>
              <a:t>The line </a:t>
            </a:r>
            <a:r>
              <a:rPr lang="en-US" b="1" dirty="0"/>
              <a:t>cost = </a:t>
            </a:r>
            <a:r>
              <a:rPr lang="en-US" b="1" dirty="0" err="1"/>
              <a:t>tf.reduce_sum</a:t>
            </a:r>
            <a:r>
              <a:rPr lang="en-US" b="1" dirty="0"/>
              <a:t>(</a:t>
            </a:r>
            <a:r>
              <a:rPr lang="en-US" b="1" dirty="0" err="1"/>
              <a:t>tf.pow</a:t>
            </a:r>
            <a:r>
              <a:rPr lang="en-US" b="1" dirty="0"/>
              <a:t>((y_ - y),2))</a:t>
            </a:r>
            <a:r>
              <a:rPr lang="en-US" dirty="0"/>
              <a:t> defines the cost function. </a:t>
            </a:r>
          </a:p>
          <a:p>
            <a:r>
              <a:rPr lang="en-US" dirty="0"/>
              <a:t>This is the standard least squares cost function in linear regression.</a:t>
            </a:r>
          </a:p>
          <a:p>
            <a:r>
              <a:rPr lang="en-US" dirty="0"/>
              <a:t> Notice that the </a:t>
            </a:r>
            <a:r>
              <a:rPr lang="en-US" b="1" dirty="0" err="1"/>
              <a:t>tf.pow</a:t>
            </a:r>
            <a:r>
              <a:rPr lang="en-US" b="1" dirty="0"/>
              <a:t>()</a:t>
            </a:r>
            <a:r>
              <a:rPr lang="en-US" dirty="0"/>
              <a:t> function raises the difference between vector </a:t>
            </a:r>
            <a:r>
              <a:rPr lang="en-US" b="1" dirty="0"/>
              <a:t>y_</a:t>
            </a:r>
            <a:r>
              <a:rPr lang="en-US" dirty="0"/>
              <a:t> and vector </a:t>
            </a:r>
            <a:r>
              <a:rPr lang="en-US" b="1" dirty="0"/>
              <a:t>y</a:t>
            </a:r>
            <a:r>
              <a:rPr lang="en-US" dirty="0"/>
              <a:t> to the power of 2. </a:t>
            </a:r>
          </a:p>
          <a:p>
            <a:r>
              <a:rPr lang="en-US" dirty="0"/>
              <a:t>This result is passed through the </a:t>
            </a:r>
            <a:r>
              <a:rPr lang="en-US" b="1" dirty="0" err="1"/>
              <a:t>tf.reduce_sum</a:t>
            </a:r>
            <a:r>
              <a:rPr lang="en-US" b="1" dirty="0"/>
              <a:t>()</a:t>
            </a:r>
            <a:r>
              <a:rPr lang="en-US" dirty="0"/>
              <a:t> function and assigned to cost. </a:t>
            </a:r>
          </a:p>
          <a:p>
            <a:r>
              <a:rPr lang="en-US" dirty="0"/>
              <a:t>The function </a:t>
            </a:r>
            <a:r>
              <a:rPr lang="en-US" dirty="0" err="1"/>
              <a:t>tf.reduce_sum</a:t>
            </a:r>
            <a:r>
              <a:rPr lang="en-US" dirty="0"/>
              <a:t>() computes the sum of the elements across dimensions of a tensor. </a:t>
            </a:r>
          </a:p>
        </p:txBody>
      </p:sp>
    </p:spTree>
    <p:extLst>
      <p:ext uri="{BB962C8B-B14F-4D97-AF65-F5344CB8AC3E}">
        <p14:creationId xmlns:p14="http://schemas.microsoft.com/office/powerpoint/2010/main" val="2632079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625-E18E-4778-AF87-97B8433A2D2E}"/>
              </a:ext>
            </a:extLst>
          </p:cNvPr>
          <p:cNvSpPr>
            <a:spLocks noGrp="1"/>
          </p:cNvSpPr>
          <p:nvPr>
            <p:ph type="title"/>
          </p:nvPr>
        </p:nvSpPr>
        <p:spPr/>
        <p:txBody>
          <a:bodyPr>
            <a:normAutofit/>
          </a:bodyPr>
          <a:lstStyle/>
          <a:p>
            <a:r>
              <a:rPr lang="en-US" dirty="0" err="1"/>
              <a:t>tf.reduce_sum</a:t>
            </a:r>
            <a:r>
              <a:rPr lang="en-US" dirty="0"/>
              <a:t>()</a:t>
            </a:r>
            <a:br>
              <a:rPr lang="en-US" dirty="0"/>
            </a:br>
            <a:endParaRPr lang="en-US" dirty="0"/>
          </a:p>
        </p:txBody>
      </p:sp>
      <p:sp>
        <p:nvSpPr>
          <p:cNvPr id="3" name="Content Placeholder 2">
            <a:extLst>
              <a:ext uri="{FF2B5EF4-FFF2-40B4-BE49-F238E27FC236}">
                <a16:creationId xmlns:a16="http://schemas.microsoft.com/office/drawing/2014/main" id="{978A07CE-B020-4EA9-9C43-3A1763BB44FA}"/>
              </a:ext>
            </a:extLst>
          </p:cNvPr>
          <p:cNvSpPr>
            <a:spLocks noGrp="1"/>
          </p:cNvSpPr>
          <p:nvPr>
            <p:ph idx="1"/>
          </p:nvPr>
        </p:nvSpPr>
        <p:spPr/>
        <p:txBody>
          <a:bodyPr/>
          <a:lstStyle/>
          <a:p>
            <a:pPr marL="0" indent="0">
              <a:buNone/>
            </a:pPr>
            <a:r>
              <a:rPr lang="en-US" dirty="0"/>
              <a:t>&gt;&gt;&gt;x = </a:t>
            </a:r>
            <a:r>
              <a:rPr lang="en-US" dirty="0" err="1"/>
              <a:t>tf.constant</a:t>
            </a:r>
            <a:r>
              <a:rPr lang="en-US" dirty="0"/>
              <a:t>( [[1, 1, 1], [1, 1, 1]])</a:t>
            </a:r>
          </a:p>
          <a:p>
            <a:pPr marL="0" indent="0">
              <a:buNone/>
            </a:pPr>
            <a:r>
              <a:rPr lang="en-US" dirty="0"/>
              <a:t>&gt;&gt;&gt;y = </a:t>
            </a:r>
            <a:r>
              <a:rPr lang="en-US" dirty="0" err="1"/>
              <a:t>tf.reduce_sum</a:t>
            </a:r>
            <a:r>
              <a:rPr lang="en-US" dirty="0"/>
              <a:t>(x)    #6</a:t>
            </a:r>
          </a:p>
          <a:p>
            <a:pPr marL="0" indent="0">
              <a:buNone/>
            </a:pPr>
            <a:r>
              <a:rPr lang="en-US" dirty="0"/>
              <a:t>&gt;&gt;&gt;y = </a:t>
            </a:r>
            <a:r>
              <a:rPr lang="en-US" dirty="0" err="1"/>
              <a:t>tf.reduce_sum</a:t>
            </a:r>
            <a:r>
              <a:rPr lang="en-US" dirty="0"/>
              <a:t>(x, 0)    #[2, 2, 2]</a:t>
            </a:r>
          </a:p>
          <a:p>
            <a:pPr marL="0" indent="0">
              <a:buNone/>
            </a:pPr>
            <a:r>
              <a:rPr lang="en-US" dirty="0"/>
              <a:t>&gt;&gt;&gt;y = </a:t>
            </a:r>
            <a:r>
              <a:rPr lang="en-US" dirty="0" err="1"/>
              <a:t>tf.reduce_sum</a:t>
            </a:r>
            <a:r>
              <a:rPr lang="en-US" dirty="0"/>
              <a:t>(x, 1)    #[3, 3]</a:t>
            </a:r>
          </a:p>
          <a:p>
            <a:endParaRPr lang="en-US" dirty="0"/>
          </a:p>
        </p:txBody>
      </p:sp>
    </p:spTree>
    <p:extLst>
      <p:ext uri="{BB962C8B-B14F-4D97-AF65-F5344CB8AC3E}">
        <p14:creationId xmlns:p14="http://schemas.microsoft.com/office/powerpoint/2010/main" val="249039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FA7B-CDE7-47B3-B2EC-F399ABE9C24A}"/>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B6EEC7C5-72E4-4DFA-9E3B-085ADA627BC5}"/>
              </a:ext>
            </a:extLst>
          </p:cNvPr>
          <p:cNvSpPr>
            <a:spLocks noGrp="1"/>
          </p:cNvSpPr>
          <p:nvPr>
            <p:ph idx="1"/>
          </p:nvPr>
        </p:nvSpPr>
        <p:spPr/>
        <p:txBody>
          <a:bodyPr>
            <a:normAutofit/>
          </a:bodyPr>
          <a:lstStyle/>
          <a:p>
            <a:r>
              <a:rPr lang="en-US" dirty="0"/>
              <a:t>Whenever we want to reference the cost function or the regression equation, we can just do so by the variable names we defined for them which are </a:t>
            </a:r>
            <a:r>
              <a:rPr lang="en-US" b="1" dirty="0"/>
              <a:t>y</a:t>
            </a:r>
            <a:r>
              <a:rPr lang="en-US" dirty="0"/>
              <a:t> and </a:t>
            </a:r>
            <a:r>
              <a:rPr lang="en-US" b="1" dirty="0"/>
              <a:t>cost</a:t>
            </a:r>
            <a:r>
              <a:rPr lang="en-US" dirty="0"/>
              <a:t>, in this case.</a:t>
            </a:r>
          </a:p>
          <a:p>
            <a:r>
              <a:rPr lang="en-US" dirty="0"/>
              <a:t>Once the cost function is defined, we need to tell the model what optimization to use. In this case, the line: </a:t>
            </a:r>
          </a:p>
          <a:p>
            <a:endParaRPr lang="en-US" dirty="0"/>
          </a:p>
          <a:p>
            <a:pPr marL="342900" lvl="1" indent="0">
              <a:buNone/>
            </a:pPr>
            <a:r>
              <a:rPr lang="en-US" b="1" dirty="0" err="1"/>
              <a:t>train_step</a:t>
            </a:r>
            <a:r>
              <a:rPr lang="en-US" b="1" dirty="0"/>
              <a:t>=</a:t>
            </a:r>
            <a:r>
              <a:rPr lang="en-US" b="1" dirty="0" err="1"/>
              <a:t>tf.train.GradientDescentOptimizer</a:t>
            </a:r>
            <a:r>
              <a:rPr lang="en-US" b="1" dirty="0"/>
              <a:t>(0.00001).minimize (cost) </a:t>
            </a:r>
            <a:endParaRPr lang="en-US" dirty="0"/>
          </a:p>
          <a:p>
            <a:pPr marL="0" indent="0">
              <a:buNone/>
            </a:pPr>
            <a:endParaRPr lang="en-US" dirty="0"/>
          </a:p>
          <a:p>
            <a:r>
              <a:rPr lang="en-US" dirty="0"/>
              <a:t>indicates that we should use a gradient descent optimizer with a step size of 0.00001. </a:t>
            </a:r>
          </a:p>
          <a:p>
            <a:endParaRPr lang="en-US" dirty="0"/>
          </a:p>
        </p:txBody>
      </p:sp>
    </p:spTree>
    <p:extLst>
      <p:ext uri="{BB962C8B-B14F-4D97-AF65-F5344CB8AC3E}">
        <p14:creationId xmlns:p14="http://schemas.microsoft.com/office/powerpoint/2010/main" val="4080224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92D0-E0DD-419C-8480-3100CFA57CDF}"/>
              </a:ext>
            </a:extLst>
          </p:cNvPr>
          <p:cNvSpPr>
            <a:spLocks noGrp="1"/>
          </p:cNvSpPr>
          <p:nvPr>
            <p:ph type="title"/>
          </p:nvPr>
        </p:nvSpPr>
        <p:spPr/>
        <p:txBody>
          <a:bodyPr/>
          <a:lstStyle/>
          <a:p>
            <a:r>
              <a:rPr lang="en-US" dirty="0" err="1"/>
              <a:t>train_step</a:t>
            </a:r>
            <a:endParaRPr lang="en-US" dirty="0"/>
          </a:p>
        </p:txBody>
      </p:sp>
      <p:sp>
        <p:nvSpPr>
          <p:cNvPr id="3" name="Content Placeholder 2">
            <a:extLst>
              <a:ext uri="{FF2B5EF4-FFF2-40B4-BE49-F238E27FC236}">
                <a16:creationId xmlns:a16="http://schemas.microsoft.com/office/drawing/2014/main" id="{1E38C664-26EC-4F6D-A576-35A36B9AA70C}"/>
              </a:ext>
            </a:extLst>
          </p:cNvPr>
          <p:cNvSpPr>
            <a:spLocks noGrp="1"/>
          </p:cNvSpPr>
          <p:nvPr>
            <p:ph idx="1"/>
          </p:nvPr>
        </p:nvSpPr>
        <p:spPr/>
        <p:txBody>
          <a:bodyPr/>
          <a:lstStyle/>
          <a:p>
            <a:r>
              <a:rPr lang="en-US" dirty="0"/>
              <a:t>This object, </a:t>
            </a:r>
            <a:r>
              <a:rPr lang="en-US" b="1" dirty="0" err="1"/>
              <a:t>train_step</a:t>
            </a:r>
            <a:r>
              <a:rPr lang="en-US" b="1" dirty="0"/>
              <a:t>,</a:t>
            </a:r>
            <a:r>
              <a:rPr lang="en-US" dirty="0"/>
              <a:t> is now the optimizer which references the cost function via </a:t>
            </a:r>
            <a:r>
              <a:rPr lang="en-US" b="1" dirty="0"/>
              <a:t>cost</a:t>
            </a:r>
            <a:r>
              <a:rPr lang="en-US" dirty="0"/>
              <a:t>. </a:t>
            </a:r>
          </a:p>
          <a:p>
            <a:r>
              <a:rPr lang="en-US" dirty="0"/>
              <a:t>And cost itself is linked to the regression equation via </a:t>
            </a:r>
            <a:r>
              <a:rPr lang="en-US" b="1" dirty="0"/>
              <a:t>y</a:t>
            </a:r>
            <a:r>
              <a:rPr lang="en-US" dirty="0"/>
              <a:t>. </a:t>
            </a:r>
          </a:p>
          <a:p>
            <a:r>
              <a:rPr lang="en-US" dirty="0"/>
              <a:t>The final part of this code segment just takes the predicted </a:t>
            </a:r>
            <a:r>
              <a:rPr lang="en-US" b="1" dirty="0"/>
              <a:t>y</a:t>
            </a:r>
            <a:r>
              <a:rPr lang="en-US" dirty="0"/>
              <a:t> value and performs typecasting and reducing operations (e.g. if you have a vector of values, average all of them and return 1 averaged value).</a:t>
            </a:r>
          </a:p>
        </p:txBody>
      </p:sp>
    </p:spTree>
    <p:extLst>
      <p:ext uri="{BB962C8B-B14F-4D97-AF65-F5344CB8AC3E}">
        <p14:creationId xmlns:p14="http://schemas.microsoft.com/office/powerpoint/2010/main" val="2961071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C92EA221-F162-4FDB-A504-C4436D6F29E2}"/>
              </a:ext>
            </a:extLst>
          </p:cNvPr>
          <p:cNvSpPr/>
          <p:nvPr/>
        </p:nvSpPr>
        <p:spPr>
          <a:xfrm>
            <a:off x="2712112" y="4568311"/>
            <a:ext cx="1359452" cy="6688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Matmul</a:t>
            </a:r>
            <a:endParaRPr lang="en-US" dirty="0">
              <a:solidFill>
                <a:schemeClr val="tx1"/>
              </a:solidFill>
            </a:endParaRPr>
          </a:p>
        </p:txBody>
      </p:sp>
      <p:sp>
        <p:nvSpPr>
          <p:cNvPr id="9" name="椭圆 8">
            <a:extLst>
              <a:ext uri="{FF2B5EF4-FFF2-40B4-BE49-F238E27FC236}">
                <a16:creationId xmlns:a16="http://schemas.microsoft.com/office/drawing/2014/main" id="{9F530458-7AAA-4EE1-B724-5FDB16AF9CCF}"/>
              </a:ext>
            </a:extLst>
          </p:cNvPr>
          <p:cNvSpPr/>
          <p:nvPr/>
        </p:nvSpPr>
        <p:spPr>
          <a:xfrm>
            <a:off x="2496679" y="5413226"/>
            <a:ext cx="338164" cy="321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椭圆 9">
            <a:extLst>
              <a:ext uri="{FF2B5EF4-FFF2-40B4-BE49-F238E27FC236}">
                <a16:creationId xmlns:a16="http://schemas.microsoft.com/office/drawing/2014/main" id="{F8A01050-4507-4FE7-8F56-38E3865354E1}"/>
              </a:ext>
            </a:extLst>
          </p:cNvPr>
          <p:cNvSpPr/>
          <p:nvPr/>
        </p:nvSpPr>
        <p:spPr>
          <a:xfrm>
            <a:off x="2466931" y="4220517"/>
            <a:ext cx="338164" cy="321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11" name="椭圆 10">
            <a:extLst>
              <a:ext uri="{FF2B5EF4-FFF2-40B4-BE49-F238E27FC236}">
                <a16:creationId xmlns:a16="http://schemas.microsoft.com/office/drawing/2014/main" id="{7156108B-9C30-4E12-B49A-F3807D2D6770}"/>
              </a:ext>
            </a:extLst>
          </p:cNvPr>
          <p:cNvSpPr/>
          <p:nvPr/>
        </p:nvSpPr>
        <p:spPr>
          <a:xfrm>
            <a:off x="3902482" y="5413226"/>
            <a:ext cx="338164" cy="321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p>
        </p:txBody>
      </p:sp>
      <p:sp>
        <p:nvSpPr>
          <p:cNvPr id="12" name="椭圆 11">
            <a:extLst>
              <a:ext uri="{FF2B5EF4-FFF2-40B4-BE49-F238E27FC236}">
                <a16:creationId xmlns:a16="http://schemas.microsoft.com/office/drawing/2014/main" id="{698F5EF0-8444-4C95-AF0F-D27687ABCBDC}"/>
              </a:ext>
            </a:extLst>
          </p:cNvPr>
          <p:cNvSpPr/>
          <p:nvPr/>
        </p:nvSpPr>
        <p:spPr>
          <a:xfrm>
            <a:off x="3921104" y="4231748"/>
            <a:ext cx="338164" cy="321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3" name="椭圆 12">
            <a:extLst>
              <a:ext uri="{FF2B5EF4-FFF2-40B4-BE49-F238E27FC236}">
                <a16:creationId xmlns:a16="http://schemas.microsoft.com/office/drawing/2014/main" id="{6B5AD84D-3AC6-488A-B8DF-AF205130FCDD}"/>
              </a:ext>
            </a:extLst>
          </p:cNvPr>
          <p:cNvSpPr/>
          <p:nvPr/>
        </p:nvSpPr>
        <p:spPr>
          <a:xfrm>
            <a:off x="4813236" y="4225652"/>
            <a:ext cx="338164" cy="321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4" name="椭圆 13">
            <a:extLst>
              <a:ext uri="{FF2B5EF4-FFF2-40B4-BE49-F238E27FC236}">
                <a16:creationId xmlns:a16="http://schemas.microsoft.com/office/drawing/2014/main" id="{5720FD24-F74B-4520-AFF1-802A7FF98B16}"/>
              </a:ext>
            </a:extLst>
          </p:cNvPr>
          <p:cNvSpPr/>
          <p:nvPr/>
        </p:nvSpPr>
        <p:spPr>
          <a:xfrm>
            <a:off x="569377" y="4735528"/>
            <a:ext cx="1359452" cy="3344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eval_op</a:t>
            </a:r>
            <a:endParaRPr lang="en-US" dirty="0">
              <a:solidFill>
                <a:schemeClr val="tx1"/>
              </a:solidFill>
            </a:endParaRPr>
          </a:p>
        </p:txBody>
      </p:sp>
      <p:sp>
        <p:nvSpPr>
          <p:cNvPr id="15" name="椭圆 14">
            <a:extLst>
              <a:ext uri="{FF2B5EF4-FFF2-40B4-BE49-F238E27FC236}">
                <a16:creationId xmlns:a16="http://schemas.microsoft.com/office/drawing/2014/main" id="{BCF74E83-0DE2-49A5-96AA-E41CE4087550}"/>
              </a:ext>
            </a:extLst>
          </p:cNvPr>
          <p:cNvSpPr/>
          <p:nvPr/>
        </p:nvSpPr>
        <p:spPr>
          <a:xfrm>
            <a:off x="4071564" y="3411762"/>
            <a:ext cx="492522" cy="3750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y</a:t>
            </a:r>
            <a:r>
              <a:rPr lang="en-US" sz="1200" b="1" dirty="0">
                <a:solidFill>
                  <a:schemeClr val="tx1"/>
                </a:solidFill>
              </a:rPr>
              <a:t>_</a:t>
            </a:r>
          </a:p>
        </p:txBody>
      </p:sp>
      <p:sp>
        <p:nvSpPr>
          <p:cNvPr id="16" name="椭圆 15">
            <a:extLst>
              <a:ext uri="{FF2B5EF4-FFF2-40B4-BE49-F238E27FC236}">
                <a16:creationId xmlns:a16="http://schemas.microsoft.com/office/drawing/2014/main" id="{7B1C6E29-68EA-4655-9755-0DAD0AA94ACB}"/>
              </a:ext>
            </a:extLst>
          </p:cNvPr>
          <p:cNvSpPr/>
          <p:nvPr/>
        </p:nvSpPr>
        <p:spPr>
          <a:xfrm>
            <a:off x="4671068" y="2803636"/>
            <a:ext cx="338164" cy="321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7" name="椭圆 16">
            <a:extLst>
              <a:ext uri="{FF2B5EF4-FFF2-40B4-BE49-F238E27FC236}">
                <a16:creationId xmlns:a16="http://schemas.microsoft.com/office/drawing/2014/main" id="{3A13D053-CA38-478F-B033-77B19B6C9C9D}"/>
              </a:ext>
            </a:extLst>
          </p:cNvPr>
          <p:cNvSpPr/>
          <p:nvPr/>
        </p:nvSpPr>
        <p:spPr>
          <a:xfrm>
            <a:off x="5492168" y="3278235"/>
            <a:ext cx="338164" cy="321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8" name="椭圆 17">
            <a:extLst>
              <a:ext uri="{FF2B5EF4-FFF2-40B4-BE49-F238E27FC236}">
                <a16:creationId xmlns:a16="http://schemas.microsoft.com/office/drawing/2014/main" id="{04AADA43-9422-4B8B-BFC9-F5ACA77115A2}"/>
              </a:ext>
            </a:extLst>
          </p:cNvPr>
          <p:cNvSpPr/>
          <p:nvPr/>
        </p:nvSpPr>
        <p:spPr>
          <a:xfrm>
            <a:off x="5215397" y="2578184"/>
            <a:ext cx="738133" cy="363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pol</a:t>
            </a:r>
          </a:p>
        </p:txBody>
      </p:sp>
      <p:sp>
        <p:nvSpPr>
          <p:cNvPr id="19" name="椭圆 18">
            <a:extLst>
              <a:ext uri="{FF2B5EF4-FFF2-40B4-BE49-F238E27FC236}">
                <a16:creationId xmlns:a16="http://schemas.microsoft.com/office/drawing/2014/main" id="{7310F662-0488-4D92-835A-345E53B88AC4}"/>
              </a:ext>
            </a:extLst>
          </p:cNvPr>
          <p:cNvSpPr/>
          <p:nvPr/>
        </p:nvSpPr>
        <p:spPr>
          <a:xfrm>
            <a:off x="3910342" y="2012051"/>
            <a:ext cx="821840" cy="404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cost</a:t>
            </a:r>
          </a:p>
        </p:txBody>
      </p:sp>
      <p:sp>
        <p:nvSpPr>
          <p:cNvPr id="20" name="椭圆 19">
            <a:extLst>
              <a:ext uri="{FF2B5EF4-FFF2-40B4-BE49-F238E27FC236}">
                <a16:creationId xmlns:a16="http://schemas.microsoft.com/office/drawing/2014/main" id="{C27B3E33-B62A-41C9-8821-93C6B0B0E54B}"/>
              </a:ext>
            </a:extLst>
          </p:cNvPr>
          <p:cNvSpPr/>
          <p:nvPr/>
        </p:nvSpPr>
        <p:spPr>
          <a:xfrm>
            <a:off x="5042381" y="2012051"/>
            <a:ext cx="1219093" cy="387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reduce</a:t>
            </a:r>
          </a:p>
        </p:txBody>
      </p:sp>
      <p:cxnSp>
        <p:nvCxnSpPr>
          <p:cNvPr id="22" name="直接箭头连接符 21">
            <a:extLst>
              <a:ext uri="{FF2B5EF4-FFF2-40B4-BE49-F238E27FC236}">
                <a16:creationId xmlns:a16="http://schemas.microsoft.com/office/drawing/2014/main" id="{4031FAD0-8DD5-4ED0-B74A-5C4B813DB27E}"/>
              </a:ext>
              <a:ext uri="{C183D7F6-B498-43B3-948B-1728B52AA6E4}">
                <adec:decorative xmlns:adec="http://schemas.microsoft.com/office/drawing/2017/decorative" val="1"/>
              </a:ext>
            </a:extLst>
          </p:cNvPr>
          <p:cNvCxnSpPr>
            <a:cxnSpLocks/>
            <a:stCxn id="14" idx="6"/>
            <a:endCxn id="10" idx="3"/>
          </p:cNvCxnSpPr>
          <p:nvPr/>
        </p:nvCxnSpPr>
        <p:spPr>
          <a:xfrm flipV="1">
            <a:off x="1928829" y="4494535"/>
            <a:ext cx="587625" cy="4082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66D26BC-37D1-4B22-9587-040581047310}"/>
              </a:ext>
              <a:ext uri="{C183D7F6-B498-43B3-948B-1728B52AA6E4}">
                <adec:decorative xmlns:adec="http://schemas.microsoft.com/office/drawing/2017/decorative" val="1"/>
              </a:ext>
            </a:extLst>
          </p:cNvPr>
          <p:cNvCxnSpPr>
            <a:endCxn id="10" idx="5"/>
          </p:cNvCxnSpPr>
          <p:nvPr/>
        </p:nvCxnSpPr>
        <p:spPr>
          <a:xfrm flipH="1" flipV="1">
            <a:off x="2755572" y="4494535"/>
            <a:ext cx="157239" cy="2041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5C225F7-096A-43A0-8DFA-F97DE848E434}"/>
              </a:ext>
              <a:ext uri="{C183D7F6-B498-43B3-948B-1728B52AA6E4}">
                <adec:decorative xmlns:adec="http://schemas.microsoft.com/office/drawing/2017/decorative" val="1"/>
              </a:ext>
            </a:extLst>
          </p:cNvPr>
          <p:cNvCxnSpPr>
            <a:cxnSpLocks/>
          </p:cNvCxnSpPr>
          <p:nvPr/>
        </p:nvCxnSpPr>
        <p:spPr>
          <a:xfrm flipV="1">
            <a:off x="2785320" y="5148653"/>
            <a:ext cx="125879" cy="3210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8DE2E5F-6F4C-403B-88ED-998496DE858A}"/>
              </a:ext>
              <a:ext uri="{C183D7F6-B498-43B3-948B-1728B52AA6E4}">
                <adec:decorative xmlns:adec="http://schemas.microsoft.com/office/drawing/2017/decorative" val="1"/>
              </a:ext>
            </a:extLst>
          </p:cNvPr>
          <p:cNvCxnSpPr>
            <a:stCxn id="11" idx="1"/>
          </p:cNvCxnSpPr>
          <p:nvPr/>
        </p:nvCxnSpPr>
        <p:spPr>
          <a:xfrm flipH="1" flipV="1">
            <a:off x="3756866" y="5189281"/>
            <a:ext cx="195139" cy="270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2BE8339-A08B-400B-8166-6E7086BAC964}"/>
              </a:ext>
              <a:ext uri="{C183D7F6-B498-43B3-948B-1728B52AA6E4}">
                <adec:decorative xmlns:adec="http://schemas.microsoft.com/office/drawing/2017/decorative" val="1"/>
              </a:ext>
            </a:extLst>
          </p:cNvPr>
          <p:cNvCxnSpPr>
            <a:cxnSpLocks/>
            <a:stCxn id="6" idx="7"/>
            <a:endCxn id="12" idx="3"/>
          </p:cNvCxnSpPr>
          <p:nvPr/>
        </p:nvCxnSpPr>
        <p:spPr>
          <a:xfrm flipV="1">
            <a:off x="3872477" y="4505766"/>
            <a:ext cx="98150" cy="1604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E6C93AD4-A7E7-4F84-985C-9ADD9B37490D}"/>
              </a:ext>
            </a:extLst>
          </p:cNvPr>
          <p:cNvSpPr/>
          <p:nvPr/>
        </p:nvSpPr>
        <p:spPr>
          <a:xfrm>
            <a:off x="6683496" y="1141230"/>
            <a:ext cx="1629924" cy="5494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Gradient_ descent</a:t>
            </a:r>
          </a:p>
        </p:txBody>
      </p:sp>
      <p:sp>
        <p:nvSpPr>
          <p:cNvPr id="36" name="椭圆 35">
            <a:extLst>
              <a:ext uri="{FF2B5EF4-FFF2-40B4-BE49-F238E27FC236}">
                <a16:creationId xmlns:a16="http://schemas.microsoft.com/office/drawing/2014/main" id="{410131EE-BF9A-411E-8D53-AE38F8ADA0BB}"/>
              </a:ext>
            </a:extLst>
          </p:cNvPr>
          <p:cNvSpPr/>
          <p:nvPr/>
        </p:nvSpPr>
        <p:spPr>
          <a:xfrm>
            <a:off x="4564086" y="1142326"/>
            <a:ext cx="1629923" cy="387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Train_step</a:t>
            </a:r>
            <a:endParaRPr lang="en-US" dirty="0">
              <a:solidFill>
                <a:schemeClr val="tx1"/>
              </a:solidFill>
            </a:endParaRPr>
          </a:p>
        </p:txBody>
      </p:sp>
      <p:cxnSp>
        <p:nvCxnSpPr>
          <p:cNvPr id="38" name="直接连接符 37">
            <a:extLst>
              <a:ext uri="{FF2B5EF4-FFF2-40B4-BE49-F238E27FC236}">
                <a16:creationId xmlns:a16="http://schemas.microsoft.com/office/drawing/2014/main" id="{2DD93D5F-3B87-4B86-A9A3-73531A76813F}"/>
              </a:ext>
              <a:ext uri="{C183D7F6-B498-43B3-948B-1728B52AA6E4}">
                <adec:decorative xmlns:adec="http://schemas.microsoft.com/office/drawing/2017/decorative" val="1"/>
              </a:ext>
            </a:extLst>
          </p:cNvPr>
          <p:cNvCxnSpPr>
            <a:stCxn id="19" idx="6"/>
            <a:endCxn id="20" idx="2"/>
          </p:cNvCxnSpPr>
          <p:nvPr/>
        </p:nvCxnSpPr>
        <p:spPr>
          <a:xfrm flipV="1">
            <a:off x="4732182" y="2205892"/>
            <a:ext cx="310199" cy="83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D9C7BCC-615A-46E4-B57D-0F3DB171ED8F}"/>
              </a:ext>
              <a:ext uri="{C183D7F6-B498-43B3-948B-1728B52AA6E4}">
                <adec:decorative xmlns:adec="http://schemas.microsoft.com/office/drawing/2017/decorative" val="1"/>
              </a:ext>
            </a:extLst>
          </p:cNvPr>
          <p:cNvCxnSpPr>
            <a:stCxn id="16" idx="3"/>
            <a:endCxn id="15" idx="7"/>
          </p:cNvCxnSpPr>
          <p:nvPr/>
        </p:nvCxnSpPr>
        <p:spPr>
          <a:xfrm flipH="1">
            <a:off x="4491958" y="3077654"/>
            <a:ext cx="228633" cy="3890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FA2FED5-A539-42A8-891F-BC09183CA210}"/>
              </a:ext>
              <a:ext uri="{C183D7F6-B498-43B3-948B-1728B52AA6E4}">
                <adec:decorative xmlns:adec="http://schemas.microsoft.com/office/drawing/2017/decorative" val="1"/>
              </a:ext>
            </a:extLst>
          </p:cNvPr>
          <p:cNvCxnSpPr>
            <a:stCxn id="16" idx="7"/>
            <a:endCxn id="18" idx="2"/>
          </p:cNvCxnSpPr>
          <p:nvPr/>
        </p:nvCxnSpPr>
        <p:spPr>
          <a:xfrm flipV="1">
            <a:off x="4959709" y="2759770"/>
            <a:ext cx="255688" cy="90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B90FD9A-2B76-4B89-BE3F-75B726B9DC0C}"/>
              </a:ext>
              <a:ext uri="{C183D7F6-B498-43B3-948B-1728B52AA6E4}">
                <adec:decorative xmlns:adec="http://schemas.microsoft.com/office/drawing/2017/decorative" val="1"/>
              </a:ext>
            </a:extLst>
          </p:cNvPr>
          <p:cNvCxnSpPr>
            <a:stCxn id="17" idx="0"/>
            <a:endCxn id="18" idx="4"/>
          </p:cNvCxnSpPr>
          <p:nvPr/>
        </p:nvCxnSpPr>
        <p:spPr>
          <a:xfrm flipH="1" flipV="1">
            <a:off x="5584464" y="2941355"/>
            <a:ext cx="76786" cy="336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4D6EFC6D-4A46-4DEC-914C-02AECE2998E4}"/>
              </a:ext>
              <a:ext uri="{C183D7F6-B498-43B3-948B-1728B52AA6E4}">
                <adec:decorative xmlns:adec="http://schemas.microsoft.com/office/drawing/2017/decorative" val="1"/>
              </a:ext>
            </a:extLst>
          </p:cNvPr>
          <p:cNvCxnSpPr>
            <a:stCxn id="18" idx="0"/>
            <a:endCxn id="20" idx="4"/>
          </p:cNvCxnSpPr>
          <p:nvPr/>
        </p:nvCxnSpPr>
        <p:spPr>
          <a:xfrm flipV="1">
            <a:off x="5584464" y="2399733"/>
            <a:ext cx="67464" cy="178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854FC480-F23A-447A-AD7A-B7CB80F39ED0}"/>
              </a:ext>
              <a:ext uri="{C183D7F6-B498-43B3-948B-1728B52AA6E4}">
                <adec:decorative xmlns:adec="http://schemas.microsoft.com/office/drawing/2017/decorative" val="1"/>
              </a:ext>
            </a:extLst>
          </p:cNvPr>
          <p:cNvCxnSpPr>
            <a:stCxn id="20" idx="6"/>
            <a:endCxn id="35" idx="3"/>
          </p:cNvCxnSpPr>
          <p:nvPr/>
        </p:nvCxnSpPr>
        <p:spPr>
          <a:xfrm flipV="1">
            <a:off x="6261474" y="1610223"/>
            <a:ext cx="660719" cy="595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B4991780-9628-4A38-A316-433EC9B3E9AD}"/>
              </a:ext>
              <a:ext uri="{C183D7F6-B498-43B3-948B-1728B52AA6E4}">
                <adec:decorative xmlns:adec="http://schemas.microsoft.com/office/drawing/2017/decorative" val="1"/>
              </a:ext>
            </a:extLst>
          </p:cNvPr>
          <p:cNvCxnSpPr>
            <a:stCxn id="35" idx="2"/>
            <a:endCxn id="36" idx="6"/>
          </p:cNvCxnSpPr>
          <p:nvPr/>
        </p:nvCxnSpPr>
        <p:spPr>
          <a:xfrm flipH="1" flipV="1">
            <a:off x="6194009" y="1336167"/>
            <a:ext cx="489487" cy="797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弧形 55">
            <a:extLst>
              <a:ext uri="{FF2B5EF4-FFF2-40B4-BE49-F238E27FC236}">
                <a16:creationId xmlns:a16="http://schemas.microsoft.com/office/drawing/2014/main" id="{C974DFB1-8813-4553-B14A-9DF24B909BA1}"/>
              </a:ext>
              <a:ext uri="{C183D7F6-B498-43B3-948B-1728B52AA6E4}">
                <adec:decorative xmlns:adec="http://schemas.microsoft.com/office/drawing/2017/decorative" val="1"/>
              </a:ext>
            </a:extLst>
          </p:cNvPr>
          <p:cNvSpPr/>
          <p:nvPr/>
        </p:nvSpPr>
        <p:spPr>
          <a:xfrm rot="16951911">
            <a:off x="2638209" y="2865475"/>
            <a:ext cx="3359231" cy="343165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7" name="直接连接符 56">
            <a:extLst>
              <a:ext uri="{FF2B5EF4-FFF2-40B4-BE49-F238E27FC236}">
                <a16:creationId xmlns:a16="http://schemas.microsoft.com/office/drawing/2014/main" id="{8C927F8F-6992-4EF9-9407-9719C7E4A9AC}"/>
              </a:ext>
              <a:ext uri="{C183D7F6-B498-43B3-948B-1728B52AA6E4}">
                <adec:decorative xmlns:adec="http://schemas.microsoft.com/office/drawing/2017/decorative" val="1"/>
              </a:ext>
            </a:extLst>
          </p:cNvPr>
          <p:cNvCxnSpPr>
            <a:cxnSpLocks/>
            <a:stCxn id="13" idx="2"/>
            <a:endCxn id="12" idx="6"/>
          </p:cNvCxnSpPr>
          <p:nvPr/>
        </p:nvCxnSpPr>
        <p:spPr>
          <a:xfrm flipH="1">
            <a:off x="4259268" y="4386168"/>
            <a:ext cx="553968" cy="6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itle 1">
            <a:extLst>
              <a:ext uri="{FF2B5EF4-FFF2-40B4-BE49-F238E27FC236}">
                <a16:creationId xmlns:a16="http://schemas.microsoft.com/office/drawing/2014/main" id="{94B6B302-3405-489B-A896-703D7C72BA9C}"/>
              </a:ext>
            </a:extLst>
          </p:cNvPr>
          <p:cNvSpPr>
            <a:spLocks noGrp="1"/>
          </p:cNvSpPr>
          <p:nvPr>
            <p:ph type="title"/>
          </p:nvPr>
        </p:nvSpPr>
        <p:spPr>
          <a:xfrm>
            <a:off x="662924" y="72197"/>
            <a:ext cx="7886700" cy="1325563"/>
          </a:xfrm>
        </p:spPr>
        <p:txBody>
          <a:bodyPr/>
          <a:lstStyle/>
          <a:p>
            <a:r>
              <a:rPr lang="en-US" dirty="0"/>
              <a:t>Graph </a:t>
            </a:r>
          </a:p>
        </p:txBody>
      </p:sp>
    </p:spTree>
    <p:extLst>
      <p:ext uri="{BB962C8B-B14F-4D97-AF65-F5344CB8AC3E}">
        <p14:creationId xmlns:p14="http://schemas.microsoft.com/office/powerpoint/2010/main" val="2544552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3052-672C-40E3-8512-7C0186FD5448}"/>
              </a:ext>
            </a:extLst>
          </p:cNvPr>
          <p:cNvSpPr>
            <a:spLocks noGrp="1"/>
          </p:cNvSpPr>
          <p:nvPr>
            <p:ph type="title"/>
          </p:nvPr>
        </p:nvSpPr>
        <p:spPr/>
        <p:txBody>
          <a:bodyPr/>
          <a:lstStyle/>
          <a:p>
            <a:r>
              <a:rPr lang="en-US" dirty="0"/>
              <a:t>Init </a:t>
            </a:r>
          </a:p>
        </p:txBody>
      </p:sp>
      <p:sp>
        <p:nvSpPr>
          <p:cNvPr id="3" name="Content Placeholder 2">
            <a:extLst>
              <a:ext uri="{FF2B5EF4-FFF2-40B4-BE49-F238E27FC236}">
                <a16:creationId xmlns:a16="http://schemas.microsoft.com/office/drawing/2014/main" id="{AB8780CC-EC08-4B39-A1D2-A4BEAB162780}"/>
              </a:ext>
            </a:extLst>
          </p:cNvPr>
          <p:cNvSpPr>
            <a:spLocks noGrp="1"/>
          </p:cNvSpPr>
          <p:nvPr>
            <p:ph idx="1"/>
          </p:nvPr>
        </p:nvSpPr>
        <p:spPr/>
        <p:txBody>
          <a:bodyPr>
            <a:normAutofit/>
          </a:bodyPr>
          <a:lstStyle/>
          <a:p>
            <a:r>
              <a:rPr lang="en-US" dirty="0"/>
              <a:t>Once the inner workings of the model are defined, the next step is to move to the session definition and the main loop. </a:t>
            </a:r>
          </a:p>
          <a:p>
            <a:r>
              <a:rPr lang="en-US" dirty="0"/>
              <a:t>In the code segment below, we can see that this process involves defining the variables </a:t>
            </a:r>
            <a:r>
              <a:rPr lang="en-US" b="1" dirty="0" err="1"/>
              <a:t>init</a:t>
            </a:r>
            <a:r>
              <a:rPr lang="en-US" dirty="0"/>
              <a:t> and </a:t>
            </a:r>
            <a:r>
              <a:rPr lang="en-US" b="1" dirty="0"/>
              <a:t>sess</a:t>
            </a:r>
            <a:r>
              <a:rPr lang="en-US" dirty="0"/>
              <a:t>. </a:t>
            </a:r>
          </a:p>
          <a:p>
            <a:r>
              <a:rPr lang="en-US" dirty="0"/>
              <a:t>The </a:t>
            </a:r>
            <a:r>
              <a:rPr lang="en-US" b="1" dirty="0" err="1"/>
              <a:t>init</a:t>
            </a:r>
            <a:r>
              <a:rPr lang="en-US" dirty="0"/>
              <a:t> variable will call: </a:t>
            </a:r>
          </a:p>
          <a:p>
            <a:endParaRPr lang="en-US" dirty="0"/>
          </a:p>
          <a:p>
            <a:pPr marL="0" indent="0">
              <a:buNone/>
            </a:pPr>
            <a:r>
              <a:rPr lang="en-US" b="1" dirty="0"/>
              <a:t>  </a:t>
            </a:r>
            <a:r>
              <a:rPr lang="en-US" b="1" dirty="0" err="1"/>
              <a:t>tf.initialize_all_variables</a:t>
            </a:r>
            <a:r>
              <a:rPr lang="en-US" b="1" dirty="0"/>
              <a:t>()</a:t>
            </a:r>
            <a:r>
              <a:rPr lang="en-US" dirty="0"/>
              <a:t> </a:t>
            </a:r>
          </a:p>
          <a:p>
            <a:pPr marL="0" indent="0">
              <a:buNone/>
            </a:pPr>
            <a:endParaRPr lang="en-US" dirty="0"/>
          </a:p>
          <a:p>
            <a:r>
              <a:rPr lang="en-US" dirty="0"/>
              <a:t>which initializes all the variables and placeholders (the tensors) in the graph once you run the session. </a:t>
            </a:r>
          </a:p>
        </p:txBody>
      </p:sp>
    </p:spTree>
    <p:extLst>
      <p:ext uri="{BB962C8B-B14F-4D97-AF65-F5344CB8AC3E}">
        <p14:creationId xmlns:p14="http://schemas.microsoft.com/office/powerpoint/2010/main" val="587699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D06F-A70C-465E-8BF6-049539380A89}"/>
              </a:ext>
            </a:extLst>
          </p:cNvPr>
          <p:cNvSpPr>
            <a:spLocks noGrp="1"/>
          </p:cNvSpPr>
          <p:nvPr>
            <p:ph type="title"/>
          </p:nvPr>
        </p:nvSpPr>
        <p:spPr/>
        <p:txBody>
          <a:bodyPr/>
          <a:lstStyle/>
          <a:p>
            <a:r>
              <a:rPr lang="en-US" b="1" dirty="0" err="1"/>
              <a:t>sess.run</a:t>
            </a:r>
            <a:r>
              <a:rPr lang="en-US" b="1" dirty="0"/>
              <a:t>()</a:t>
            </a:r>
            <a:endParaRPr lang="en-US" dirty="0"/>
          </a:p>
        </p:txBody>
      </p:sp>
      <p:sp>
        <p:nvSpPr>
          <p:cNvPr id="3" name="Content Placeholder 2">
            <a:extLst>
              <a:ext uri="{FF2B5EF4-FFF2-40B4-BE49-F238E27FC236}">
                <a16:creationId xmlns:a16="http://schemas.microsoft.com/office/drawing/2014/main" id="{C599022B-D20C-49DF-897F-06A038A0700A}"/>
              </a:ext>
            </a:extLst>
          </p:cNvPr>
          <p:cNvSpPr>
            <a:spLocks noGrp="1"/>
          </p:cNvSpPr>
          <p:nvPr>
            <p:ph idx="1"/>
          </p:nvPr>
        </p:nvSpPr>
        <p:spPr/>
        <p:txBody>
          <a:bodyPr/>
          <a:lstStyle/>
          <a:p>
            <a:r>
              <a:rPr lang="en-US" dirty="0"/>
              <a:t>Consider that at this point all we have done is define the graph structure without actually running anything in </a:t>
            </a:r>
            <a:r>
              <a:rPr lang="en-US" dirty="0" err="1"/>
              <a:t>Tensorflow</a:t>
            </a:r>
            <a:r>
              <a:rPr lang="en-US" dirty="0"/>
              <a:t>. </a:t>
            </a:r>
          </a:p>
          <a:p>
            <a:r>
              <a:rPr lang="en-US" dirty="0"/>
              <a:t>To run things in </a:t>
            </a:r>
            <a:r>
              <a:rPr lang="en-US" dirty="0" err="1"/>
              <a:t>Tensorflow</a:t>
            </a:r>
            <a:r>
              <a:rPr lang="en-US" dirty="0"/>
              <a:t> we use </a:t>
            </a:r>
            <a:r>
              <a:rPr lang="en-US" b="1" dirty="0" err="1"/>
              <a:t>sess.run</a:t>
            </a:r>
            <a:r>
              <a:rPr lang="en-US" b="1" dirty="0"/>
              <a:t>()</a:t>
            </a:r>
            <a:r>
              <a:rPr lang="en-US" dirty="0"/>
              <a:t> with the variable we want to run it with. </a:t>
            </a:r>
          </a:p>
          <a:p>
            <a:r>
              <a:rPr lang="en-US" dirty="0"/>
              <a:t>In this case, we want to initialize the variables so we run </a:t>
            </a:r>
            <a:r>
              <a:rPr lang="en-US" b="1" dirty="0" err="1"/>
              <a:t>sess.run</a:t>
            </a:r>
            <a:r>
              <a:rPr lang="en-US" b="1" dirty="0"/>
              <a:t>(</a:t>
            </a:r>
            <a:r>
              <a:rPr lang="en-US" b="1" dirty="0" err="1"/>
              <a:t>init</a:t>
            </a:r>
            <a:r>
              <a:rPr lang="en-US" b="1" dirty="0"/>
              <a:t>).</a:t>
            </a:r>
            <a:r>
              <a:rPr lang="en-US" dirty="0"/>
              <a:t> </a:t>
            </a:r>
          </a:p>
          <a:p>
            <a:endParaRPr lang="en-US" dirty="0"/>
          </a:p>
        </p:txBody>
      </p:sp>
    </p:spTree>
    <p:extLst>
      <p:ext uri="{BB962C8B-B14F-4D97-AF65-F5344CB8AC3E}">
        <p14:creationId xmlns:p14="http://schemas.microsoft.com/office/powerpoint/2010/main" val="369344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A7FD9-97EC-4745-AF54-DF854C5ECC76}"/>
              </a:ext>
            </a:extLst>
          </p:cNvPr>
          <p:cNvSpPr>
            <a:spLocks noGrp="1"/>
          </p:cNvSpPr>
          <p:nvPr>
            <p:ph type="title"/>
          </p:nvPr>
        </p:nvSpPr>
        <p:spPr>
          <a:xfrm>
            <a:off x="761705" y="402697"/>
            <a:ext cx="7886700" cy="1325563"/>
          </a:xfrm>
        </p:spPr>
        <p:txBody>
          <a:bodyPr/>
          <a:lstStyle/>
          <a:p>
            <a:r>
              <a:rPr lang="en-US" dirty="0"/>
              <a:t>Linear regression</a:t>
            </a:r>
          </a:p>
        </p:txBody>
      </p:sp>
      <p:grpSp>
        <p:nvGrpSpPr>
          <p:cNvPr id="40" name="组合 39" descr="Linear regression graph demonstration">
            <a:extLst>
              <a:ext uri="{FF2B5EF4-FFF2-40B4-BE49-F238E27FC236}">
                <a16:creationId xmlns:a16="http://schemas.microsoft.com/office/drawing/2014/main" id="{045F5BE2-243F-418C-8FCF-3514A0FB1D9F}"/>
              </a:ext>
            </a:extLst>
          </p:cNvPr>
          <p:cNvGrpSpPr/>
          <p:nvPr/>
        </p:nvGrpSpPr>
        <p:grpSpPr>
          <a:xfrm>
            <a:off x="605416" y="1546138"/>
            <a:ext cx="7557053" cy="3496794"/>
            <a:chOff x="2032691" y="2232783"/>
            <a:chExt cx="4582377" cy="2120354"/>
          </a:xfrm>
        </p:grpSpPr>
        <p:pic>
          <p:nvPicPr>
            <p:cNvPr id="1030" name="Picture 6" descr="https://documents.lucidchart.com/documents/20ec6c4f-9d3c-4b49-a01b-ba0d2cd7ed66/pages/0_0?a=1543&amp;x=1380&amp;y=450&amp;w=440&amp;h=182&amp;store=1&amp;accept=image%2F*&amp;auth=LCA%203b045a33440ab423114acc77e3b1287351b8b378-ts%3D1562521798">
              <a:extLst>
                <a:ext uri="{FF2B5EF4-FFF2-40B4-BE49-F238E27FC236}">
                  <a16:creationId xmlns:a16="http://schemas.microsoft.com/office/drawing/2014/main" id="{C533A28D-6FEA-4E4B-BD5B-1B1262F515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64" t="19103" r="13375" b="24641"/>
            <a:stretch/>
          </p:blipFill>
          <p:spPr bwMode="auto">
            <a:xfrm>
              <a:off x="2032691" y="2381062"/>
              <a:ext cx="1803022" cy="7287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ocuments.lucidchart.com/documents/20ec6c4f-9d3c-4b49-a01b-ba0d2cd7ed66/pages/0_0?a=1543&amp;x=1511&amp;y=661&amp;w=386&amp;h=114&amp;store=1&amp;accept=image%2F*&amp;auth=LCA%205a648d7327cb7953257b17cded3f49673e14af24-ts%3D1562521798">
              <a:extLst>
                <a:ext uri="{FF2B5EF4-FFF2-40B4-BE49-F238E27FC236}">
                  <a16:creationId xmlns:a16="http://schemas.microsoft.com/office/drawing/2014/main" id="{7A4B68C4-FF46-4EBF-80B0-F8BDD3A0B7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59" t="16713" r="11412" b="37397"/>
            <a:stretch/>
          </p:blipFill>
          <p:spPr bwMode="auto">
            <a:xfrm>
              <a:off x="2127460" y="3550252"/>
              <a:ext cx="2332139" cy="37152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a:extLst>
                <a:ext uri="{FF2B5EF4-FFF2-40B4-BE49-F238E27FC236}">
                  <a16:creationId xmlns:a16="http://schemas.microsoft.com/office/drawing/2014/main" id="{5A552942-62D5-4DFA-B507-F72AB18B63E9}"/>
                </a:ext>
              </a:extLst>
            </p:cNvPr>
            <p:cNvCxnSpPr/>
            <p:nvPr/>
          </p:nvCxnSpPr>
          <p:spPr>
            <a:xfrm flipV="1">
              <a:off x="3835712" y="2781300"/>
              <a:ext cx="528506" cy="17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B8918475-D523-4FD6-B0DD-B2BD6BB812F5}"/>
                </a:ext>
              </a:extLst>
            </p:cNvPr>
            <p:cNvCxnSpPr>
              <a:cxnSpLocks/>
            </p:cNvCxnSpPr>
            <p:nvPr/>
          </p:nvCxnSpPr>
          <p:spPr>
            <a:xfrm flipV="1">
              <a:off x="3835712" y="2990770"/>
              <a:ext cx="528506" cy="13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3D8F5105-D941-493D-B753-BB5EFCC6D364}"/>
                </a:ext>
              </a:extLst>
            </p:cNvPr>
            <p:cNvCxnSpPr>
              <a:cxnSpLocks/>
            </p:cNvCxnSpPr>
            <p:nvPr/>
          </p:nvCxnSpPr>
          <p:spPr>
            <a:xfrm>
              <a:off x="3835712" y="3047909"/>
              <a:ext cx="528506" cy="18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36" name="Picture 12" descr="https://documents.lucidchart.com/documents/20ec6c4f-9d3c-4b49-a01b-ba0d2cd7ed66/pages/0_0?a=1544&amp;x=1992&amp;y=476&amp;w=184&amp;h=91&amp;store=1&amp;accept=image%2F*&amp;auth=LCA%202984372808520ad6c7fbb81d24984dd8c3260ef8-ts%3D1562521798">
              <a:extLst>
                <a:ext uri="{FF2B5EF4-FFF2-40B4-BE49-F238E27FC236}">
                  <a16:creationId xmlns:a16="http://schemas.microsoft.com/office/drawing/2014/main" id="{DB0ACEDF-C72E-4477-BBF2-39E80AAA6C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083"/>
            <a:stretch/>
          </p:blipFill>
          <p:spPr bwMode="auto">
            <a:xfrm>
              <a:off x="2785515" y="2232783"/>
              <a:ext cx="1155627"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接箭头连接符 22">
              <a:extLst>
                <a:ext uri="{FF2B5EF4-FFF2-40B4-BE49-F238E27FC236}">
                  <a16:creationId xmlns:a16="http://schemas.microsoft.com/office/drawing/2014/main" id="{75B811A9-7A37-4643-98D3-0F21F5C19396}"/>
                </a:ext>
              </a:extLst>
            </p:cNvPr>
            <p:cNvCxnSpPr>
              <a:cxnSpLocks/>
            </p:cNvCxnSpPr>
            <p:nvPr/>
          </p:nvCxnSpPr>
          <p:spPr>
            <a:xfrm>
              <a:off x="3888426" y="2549968"/>
              <a:ext cx="457200" cy="9144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pic>
          <p:nvPicPr>
            <p:cNvPr id="31" name="Picture 12" descr="https://documents.lucidchart.com/documents/20ec6c4f-9d3c-4b49-a01b-ba0d2cd7ed66/pages/0_0?a=1544&amp;x=1992&amp;y=476&amp;w=184&amp;h=91&amp;store=1&amp;accept=image%2F*&amp;auth=LCA%202984372808520ad6c7fbb81d24984dd8c3260ef8-ts%3D1562521798">
              <a:extLst>
                <a:ext uri="{FF2B5EF4-FFF2-40B4-BE49-F238E27FC236}">
                  <a16:creationId xmlns:a16="http://schemas.microsoft.com/office/drawing/2014/main" id="{F634B11B-4823-4C6D-B0AC-500D95A4EA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791" t="22601" r="12083" b="20917"/>
            <a:stretch/>
          </p:blipFill>
          <p:spPr bwMode="auto">
            <a:xfrm>
              <a:off x="2914213" y="3987303"/>
              <a:ext cx="1026929" cy="365834"/>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接箭头连接符 31">
              <a:extLst>
                <a:ext uri="{FF2B5EF4-FFF2-40B4-BE49-F238E27FC236}">
                  <a16:creationId xmlns:a16="http://schemas.microsoft.com/office/drawing/2014/main" id="{A9D36301-69A5-48D5-8751-52FA1E832064}"/>
                </a:ext>
              </a:extLst>
            </p:cNvPr>
            <p:cNvCxnSpPr>
              <a:cxnSpLocks/>
            </p:cNvCxnSpPr>
            <p:nvPr/>
          </p:nvCxnSpPr>
          <p:spPr>
            <a:xfrm>
              <a:off x="3888427" y="4158105"/>
              <a:ext cx="475791" cy="1034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F2C3B451-2A96-4E10-B925-BDAED79B2DD5}"/>
                </a:ext>
              </a:extLst>
            </p:cNvPr>
            <p:cNvSpPr txBox="1"/>
            <p:nvPr/>
          </p:nvSpPr>
          <p:spPr>
            <a:xfrm>
              <a:off x="4347440" y="2634918"/>
              <a:ext cx="224319" cy="727845"/>
            </a:xfrm>
            <a:prstGeom prst="rect">
              <a:avLst/>
            </a:prstGeom>
            <a:noFill/>
          </p:spPr>
          <p:txBody>
            <a:bodyPr wrap="square" rtlCol="0">
              <a:spAutoFit/>
            </a:bodyPr>
            <a:lstStyle/>
            <a:p>
              <a:r>
                <a:rPr lang="en-US" altLang="zh-CN" sz="2400" dirty="0"/>
                <a:t>0</a:t>
              </a:r>
            </a:p>
            <a:p>
              <a:r>
                <a:rPr lang="en-US" altLang="zh-CN" sz="2400" dirty="0"/>
                <a:t>1</a:t>
              </a:r>
            </a:p>
            <a:p>
              <a:r>
                <a:rPr lang="en-US" altLang="zh-CN" sz="2400" dirty="0"/>
                <a:t>2</a:t>
              </a:r>
              <a:endParaRPr lang="en-US" sz="2400" dirty="0"/>
            </a:p>
          </p:txBody>
        </p:sp>
        <p:cxnSp>
          <p:nvCxnSpPr>
            <p:cNvPr id="30" name="直接连接符 29">
              <a:extLst>
                <a:ext uri="{FF2B5EF4-FFF2-40B4-BE49-F238E27FC236}">
                  <a16:creationId xmlns:a16="http://schemas.microsoft.com/office/drawing/2014/main" id="{9326EDE5-55DF-4420-AAD3-58A590A8FFED}"/>
                </a:ext>
              </a:extLst>
            </p:cNvPr>
            <p:cNvCxnSpPr>
              <a:cxnSpLocks/>
            </p:cNvCxnSpPr>
            <p:nvPr/>
          </p:nvCxnSpPr>
          <p:spPr>
            <a:xfrm>
              <a:off x="4794941" y="4261578"/>
              <a:ext cx="182012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791C39D6-C53A-495A-A2F4-FF5E4385B45C}"/>
                </a:ext>
              </a:extLst>
            </p:cNvPr>
            <p:cNvCxnSpPr/>
            <p:nvPr/>
          </p:nvCxnSpPr>
          <p:spPr>
            <a:xfrm>
              <a:off x="4794941" y="4160911"/>
              <a:ext cx="0" cy="18288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AF2D5CB-F031-4466-8D7A-FDE01051BF6C}"/>
                </a:ext>
              </a:extLst>
            </p:cNvPr>
            <p:cNvCxnSpPr/>
            <p:nvPr/>
          </p:nvCxnSpPr>
          <p:spPr>
            <a:xfrm>
              <a:off x="6615068" y="4170257"/>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37" name="椭圆 36">
              <a:extLst>
                <a:ext uri="{FF2B5EF4-FFF2-40B4-BE49-F238E27FC236}">
                  <a16:creationId xmlns:a16="http://schemas.microsoft.com/office/drawing/2014/main" id="{8C947FAC-4ACF-4448-88A8-D31CAAC40C75}"/>
                </a:ext>
              </a:extLst>
            </p:cNvPr>
            <p:cNvSpPr/>
            <p:nvPr/>
          </p:nvSpPr>
          <p:spPr>
            <a:xfrm>
              <a:off x="5682144" y="4238718"/>
              <a:ext cx="45720" cy="457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椭圆 45">
              <a:extLst>
                <a:ext uri="{FF2B5EF4-FFF2-40B4-BE49-F238E27FC236}">
                  <a16:creationId xmlns:a16="http://schemas.microsoft.com/office/drawing/2014/main" id="{2A7ABC73-B392-4099-BDB2-FBD327250AEB}"/>
                </a:ext>
              </a:extLst>
            </p:cNvPr>
            <p:cNvSpPr/>
            <p:nvPr/>
          </p:nvSpPr>
          <p:spPr>
            <a:xfrm>
              <a:off x="6151488" y="4238718"/>
              <a:ext cx="45720" cy="457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椭圆 46">
              <a:extLst>
                <a:ext uri="{FF2B5EF4-FFF2-40B4-BE49-F238E27FC236}">
                  <a16:creationId xmlns:a16="http://schemas.microsoft.com/office/drawing/2014/main" id="{DF551702-A24C-4707-9DF6-2858E4ADADF0}"/>
                </a:ext>
              </a:extLst>
            </p:cNvPr>
            <p:cNvSpPr/>
            <p:nvPr/>
          </p:nvSpPr>
          <p:spPr>
            <a:xfrm>
              <a:off x="5222569" y="4238718"/>
              <a:ext cx="45720" cy="457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9" name="文本框 38">
            <a:extLst>
              <a:ext uri="{FF2B5EF4-FFF2-40B4-BE49-F238E27FC236}">
                <a16:creationId xmlns:a16="http://schemas.microsoft.com/office/drawing/2014/main" id="{6155CD8D-3925-49FB-9E19-6DBACB73694B}"/>
              </a:ext>
            </a:extLst>
          </p:cNvPr>
          <p:cNvSpPr txBox="1"/>
          <p:nvPr/>
        </p:nvSpPr>
        <p:spPr>
          <a:xfrm>
            <a:off x="4607622" y="5118860"/>
            <a:ext cx="944489" cy="369332"/>
          </a:xfrm>
          <a:prstGeom prst="rect">
            <a:avLst/>
          </a:prstGeom>
          <a:noFill/>
        </p:spPr>
        <p:txBody>
          <a:bodyPr wrap="none" rtlCol="0">
            <a:spAutoFit/>
          </a:bodyPr>
          <a:lstStyle/>
          <a:p>
            <a:r>
              <a:rPr lang="en-US" dirty="0"/>
              <a:t>200,000</a:t>
            </a:r>
          </a:p>
        </p:txBody>
      </p:sp>
      <p:sp>
        <p:nvSpPr>
          <p:cNvPr id="50" name="文本框 49">
            <a:extLst>
              <a:ext uri="{FF2B5EF4-FFF2-40B4-BE49-F238E27FC236}">
                <a16:creationId xmlns:a16="http://schemas.microsoft.com/office/drawing/2014/main" id="{EE8A2C58-8D8C-4477-B6DB-3C4375E34B5B}"/>
              </a:ext>
            </a:extLst>
          </p:cNvPr>
          <p:cNvSpPr txBox="1"/>
          <p:nvPr/>
        </p:nvSpPr>
        <p:spPr>
          <a:xfrm>
            <a:off x="7690224" y="5080632"/>
            <a:ext cx="944489" cy="369332"/>
          </a:xfrm>
          <a:prstGeom prst="rect">
            <a:avLst/>
          </a:prstGeom>
          <a:noFill/>
        </p:spPr>
        <p:txBody>
          <a:bodyPr wrap="none" rtlCol="0">
            <a:spAutoFit/>
          </a:bodyPr>
          <a:lstStyle/>
          <a:p>
            <a:r>
              <a:rPr lang="en-US" altLang="zh-CN" dirty="0"/>
              <a:t>3</a:t>
            </a:r>
            <a:r>
              <a:rPr lang="en-US" dirty="0"/>
              <a:t>00,000</a:t>
            </a:r>
          </a:p>
        </p:txBody>
      </p:sp>
    </p:spTree>
    <p:extLst>
      <p:ext uri="{BB962C8B-B14F-4D97-AF65-F5344CB8AC3E}">
        <p14:creationId xmlns:p14="http://schemas.microsoft.com/office/powerpoint/2010/main" val="1814886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8E6C-CC44-40BA-8DC1-B7EC3B4FEF7F}"/>
              </a:ext>
            </a:extLst>
          </p:cNvPr>
          <p:cNvSpPr>
            <a:spLocks noGrp="1"/>
          </p:cNvSpPr>
          <p:nvPr>
            <p:ph type="title"/>
          </p:nvPr>
        </p:nvSpPr>
        <p:spPr/>
        <p:txBody>
          <a:bodyPr/>
          <a:lstStyle/>
          <a:p>
            <a:r>
              <a:rPr lang="en-US" dirty="0"/>
              <a:t>Session </a:t>
            </a:r>
          </a:p>
        </p:txBody>
      </p:sp>
      <p:sp>
        <p:nvSpPr>
          <p:cNvPr id="3" name="Content Placeholder 2">
            <a:extLst>
              <a:ext uri="{FF2B5EF4-FFF2-40B4-BE49-F238E27FC236}">
                <a16:creationId xmlns:a16="http://schemas.microsoft.com/office/drawing/2014/main" id="{8AD18FA7-F96F-45B8-9044-9C202DE6A9D1}"/>
              </a:ext>
            </a:extLst>
          </p:cNvPr>
          <p:cNvSpPr>
            <a:spLocks noGrp="1"/>
          </p:cNvSpPr>
          <p:nvPr>
            <p:ph idx="1"/>
          </p:nvPr>
        </p:nvSpPr>
        <p:spPr/>
        <p:txBody>
          <a:bodyPr/>
          <a:lstStyle/>
          <a:p>
            <a:pPr marL="0" indent="0">
              <a:buNone/>
            </a:pPr>
            <a:r>
              <a:rPr lang="en-US" dirty="0" err="1"/>
              <a:t>init</a:t>
            </a:r>
            <a:r>
              <a:rPr lang="en-US" dirty="0"/>
              <a:t> = </a:t>
            </a:r>
            <a:r>
              <a:rPr lang="en-US" dirty="0" err="1"/>
              <a:t>tf.initialize_all_variables</a:t>
            </a:r>
            <a:r>
              <a:rPr lang="en-US" dirty="0"/>
              <a:t>()</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init</a:t>
            </a:r>
            <a:r>
              <a:rPr lang="en-US" dirty="0"/>
              <a:t>)</a:t>
            </a:r>
          </a:p>
          <a:p>
            <a:endParaRPr lang="en-US" dirty="0"/>
          </a:p>
        </p:txBody>
      </p:sp>
    </p:spTree>
    <p:extLst>
      <p:ext uri="{BB962C8B-B14F-4D97-AF65-F5344CB8AC3E}">
        <p14:creationId xmlns:p14="http://schemas.microsoft.com/office/powerpoint/2010/main" val="3317157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0BCF-49AC-46B9-89C6-AF290062B335}"/>
              </a:ext>
            </a:extLst>
          </p:cNvPr>
          <p:cNvSpPr>
            <a:spLocks noGrp="1"/>
          </p:cNvSpPr>
          <p:nvPr>
            <p:ph type="title"/>
          </p:nvPr>
        </p:nvSpPr>
        <p:spPr/>
        <p:txBody>
          <a:bodyPr/>
          <a:lstStyle/>
          <a:p>
            <a:r>
              <a:rPr lang="en-US" dirty="0"/>
              <a:t>Main Loop</a:t>
            </a:r>
          </a:p>
        </p:txBody>
      </p:sp>
      <p:sp>
        <p:nvSpPr>
          <p:cNvPr id="3" name="Content Placeholder 2">
            <a:extLst>
              <a:ext uri="{FF2B5EF4-FFF2-40B4-BE49-F238E27FC236}">
                <a16:creationId xmlns:a16="http://schemas.microsoft.com/office/drawing/2014/main" id="{2DF1FA1C-230E-4259-BA13-77ACA3E6F646}"/>
              </a:ext>
            </a:extLst>
          </p:cNvPr>
          <p:cNvSpPr>
            <a:spLocks noGrp="1"/>
          </p:cNvSpPr>
          <p:nvPr>
            <p:ph idx="1"/>
          </p:nvPr>
        </p:nvSpPr>
        <p:spPr/>
        <p:txBody>
          <a:bodyPr/>
          <a:lstStyle/>
          <a:p>
            <a:r>
              <a:rPr lang="en-US" dirty="0"/>
              <a:t>Finally, the last part in our linear regression code is to run the main loop to actually train and test the model.</a:t>
            </a:r>
          </a:p>
          <a:p>
            <a:r>
              <a:rPr lang="en-US" dirty="0"/>
              <a:t> In this case, I have broken up the main loop into 2 separate loops for better visualization. </a:t>
            </a:r>
          </a:p>
          <a:p>
            <a:r>
              <a:rPr lang="en-US" dirty="0"/>
              <a:t>The first loop is for training and the second loop is for testing. The first training loop is very simple. </a:t>
            </a:r>
          </a:p>
          <a:p>
            <a:r>
              <a:rPr lang="en-US" dirty="0"/>
              <a:t>The training data, in this case, is not read from a file but instead is created automatically. </a:t>
            </a:r>
          </a:p>
          <a:p>
            <a:r>
              <a:rPr lang="en-US" dirty="0"/>
              <a:t>The feature vector is stored in </a:t>
            </a:r>
            <a:r>
              <a:rPr lang="en-US" b="1" dirty="0" err="1"/>
              <a:t>xs</a:t>
            </a:r>
            <a:r>
              <a:rPr lang="en-US" dirty="0"/>
              <a:t> and contains only one feature (x</a:t>
            </a:r>
            <a:r>
              <a:rPr lang="en-US" baseline="-25000" dirty="0"/>
              <a:t>1</a:t>
            </a:r>
            <a:r>
              <a:rPr lang="en-US" dirty="0"/>
              <a:t>) which is the “</a:t>
            </a:r>
            <a:r>
              <a:rPr lang="en-US" dirty="0" err="1"/>
              <a:t>i</a:t>
            </a:r>
            <a:r>
              <a:rPr lang="en-US" dirty="0"/>
              <a:t>” index. </a:t>
            </a:r>
          </a:p>
          <a:p>
            <a:r>
              <a:rPr lang="en-US" dirty="0"/>
              <a:t>This feature represents the size of the house. </a:t>
            </a:r>
          </a:p>
          <a:p>
            <a:r>
              <a:rPr lang="en-US" dirty="0"/>
              <a:t>The corresponding housing price for each </a:t>
            </a:r>
            <a:r>
              <a:rPr lang="en-US" b="1" dirty="0" err="1"/>
              <a:t>xs</a:t>
            </a:r>
            <a:r>
              <a:rPr lang="en-US" dirty="0"/>
              <a:t> sample is stored in </a:t>
            </a:r>
            <a:r>
              <a:rPr lang="en-US" b="1" dirty="0" err="1"/>
              <a:t>ys</a:t>
            </a:r>
            <a:r>
              <a:rPr lang="en-US" dirty="0"/>
              <a:t>. </a:t>
            </a:r>
          </a:p>
          <a:p>
            <a:endParaRPr lang="en-US" dirty="0"/>
          </a:p>
        </p:txBody>
      </p:sp>
    </p:spTree>
    <p:extLst>
      <p:ext uri="{BB962C8B-B14F-4D97-AF65-F5344CB8AC3E}">
        <p14:creationId xmlns:p14="http://schemas.microsoft.com/office/powerpoint/2010/main" val="3606893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EC4B-FB36-4F18-B669-94C0D2D6AD66}"/>
              </a:ext>
            </a:extLst>
          </p:cNvPr>
          <p:cNvSpPr>
            <a:spLocks noGrp="1"/>
          </p:cNvSpPr>
          <p:nvPr>
            <p:ph type="title"/>
          </p:nvPr>
        </p:nvSpPr>
        <p:spPr/>
        <p:txBody>
          <a:bodyPr/>
          <a:lstStyle/>
          <a:p>
            <a:r>
              <a:rPr lang="en-US" dirty="0"/>
              <a:t>housing price example</a:t>
            </a:r>
          </a:p>
        </p:txBody>
      </p:sp>
      <p:sp>
        <p:nvSpPr>
          <p:cNvPr id="3" name="Content Placeholder 2">
            <a:extLst>
              <a:ext uri="{FF2B5EF4-FFF2-40B4-BE49-F238E27FC236}">
                <a16:creationId xmlns:a16="http://schemas.microsoft.com/office/drawing/2014/main" id="{3D12411A-7357-4C32-A120-54298BD489F2}"/>
              </a:ext>
            </a:extLst>
          </p:cNvPr>
          <p:cNvSpPr>
            <a:spLocks noGrp="1"/>
          </p:cNvSpPr>
          <p:nvPr>
            <p:ph idx="1"/>
          </p:nvPr>
        </p:nvSpPr>
        <p:spPr/>
        <p:txBody>
          <a:bodyPr>
            <a:normAutofit fontScale="92500"/>
          </a:bodyPr>
          <a:lstStyle/>
          <a:p>
            <a:r>
              <a:rPr lang="en-US" dirty="0"/>
              <a:t>For this scenario, each housing price value is 5 times its corresponding house size. </a:t>
            </a:r>
          </a:p>
          <a:p>
            <a:r>
              <a:rPr lang="en-US" dirty="0"/>
              <a:t>Therefore, our model after training should be equivalent to: </a:t>
            </a:r>
          </a:p>
          <a:p>
            <a:pPr lvl="0"/>
            <a:r>
              <a:rPr lang="en-US" dirty="0"/>
              <a:t>y = 5 * x</a:t>
            </a:r>
            <a:r>
              <a:rPr lang="en-US" baseline="-25000" dirty="0"/>
              <a:t>1</a:t>
            </a:r>
            <a:r>
              <a:rPr lang="en-US" dirty="0"/>
              <a:t> + b. </a:t>
            </a:r>
          </a:p>
          <a:p>
            <a:r>
              <a:rPr lang="en-US" dirty="0"/>
              <a:t>In this case, the training phase would optimize the weight vector to be equal to 5 (W</a:t>
            </a:r>
            <a:r>
              <a:rPr lang="en-US" baseline="-25000" dirty="0"/>
              <a:t>1</a:t>
            </a:r>
            <a:r>
              <a:rPr lang="en-US" dirty="0"/>
              <a:t>=5).</a:t>
            </a:r>
          </a:p>
          <a:p>
            <a:r>
              <a:rPr lang="en-US" dirty="0"/>
              <a:t> Notice that the process is repeated 100 times. </a:t>
            </a:r>
          </a:p>
          <a:p>
            <a:r>
              <a:rPr lang="en-US" dirty="0"/>
              <a:t>Once </a:t>
            </a:r>
            <a:r>
              <a:rPr lang="en-US" b="1" dirty="0" err="1"/>
              <a:t>xs</a:t>
            </a:r>
            <a:r>
              <a:rPr lang="en-US" dirty="0"/>
              <a:t> and </a:t>
            </a:r>
            <a:r>
              <a:rPr lang="en-US" b="1" dirty="0" err="1"/>
              <a:t>ys</a:t>
            </a:r>
            <a:r>
              <a:rPr lang="en-US" dirty="0"/>
              <a:t> are defined, these values are assigned to the feed dictionary. </a:t>
            </a:r>
          </a:p>
          <a:p>
            <a:r>
              <a:rPr lang="en-US" dirty="0"/>
              <a:t>This is an internal mechanism of </a:t>
            </a:r>
            <a:r>
              <a:rPr lang="en-US" dirty="0" err="1"/>
              <a:t>Tensorflow</a:t>
            </a:r>
            <a:r>
              <a:rPr lang="en-US" dirty="0"/>
              <a:t> that is very useful f</a:t>
            </a:r>
          </a:p>
          <a:p>
            <a:r>
              <a:rPr lang="en-US" dirty="0"/>
              <a:t>or passing the data from the python code to the </a:t>
            </a:r>
            <a:r>
              <a:rPr lang="en-US" dirty="0" err="1"/>
              <a:t>Tensorflow</a:t>
            </a:r>
            <a:r>
              <a:rPr lang="en-US" dirty="0"/>
              <a:t> graph. In this case, </a:t>
            </a:r>
            <a:r>
              <a:rPr lang="en-US" b="1" dirty="0" err="1"/>
              <a:t>xs</a:t>
            </a:r>
            <a:r>
              <a:rPr lang="en-US" dirty="0"/>
              <a:t> is assigned to </a:t>
            </a:r>
            <a:r>
              <a:rPr lang="en-US" b="1" dirty="0"/>
              <a:t>x</a:t>
            </a:r>
            <a:r>
              <a:rPr lang="en-US" dirty="0"/>
              <a:t> and </a:t>
            </a:r>
            <a:r>
              <a:rPr lang="en-US" b="1" dirty="0" err="1"/>
              <a:t>ys</a:t>
            </a:r>
            <a:r>
              <a:rPr lang="en-US" dirty="0"/>
              <a:t> is assigned to </a:t>
            </a:r>
            <a:r>
              <a:rPr lang="en-US" b="1" dirty="0"/>
              <a:t>y_</a:t>
            </a:r>
            <a:r>
              <a:rPr lang="en-US" dirty="0"/>
              <a:t>. </a:t>
            </a:r>
          </a:p>
          <a:p>
            <a:r>
              <a:rPr lang="en-US" dirty="0"/>
              <a:t>These variables are the same ones that we have already defined in the code. </a:t>
            </a:r>
          </a:p>
          <a:p>
            <a:endParaRPr lang="en-US" dirty="0"/>
          </a:p>
        </p:txBody>
      </p:sp>
    </p:spTree>
    <p:extLst>
      <p:ext uri="{BB962C8B-B14F-4D97-AF65-F5344CB8AC3E}">
        <p14:creationId xmlns:p14="http://schemas.microsoft.com/office/powerpoint/2010/main" val="4218820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659F-34F2-450C-BE4E-E5149E54086F}"/>
              </a:ext>
            </a:extLst>
          </p:cNvPr>
          <p:cNvSpPr>
            <a:spLocks noGrp="1"/>
          </p:cNvSpPr>
          <p:nvPr>
            <p:ph type="title"/>
          </p:nvPr>
        </p:nvSpPr>
        <p:spPr/>
        <p:txBody>
          <a:bodyPr/>
          <a:lstStyle/>
          <a:p>
            <a:r>
              <a:rPr lang="en-US" b="1" dirty="0" err="1"/>
              <a:t>sess.run</a:t>
            </a:r>
            <a:r>
              <a:rPr lang="en-US" b="1" dirty="0"/>
              <a:t>(</a:t>
            </a:r>
            <a:r>
              <a:rPr lang="en-US" b="1" dirty="0" err="1"/>
              <a:t>train_step</a:t>
            </a:r>
            <a:r>
              <a:rPr lang="en-US" b="1" dirty="0"/>
              <a:t>)</a:t>
            </a:r>
            <a:endParaRPr lang="en-US" dirty="0"/>
          </a:p>
        </p:txBody>
      </p:sp>
      <p:sp>
        <p:nvSpPr>
          <p:cNvPr id="3" name="Content Placeholder 2">
            <a:extLst>
              <a:ext uri="{FF2B5EF4-FFF2-40B4-BE49-F238E27FC236}">
                <a16:creationId xmlns:a16="http://schemas.microsoft.com/office/drawing/2014/main" id="{24FF2102-4075-49C8-BB90-46B07F94AE4B}"/>
              </a:ext>
            </a:extLst>
          </p:cNvPr>
          <p:cNvSpPr>
            <a:spLocks noGrp="1"/>
          </p:cNvSpPr>
          <p:nvPr>
            <p:ph idx="1"/>
          </p:nvPr>
        </p:nvSpPr>
        <p:spPr/>
        <p:txBody>
          <a:bodyPr/>
          <a:lstStyle/>
          <a:p>
            <a:r>
              <a:rPr lang="en-US" dirty="0"/>
              <a:t>The last part is to run the graph. Finally, this is where your </a:t>
            </a:r>
            <a:r>
              <a:rPr lang="en-US" dirty="0" err="1"/>
              <a:t>Tensorflow</a:t>
            </a:r>
            <a:r>
              <a:rPr lang="en-US" dirty="0"/>
              <a:t> code will run. </a:t>
            </a:r>
          </a:p>
          <a:p>
            <a:r>
              <a:rPr lang="en-US" dirty="0"/>
              <a:t>Before now, the code had not executed but after </a:t>
            </a:r>
            <a:r>
              <a:rPr lang="en-US" b="1" dirty="0" err="1"/>
              <a:t>sess.run</a:t>
            </a:r>
            <a:r>
              <a:rPr lang="en-US" b="1" dirty="0"/>
              <a:t>(</a:t>
            </a:r>
            <a:r>
              <a:rPr lang="en-US" b="1" dirty="0" err="1"/>
              <a:t>train_step</a:t>
            </a:r>
            <a:r>
              <a:rPr lang="en-US" b="1" dirty="0"/>
              <a:t>),</a:t>
            </a:r>
            <a:r>
              <a:rPr lang="en-US" dirty="0"/>
              <a:t> the code finally executes. </a:t>
            </a:r>
          </a:p>
          <a:p>
            <a:r>
              <a:rPr lang="en-US" dirty="0"/>
              <a:t>In this case we run </a:t>
            </a:r>
            <a:r>
              <a:rPr lang="en-US" b="1" dirty="0" err="1"/>
              <a:t>train_step</a:t>
            </a:r>
            <a:r>
              <a:rPr lang="en-US" dirty="0"/>
              <a:t> and everything that is linked to </a:t>
            </a:r>
            <a:r>
              <a:rPr lang="en-US" b="1" dirty="0" err="1"/>
              <a:t>train_step</a:t>
            </a:r>
            <a:r>
              <a:rPr lang="en-US" dirty="0"/>
              <a:t>. </a:t>
            </a:r>
          </a:p>
          <a:p>
            <a:r>
              <a:rPr lang="en-US" dirty="0"/>
              <a:t>So we run the gradient descent optimizer, the cost function for least squares estimation, and the linear regression equation.</a:t>
            </a:r>
          </a:p>
          <a:p>
            <a:endParaRPr lang="en-US" dirty="0"/>
          </a:p>
        </p:txBody>
      </p:sp>
    </p:spTree>
    <p:extLst>
      <p:ext uri="{BB962C8B-B14F-4D97-AF65-F5344CB8AC3E}">
        <p14:creationId xmlns:p14="http://schemas.microsoft.com/office/powerpoint/2010/main" val="357336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9A5B-48B0-40F0-B136-D0D734982674}"/>
              </a:ext>
            </a:extLst>
          </p:cNvPr>
          <p:cNvSpPr>
            <a:spLocks noGrp="1"/>
          </p:cNvSpPr>
          <p:nvPr>
            <p:ph type="title"/>
          </p:nvPr>
        </p:nvSpPr>
        <p:spPr/>
        <p:txBody>
          <a:bodyPr/>
          <a:lstStyle/>
          <a:p>
            <a:r>
              <a:rPr lang="en-US" dirty="0"/>
              <a:t>Train Loop</a:t>
            </a:r>
          </a:p>
        </p:txBody>
      </p:sp>
      <p:sp>
        <p:nvSpPr>
          <p:cNvPr id="3" name="Content Placeholder 2">
            <a:extLst>
              <a:ext uri="{FF2B5EF4-FFF2-40B4-BE49-F238E27FC236}">
                <a16:creationId xmlns:a16="http://schemas.microsoft.com/office/drawing/2014/main" id="{33C44ED2-9570-4586-B7A3-9C885CE13E5B}"/>
              </a:ext>
            </a:extLst>
          </p:cNvPr>
          <p:cNvSpPr>
            <a:spLocks noGrp="1"/>
          </p:cNvSpPr>
          <p:nvPr>
            <p:ph idx="1"/>
          </p:nvPr>
        </p:nvSpPr>
        <p:spPr/>
        <p:txBody>
          <a:bodyPr/>
          <a:lstStyle/>
          <a:p>
            <a:endParaRPr lang="en-US"/>
          </a:p>
        </p:txBody>
      </p:sp>
      <p:pic>
        <p:nvPicPr>
          <p:cNvPr id="4" name="Picture 3" descr="Train Loop code example">
            <a:extLst>
              <a:ext uri="{FF2B5EF4-FFF2-40B4-BE49-F238E27FC236}">
                <a16:creationId xmlns:a16="http://schemas.microsoft.com/office/drawing/2014/main" id="{16D54239-1751-4BB8-8A05-DA52FEE0518B}"/>
              </a:ext>
            </a:extLst>
          </p:cNvPr>
          <p:cNvPicPr>
            <a:picLocks noChangeAspect="1"/>
          </p:cNvPicPr>
          <p:nvPr/>
        </p:nvPicPr>
        <p:blipFill rotWithShape="1">
          <a:blip r:embed="rId2"/>
          <a:srcRect l="33646" t="40000" r="42187" b="38333"/>
          <a:stretch/>
        </p:blipFill>
        <p:spPr>
          <a:xfrm>
            <a:off x="1134207" y="2267580"/>
            <a:ext cx="6875585" cy="3467428"/>
          </a:xfrm>
          <a:prstGeom prst="rect">
            <a:avLst/>
          </a:prstGeom>
        </p:spPr>
      </p:pic>
    </p:spTree>
    <p:extLst>
      <p:ext uri="{BB962C8B-B14F-4D97-AF65-F5344CB8AC3E}">
        <p14:creationId xmlns:p14="http://schemas.microsoft.com/office/powerpoint/2010/main" val="2727272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F8A8-25D2-484D-9F99-B2E69D33A0DE}"/>
              </a:ext>
            </a:extLst>
          </p:cNvPr>
          <p:cNvSpPr>
            <a:spLocks noGrp="1"/>
          </p:cNvSpPr>
          <p:nvPr>
            <p:ph type="title"/>
          </p:nvPr>
        </p:nvSpPr>
        <p:spPr/>
        <p:txBody>
          <a:bodyPr/>
          <a:lstStyle/>
          <a:p>
            <a:r>
              <a:rPr lang="en-US" dirty="0"/>
              <a:t>The second loop</a:t>
            </a:r>
          </a:p>
        </p:txBody>
      </p:sp>
      <p:sp>
        <p:nvSpPr>
          <p:cNvPr id="3" name="Content Placeholder 2">
            <a:extLst>
              <a:ext uri="{FF2B5EF4-FFF2-40B4-BE49-F238E27FC236}">
                <a16:creationId xmlns:a16="http://schemas.microsoft.com/office/drawing/2014/main" id="{EAE7B4A7-7CF1-4687-AE85-C8303E17FD15}"/>
              </a:ext>
            </a:extLst>
          </p:cNvPr>
          <p:cNvSpPr>
            <a:spLocks noGrp="1"/>
          </p:cNvSpPr>
          <p:nvPr>
            <p:ph idx="1"/>
          </p:nvPr>
        </p:nvSpPr>
        <p:spPr/>
        <p:txBody>
          <a:bodyPr/>
          <a:lstStyle/>
          <a:p>
            <a:r>
              <a:rPr lang="en-US" dirty="0"/>
              <a:t>The second loop (below) is very similar to the first one except that it is focused on the testing phase. </a:t>
            </a:r>
          </a:p>
          <a:p>
            <a:r>
              <a:rPr lang="en-US" dirty="0"/>
              <a:t>Here we use the model from the training phase to predict the housing prices given the house sizes for the range of values from 100 to 200. </a:t>
            </a:r>
          </a:p>
          <a:p>
            <a:r>
              <a:rPr lang="en-US" dirty="0"/>
              <a:t>Remember that the data is created automatically, for this example. Notice that </a:t>
            </a:r>
            <a:r>
              <a:rPr lang="en-US" b="1" dirty="0" err="1"/>
              <a:t>sess.run</a:t>
            </a:r>
            <a:r>
              <a:rPr lang="en-US" b="1" dirty="0"/>
              <a:t>()</a:t>
            </a:r>
            <a:r>
              <a:rPr lang="en-US" dirty="0"/>
              <a:t> now calls </a:t>
            </a:r>
            <a:r>
              <a:rPr lang="en-US" b="1" dirty="0" err="1"/>
              <a:t>eval_op</a:t>
            </a:r>
            <a:r>
              <a:rPr lang="en-US" dirty="0"/>
              <a:t>. </a:t>
            </a:r>
          </a:p>
          <a:p>
            <a:r>
              <a:rPr lang="en-US" dirty="0"/>
              <a:t>The variable </a:t>
            </a:r>
            <a:r>
              <a:rPr lang="en-US" b="1" dirty="0" err="1"/>
              <a:t>eval_op</a:t>
            </a:r>
            <a:r>
              <a:rPr lang="en-US" dirty="0"/>
              <a:t> is linked to </a:t>
            </a:r>
            <a:r>
              <a:rPr lang="en-US" b="1" dirty="0"/>
              <a:t>y</a:t>
            </a:r>
            <a:r>
              <a:rPr lang="en-US" dirty="0"/>
              <a:t> which is basically the linear regression model. </a:t>
            </a:r>
          </a:p>
          <a:p>
            <a:endParaRPr lang="en-US" dirty="0"/>
          </a:p>
        </p:txBody>
      </p:sp>
    </p:spTree>
    <p:extLst>
      <p:ext uri="{BB962C8B-B14F-4D97-AF65-F5344CB8AC3E}">
        <p14:creationId xmlns:p14="http://schemas.microsoft.com/office/powerpoint/2010/main" val="2005375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4E2E-9498-478E-9771-4F4DD0051768}"/>
              </a:ext>
            </a:extLst>
          </p:cNvPr>
          <p:cNvSpPr>
            <a:spLocks noGrp="1"/>
          </p:cNvSpPr>
          <p:nvPr>
            <p:ph type="title"/>
          </p:nvPr>
        </p:nvSpPr>
        <p:spPr/>
        <p:txBody>
          <a:bodyPr/>
          <a:lstStyle/>
          <a:p>
            <a:r>
              <a:rPr lang="en-US" dirty="0"/>
              <a:t>Test Loop</a:t>
            </a:r>
          </a:p>
        </p:txBody>
      </p:sp>
      <p:pic>
        <p:nvPicPr>
          <p:cNvPr id="4" name="Picture 3" descr="test loop code example">
            <a:extLst>
              <a:ext uri="{FF2B5EF4-FFF2-40B4-BE49-F238E27FC236}">
                <a16:creationId xmlns:a16="http://schemas.microsoft.com/office/drawing/2014/main" id="{7D90B9E5-C572-4D33-ACDE-024078A38EDA}"/>
              </a:ext>
            </a:extLst>
          </p:cNvPr>
          <p:cNvPicPr>
            <a:picLocks noChangeAspect="1"/>
          </p:cNvPicPr>
          <p:nvPr/>
        </p:nvPicPr>
        <p:blipFill rotWithShape="1">
          <a:blip r:embed="rId2"/>
          <a:srcRect l="30625" t="39259" r="40937" b="43704"/>
          <a:stretch/>
        </p:blipFill>
        <p:spPr>
          <a:xfrm>
            <a:off x="538266" y="2114235"/>
            <a:ext cx="7886700" cy="2657789"/>
          </a:xfrm>
          <a:prstGeom prst="rect">
            <a:avLst/>
          </a:prstGeom>
        </p:spPr>
      </p:pic>
    </p:spTree>
    <p:extLst>
      <p:ext uri="{BB962C8B-B14F-4D97-AF65-F5344CB8AC3E}">
        <p14:creationId xmlns:p14="http://schemas.microsoft.com/office/powerpoint/2010/main" val="2426919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0E77-4B5B-4037-A6C7-9A81987BABFC}"/>
              </a:ext>
            </a:extLst>
          </p:cNvPr>
          <p:cNvSpPr>
            <a:spLocks noGrp="1"/>
          </p:cNvSpPr>
          <p:nvPr>
            <p:ph type="title"/>
          </p:nvPr>
        </p:nvSpPr>
        <p:spPr/>
        <p:txBody>
          <a:bodyPr/>
          <a:lstStyle/>
          <a:p>
            <a:r>
              <a:rPr lang="en-US" b="1" dirty="0" err="1"/>
              <a:t>xs_test</a:t>
            </a:r>
            <a:endParaRPr lang="en-US" dirty="0"/>
          </a:p>
        </p:txBody>
      </p:sp>
      <p:sp>
        <p:nvSpPr>
          <p:cNvPr id="3" name="Content Placeholder 2">
            <a:extLst>
              <a:ext uri="{FF2B5EF4-FFF2-40B4-BE49-F238E27FC236}">
                <a16:creationId xmlns:a16="http://schemas.microsoft.com/office/drawing/2014/main" id="{91148221-385B-4978-BD4F-11DDEEF90C06}"/>
              </a:ext>
            </a:extLst>
          </p:cNvPr>
          <p:cNvSpPr>
            <a:spLocks noGrp="1"/>
          </p:cNvSpPr>
          <p:nvPr>
            <p:ph idx="1"/>
          </p:nvPr>
        </p:nvSpPr>
        <p:spPr/>
        <p:txBody>
          <a:bodyPr/>
          <a:lstStyle/>
          <a:p>
            <a:r>
              <a:rPr lang="en-US" dirty="0"/>
              <a:t>So, here we used the trained model but with a new dataset </a:t>
            </a:r>
            <a:r>
              <a:rPr lang="en-US" b="1" dirty="0" err="1"/>
              <a:t>xs_test</a:t>
            </a:r>
            <a:r>
              <a:rPr lang="en-US" dirty="0"/>
              <a:t>.</a:t>
            </a:r>
          </a:p>
          <a:p>
            <a:r>
              <a:rPr lang="en-US" dirty="0"/>
              <a:t> The result is stored in the variable </a:t>
            </a:r>
            <a:r>
              <a:rPr lang="en-US" b="1" dirty="0"/>
              <a:t>result</a:t>
            </a:r>
            <a:r>
              <a:rPr lang="en-US" dirty="0"/>
              <a:t> and printed out on the screen. </a:t>
            </a:r>
          </a:p>
          <a:p>
            <a:r>
              <a:rPr lang="en-US" dirty="0"/>
              <a:t>The result of the classification should be that the regression model predicts housing prices that are 5 times the input house size. </a:t>
            </a:r>
          </a:p>
          <a:p>
            <a:r>
              <a:rPr lang="en-US" dirty="0"/>
              <a:t>This outcome can be seen in the output below.</a:t>
            </a:r>
          </a:p>
          <a:p>
            <a:pPr marL="0" indent="0">
              <a:buNone/>
            </a:pPr>
            <a:endParaRPr lang="en-US" dirty="0"/>
          </a:p>
          <a:p>
            <a:endParaRPr lang="en-US" dirty="0"/>
          </a:p>
        </p:txBody>
      </p:sp>
    </p:spTree>
    <p:extLst>
      <p:ext uri="{BB962C8B-B14F-4D97-AF65-F5344CB8AC3E}">
        <p14:creationId xmlns:p14="http://schemas.microsoft.com/office/powerpoint/2010/main" val="2185825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A2E5-6A97-4EB6-916E-6E0D15EEB646}"/>
              </a:ext>
            </a:extLst>
          </p:cNvPr>
          <p:cNvSpPr>
            <a:spLocks noGrp="1"/>
          </p:cNvSpPr>
          <p:nvPr>
            <p:ph type="title"/>
          </p:nvPr>
        </p:nvSpPr>
        <p:spPr/>
        <p:txBody>
          <a:bodyPr/>
          <a:lstStyle/>
          <a:p>
            <a:r>
              <a:rPr lang="en-US" dirty="0"/>
              <a:t>Results</a:t>
            </a:r>
          </a:p>
        </p:txBody>
      </p:sp>
      <p:pic>
        <p:nvPicPr>
          <p:cNvPr id="4" name="Picture 3" descr="result">
            <a:extLst>
              <a:ext uri="{FF2B5EF4-FFF2-40B4-BE49-F238E27FC236}">
                <a16:creationId xmlns:a16="http://schemas.microsoft.com/office/drawing/2014/main" id="{BFB28BF3-95FE-48CD-A21F-1E215CC2CCD8}"/>
              </a:ext>
            </a:extLst>
          </p:cNvPr>
          <p:cNvPicPr>
            <a:picLocks noChangeAspect="1"/>
          </p:cNvPicPr>
          <p:nvPr/>
        </p:nvPicPr>
        <p:blipFill rotWithShape="1">
          <a:blip r:embed="rId2"/>
          <a:srcRect l="43437" t="29815" r="45313" b="57037"/>
          <a:stretch/>
        </p:blipFill>
        <p:spPr>
          <a:xfrm>
            <a:off x="1769269" y="2035176"/>
            <a:ext cx="5605462" cy="3685078"/>
          </a:xfrm>
          <a:prstGeom prst="rect">
            <a:avLst/>
          </a:prstGeom>
        </p:spPr>
      </p:pic>
    </p:spTree>
    <p:extLst>
      <p:ext uri="{BB962C8B-B14F-4D97-AF65-F5344CB8AC3E}">
        <p14:creationId xmlns:p14="http://schemas.microsoft.com/office/powerpoint/2010/main" val="4292814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7BC8-846F-4AD5-9170-128DED668A5C}"/>
              </a:ext>
            </a:extLst>
          </p:cNvPr>
          <p:cNvSpPr>
            <a:spLocks noGrp="1"/>
          </p:cNvSpPr>
          <p:nvPr>
            <p:ph type="title"/>
          </p:nvPr>
        </p:nvSpPr>
        <p:spPr/>
        <p:txBody>
          <a:bodyPr/>
          <a:lstStyle/>
          <a:p>
            <a:r>
              <a:rPr lang="en-US" dirty="0"/>
              <a:t>Modular Approach</a:t>
            </a:r>
          </a:p>
        </p:txBody>
      </p:sp>
      <p:sp>
        <p:nvSpPr>
          <p:cNvPr id="3" name="Content Placeholder 2">
            <a:extLst>
              <a:ext uri="{FF2B5EF4-FFF2-40B4-BE49-F238E27FC236}">
                <a16:creationId xmlns:a16="http://schemas.microsoft.com/office/drawing/2014/main" id="{F46C56E5-0BCC-4FF3-A36E-922B16D3C71D}"/>
              </a:ext>
            </a:extLst>
          </p:cNvPr>
          <p:cNvSpPr>
            <a:spLocks noGrp="1"/>
          </p:cNvSpPr>
          <p:nvPr>
            <p:ph idx="1"/>
          </p:nvPr>
        </p:nvSpPr>
        <p:spPr/>
        <p:txBody>
          <a:bodyPr/>
          <a:lstStyle/>
          <a:p>
            <a:r>
              <a:rPr lang="en-US" dirty="0"/>
              <a:t>The previous code for linear regression can be re-written in a more modular form using function calls.</a:t>
            </a:r>
          </a:p>
          <a:p>
            <a:r>
              <a:rPr lang="en-US" dirty="0"/>
              <a:t> This approach will be very helpful later on as most implementations can be written in the same way and the only thing that changes is the internal definition of the functions. </a:t>
            </a:r>
          </a:p>
          <a:p>
            <a:r>
              <a:rPr lang="en-US" dirty="0"/>
              <a:t>This new modular approach can be seen next. </a:t>
            </a:r>
          </a:p>
          <a:p>
            <a:endParaRPr lang="en-US" dirty="0"/>
          </a:p>
        </p:txBody>
      </p:sp>
    </p:spTree>
    <p:extLst>
      <p:ext uri="{BB962C8B-B14F-4D97-AF65-F5344CB8AC3E}">
        <p14:creationId xmlns:p14="http://schemas.microsoft.com/office/powerpoint/2010/main" val="292493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CFCE-6217-439D-BAAD-71E24A78C552}"/>
              </a:ext>
            </a:extLst>
          </p:cNvPr>
          <p:cNvSpPr>
            <a:spLocks noGrp="1"/>
          </p:cNvSpPr>
          <p:nvPr>
            <p:ph type="title"/>
          </p:nvPr>
        </p:nvSpPr>
        <p:spPr/>
        <p:txBody>
          <a:bodyPr/>
          <a:lstStyle/>
          <a:p>
            <a:r>
              <a:rPr lang="en-US" dirty="0"/>
              <a:t>Linear regression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33E267-ECA3-474B-BC1E-262BCE475015}"/>
                  </a:ext>
                </a:extLst>
              </p:cNvPr>
              <p:cNvSpPr>
                <a:spLocks noGrp="1"/>
              </p:cNvSpPr>
              <p:nvPr>
                <p:ph idx="1"/>
              </p:nvPr>
            </p:nvSpPr>
            <p:spPr/>
            <p:txBody>
              <a:bodyPr>
                <a:normAutofit/>
              </a:bodyPr>
              <a:lstStyle/>
              <a:p>
                <a:r>
                  <a:rPr lang="en-US" dirty="0"/>
                  <a:t>Linear regression refers to a model for predicting any kind of magnitude (such as housing prices, sales prices, ages, etc.) </a:t>
                </a:r>
              </a:p>
              <a:p>
                <a:r>
                  <a:rPr lang="en-US" dirty="0"/>
                  <a:t>instead of just classes (e.g. happy vs. sad, etc.). </a:t>
                </a:r>
              </a:p>
              <a:p>
                <a:r>
                  <a:rPr lang="en-US" dirty="0"/>
                  <a:t>In linear regression, multiple variables and coefficients are combined to form an equation that can be used to fit a particular data set.  </a:t>
                </a:r>
              </a:p>
              <a:p>
                <a:r>
                  <a:rPr lang="en-US" dirty="0"/>
                  <a:t>The fitting process involves an optimization approach that minimizes the Least Squares Error(LSE). </a:t>
                </a:r>
              </a:p>
              <a:p>
                <a:r>
                  <a:rPr lang="en-US" dirty="0"/>
                  <a:t>The coefficients or weights for each variable are useful in determining the contribution of each variable to the fitted model of the data.  </a:t>
                </a:r>
              </a:p>
              <a:p>
                <a:r>
                  <a:rPr lang="en-US" dirty="0"/>
                  <a:t>The definition of the least squares error function can be seen in the function below</a:t>
                </a:r>
              </a:p>
              <a:p>
                <a:pPr marL="0" indent="0">
                  <a:buNone/>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Y</m:t>
                      </m:r>
                      <m:r>
                        <a:rPr lang="en-US" b="0" i="0" dirty="0"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𝑊</m:t>
                          </m:r>
                        </m:e>
                        <m:sub>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+6</m:t>
                      </m:r>
                      <m:r>
                        <a:rPr lang="en-US" i="1">
                          <a:latin typeface="Cambria Math" panose="02040503050406030204" pitchFamily="18" charset="0"/>
                        </a:rPr>
                        <m:t> </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CB33E267-ECA3-474B-BC1E-262BCE475015}"/>
                  </a:ext>
                </a:extLst>
              </p:cNvPr>
              <p:cNvSpPr>
                <a:spLocks noGrp="1" noRot="1" noChangeAspect="1" noMove="1" noResize="1" noEditPoints="1" noAdjustHandles="1" noChangeArrowheads="1" noChangeShapeType="1" noTextEdit="1"/>
              </p:cNvSpPr>
              <p:nvPr>
                <p:ph idx="1"/>
              </p:nvPr>
            </p:nvSpPr>
            <p:spPr>
              <a:blipFill>
                <a:blip r:embed="rId2"/>
                <a:stretch>
                  <a:fillRect l="-773" t="-1541" r="-541"/>
                </a:stretch>
              </a:blipFill>
            </p:spPr>
            <p:txBody>
              <a:bodyPr/>
              <a:lstStyle/>
              <a:p>
                <a:r>
                  <a:rPr lang="en-US">
                    <a:noFill/>
                  </a:rPr>
                  <a:t> </a:t>
                </a:r>
              </a:p>
            </p:txBody>
          </p:sp>
        </mc:Fallback>
      </mc:AlternateContent>
    </p:spTree>
    <p:extLst>
      <p:ext uri="{BB962C8B-B14F-4D97-AF65-F5344CB8AC3E}">
        <p14:creationId xmlns:p14="http://schemas.microsoft.com/office/powerpoint/2010/main" val="2425709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253D-BA6B-442B-9BCC-A2831C19F081}"/>
              </a:ext>
            </a:extLst>
          </p:cNvPr>
          <p:cNvSpPr>
            <a:spLocks noGrp="1"/>
          </p:cNvSpPr>
          <p:nvPr>
            <p:ph type="title"/>
          </p:nvPr>
        </p:nvSpPr>
        <p:spPr/>
        <p:txBody>
          <a:bodyPr/>
          <a:lstStyle/>
          <a:p>
            <a:r>
              <a:rPr lang="en-US" dirty="0"/>
              <a:t>Code </a:t>
            </a:r>
          </a:p>
        </p:txBody>
      </p:sp>
      <p:pic>
        <p:nvPicPr>
          <p:cNvPr id="4" name="Picture 3" descr="code example">
            <a:extLst>
              <a:ext uri="{FF2B5EF4-FFF2-40B4-BE49-F238E27FC236}">
                <a16:creationId xmlns:a16="http://schemas.microsoft.com/office/drawing/2014/main" id="{D58104D4-8CBD-4BA4-8559-1C0D9F0DEB2B}"/>
              </a:ext>
            </a:extLst>
          </p:cNvPr>
          <p:cNvPicPr>
            <a:picLocks noChangeAspect="1"/>
          </p:cNvPicPr>
          <p:nvPr/>
        </p:nvPicPr>
        <p:blipFill rotWithShape="1">
          <a:blip r:embed="rId2"/>
          <a:srcRect l="32812" t="22592" r="33750" b="10556"/>
          <a:stretch/>
        </p:blipFill>
        <p:spPr>
          <a:xfrm>
            <a:off x="1809750" y="219076"/>
            <a:ext cx="5366901" cy="6035674"/>
          </a:xfrm>
          <a:prstGeom prst="rect">
            <a:avLst/>
          </a:prstGeom>
        </p:spPr>
      </p:pic>
    </p:spTree>
    <p:extLst>
      <p:ext uri="{BB962C8B-B14F-4D97-AF65-F5344CB8AC3E}">
        <p14:creationId xmlns:p14="http://schemas.microsoft.com/office/powerpoint/2010/main" val="1465941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7E70-D099-4BF0-A983-B1F6E479C7BE}"/>
              </a:ext>
            </a:extLst>
          </p:cNvPr>
          <p:cNvSpPr>
            <a:spLocks noGrp="1"/>
          </p:cNvSpPr>
          <p:nvPr>
            <p:ph type="title"/>
          </p:nvPr>
        </p:nvSpPr>
        <p:spPr/>
        <p:txBody>
          <a:bodyPr/>
          <a:lstStyle/>
          <a:p>
            <a:r>
              <a:rPr lang="en-US" dirty="0"/>
              <a:t>Code example </a:t>
            </a:r>
          </a:p>
        </p:txBody>
      </p:sp>
      <p:pic>
        <p:nvPicPr>
          <p:cNvPr id="4" name="Picture 3" descr="code example">
            <a:extLst>
              <a:ext uri="{FF2B5EF4-FFF2-40B4-BE49-F238E27FC236}">
                <a16:creationId xmlns:a16="http://schemas.microsoft.com/office/drawing/2014/main" id="{345C6CC9-433A-489E-A893-26F169AE6763}"/>
              </a:ext>
            </a:extLst>
          </p:cNvPr>
          <p:cNvPicPr>
            <a:picLocks noChangeAspect="1"/>
          </p:cNvPicPr>
          <p:nvPr/>
        </p:nvPicPr>
        <p:blipFill rotWithShape="1">
          <a:blip r:embed="rId2"/>
          <a:srcRect l="32812" t="23148" r="39271" b="60741"/>
          <a:stretch/>
        </p:blipFill>
        <p:spPr>
          <a:xfrm>
            <a:off x="300974" y="2047874"/>
            <a:ext cx="8391628" cy="2724151"/>
          </a:xfrm>
          <a:prstGeom prst="rect">
            <a:avLst/>
          </a:prstGeom>
        </p:spPr>
      </p:pic>
    </p:spTree>
    <p:extLst>
      <p:ext uri="{BB962C8B-B14F-4D97-AF65-F5344CB8AC3E}">
        <p14:creationId xmlns:p14="http://schemas.microsoft.com/office/powerpoint/2010/main" val="1424329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53DA-8955-44EA-A4DD-604EAC6E5AAA}"/>
              </a:ext>
            </a:extLst>
          </p:cNvPr>
          <p:cNvSpPr>
            <a:spLocks noGrp="1"/>
          </p:cNvSpPr>
          <p:nvPr>
            <p:ph type="title"/>
          </p:nvPr>
        </p:nvSpPr>
        <p:spPr/>
        <p:txBody>
          <a:bodyPr/>
          <a:lstStyle/>
          <a:p>
            <a:r>
              <a:rPr lang="en-US" dirty="0"/>
              <a:t>Linear Regression Code(Modular)</a:t>
            </a:r>
          </a:p>
        </p:txBody>
      </p:sp>
      <p:pic>
        <p:nvPicPr>
          <p:cNvPr id="4" name="Picture 3" descr="code example">
            <a:extLst>
              <a:ext uri="{FF2B5EF4-FFF2-40B4-BE49-F238E27FC236}">
                <a16:creationId xmlns:a16="http://schemas.microsoft.com/office/drawing/2014/main" id="{03515F55-82B5-4A26-B78E-4F7272D454DE}"/>
              </a:ext>
            </a:extLst>
          </p:cNvPr>
          <p:cNvPicPr>
            <a:picLocks noChangeAspect="1"/>
          </p:cNvPicPr>
          <p:nvPr/>
        </p:nvPicPr>
        <p:blipFill rotWithShape="1">
          <a:blip r:embed="rId2"/>
          <a:srcRect l="33437" t="22407" r="32084" b="16852"/>
          <a:stretch/>
        </p:blipFill>
        <p:spPr>
          <a:xfrm>
            <a:off x="2109771" y="1825625"/>
            <a:ext cx="4472004" cy="4431472"/>
          </a:xfrm>
          <a:prstGeom prst="rect">
            <a:avLst/>
          </a:prstGeom>
        </p:spPr>
      </p:pic>
    </p:spTree>
    <p:extLst>
      <p:ext uri="{BB962C8B-B14F-4D97-AF65-F5344CB8AC3E}">
        <p14:creationId xmlns:p14="http://schemas.microsoft.com/office/powerpoint/2010/main" val="2421813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F4A4-DE8B-4A11-A5B1-986E4210F86D}"/>
              </a:ext>
            </a:extLst>
          </p:cNvPr>
          <p:cNvSpPr>
            <a:spLocks noGrp="1"/>
          </p:cNvSpPr>
          <p:nvPr>
            <p:ph type="title"/>
          </p:nvPr>
        </p:nvSpPr>
        <p:spPr/>
        <p:txBody>
          <a:bodyPr/>
          <a:lstStyle/>
          <a:p>
            <a:r>
              <a:rPr lang="en-US" dirty="0"/>
              <a:t>Evaluate()</a:t>
            </a:r>
          </a:p>
        </p:txBody>
      </p:sp>
      <p:pic>
        <p:nvPicPr>
          <p:cNvPr id="4" name="Picture 3" descr="code example">
            <a:extLst>
              <a:ext uri="{FF2B5EF4-FFF2-40B4-BE49-F238E27FC236}">
                <a16:creationId xmlns:a16="http://schemas.microsoft.com/office/drawing/2014/main" id="{DA943A8B-77DB-463B-A2E8-003854C8E70A}"/>
              </a:ext>
            </a:extLst>
          </p:cNvPr>
          <p:cNvPicPr>
            <a:picLocks noChangeAspect="1"/>
          </p:cNvPicPr>
          <p:nvPr/>
        </p:nvPicPr>
        <p:blipFill rotWithShape="1">
          <a:blip r:embed="rId2"/>
          <a:srcRect l="34687" t="23519" r="36667" b="30926"/>
          <a:stretch/>
        </p:blipFill>
        <p:spPr>
          <a:xfrm>
            <a:off x="2015794" y="2066925"/>
            <a:ext cx="4594555" cy="4110038"/>
          </a:xfrm>
          <a:prstGeom prst="rect">
            <a:avLst/>
          </a:prstGeom>
        </p:spPr>
      </p:pic>
    </p:spTree>
    <p:extLst>
      <p:ext uri="{BB962C8B-B14F-4D97-AF65-F5344CB8AC3E}">
        <p14:creationId xmlns:p14="http://schemas.microsoft.com/office/powerpoint/2010/main" val="143244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9361-352D-4B35-A9CF-CE1E402997B2}"/>
              </a:ext>
            </a:extLst>
          </p:cNvPr>
          <p:cNvSpPr>
            <a:spLocks noGrp="1"/>
          </p:cNvSpPr>
          <p:nvPr>
            <p:ph type="title"/>
          </p:nvPr>
        </p:nvSpPr>
        <p:spPr>
          <a:xfrm>
            <a:off x="903953" y="365126"/>
            <a:ext cx="7886700" cy="1325563"/>
          </a:xfrm>
        </p:spPr>
        <p:txBody>
          <a:bodyPr/>
          <a:lstStyle/>
          <a:p>
            <a:r>
              <a:rPr lang="en-US" dirty="0"/>
              <a:t>steps</a:t>
            </a:r>
          </a:p>
        </p:txBody>
      </p:sp>
      <p:pic>
        <p:nvPicPr>
          <p:cNvPr id="4" name="Picture 3" descr="code example">
            <a:extLst>
              <a:ext uri="{FF2B5EF4-FFF2-40B4-BE49-F238E27FC236}">
                <a16:creationId xmlns:a16="http://schemas.microsoft.com/office/drawing/2014/main" id="{EB979D37-10C2-49EF-AF2C-0C8C624EAC20}"/>
              </a:ext>
            </a:extLst>
          </p:cNvPr>
          <p:cNvPicPr>
            <a:picLocks noChangeAspect="1"/>
          </p:cNvPicPr>
          <p:nvPr/>
        </p:nvPicPr>
        <p:blipFill rotWithShape="1">
          <a:blip r:embed="rId2"/>
          <a:srcRect l="33437" t="22592" r="37396" b="25000"/>
          <a:stretch/>
        </p:blipFill>
        <p:spPr>
          <a:xfrm>
            <a:off x="2146119" y="1924990"/>
            <a:ext cx="4340405" cy="4386909"/>
          </a:xfrm>
          <a:prstGeom prst="rect">
            <a:avLst/>
          </a:prstGeom>
        </p:spPr>
      </p:pic>
    </p:spTree>
    <p:extLst>
      <p:ext uri="{BB962C8B-B14F-4D97-AF65-F5344CB8AC3E}">
        <p14:creationId xmlns:p14="http://schemas.microsoft.com/office/powerpoint/2010/main" val="211242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043E-DF55-4BF5-A1AC-4F683ADFA251}"/>
              </a:ext>
            </a:extLst>
          </p:cNvPr>
          <p:cNvSpPr>
            <a:spLocks noGrp="1"/>
          </p:cNvSpPr>
          <p:nvPr>
            <p:ph type="title"/>
          </p:nvPr>
        </p:nvSpPr>
        <p:spPr/>
        <p:txBody>
          <a:bodyPr/>
          <a:lstStyle/>
          <a:p>
            <a:r>
              <a:rPr lang="en-US" dirty="0"/>
              <a:t>Wrap up</a:t>
            </a:r>
          </a:p>
        </p:txBody>
      </p:sp>
      <p:sp>
        <p:nvSpPr>
          <p:cNvPr id="3" name="Content Placeholder 2">
            <a:extLst>
              <a:ext uri="{FF2B5EF4-FFF2-40B4-BE49-F238E27FC236}">
                <a16:creationId xmlns:a16="http://schemas.microsoft.com/office/drawing/2014/main" id="{47BD6A38-4CB9-4425-945B-5023B9F771E8}"/>
              </a:ext>
            </a:extLst>
          </p:cNvPr>
          <p:cNvSpPr>
            <a:spLocks noGrp="1"/>
          </p:cNvSpPr>
          <p:nvPr>
            <p:ph idx="1"/>
          </p:nvPr>
        </p:nvSpPr>
        <p:spPr/>
        <p:txBody>
          <a:bodyPr/>
          <a:lstStyle/>
          <a:p>
            <a:r>
              <a:rPr lang="en-US" dirty="0"/>
              <a:t>As can be seen from the previous code example, not much had to change in the code to make it more readable, modular, and easier to modify. </a:t>
            </a:r>
          </a:p>
          <a:p>
            <a:r>
              <a:rPr lang="en-US" dirty="0"/>
              <a:t>The new aspects are that we now have 4 functions that can be used to define the model. </a:t>
            </a:r>
          </a:p>
          <a:p>
            <a:r>
              <a:rPr lang="en-US" dirty="0"/>
              <a:t>They are: </a:t>
            </a:r>
          </a:p>
          <a:p>
            <a:pPr lvl="1"/>
            <a:r>
              <a:rPr lang="en-US" b="1" dirty="0"/>
              <a:t>inference()</a:t>
            </a:r>
            <a:r>
              <a:rPr lang="en-US" dirty="0"/>
              <a:t> for the equation</a:t>
            </a:r>
          </a:p>
          <a:p>
            <a:pPr lvl="1"/>
            <a:r>
              <a:rPr lang="en-US" b="1" dirty="0"/>
              <a:t>loss( )</a:t>
            </a:r>
            <a:r>
              <a:rPr lang="en-US" dirty="0"/>
              <a:t> for the cost function</a:t>
            </a:r>
          </a:p>
          <a:p>
            <a:pPr lvl="1"/>
            <a:r>
              <a:rPr lang="en-US" b="1" dirty="0"/>
              <a:t>training()</a:t>
            </a:r>
            <a:r>
              <a:rPr lang="en-US" dirty="0"/>
              <a:t> for the optimization</a:t>
            </a:r>
          </a:p>
          <a:p>
            <a:pPr lvl="1"/>
            <a:r>
              <a:rPr lang="en-US" b="1" dirty="0"/>
              <a:t>evaluate()</a:t>
            </a:r>
            <a:r>
              <a:rPr lang="en-US" dirty="0"/>
              <a:t> for the performance estimation</a:t>
            </a:r>
          </a:p>
          <a:p>
            <a:endParaRPr lang="en-US" dirty="0"/>
          </a:p>
        </p:txBody>
      </p:sp>
    </p:spTree>
    <p:extLst>
      <p:ext uri="{BB962C8B-B14F-4D97-AF65-F5344CB8AC3E}">
        <p14:creationId xmlns:p14="http://schemas.microsoft.com/office/powerpoint/2010/main" val="1739754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28650" y="1825625"/>
            <a:ext cx="7886700" cy="825551"/>
          </a:xfrm>
        </p:spPr>
        <p:txBody>
          <a:bodyPr>
            <a:normAutofit/>
          </a:bodyPr>
          <a:lstStyle/>
          <a:p>
            <a:r>
              <a:rPr lang="en-US" dirty="0"/>
              <a:t>We discussed linear regression in TensorFlow</a:t>
            </a:r>
          </a:p>
        </p:txBody>
      </p:sp>
      <p:grpSp>
        <p:nvGrpSpPr>
          <p:cNvPr id="24" name="组合 23" descr="Summary">
            <a:extLst>
              <a:ext uri="{FF2B5EF4-FFF2-40B4-BE49-F238E27FC236}">
                <a16:creationId xmlns:a16="http://schemas.microsoft.com/office/drawing/2014/main" id="{2458ABAA-91B2-43C4-8D8B-91039C5D3D9A}"/>
              </a:ext>
            </a:extLst>
          </p:cNvPr>
          <p:cNvGrpSpPr/>
          <p:nvPr/>
        </p:nvGrpSpPr>
        <p:grpSpPr>
          <a:xfrm>
            <a:off x="906012" y="2323716"/>
            <a:ext cx="3926048" cy="3831818"/>
            <a:chOff x="906012" y="2718033"/>
            <a:chExt cx="3926048" cy="3831818"/>
          </a:xfrm>
        </p:grpSpPr>
        <p:sp>
          <p:nvSpPr>
            <p:cNvPr id="5" name="文本框 4" descr="Summary">
              <a:extLst>
                <a:ext uri="{FF2B5EF4-FFF2-40B4-BE49-F238E27FC236}">
                  <a16:creationId xmlns:a16="http://schemas.microsoft.com/office/drawing/2014/main" id="{A5A379B7-6DAA-491D-8B84-FEEB9558E7CA}"/>
                </a:ext>
              </a:extLst>
            </p:cNvPr>
            <p:cNvSpPr txBox="1"/>
            <p:nvPr/>
          </p:nvSpPr>
          <p:spPr>
            <a:xfrm>
              <a:off x="906012" y="2718033"/>
              <a:ext cx="3926048"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TensorFlow</a:t>
              </a:r>
            </a:p>
            <a:p>
              <a:r>
                <a:rPr lang="en-US" dirty="0"/>
                <a:t>	code</a:t>
              </a:r>
            </a:p>
            <a:p>
              <a:pPr marL="285750" indent="-285750">
                <a:lnSpc>
                  <a:spcPct val="150000"/>
                </a:lnSpc>
                <a:buFont typeface="Wingdings" panose="05000000000000000000" pitchFamily="2" charset="2"/>
                <a:buChar char="v"/>
              </a:pPr>
              <a:r>
                <a:rPr lang="en-US" dirty="0"/>
                <a:t>Linear Regression</a:t>
              </a:r>
            </a:p>
            <a:p>
              <a:r>
                <a:rPr lang="en-US" dirty="0"/>
                <a:t>	theory</a:t>
              </a:r>
            </a:p>
            <a:p>
              <a:r>
                <a:rPr lang="en-US" dirty="0"/>
                <a:t>	TensorFlow</a:t>
              </a:r>
            </a:p>
            <a:p>
              <a:pPr marL="285750" indent="-285750">
                <a:lnSpc>
                  <a:spcPct val="150000"/>
                </a:lnSpc>
                <a:buFont typeface="Wingdings" panose="05000000000000000000" pitchFamily="2" charset="2"/>
                <a:buChar char="v"/>
              </a:pPr>
              <a:r>
                <a:rPr lang="en-US" dirty="0"/>
                <a:t>Graph &lt;=code</a:t>
              </a:r>
            </a:p>
            <a:p>
              <a:pPr marL="285750" indent="-285750">
                <a:lnSpc>
                  <a:spcPct val="150000"/>
                </a:lnSpc>
                <a:buFont typeface="Wingdings" panose="05000000000000000000" pitchFamily="2" charset="2"/>
                <a:buChar char="v"/>
              </a:pPr>
              <a:r>
                <a:rPr lang="en-US" dirty="0"/>
                <a:t>Modular approach</a:t>
              </a:r>
            </a:p>
            <a:p>
              <a:r>
                <a:rPr lang="en-US" dirty="0"/>
                <a:t>	Lin R</a:t>
              </a:r>
            </a:p>
            <a:p>
              <a:r>
                <a:rPr lang="en-US" dirty="0"/>
                <a:t>	Log R</a:t>
              </a:r>
            </a:p>
            <a:p>
              <a:r>
                <a:rPr lang="en-US" dirty="0"/>
                <a:t>	NN</a:t>
              </a:r>
            </a:p>
            <a:p>
              <a:r>
                <a:rPr lang="en-US" dirty="0"/>
                <a:t>	DNN</a:t>
              </a:r>
            </a:p>
          </p:txBody>
        </p:sp>
        <p:grpSp>
          <p:nvGrpSpPr>
            <p:cNvPr id="10" name="组合 9">
              <a:extLst>
                <a:ext uri="{FF2B5EF4-FFF2-40B4-BE49-F238E27FC236}">
                  <a16:creationId xmlns:a16="http://schemas.microsoft.com/office/drawing/2014/main" id="{BF905129-71CC-4D18-9424-BDA69230B983}"/>
                </a:ext>
              </a:extLst>
            </p:cNvPr>
            <p:cNvGrpSpPr/>
            <p:nvPr/>
          </p:nvGrpSpPr>
          <p:grpSpPr>
            <a:xfrm>
              <a:off x="1560352" y="3137483"/>
              <a:ext cx="318782" cy="201335"/>
              <a:chOff x="1560352" y="3137483"/>
              <a:chExt cx="318782" cy="201335"/>
            </a:xfrm>
          </p:grpSpPr>
          <p:cxnSp>
            <p:nvCxnSpPr>
              <p:cNvPr id="7" name="直接连接符 6">
                <a:extLst>
                  <a:ext uri="{FF2B5EF4-FFF2-40B4-BE49-F238E27FC236}">
                    <a16:creationId xmlns:a16="http://schemas.microsoft.com/office/drawing/2014/main" id="{2C95A54E-9F8E-4FFB-B92B-58A9CE581DAD}"/>
                  </a:ext>
                </a:extLst>
              </p:cNvPr>
              <p:cNvCxnSpPr/>
              <p:nvPr/>
            </p:nvCxnSpPr>
            <p:spPr>
              <a:xfrm>
                <a:off x="1560352" y="3137483"/>
                <a:ext cx="0" cy="201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CD4315FE-35B9-4299-9220-99184F89C90C}"/>
                  </a:ext>
                </a:extLst>
              </p:cNvPr>
              <p:cNvCxnSpPr/>
              <p:nvPr/>
            </p:nvCxnSpPr>
            <p:spPr>
              <a:xfrm>
                <a:off x="1560352" y="3338818"/>
                <a:ext cx="3187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63EE38F8-214D-4E0A-9D36-5ADD5B0964DE}"/>
                </a:ext>
              </a:extLst>
            </p:cNvPr>
            <p:cNvGrpSpPr/>
            <p:nvPr/>
          </p:nvGrpSpPr>
          <p:grpSpPr>
            <a:xfrm>
              <a:off x="1560352" y="3791825"/>
              <a:ext cx="318782" cy="201335"/>
              <a:chOff x="1560352" y="3271707"/>
              <a:chExt cx="318782" cy="201335"/>
            </a:xfrm>
          </p:grpSpPr>
          <p:cxnSp>
            <p:nvCxnSpPr>
              <p:cNvPr id="12" name="直接连接符 11">
                <a:extLst>
                  <a:ext uri="{FF2B5EF4-FFF2-40B4-BE49-F238E27FC236}">
                    <a16:creationId xmlns:a16="http://schemas.microsoft.com/office/drawing/2014/main" id="{8F9AAB94-2363-40BF-8785-B95786664FB2}"/>
                  </a:ext>
                </a:extLst>
              </p:cNvPr>
              <p:cNvCxnSpPr/>
              <p:nvPr/>
            </p:nvCxnSpPr>
            <p:spPr>
              <a:xfrm>
                <a:off x="1560352" y="3271707"/>
                <a:ext cx="0" cy="201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551BB00-5F33-472C-82DC-900640E01C05}"/>
                  </a:ext>
                </a:extLst>
              </p:cNvPr>
              <p:cNvCxnSpPr/>
              <p:nvPr/>
            </p:nvCxnSpPr>
            <p:spPr>
              <a:xfrm>
                <a:off x="1560352" y="3473042"/>
                <a:ext cx="3187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9C6CCAC8-B366-4E6C-B8B0-5999A48DFDD0}"/>
                </a:ext>
              </a:extLst>
            </p:cNvPr>
            <p:cNvGrpSpPr/>
            <p:nvPr/>
          </p:nvGrpSpPr>
          <p:grpSpPr>
            <a:xfrm>
              <a:off x="1560352" y="4093574"/>
              <a:ext cx="318782" cy="201335"/>
              <a:chOff x="1560352" y="3305263"/>
              <a:chExt cx="318782" cy="201335"/>
            </a:xfrm>
          </p:grpSpPr>
          <p:cxnSp>
            <p:nvCxnSpPr>
              <p:cNvPr id="15" name="直接连接符 14">
                <a:extLst>
                  <a:ext uri="{FF2B5EF4-FFF2-40B4-BE49-F238E27FC236}">
                    <a16:creationId xmlns:a16="http://schemas.microsoft.com/office/drawing/2014/main" id="{C403DBBA-46BA-4B60-AE0D-DBC090A5547B}"/>
                  </a:ext>
                </a:extLst>
              </p:cNvPr>
              <p:cNvCxnSpPr/>
              <p:nvPr/>
            </p:nvCxnSpPr>
            <p:spPr>
              <a:xfrm>
                <a:off x="1560352" y="3305263"/>
                <a:ext cx="0" cy="201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53B0E0C-B428-4F37-814F-EB8BF1CF5B51}"/>
                  </a:ext>
                </a:extLst>
              </p:cNvPr>
              <p:cNvCxnSpPr/>
              <p:nvPr/>
            </p:nvCxnSpPr>
            <p:spPr>
              <a:xfrm>
                <a:off x="1560352" y="3506598"/>
                <a:ext cx="3187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CED28264-78C7-4042-A5D8-144E81E9C534}"/>
                </a:ext>
              </a:extLst>
            </p:cNvPr>
            <p:cNvGrpSpPr/>
            <p:nvPr/>
          </p:nvGrpSpPr>
          <p:grpSpPr>
            <a:xfrm>
              <a:off x="1560352" y="5178928"/>
              <a:ext cx="318782" cy="201335"/>
              <a:chOff x="1560352" y="3556933"/>
              <a:chExt cx="318782" cy="201335"/>
            </a:xfrm>
          </p:grpSpPr>
          <p:cxnSp>
            <p:nvCxnSpPr>
              <p:cNvPr id="18" name="直接连接符 17">
                <a:extLst>
                  <a:ext uri="{FF2B5EF4-FFF2-40B4-BE49-F238E27FC236}">
                    <a16:creationId xmlns:a16="http://schemas.microsoft.com/office/drawing/2014/main" id="{C2D91595-9D23-487E-98E2-0A5F766D652A}"/>
                  </a:ext>
                </a:extLst>
              </p:cNvPr>
              <p:cNvCxnSpPr/>
              <p:nvPr/>
            </p:nvCxnSpPr>
            <p:spPr>
              <a:xfrm>
                <a:off x="1560352" y="3556933"/>
                <a:ext cx="0" cy="201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A6433C5-DDB8-4A10-971D-FE5F1D3150CD}"/>
                  </a:ext>
                </a:extLst>
              </p:cNvPr>
              <p:cNvCxnSpPr/>
              <p:nvPr/>
            </p:nvCxnSpPr>
            <p:spPr>
              <a:xfrm>
                <a:off x="1560352" y="3758268"/>
                <a:ext cx="3187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23604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61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5D09-40FF-4EE5-A514-5D7A1DDF4A0E}"/>
              </a:ext>
            </a:extLst>
          </p:cNvPr>
          <p:cNvSpPr>
            <a:spLocks noGrp="1"/>
          </p:cNvSpPr>
          <p:nvPr>
            <p:ph type="title"/>
          </p:nvPr>
        </p:nvSpPr>
        <p:spPr>
          <a:xfrm>
            <a:off x="1047750" y="377827"/>
            <a:ext cx="7886700" cy="1325563"/>
          </a:xfrm>
        </p:spPr>
        <p:txBody>
          <a:bodyPr/>
          <a:lstStyle/>
          <a:p>
            <a:r>
              <a:rPr lang="en-US" dirty="0"/>
              <a:t>LSE</a:t>
            </a:r>
          </a:p>
        </p:txBody>
      </p:sp>
      <p:pic>
        <p:nvPicPr>
          <p:cNvPr id="4" name="Picture 3" descr="LSE example">
            <a:extLst>
              <a:ext uri="{FF2B5EF4-FFF2-40B4-BE49-F238E27FC236}">
                <a16:creationId xmlns:a16="http://schemas.microsoft.com/office/drawing/2014/main" id="{70EA3B0B-6457-4613-B283-17AF636B942F}"/>
              </a:ext>
            </a:extLst>
          </p:cNvPr>
          <p:cNvPicPr>
            <a:picLocks noChangeAspect="1"/>
          </p:cNvPicPr>
          <p:nvPr/>
        </p:nvPicPr>
        <p:blipFill rotWithShape="1">
          <a:blip r:embed="rId2"/>
          <a:srcRect l="29375" t="31710" r="30000" b="12777"/>
          <a:stretch/>
        </p:blipFill>
        <p:spPr>
          <a:xfrm>
            <a:off x="1532381" y="1517563"/>
            <a:ext cx="6079237" cy="4672644"/>
          </a:xfrm>
          <a:prstGeom prst="rect">
            <a:avLst/>
          </a:prstGeom>
        </p:spPr>
      </p:pic>
    </p:spTree>
    <p:extLst>
      <p:ext uri="{BB962C8B-B14F-4D97-AF65-F5344CB8AC3E}">
        <p14:creationId xmlns:p14="http://schemas.microsoft.com/office/powerpoint/2010/main" val="12213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6EF0-77C5-4A81-A885-85B96514A8CA}"/>
              </a:ext>
            </a:extLst>
          </p:cNvPr>
          <p:cNvSpPr>
            <a:spLocks noGrp="1"/>
          </p:cNvSpPr>
          <p:nvPr>
            <p:ph type="title"/>
          </p:nvPr>
        </p:nvSpPr>
        <p:spPr/>
        <p:txBody>
          <a:bodyPr/>
          <a:lstStyle/>
          <a:p>
            <a:r>
              <a:rPr lang="en-US" dirty="0"/>
              <a:t>linear regression equation</a:t>
            </a:r>
          </a:p>
        </p:txBody>
      </p:sp>
      <p:sp>
        <p:nvSpPr>
          <p:cNvPr id="3" name="Content Placeholder 2">
            <a:extLst>
              <a:ext uri="{FF2B5EF4-FFF2-40B4-BE49-F238E27FC236}">
                <a16:creationId xmlns:a16="http://schemas.microsoft.com/office/drawing/2014/main" id="{9B8D6C6C-C1AA-412F-B887-2D9321F2B516}"/>
              </a:ext>
            </a:extLst>
          </p:cNvPr>
          <p:cNvSpPr>
            <a:spLocks noGrp="1"/>
          </p:cNvSpPr>
          <p:nvPr>
            <p:ph idx="1"/>
          </p:nvPr>
        </p:nvSpPr>
        <p:spPr>
          <a:xfrm>
            <a:off x="628650" y="1825625"/>
            <a:ext cx="7886700" cy="2730535"/>
          </a:xfrm>
        </p:spPr>
        <p:txBody>
          <a:bodyPr>
            <a:normAutofit/>
          </a:bodyPr>
          <a:lstStyle/>
          <a:p>
            <a:r>
              <a:rPr lang="en-US" dirty="0"/>
              <a:t>This simple equation defines the linear regression and the parameters that must be learned given the training data. </a:t>
            </a:r>
          </a:p>
          <a:p>
            <a:r>
              <a:rPr lang="en-US" dirty="0"/>
              <a:t>With this theoretical framework I will now proceed to describe how to code this with TensorFlow.</a:t>
            </a:r>
          </a:p>
          <a:p>
            <a:r>
              <a:rPr lang="en-US" dirty="0"/>
              <a:t>The linear regression model is implemented in the code below. </a:t>
            </a:r>
          </a:p>
          <a:p>
            <a:r>
              <a:rPr lang="en-US" dirty="0"/>
              <a:t>The purpose of the code below is to be simple and to show how a linear regression algorithm can be implemented in python using TensorFlow. </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C322A0B-C0F0-47CD-9246-295E7D41A74F}"/>
                  </a:ext>
                </a:extLst>
              </p:cNvPr>
              <p:cNvSpPr txBox="1"/>
              <p:nvPr/>
            </p:nvSpPr>
            <p:spPr>
              <a:xfrm>
                <a:off x="3971258" y="4722109"/>
                <a:ext cx="12014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altLang="zh-CN" i="1">
                              <a:latin typeface="Cambria Math" panose="02040503050406030204" pitchFamily="18" charset="0"/>
                            </a:rPr>
                            <m:t>y</m:t>
                          </m:r>
                        </m:e>
                      </m:acc>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p:txBody>
          </p:sp>
        </mc:Choice>
        <mc:Fallback xmlns="">
          <p:sp>
            <p:nvSpPr>
              <p:cNvPr id="5" name="文本框 4">
                <a:extLst>
                  <a:ext uri="{FF2B5EF4-FFF2-40B4-BE49-F238E27FC236}">
                    <a16:creationId xmlns:a16="http://schemas.microsoft.com/office/drawing/2014/main" id="{7C322A0B-C0F0-47CD-9246-295E7D41A74F}"/>
                  </a:ext>
                </a:extLst>
              </p:cNvPr>
              <p:cNvSpPr txBox="1">
                <a:spLocks noRot="1" noChangeAspect="1" noMove="1" noResize="1" noEditPoints="1" noAdjustHandles="1" noChangeArrowheads="1" noChangeShapeType="1" noTextEdit="1"/>
              </p:cNvSpPr>
              <p:nvPr/>
            </p:nvSpPr>
            <p:spPr>
              <a:xfrm>
                <a:off x="3971258" y="4722109"/>
                <a:ext cx="1201483" cy="276999"/>
              </a:xfrm>
              <a:prstGeom prst="rect">
                <a:avLst/>
              </a:prstGeom>
              <a:blipFill>
                <a:blip r:embed="rId2"/>
                <a:stretch>
                  <a:fillRect l="-4545" t="-26667" r="-353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E2B99EF-E940-4046-8DD7-354413D16865}"/>
                  </a:ext>
                </a:extLst>
              </p:cNvPr>
              <p:cNvSpPr txBox="1"/>
              <p:nvPr/>
            </p:nvSpPr>
            <p:spPr>
              <a:xfrm>
                <a:off x="3971257" y="5013008"/>
                <a:ext cx="12014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altLang="zh-CN" i="1">
                              <a:latin typeface="Cambria Math" panose="02040503050406030204" pitchFamily="18" charset="0"/>
                            </a:rPr>
                            <m:t>y</m:t>
                          </m:r>
                        </m:e>
                      </m:acc>
                      <m:r>
                        <a:rPr lang="en-US" b="0" i="1" smtClean="0">
                          <a:latin typeface="Cambria Math" panose="02040503050406030204" pitchFamily="18" charset="0"/>
                        </a:rPr>
                        <m:t>=</m:t>
                      </m:r>
                      <m:r>
                        <a:rPr lang="en-US" b="0" i="1" smtClean="0">
                          <a:latin typeface="Cambria Math" panose="02040503050406030204" pitchFamily="18" charset="0"/>
                        </a:rPr>
                        <m:t>𝑤𝑥</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p:txBody>
          </p:sp>
        </mc:Choice>
        <mc:Fallback xmlns="">
          <p:sp>
            <p:nvSpPr>
              <p:cNvPr id="6" name="文本框 5">
                <a:extLst>
                  <a:ext uri="{FF2B5EF4-FFF2-40B4-BE49-F238E27FC236}">
                    <a16:creationId xmlns:a16="http://schemas.microsoft.com/office/drawing/2014/main" id="{BE2B99EF-E940-4046-8DD7-354413D16865}"/>
                  </a:ext>
                </a:extLst>
              </p:cNvPr>
              <p:cNvSpPr txBox="1">
                <a:spLocks noRot="1" noChangeAspect="1" noMove="1" noResize="1" noEditPoints="1" noAdjustHandles="1" noChangeArrowheads="1" noChangeShapeType="1" noTextEdit="1"/>
              </p:cNvSpPr>
              <p:nvPr/>
            </p:nvSpPr>
            <p:spPr>
              <a:xfrm>
                <a:off x="3971257" y="5013008"/>
                <a:ext cx="1201483" cy="276999"/>
              </a:xfrm>
              <a:prstGeom prst="rect">
                <a:avLst/>
              </a:prstGeom>
              <a:blipFill>
                <a:blip r:embed="rId3"/>
                <a:stretch>
                  <a:fillRect l="-3535" t="-23913" r="-2525" b="-23913"/>
                </a:stretch>
              </a:blipFill>
            </p:spPr>
            <p:txBody>
              <a:bodyPr/>
              <a:lstStyle/>
              <a:p>
                <a:r>
                  <a:rPr lang="en-US">
                    <a:noFill/>
                  </a:rPr>
                  <a:t> </a:t>
                </a:r>
              </a:p>
            </p:txBody>
          </p:sp>
        </mc:Fallback>
      </mc:AlternateContent>
      <p:cxnSp>
        <p:nvCxnSpPr>
          <p:cNvPr id="8" name="直接箭头连接符 7">
            <a:extLst>
              <a:ext uri="{FF2B5EF4-FFF2-40B4-BE49-F238E27FC236}">
                <a16:creationId xmlns:a16="http://schemas.microsoft.com/office/drawing/2014/main" id="{94CA60B3-0DFA-42B6-B584-8E2C4657A1CB}"/>
              </a:ext>
              <a:ext uri="{C183D7F6-B498-43B3-948B-1728B52AA6E4}">
                <adec:decorative xmlns:adec="http://schemas.microsoft.com/office/drawing/2017/decorative" val="1"/>
              </a:ext>
            </a:extLst>
          </p:cNvPr>
          <p:cNvCxnSpPr>
            <a:stCxn id="6" idx="2"/>
          </p:cNvCxnSpPr>
          <p:nvPr/>
        </p:nvCxnSpPr>
        <p:spPr>
          <a:xfrm>
            <a:off x="4571999" y="5290007"/>
            <a:ext cx="161926" cy="253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A7C40B00-F123-43F1-B58B-5234C3820638}"/>
              </a:ext>
              <a:ext uri="{C183D7F6-B498-43B3-948B-1728B52AA6E4}">
                <adec:decorative xmlns:adec="http://schemas.microsoft.com/office/drawing/2017/decorative" val="1"/>
              </a:ext>
            </a:extLst>
          </p:cNvPr>
          <p:cNvCxnSpPr>
            <a:cxnSpLocks/>
          </p:cNvCxnSpPr>
          <p:nvPr/>
        </p:nvCxnSpPr>
        <p:spPr>
          <a:xfrm flipH="1">
            <a:off x="4872369" y="5284888"/>
            <a:ext cx="138446" cy="258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DF3AEB5-F730-4DB5-8C03-5C9CB926E6D1}"/>
              </a:ext>
            </a:extLst>
          </p:cNvPr>
          <p:cNvSpPr txBox="1"/>
          <p:nvPr/>
        </p:nvSpPr>
        <p:spPr>
          <a:xfrm>
            <a:off x="4624221" y="5455956"/>
            <a:ext cx="357853" cy="369332"/>
          </a:xfrm>
          <a:prstGeom prst="rect">
            <a:avLst/>
          </a:prstGeom>
          <a:noFill/>
        </p:spPr>
        <p:txBody>
          <a:bodyPr wrap="square" rtlCol="0">
            <a:spAutoFit/>
          </a:bodyPr>
          <a:lstStyle/>
          <a:p>
            <a:r>
              <a:rPr lang="en-US" dirty="0"/>
              <a:t>M</a:t>
            </a:r>
          </a:p>
        </p:txBody>
      </p:sp>
    </p:spTree>
    <p:extLst>
      <p:ext uri="{BB962C8B-B14F-4D97-AF65-F5344CB8AC3E}">
        <p14:creationId xmlns:p14="http://schemas.microsoft.com/office/powerpoint/2010/main" val="202795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55723-A7F4-4850-BAEF-A78816391623}"/>
              </a:ext>
            </a:extLst>
          </p:cNvPr>
          <p:cNvSpPr>
            <a:spLocks noGrp="1"/>
          </p:cNvSpPr>
          <p:nvPr>
            <p:ph idx="1"/>
          </p:nvPr>
        </p:nvSpPr>
        <p:spPr>
          <a:xfrm>
            <a:off x="628650" y="1825625"/>
            <a:ext cx="7886700" cy="1784348"/>
          </a:xfrm>
        </p:spPr>
        <p:txBody>
          <a:bodyPr/>
          <a:lstStyle/>
          <a:p>
            <a:r>
              <a:rPr lang="en-US" dirty="0"/>
              <a:t>For our example, we are going to assume a very simple regression problem for housing prices. </a:t>
            </a:r>
          </a:p>
          <a:p>
            <a:r>
              <a:rPr lang="en-US" dirty="0"/>
              <a:t>We are going to have 1 input (1 feature x</a:t>
            </a:r>
            <a:r>
              <a:rPr lang="en-US" baseline="-25000" dirty="0"/>
              <a:t>1</a:t>
            </a:r>
            <a:r>
              <a:rPr lang="en-US" dirty="0"/>
              <a:t>) in our samples (the size of the house) and we will predict 1 output value y (the cost of the house). </a:t>
            </a:r>
          </a:p>
        </p:txBody>
      </p:sp>
      <p:sp>
        <p:nvSpPr>
          <p:cNvPr id="6" name="Title 1">
            <a:extLst>
              <a:ext uri="{FF2B5EF4-FFF2-40B4-BE49-F238E27FC236}">
                <a16:creationId xmlns:a16="http://schemas.microsoft.com/office/drawing/2014/main" id="{0F6F7573-F202-495F-A333-1AEE20C375CA}"/>
              </a:ext>
            </a:extLst>
          </p:cNvPr>
          <p:cNvSpPr>
            <a:spLocks noGrp="1"/>
          </p:cNvSpPr>
          <p:nvPr>
            <p:ph type="title"/>
          </p:nvPr>
        </p:nvSpPr>
        <p:spPr>
          <a:xfrm>
            <a:off x="792180" y="500062"/>
            <a:ext cx="7886700" cy="1325563"/>
          </a:xfrm>
        </p:spPr>
        <p:txBody>
          <a:bodyPr/>
          <a:lstStyle/>
          <a:p>
            <a:r>
              <a:rPr lang="en-US" dirty="0"/>
              <a:t>Linear regression  </a:t>
            </a:r>
          </a:p>
        </p:txBody>
      </p:sp>
      <p:grpSp>
        <p:nvGrpSpPr>
          <p:cNvPr id="108" name="组合 107" descr="IRIS example">
            <a:extLst>
              <a:ext uri="{FF2B5EF4-FFF2-40B4-BE49-F238E27FC236}">
                <a16:creationId xmlns:a16="http://schemas.microsoft.com/office/drawing/2014/main" id="{E5BE5B88-FB3E-4FEC-B537-88611BB17960}"/>
              </a:ext>
            </a:extLst>
          </p:cNvPr>
          <p:cNvGrpSpPr/>
          <p:nvPr/>
        </p:nvGrpSpPr>
        <p:grpSpPr>
          <a:xfrm>
            <a:off x="1138632" y="4120354"/>
            <a:ext cx="2382585" cy="1780634"/>
            <a:chOff x="1138632" y="4120354"/>
            <a:chExt cx="2382585" cy="1780634"/>
          </a:xfrm>
        </p:grpSpPr>
        <p:cxnSp>
          <p:nvCxnSpPr>
            <p:cNvPr id="9" name="直接连接符 8">
              <a:extLst>
                <a:ext uri="{FF2B5EF4-FFF2-40B4-BE49-F238E27FC236}">
                  <a16:creationId xmlns:a16="http://schemas.microsoft.com/office/drawing/2014/main" id="{C8C03D09-F96E-4486-96E5-098BBD7F24EE}"/>
                </a:ext>
              </a:extLst>
            </p:cNvPr>
            <p:cNvCxnSpPr>
              <a:cxnSpLocks/>
            </p:cNvCxnSpPr>
            <p:nvPr/>
          </p:nvCxnSpPr>
          <p:spPr>
            <a:xfrm>
              <a:off x="1138632" y="4421940"/>
              <a:ext cx="231457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9FAF5C09-0122-4F4E-9072-7CCB88AE7A1A}"/>
                </a:ext>
              </a:extLst>
            </p:cNvPr>
            <p:cNvCxnSpPr>
              <a:cxnSpLocks/>
            </p:cNvCxnSpPr>
            <p:nvPr/>
          </p:nvCxnSpPr>
          <p:spPr>
            <a:xfrm>
              <a:off x="1138632" y="4707690"/>
              <a:ext cx="231457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5776ABE4-3253-4712-847E-1D6EF862F8BF}"/>
                </a:ext>
              </a:extLst>
            </p:cNvPr>
            <p:cNvCxnSpPr>
              <a:cxnSpLocks/>
            </p:cNvCxnSpPr>
            <p:nvPr/>
          </p:nvCxnSpPr>
          <p:spPr>
            <a:xfrm>
              <a:off x="1138632" y="4993440"/>
              <a:ext cx="231457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70783EE4-98BC-4015-B1EC-7710A2657FA3}"/>
                </a:ext>
              </a:extLst>
            </p:cNvPr>
            <p:cNvCxnSpPr>
              <a:cxnSpLocks/>
            </p:cNvCxnSpPr>
            <p:nvPr/>
          </p:nvCxnSpPr>
          <p:spPr>
            <a:xfrm>
              <a:off x="1138632" y="5269665"/>
              <a:ext cx="231457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676E39F8-6769-41BA-9F89-FA732BD59F56}"/>
                </a:ext>
              </a:extLst>
            </p:cNvPr>
            <p:cNvCxnSpPr>
              <a:cxnSpLocks/>
            </p:cNvCxnSpPr>
            <p:nvPr/>
          </p:nvCxnSpPr>
          <p:spPr>
            <a:xfrm>
              <a:off x="1138632" y="5564940"/>
              <a:ext cx="231457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DF90DB21-7C07-4D98-9042-51C510D328D7}"/>
                </a:ext>
              </a:extLst>
            </p:cNvPr>
            <p:cNvCxnSpPr>
              <a:cxnSpLocks/>
            </p:cNvCxnSpPr>
            <p:nvPr/>
          </p:nvCxnSpPr>
          <p:spPr>
            <a:xfrm>
              <a:off x="1767282" y="4174290"/>
              <a:ext cx="9525" cy="1704975"/>
            </a:xfrm>
            <a:prstGeom prst="line">
              <a:avLst/>
            </a:prstGeom>
            <a:ln w="19050"/>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61593AF4-7744-4108-8B0B-8F1CD188BC02}"/>
                </a:ext>
              </a:extLst>
            </p:cNvPr>
            <p:cNvSpPr txBox="1"/>
            <p:nvPr/>
          </p:nvSpPr>
          <p:spPr>
            <a:xfrm>
              <a:off x="1138632" y="4120354"/>
              <a:ext cx="628650" cy="369332"/>
            </a:xfrm>
            <a:prstGeom prst="rect">
              <a:avLst/>
            </a:prstGeom>
            <a:noFill/>
          </p:spPr>
          <p:txBody>
            <a:bodyPr wrap="square" rtlCol="0">
              <a:spAutoFit/>
            </a:bodyPr>
            <a:lstStyle/>
            <a:p>
              <a:r>
                <a:rPr lang="en-US" dirty="0"/>
                <a:t>class</a:t>
              </a:r>
            </a:p>
          </p:txBody>
        </p:sp>
        <p:sp>
          <p:nvSpPr>
            <p:cNvPr id="54" name="文本框 53">
              <a:extLst>
                <a:ext uri="{FF2B5EF4-FFF2-40B4-BE49-F238E27FC236}">
                  <a16:creationId xmlns:a16="http://schemas.microsoft.com/office/drawing/2014/main" id="{10CE0A97-BC38-4016-B01A-67A9A0ACD985}"/>
                </a:ext>
              </a:extLst>
            </p:cNvPr>
            <p:cNvSpPr txBox="1"/>
            <p:nvPr/>
          </p:nvSpPr>
          <p:spPr>
            <a:xfrm>
              <a:off x="1767282" y="4120354"/>
              <a:ext cx="628650" cy="369332"/>
            </a:xfrm>
            <a:prstGeom prst="rect">
              <a:avLst/>
            </a:prstGeom>
            <a:noFill/>
          </p:spPr>
          <p:txBody>
            <a:bodyPr wrap="square" rtlCol="0">
              <a:spAutoFit/>
            </a:bodyPr>
            <a:lstStyle/>
            <a:p>
              <a:r>
                <a:rPr lang="en-US" dirty="0"/>
                <a:t>F1</a:t>
              </a:r>
            </a:p>
          </p:txBody>
        </p:sp>
        <p:sp>
          <p:nvSpPr>
            <p:cNvPr id="55" name="文本框 54">
              <a:extLst>
                <a:ext uri="{FF2B5EF4-FFF2-40B4-BE49-F238E27FC236}">
                  <a16:creationId xmlns:a16="http://schemas.microsoft.com/office/drawing/2014/main" id="{844FCD14-2A9C-4BE2-B671-2DA523C5381A}"/>
                </a:ext>
              </a:extLst>
            </p:cNvPr>
            <p:cNvSpPr txBox="1"/>
            <p:nvPr/>
          </p:nvSpPr>
          <p:spPr>
            <a:xfrm>
              <a:off x="2180667" y="4120354"/>
              <a:ext cx="628650" cy="369332"/>
            </a:xfrm>
            <a:prstGeom prst="rect">
              <a:avLst/>
            </a:prstGeom>
            <a:noFill/>
          </p:spPr>
          <p:txBody>
            <a:bodyPr wrap="square" rtlCol="0">
              <a:spAutoFit/>
            </a:bodyPr>
            <a:lstStyle/>
            <a:p>
              <a:r>
                <a:rPr lang="en-US" dirty="0"/>
                <a:t>F2</a:t>
              </a:r>
            </a:p>
          </p:txBody>
        </p:sp>
        <p:sp>
          <p:nvSpPr>
            <p:cNvPr id="56" name="文本框 55">
              <a:extLst>
                <a:ext uri="{FF2B5EF4-FFF2-40B4-BE49-F238E27FC236}">
                  <a16:creationId xmlns:a16="http://schemas.microsoft.com/office/drawing/2014/main" id="{A6589C39-EEC4-4FA8-A28A-FD1C0ECD713E}"/>
                </a:ext>
              </a:extLst>
            </p:cNvPr>
            <p:cNvSpPr txBox="1"/>
            <p:nvPr/>
          </p:nvSpPr>
          <p:spPr>
            <a:xfrm>
              <a:off x="2586432" y="4120354"/>
              <a:ext cx="628650" cy="369332"/>
            </a:xfrm>
            <a:prstGeom prst="rect">
              <a:avLst/>
            </a:prstGeom>
            <a:noFill/>
          </p:spPr>
          <p:txBody>
            <a:bodyPr wrap="square" rtlCol="0">
              <a:spAutoFit/>
            </a:bodyPr>
            <a:lstStyle/>
            <a:p>
              <a:r>
                <a:rPr lang="en-US" dirty="0"/>
                <a:t>F3</a:t>
              </a:r>
            </a:p>
          </p:txBody>
        </p:sp>
        <p:sp>
          <p:nvSpPr>
            <p:cNvPr id="57" name="文本框 56">
              <a:extLst>
                <a:ext uri="{FF2B5EF4-FFF2-40B4-BE49-F238E27FC236}">
                  <a16:creationId xmlns:a16="http://schemas.microsoft.com/office/drawing/2014/main" id="{29B98628-B77A-4703-8D7C-DFA7A13B7F22}"/>
                </a:ext>
              </a:extLst>
            </p:cNvPr>
            <p:cNvSpPr txBox="1"/>
            <p:nvPr/>
          </p:nvSpPr>
          <p:spPr>
            <a:xfrm>
              <a:off x="3030297" y="4120354"/>
              <a:ext cx="490920" cy="369332"/>
            </a:xfrm>
            <a:prstGeom prst="rect">
              <a:avLst/>
            </a:prstGeom>
            <a:noFill/>
          </p:spPr>
          <p:txBody>
            <a:bodyPr wrap="square" rtlCol="0">
              <a:spAutoFit/>
            </a:bodyPr>
            <a:lstStyle/>
            <a:p>
              <a:r>
                <a:rPr lang="en-US" dirty="0"/>
                <a:t>F4</a:t>
              </a:r>
            </a:p>
          </p:txBody>
        </p:sp>
        <p:sp>
          <p:nvSpPr>
            <p:cNvPr id="60" name="文本框 59">
              <a:extLst>
                <a:ext uri="{FF2B5EF4-FFF2-40B4-BE49-F238E27FC236}">
                  <a16:creationId xmlns:a16="http://schemas.microsoft.com/office/drawing/2014/main" id="{5CD96177-23A1-4034-B170-554A5FD9E945}"/>
                </a:ext>
              </a:extLst>
            </p:cNvPr>
            <p:cNvSpPr txBox="1"/>
            <p:nvPr/>
          </p:nvSpPr>
          <p:spPr>
            <a:xfrm>
              <a:off x="1138632" y="4389195"/>
              <a:ext cx="628650" cy="369332"/>
            </a:xfrm>
            <a:prstGeom prst="rect">
              <a:avLst/>
            </a:prstGeom>
            <a:noFill/>
          </p:spPr>
          <p:txBody>
            <a:bodyPr wrap="square" rtlCol="0">
              <a:spAutoFit/>
            </a:bodyPr>
            <a:lstStyle/>
            <a:p>
              <a:pPr algn="ctr"/>
              <a:r>
                <a:rPr lang="en-US" altLang="zh-CN" dirty="0"/>
                <a:t>0</a:t>
              </a:r>
              <a:endParaRPr lang="en-US" dirty="0"/>
            </a:p>
          </p:txBody>
        </p:sp>
        <p:sp>
          <p:nvSpPr>
            <p:cNvPr id="61" name="文本框 60">
              <a:extLst>
                <a:ext uri="{FF2B5EF4-FFF2-40B4-BE49-F238E27FC236}">
                  <a16:creationId xmlns:a16="http://schemas.microsoft.com/office/drawing/2014/main" id="{03A09BA9-29E4-4D0D-B69E-EF2BE26E3849}"/>
                </a:ext>
              </a:extLst>
            </p:cNvPr>
            <p:cNvSpPr txBox="1"/>
            <p:nvPr/>
          </p:nvSpPr>
          <p:spPr>
            <a:xfrm>
              <a:off x="1138632" y="4684469"/>
              <a:ext cx="628650" cy="369332"/>
            </a:xfrm>
            <a:prstGeom prst="rect">
              <a:avLst/>
            </a:prstGeom>
            <a:noFill/>
          </p:spPr>
          <p:txBody>
            <a:bodyPr wrap="square" rtlCol="0">
              <a:spAutoFit/>
            </a:bodyPr>
            <a:lstStyle/>
            <a:p>
              <a:pPr algn="ctr"/>
              <a:r>
                <a:rPr lang="en-US" altLang="zh-CN" dirty="0"/>
                <a:t>0</a:t>
              </a:r>
              <a:endParaRPr lang="en-US" dirty="0"/>
            </a:p>
          </p:txBody>
        </p:sp>
        <p:sp>
          <p:nvSpPr>
            <p:cNvPr id="62" name="文本框 61">
              <a:extLst>
                <a:ext uri="{FF2B5EF4-FFF2-40B4-BE49-F238E27FC236}">
                  <a16:creationId xmlns:a16="http://schemas.microsoft.com/office/drawing/2014/main" id="{BDFA2296-C1D2-4C19-8944-2F09B1D99A38}"/>
                </a:ext>
              </a:extLst>
            </p:cNvPr>
            <p:cNvSpPr txBox="1"/>
            <p:nvPr/>
          </p:nvSpPr>
          <p:spPr>
            <a:xfrm>
              <a:off x="1138632" y="4970218"/>
              <a:ext cx="628650" cy="369332"/>
            </a:xfrm>
            <a:prstGeom prst="rect">
              <a:avLst/>
            </a:prstGeom>
            <a:noFill/>
          </p:spPr>
          <p:txBody>
            <a:bodyPr wrap="square" rtlCol="0">
              <a:spAutoFit/>
            </a:bodyPr>
            <a:lstStyle/>
            <a:p>
              <a:pPr algn="ctr"/>
              <a:r>
                <a:rPr lang="en-US" altLang="zh-CN" dirty="0"/>
                <a:t>1</a:t>
              </a:r>
              <a:endParaRPr lang="en-US" dirty="0"/>
            </a:p>
          </p:txBody>
        </p:sp>
        <p:sp>
          <p:nvSpPr>
            <p:cNvPr id="63" name="文本框 62">
              <a:extLst>
                <a:ext uri="{FF2B5EF4-FFF2-40B4-BE49-F238E27FC236}">
                  <a16:creationId xmlns:a16="http://schemas.microsoft.com/office/drawing/2014/main" id="{08A62446-2CB2-4671-BF79-98579DAEFA82}"/>
                </a:ext>
              </a:extLst>
            </p:cNvPr>
            <p:cNvSpPr txBox="1"/>
            <p:nvPr/>
          </p:nvSpPr>
          <p:spPr>
            <a:xfrm>
              <a:off x="1138632" y="5245907"/>
              <a:ext cx="628650" cy="369332"/>
            </a:xfrm>
            <a:prstGeom prst="rect">
              <a:avLst/>
            </a:prstGeom>
            <a:noFill/>
          </p:spPr>
          <p:txBody>
            <a:bodyPr wrap="square" rtlCol="0">
              <a:spAutoFit/>
            </a:bodyPr>
            <a:lstStyle/>
            <a:p>
              <a:pPr algn="ctr"/>
              <a:r>
                <a:rPr lang="en-US" altLang="zh-CN" dirty="0"/>
                <a:t>0</a:t>
              </a:r>
              <a:endParaRPr lang="en-US" dirty="0"/>
            </a:p>
          </p:txBody>
        </p:sp>
        <p:sp>
          <p:nvSpPr>
            <p:cNvPr id="64" name="文本框 63">
              <a:extLst>
                <a:ext uri="{FF2B5EF4-FFF2-40B4-BE49-F238E27FC236}">
                  <a16:creationId xmlns:a16="http://schemas.microsoft.com/office/drawing/2014/main" id="{39F742A7-4592-4196-A946-7FB796ABB1F6}"/>
                </a:ext>
              </a:extLst>
            </p:cNvPr>
            <p:cNvSpPr txBox="1"/>
            <p:nvPr/>
          </p:nvSpPr>
          <p:spPr>
            <a:xfrm>
              <a:off x="1138632" y="5531656"/>
              <a:ext cx="628650" cy="369332"/>
            </a:xfrm>
            <a:prstGeom prst="rect">
              <a:avLst/>
            </a:prstGeom>
            <a:noFill/>
          </p:spPr>
          <p:txBody>
            <a:bodyPr wrap="square" rtlCol="0">
              <a:spAutoFit/>
            </a:bodyPr>
            <a:lstStyle/>
            <a:p>
              <a:pPr algn="ctr"/>
              <a:r>
                <a:rPr lang="en-US" altLang="zh-CN" dirty="0"/>
                <a:t>2</a:t>
              </a:r>
              <a:endParaRPr lang="en-US" dirty="0"/>
            </a:p>
          </p:txBody>
        </p:sp>
        <p:cxnSp>
          <p:nvCxnSpPr>
            <p:cNvPr id="77" name="直接连接符 76">
              <a:extLst>
                <a:ext uri="{FF2B5EF4-FFF2-40B4-BE49-F238E27FC236}">
                  <a16:creationId xmlns:a16="http://schemas.microsoft.com/office/drawing/2014/main" id="{4CAB00C3-F7C1-4B18-86FF-74CE91BE96CE}"/>
                </a:ext>
              </a:extLst>
            </p:cNvPr>
            <p:cNvCxnSpPr>
              <a:cxnSpLocks/>
            </p:cNvCxnSpPr>
            <p:nvPr/>
          </p:nvCxnSpPr>
          <p:spPr>
            <a:xfrm>
              <a:off x="2173047" y="4174290"/>
              <a:ext cx="9525" cy="1704975"/>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18FEE806-2AF9-41A9-8136-0698BD915F0D}"/>
                </a:ext>
              </a:extLst>
            </p:cNvPr>
            <p:cNvCxnSpPr>
              <a:cxnSpLocks/>
            </p:cNvCxnSpPr>
            <p:nvPr/>
          </p:nvCxnSpPr>
          <p:spPr>
            <a:xfrm>
              <a:off x="2576907" y="4174290"/>
              <a:ext cx="9525" cy="1704975"/>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1B5B4A59-2A67-4679-9087-B62DD8A1EFD0}"/>
                </a:ext>
              </a:extLst>
            </p:cNvPr>
            <p:cNvCxnSpPr>
              <a:cxnSpLocks/>
            </p:cNvCxnSpPr>
            <p:nvPr/>
          </p:nvCxnSpPr>
          <p:spPr>
            <a:xfrm>
              <a:off x="3003627" y="4174290"/>
              <a:ext cx="9525" cy="1704975"/>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9" name="组合 108" descr="Linear regression example">
            <a:extLst>
              <a:ext uri="{FF2B5EF4-FFF2-40B4-BE49-F238E27FC236}">
                <a16:creationId xmlns:a16="http://schemas.microsoft.com/office/drawing/2014/main" id="{4253CA36-031A-408B-93E5-B7EC68276433}"/>
              </a:ext>
            </a:extLst>
          </p:cNvPr>
          <p:cNvGrpSpPr/>
          <p:nvPr/>
        </p:nvGrpSpPr>
        <p:grpSpPr>
          <a:xfrm>
            <a:off x="5137926" y="4112971"/>
            <a:ext cx="1947863" cy="1226579"/>
            <a:chOff x="5137926" y="4112971"/>
            <a:chExt cx="1947863" cy="1226579"/>
          </a:xfrm>
        </p:grpSpPr>
        <p:cxnSp>
          <p:nvCxnSpPr>
            <p:cNvPr id="80" name="直接连接符 79">
              <a:extLst>
                <a:ext uri="{FF2B5EF4-FFF2-40B4-BE49-F238E27FC236}">
                  <a16:creationId xmlns:a16="http://schemas.microsoft.com/office/drawing/2014/main" id="{5B825845-A46A-4CBD-A908-010071539411}"/>
                </a:ext>
              </a:extLst>
            </p:cNvPr>
            <p:cNvCxnSpPr>
              <a:cxnSpLocks/>
            </p:cNvCxnSpPr>
            <p:nvPr/>
          </p:nvCxnSpPr>
          <p:spPr>
            <a:xfrm>
              <a:off x="5137927" y="4421940"/>
              <a:ext cx="185166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0A539FF2-9EDC-44F1-9B09-054D330B0315}"/>
                </a:ext>
              </a:extLst>
            </p:cNvPr>
            <p:cNvCxnSpPr>
              <a:cxnSpLocks/>
            </p:cNvCxnSpPr>
            <p:nvPr/>
          </p:nvCxnSpPr>
          <p:spPr>
            <a:xfrm>
              <a:off x="5137927" y="4707690"/>
              <a:ext cx="185166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49C9D1A4-0CB8-4D17-8080-7268DC7B1DCE}"/>
                </a:ext>
              </a:extLst>
            </p:cNvPr>
            <p:cNvCxnSpPr>
              <a:cxnSpLocks/>
            </p:cNvCxnSpPr>
            <p:nvPr/>
          </p:nvCxnSpPr>
          <p:spPr>
            <a:xfrm>
              <a:off x="5137927" y="4993440"/>
              <a:ext cx="1851660" cy="0"/>
            </a:xfrm>
            <a:prstGeom prst="line">
              <a:avLst/>
            </a:prstGeom>
            <a:ln w="19050"/>
          </p:spPr>
          <p:style>
            <a:lnRef idx="1">
              <a:schemeClr val="dk1"/>
            </a:lnRef>
            <a:fillRef idx="0">
              <a:schemeClr val="dk1"/>
            </a:fillRef>
            <a:effectRef idx="0">
              <a:schemeClr val="dk1"/>
            </a:effectRef>
            <a:fontRef idx="minor">
              <a:schemeClr val="tx1"/>
            </a:fontRef>
          </p:style>
        </p:cxnSp>
        <p:sp>
          <p:nvSpPr>
            <p:cNvPr id="86" name="文本框 85">
              <a:extLst>
                <a:ext uri="{FF2B5EF4-FFF2-40B4-BE49-F238E27FC236}">
                  <a16:creationId xmlns:a16="http://schemas.microsoft.com/office/drawing/2014/main" id="{79CEAFC4-A307-4A7A-AB0D-2C191DAFAD2F}"/>
                </a:ext>
              </a:extLst>
            </p:cNvPr>
            <p:cNvSpPr txBox="1"/>
            <p:nvPr/>
          </p:nvSpPr>
          <p:spPr>
            <a:xfrm>
              <a:off x="5336047" y="4112971"/>
              <a:ext cx="628650" cy="369332"/>
            </a:xfrm>
            <a:prstGeom prst="rect">
              <a:avLst/>
            </a:prstGeom>
            <a:noFill/>
          </p:spPr>
          <p:txBody>
            <a:bodyPr wrap="square" rtlCol="0">
              <a:spAutoFit/>
            </a:bodyPr>
            <a:lstStyle/>
            <a:p>
              <a:r>
                <a:rPr lang="en-US" dirty="0"/>
                <a:t>Mag</a:t>
              </a:r>
            </a:p>
          </p:txBody>
        </p:sp>
        <p:sp>
          <p:nvSpPr>
            <p:cNvPr id="88" name="文本框 87">
              <a:extLst>
                <a:ext uri="{FF2B5EF4-FFF2-40B4-BE49-F238E27FC236}">
                  <a16:creationId xmlns:a16="http://schemas.microsoft.com/office/drawing/2014/main" id="{F3001830-2E47-41D4-BC03-1AFAB2F3C98C}"/>
                </a:ext>
              </a:extLst>
            </p:cNvPr>
            <p:cNvSpPr txBox="1"/>
            <p:nvPr/>
          </p:nvSpPr>
          <p:spPr>
            <a:xfrm>
              <a:off x="6360937" y="4146785"/>
              <a:ext cx="628650" cy="369332"/>
            </a:xfrm>
            <a:prstGeom prst="rect">
              <a:avLst/>
            </a:prstGeom>
            <a:noFill/>
          </p:spPr>
          <p:txBody>
            <a:bodyPr wrap="square" rtlCol="0">
              <a:spAutoFit/>
            </a:bodyPr>
            <a:lstStyle/>
            <a:p>
              <a:r>
                <a:rPr lang="en-US" dirty="0"/>
                <a:t>F1</a:t>
              </a:r>
            </a:p>
          </p:txBody>
        </p:sp>
        <p:sp>
          <p:nvSpPr>
            <p:cNvPr id="91" name="文本框 90">
              <a:extLst>
                <a:ext uri="{FF2B5EF4-FFF2-40B4-BE49-F238E27FC236}">
                  <a16:creationId xmlns:a16="http://schemas.microsoft.com/office/drawing/2014/main" id="{5109C284-E6A8-42C6-A235-36A3982EC4BA}"/>
                </a:ext>
              </a:extLst>
            </p:cNvPr>
            <p:cNvSpPr txBox="1"/>
            <p:nvPr/>
          </p:nvSpPr>
          <p:spPr>
            <a:xfrm>
              <a:off x="5137926" y="4389195"/>
              <a:ext cx="1007745" cy="369332"/>
            </a:xfrm>
            <a:prstGeom prst="rect">
              <a:avLst/>
            </a:prstGeom>
            <a:noFill/>
          </p:spPr>
          <p:txBody>
            <a:bodyPr wrap="square" rtlCol="0">
              <a:spAutoFit/>
            </a:bodyPr>
            <a:lstStyle/>
            <a:p>
              <a:pPr algn="ctr"/>
              <a:r>
                <a:rPr lang="en-US" dirty="0"/>
                <a:t>200,000</a:t>
              </a:r>
            </a:p>
          </p:txBody>
        </p:sp>
        <p:sp>
          <p:nvSpPr>
            <p:cNvPr id="92" name="文本框 91">
              <a:extLst>
                <a:ext uri="{FF2B5EF4-FFF2-40B4-BE49-F238E27FC236}">
                  <a16:creationId xmlns:a16="http://schemas.microsoft.com/office/drawing/2014/main" id="{70CE808B-2BE8-4903-8A8E-AFE49195E10D}"/>
                </a:ext>
              </a:extLst>
            </p:cNvPr>
            <p:cNvSpPr txBox="1"/>
            <p:nvPr/>
          </p:nvSpPr>
          <p:spPr>
            <a:xfrm>
              <a:off x="5138625" y="4693994"/>
              <a:ext cx="1016572" cy="369332"/>
            </a:xfrm>
            <a:prstGeom prst="rect">
              <a:avLst/>
            </a:prstGeom>
            <a:noFill/>
          </p:spPr>
          <p:txBody>
            <a:bodyPr wrap="square" rtlCol="0">
              <a:spAutoFit/>
            </a:bodyPr>
            <a:lstStyle/>
            <a:p>
              <a:pPr algn="ctr"/>
              <a:r>
                <a:rPr lang="en-US" altLang="zh-CN" dirty="0"/>
                <a:t>250,000</a:t>
              </a:r>
            </a:p>
          </p:txBody>
        </p:sp>
        <p:sp>
          <p:nvSpPr>
            <p:cNvPr id="93" name="文本框 92">
              <a:extLst>
                <a:ext uri="{FF2B5EF4-FFF2-40B4-BE49-F238E27FC236}">
                  <a16:creationId xmlns:a16="http://schemas.microsoft.com/office/drawing/2014/main" id="{021C7FCF-A7ED-4FAF-B273-5F8A9DA9934D}"/>
                </a:ext>
              </a:extLst>
            </p:cNvPr>
            <p:cNvSpPr txBox="1"/>
            <p:nvPr/>
          </p:nvSpPr>
          <p:spPr>
            <a:xfrm>
              <a:off x="5137927" y="4970218"/>
              <a:ext cx="1043940" cy="369332"/>
            </a:xfrm>
            <a:prstGeom prst="rect">
              <a:avLst/>
            </a:prstGeom>
            <a:noFill/>
          </p:spPr>
          <p:txBody>
            <a:bodyPr wrap="square" rtlCol="0">
              <a:spAutoFit/>
            </a:bodyPr>
            <a:lstStyle/>
            <a:p>
              <a:pPr algn="ctr"/>
              <a:r>
                <a:rPr lang="en-US" altLang="zh-CN" dirty="0"/>
                <a:t>400,000</a:t>
              </a:r>
              <a:endParaRPr lang="en-US" dirty="0"/>
            </a:p>
          </p:txBody>
        </p:sp>
        <p:cxnSp>
          <p:nvCxnSpPr>
            <p:cNvPr id="96" name="直接连接符 95">
              <a:extLst>
                <a:ext uri="{FF2B5EF4-FFF2-40B4-BE49-F238E27FC236}">
                  <a16:creationId xmlns:a16="http://schemas.microsoft.com/office/drawing/2014/main" id="{7984589F-E75A-4485-A28D-D0DBD84B93B2}"/>
                </a:ext>
              </a:extLst>
            </p:cNvPr>
            <p:cNvCxnSpPr>
              <a:cxnSpLocks/>
            </p:cNvCxnSpPr>
            <p:nvPr/>
          </p:nvCxnSpPr>
          <p:spPr>
            <a:xfrm>
              <a:off x="6172342" y="4174290"/>
              <a:ext cx="6510" cy="1165260"/>
            </a:xfrm>
            <a:prstGeom prst="line">
              <a:avLst/>
            </a:prstGeom>
            <a:ln w="19050"/>
          </p:spPr>
          <p:style>
            <a:lnRef idx="1">
              <a:schemeClr val="dk1"/>
            </a:lnRef>
            <a:fillRef idx="0">
              <a:schemeClr val="dk1"/>
            </a:fillRef>
            <a:effectRef idx="0">
              <a:schemeClr val="dk1"/>
            </a:effectRef>
            <a:fontRef idx="minor">
              <a:schemeClr val="tx1"/>
            </a:fontRef>
          </p:style>
        </p:cxnSp>
        <p:sp>
          <p:nvSpPr>
            <p:cNvPr id="99" name="文本框 98">
              <a:extLst>
                <a:ext uri="{FF2B5EF4-FFF2-40B4-BE49-F238E27FC236}">
                  <a16:creationId xmlns:a16="http://schemas.microsoft.com/office/drawing/2014/main" id="{889909AF-17E2-486D-953B-CCF019452ECF}"/>
                </a:ext>
              </a:extLst>
            </p:cNvPr>
            <p:cNvSpPr txBox="1"/>
            <p:nvPr/>
          </p:nvSpPr>
          <p:spPr>
            <a:xfrm>
              <a:off x="6078044" y="4389195"/>
              <a:ext cx="1007745" cy="369332"/>
            </a:xfrm>
            <a:prstGeom prst="rect">
              <a:avLst/>
            </a:prstGeom>
            <a:noFill/>
          </p:spPr>
          <p:txBody>
            <a:bodyPr wrap="square" rtlCol="0">
              <a:spAutoFit/>
            </a:bodyPr>
            <a:lstStyle/>
            <a:p>
              <a:pPr algn="ctr"/>
              <a:r>
                <a:rPr lang="en-US" dirty="0"/>
                <a:t>1000</a:t>
              </a:r>
            </a:p>
          </p:txBody>
        </p:sp>
        <p:sp>
          <p:nvSpPr>
            <p:cNvPr id="100" name="文本框 99">
              <a:extLst>
                <a:ext uri="{FF2B5EF4-FFF2-40B4-BE49-F238E27FC236}">
                  <a16:creationId xmlns:a16="http://schemas.microsoft.com/office/drawing/2014/main" id="{001376D1-9019-4FF4-B984-F90CDFC82C61}"/>
                </a:ext>
              </a:extLst>
            </p:cNvPr>
            <p:cNvSpPr txBox="1"/>
            <p:nvPr/>
          </p:nvSpPr>
          <p:spPr>
            <a:xfrm>
              <a:off x="6078044" y="4691318"/>
              <a:ext cx="1007745" cy="369332"/>
            </a:xfrm>
            <a:prstGeom prst="rect">
              <a:avLst/>
            </a:prstGeom>
            <a:noFill/>
          </p:spPr>
          <p:txBody>
            <a:bodyPr wrap="square" rtlCol="0">
              <a:spAutoFit/>
            </a:bodyPr>
            <a:lstStyle/>
            <a:p>
              <a:pPr algn="ctr"/>
              <a:r>
                <a:rPr lang="en-US" altLang="zh-CN" dirty="0"/>
                <a:t>2</a:t>
              </a:r>
              <a:r>
                <a:rPr lang="en-US" dirty="0"/>
                <a:t>000</a:t>
              </a:r>
            </a:p>
          </p:txBody>
        </p:sp>
        <p:sp>
          <p:nvSpPr>
            <p:cNvPr id="101" name="文本框 100">
              <a:extLst>
                <a:ext uri="{FF2B5EF4-FFF2-40B4-BE49-F238E27FC236}">
                  <a16:creationId xmlns:a16="http://schemas.microsoft.com/office/drawing/2014/main" id="{C9E336FB-1FF1-4A10-A59D-2DDFBCF8CA50}"/>
                </a:ext>
              </a:extLst>
            </p:cNvPr>
            <p:cNvSpPr txBox="1"/>
            <p:nvPr/>
          </p:nvSpPr>
          <p:spPr>
            <a:xfrm>
              <a:off x="6078044" y="4968756"/>
              <a:ext cx="1007745" cy="369332"/>
            </a:xfrm>
            <a:prstGeom prst="rect">
              <a:avLst/>
            </a:prstGeom>
            <a:noFill/>
          </p:spPr>
          <p:txBody>
            <a:bodyPr wrap="square" rtlCol="0">
              <a:spAutoFit/>
            </a:bodyPr>
            <a:lstStyle/>
            <a:p>
              <a:pPr algn="ctr"/>
              <a:r>
                <a:rPr lang="en-US" altLang="zh-CN" dirty="0"/>
                <a:t>4</a:t>
              </a:r>
              <a:r>
                <a:rPr lang="en-US" dirty="0"/>
                <a:t>000</a:t>
              </a:r>
            </a:p>
          </p:txBody>
        </p:sp>
      </p:grpSp>
      <p:sp>
        <p:nvSpPr>
          <p:cNvPr id="106" name="文本框 105">
            <a:extLst>
              <a:ext uri="{FF2B5EF4-FFF2-40B4-BE49-F238E27FC236}">
                <a16:creationId xmlns:a16="http://schemas.microsoft.com/office/drawing/2014/main" id="{F478B552-F305-4525-9748-7A9841B95C68}"/>
              </a:ext>
            </a:extLst>
          </p:cNvPr>
          <p:cNvSpPr txBox="1"/>
          <p:nvPr/>
        </p:nvSpPr>
        <p:spPr>
          <a:xfrm>
            <a:off x="5138625" y="3616879"/>
            <a:ext cx="1853078" cy="369332"/>
          </a:xfrm>
          <a:prstGeom prst="rect">
            <a:avLst/>
          </a:prstGeom>
          <a:noFill/>
        </p:spPr>
        <p:txBody>
          <a:bodyPr wrap="square" rtlCol="0">
            <a:spAutoFit/>
          </a:bodyPr>
          <a:lstStyle/>
          <a:p>
            <a:r>
              <a:rPr lang="en-US" altLang="zh-CN" dirty="0"/>
              <a:t>y  Housing Prices</a:t>
            </a:r>
            <a:endParaRPr lang="en-US" dirty="0"/>
          </a:p>
        </p:txBody>
      </p:sp>
      <p:sp>
        <p:nvSpPr>
          <p:cNvPr id="107" name="文本框 106">
            <a:extLst>
              <a:ext uri="{FF2B5EF4-FFF2-40B4-BE49-F238E27FC236}">
                <a16:creationId xmlns:a16="http://schemas.microsoft.com/office/drawing/2014/main" id="{C2C0792C-97B9-421C-9794-A5308533FE1F}"/>
              </a:ext>
            </a:extLst>
          </p:cNvPr>
          <p:cNvSpPr txBox="1"/>
          <p:nvPr/>
        </p:nvSpPr>
        <p:spPr>
          <a:xfrm>
            <a:off x="1141378" y="3616879"/>
            <a:ext cx="656029" cy="369332"/>
          </a:xfrm>
          <a:prstGeom prst="rect">
            <a:avLst/>
          </a:prstGeom>
          <a:noFill/>
        </p:spPr>
        <p:txBody>
          <a:bodyPr wrap="square" rtlCol="0">
            <a:spAutoFit/>
          </a:bodyPr>
          <a:lstStyle/>
          <a:p>
            <a:r>
              <a:rPr lang="en-US" altLang="zh-CN" dirty="0"/>
              <a:t>IRIS</a:t>
            </a:r>
            <a:endParaRPr lang="en-US" dirty="0"/>
          </a:p>
        </p:txBody>
      </p:sp>
    </p:spTree>
    <p:extLst>
      <p:ext uri="{BB962C8B-B14F-4D97-AF65-F5344CB8AC3E}">
        <p14:creationId xmlns:p14="http://schemas.microsoft.com/office/powerpoint/2010/main" val="347277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55723-A7F4-4850-BAEF-A78816391623}"/>
                  </a:ext>
                </a:extLst>
              </p:cNvPr>
              <p:cNvSpPr>
                <a:spLocks noGrp="1"/>
              </p:cNvSpPr>
              <p:nvPr>
                <p:ph idx="1"/>
              </p:nvPr>
            </p:nvSpPr>
            <p:spPr/>
            <p:txBody>
              <a:bodyPr/>
              <a:lstStyle/>
              <a:p>
                <a:r>
                  <a:rPr lang="en-US" dirty="0"/>
                  <a:t>Therefore, we will have an equation : </a:t>
                </a:r>
              </a:p>
              <a:p>
                <a:pPr marL="0" indent="0" algn="ctr">
                  <a:buNone/>
                </a:pP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𝑦</m:t>
                        </m:r>
                      </m:e>
                    </m:acc>
                    <m:r>
                      <m:rPr>
                        <m:nor/>
                      </m:rPr>
                      <a:rPr lang="en-US" dirty="0"/>
                      <m:t>= </m:t>
                    </m:r>
                    <m:r>
                      <m:rPr>
                        <m:nor/>
                      </m:rPr>
                      <a:rPr lang="en-US" dirty="0"/>
                      <m:t>w</m:t>
                    </m:r>
                    <m:r>
                      <m:rPr>
                        <m:nor/>
                      </m:rPr>
                      <a:rPr lang="en-US" baseline="-25000" dirty="0"/>
                      <m:t>1</m:t>
                    </m:r>
                    <m:r>
                      <m:rPr>
                        <m:nor/>
                      </m:rPr>
                      <a:rPr lang="en-US" dirty="0"/>
                      <m:t> ∗ </m:t>
                    </m:r>
                    <m:r>
                      <m:rPr>
                        <m:nor/>
                      </m:rPr>
                      <a:rPr lang="en-US" dirty="0"/>
                      <m:t>x</m:t>
                    </m:r>
                    <m:r>
                      <m:rPr>
                        <m:nor/>
                      </m:rPr>
                      <a:rPr lang="en-US" baseline="-25000" dirty="0"/>
                      <m:t>1</m:t>
                    </m:r>
                    <m:r>
                      <m:rPr>
                        <m:nor/>
                      </m:rPr>
                      <a:rPr lang="en-US" dirty="0"/>
                      <m:t> + </m:t>
                    </m:r>
                    <m:r>
                      <m:rPr>
                        <m:nor/>
                      </m:rPr>
                      <a:rPr lang="en-US" dirty="0"/>
                      <m:t>b</m:t>
                    </m:r>
                  </m:oMath>
                </a14:m>
                <a:endParaRPr lang="en-US" dirty="0"/>
              </a:p>
              <a:p>
                <a:r>
                  <a:rPr lang="en-US" dirty="0"/>
                  <a:t>We will need to solve this equation by learning the values of w</a:t>
                </a:r>
                <a:r>
                  <a:rPr lang="en-US" baseline="-25000" dirty="0"/>
                  <a:t>1</a:t>
                </a:r>
                <a:r>
                  <a:rPr lang="en-US" dirty="0"/>
                  <a:t> and b (the parameters) given the training data in x</a:t>
                </a:r>
                <a:r>
                  <a:rPr lang="en-US" baseline="-25000" dirty="0"/>
                  <a:t>1</a:t>
                </a:r>
                <a:r>
                  <a:rPr lang="en-US" dirty="0"/>
                  <a:t> and y. </a:t>
                </a:r>
              </a:p>
              <a:p>
                <a:endParaRPr lang="en-US" dirty="0"/>
              </a:p>
              <a:p>
                <a:r>
                  <a:rPr lang="en-US" dirty="0"/>
                  <a:t>For an equation with 2 input features </a:t>
                </a:r>
              </a:p>
              <a:p>
                <a:pPr marL="0" indent="0" algn="ctr">
                  <a:buNone/>
                </a:pPr>
                <a:r>
                  <a:rPr lang="en-US" dirty="0"/>
                  <a:t>y</a:t>
                </a:r>
                <a14:m>
                  <m:oMath xmlns:m="http://schemas.openxmlformats.org/officeDocument/2006/math">
                    <m:r>
                      <m:rPr>
                        <m:nor/>
                      </m:rPr>
                      <a:rPr lang="en-US" dirty="0"/>
                      <m:t>= </m:t>
                    </m:r>
                    <m:r>
                      <m:rPr>
                        <m:nor/>
                      </m:rPr>
                      <a:rPr lang="en-US" dirty="0"/>
                      <m:t>w</m:t>
                    </m:r>
                    <m:r>
                      <m:rPr>
                        <m:nor/>
                      </m:rPr>
                      <a:rPr lang="en-US" baseline="-25000" dirty="0"/>
                      <m:t>1</m:t>
                    </m:r>
                    <m:r>
                      <m:rPr>
                        <m:nor/>
                      </m:rPr>
                      <a:rPr lang="en-US" dirty="0"/>
                      <m:t> ∗ </m:t>
                    </m:r>
                    <m:r>
                      <m:rPr>
                        <m:nor/>
                      </m:rPr>
                      <a:rPr lang="en-US" dirty="0"/>
                      <m:t>x</m:t>
                    </m:r>
                    <m:r>
                      <m:rPr>
                        <m:nor/>
                      </m:rPr>
                      <a:rPr lang="en-US" baseline="-25000" dirty="0"/>
                      <m:t>1</m:t>
                    </m:r>
                    <m:r>
                      <m:rPr>
                        <m:nor/>
                      </m:rPr>
                      <a:rPr lang="en-US" dirty="0"/>
                      <m:t> </m:t>
                    </m:r>
                    <m:r>
                      <m:rPr>
                        <m:nor/>
                      </m:rPr>
                      <a:rPr lang="en-US" b="0" i="0" dirty="0" smtClean="0"/>
                      <m:t>+</m:t>
                    </m:r>
                    <m:r>
                      <m:rPr>
                        <m:nor/>
                      </m:rPr>
                      <a:rPr lang="en-US" dirty="0"/>
                      <m:t>w</m:t>
                    </m:r>
                    <m:r>
                      <m:rPr>
                        <m:nor/>
                      </m:rPr>
                      <a:rPr lang="en-US" b="0" i="0" baseline="-25000" dirty="0" smtClean="0"/>
                      <m:t>2</m:t>
                    </m:r>
                    <m:r>
                      <m:rPr>
                        <m:nor/>
                      </m:rPr>
                      <a:rPr lang="en-US" dirty="0"/>
                      <m:t> ∗ </m:t>
                    </m:r>
                    <m:r>
                      <m:rPr>
                        <m:nor/>
                      </m:rPr>
                      <a:rPr lang="en-US" dirty="0"/>
                      <m:t>x</m:t>
                    </m:r>
                    <m:r>
                      <m:rPr>
                        <m:nor/>
                      </m:rPr>
                      <a:rPr lang="en-US" b="0" i="0" baseline="-25000" dirty="0" smtClean="0"/>
                      <m:t>2</m:t>
                    </m:r>
                    <m:r>
                      <m:rPr>
                        <m:nor/>
                      </m:rPr>
                      <a:rPr lang="en-US" dirty="0"/>
                      <m:t>+ </m:t>
                    </m:r>
                    <m:r>
                      <m:rPr>
                        <m:nor/>
                      </m:rPr>
                      <a:rPr lang="en-US" dirty="0"/>
                      <m:t>b</m:t>
                    </m:r>
                  </m:oMath>
                </a14:m>
                <a:r>
                  <a:rPr lang="en-US" dirty="0"/>
                  <a:t> </a:t>
                </a:r>
              </a:p>
              <a:p>
                <a:r>
                  <a:rPr lang="en-US" dirty="0"/>
                  <a:t>we can show it in diagram form as can be seen in the following figure (below). </a:t>
                </a:r>
              </a:p>
              <a:p>
                <a:endParaRPr lang="en-US" dirty="0"/>
              </a:p>
            </p:txBody>
          </p:sp>
        </mc:Choice>
        <mc:Fallback xmlns="">
          <p:sp>
            <p:nvSpPr>
              <p:cNvPr id="3" name="Content Placeholder 2">
                <a:extLst>
                  <a:ext uri="{FF2B5EF4-FFF2-40B4-BE49-F238E27FC236}">
                    <a16:creationId xmlns:a16="http://schemas.microsoft.com/office/drawing/2014/main" id="{D9C55723-A7F4-4850-BAEF-A78816391623}"/>
                  </a:ext>
                </a:extLst>
              </p:cNvPr>
              <p:cNvSpPr>
                <a:spLocks noGrp="1" noRot="1" noChangeAspect="1" noMove="1" noResize="1" noEditPoints="1" noAdjustHandles="1" noChangeArrowheads="1" noChangeShapeType="1" noTextEdit="1"/>
              </p:cNvSpPr>
              <p:nvPr>
                <p:ph idx="1"/>
              </p:nvPr>
            </p:nvSpPr>
            <p:spPr>
              <a:blipFill>
                <a:blip r:embed="rId2"/>
                <a:stretch>
                  <a:fillRect l="-773" t="-1541" r="-1468"/>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0F6F7573-F202-495F-A333-1AEE20C375CA}"/>
              </a:ext>
            </a:extLst>
          </p:cNvPr>
          <p:cNvSpPr>
            <a:spLocks noGrp="1"/>
          </p:cNvSpPr>
          <p:nvPr>
            <p:ph type="title"/>
          </p:nvPr>
        </p:nvSpPr>
        <p:spPr>
          <a:xfrm>
            <a:off x="792180" y="500062"/>
            <a:ext cx="7886700" cy="1325563"/>
          </a:xfrm>
        </p:spPr>
        <p:txBody>
          <a:bodyPr/>
          <a:lstStyle/>
          <a:p>
            <a:r>
              <a:rPr lang="en-US" dirty="0"/>
              <a:t>Linear regression cont'd     </a:t>
            </a:r>
          </a:p>
        </p:txBody>
      </p:sp>
    </p:spTree>
    <p:extLst>
      <p:ext uri="{BB962C8B-B14F-4D97-AF65-F5344CB8AC3E}">
        <p14:creationId xmlns:p14="http://schemas.microsoft.com/office/powerpoint/2010/main" val="31118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8781-30C1-4F25-8B79-F100B62D47F4}"/>
              </a:ext>
            </a:extLst>
          </p:cNvPr>
          <p:cNvSpPr>
            <a:spLocks noGrp="1"/>
          </p:cNvSpPr>
          <p:nvPr>
            <p:ph type="title"/>
          </p:nvPr>
        </p:nvSpPr>
        <p:spPr>
          <a:xfrm>
            <a:off x="628650" y="365126"/>
            <a:ext cx="7886700" cy="1325563"/>
          </a:xfrm>
        </p:spPr>
        <p:txBody>
          <a:bodyPr/>
          <a:lstStyle/>
          <a:p>
            <a:r>
              <a:rPr lang="en-US" dirty="0"/>
              <a:t>Linear regression   </a:t>
            </a:r>
          </a:p>
        </p:txBody>
      </p:sp>
      <p:pic>
        <p:nvPicPr>
          <p:cNvPr id="4" name="Picture 3" descr="Linear regression node">
            <a:extLst>
              <a:ext uri="{FF2B5EF4-FFF2-40B4-BE49-F238E27FC236}">
                <a16:creationId xmlns:a16="http://schemas.microsoft.com/office/drawing/2014/main" id="{D10E0BF7-BD51-4707-B20E-2AC99F072BB3}"/>
              </a:ext>
            </a:extLst>
          </p:cNvPr>
          <p:cNvPicPr>
            <a:picLocks noChangeAspect="1"/>
          </p:cNvPicPr>
          <p:nvPr/>
        </p:nvPicPr>
        <p:blipFill rotWithShape="1">
          <a:blip r:embed="rId2"/>
          <a:srcRect l="33897" t="27843" r="35580" b="47491"/>
          <a:stretch/>
        </p:blipFill>
        <p:spPr>
          <a:xfrm>
            <a:off x="774536" y="2901180"/>
            <a:ext cx="7751167" cy="3523376"/>
          </a:xfrm>
          <a:prstGeom prst="rect">
            <a:avLst/>
          </a:prstGeom>
        </p:spPr>
      </p:pic>
      <p:sp>
        <p:nvSpPr>
          <p:cNvPr id="8" name="文本框 7">
            <a:extLst>
              <a:ext uri="{FF2B5EF4-FFF2-40B4-BE49-F238E27FC236}">
                <a16:creationId xmlns:a16="http://schemas.microsoft.com/office/drawing/2014/main" id="{E3CB691D-5347-4193-89B9-C6C1D0F6648F}"/>
              </a:ext>
            </a:extLst>
          </p:cNvPr>
          <p:cNvSpPr txBox="1"/>
          <p:nvPr/>
        </p:nvSpPr>
        <p:spPr>
          <a:xfrm>
            <a:off x="2591412" y="2175122"/>
            <a:ext cx="1836273" cy="369332"/>
          </a:xfrm>
          <a:prstGeom prst="rect">
            <a:avLst/>
          </a:prstGeom>
          <a:noFill/>
        </p:spPr>
        <p:txBody>
          <a:bodyPr wrap="square" rtlCol="0">
            <a:spAutoFit/>
          </a:bodyPr>
          <a:lstStyle/>
          <a:p>
            <a:r>
              <a:rPr lang="en-US" dirty="0"/>
              <a:t>linear regression</a:t>
            </a:r>
          </a:p>
        </p:txBody>
      </p:sp>
      <p:cxnSp>
        <p:nvCxnSpPr>
          <p:cNvPr id="11" name="直接箭头连接符 10">
            <a:extLst>
              <a:ext uri="{FF2B5EF4-FFF2-40B4-BE49-F238E27FC236}">
                <a16:creationId xmlns:a16="http://schemas.microsoft.com/office/drawing/2014/main" id="{FC5B00C4-7DD6-4934-BB5C-BCCE14CBF4E0}"/>
              </a:ext>
              <a:ext uri="{C183D7F6-B498-43B3-948B-1728B52AA6E4}">
                <adec:decorative xmlns:adec="http://schemas.microsoft.com/office/drawing/2017/decorative" val="1"/>
              </a:ext>
            </a:extLst>
          </p:cNvPr>
          <p:cNvCxnSpPr/>
          <p:nvPr/>
        </p:nvCxnSpPr>
        <p:spPr>
          <a:xfrm>
            <a:off x="4276725" y="2393883"/>
            <a:ext cx="8763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6359CDB0-9B17-44AD-9207-D30BCC7F9CC2}"/>
              </a:ext>
              <a:ext uri="{C183D7F6-B498-43B3-948B-1728B52AA6E4}">
                <adec:decorative xmlns:adec="http://schemas.microsoft.com/office/drawing/2017/decorative" val="1"/>
              </a:ext>
            </a:extLst>
          </p:cNvPr>
          <p:cNvGrpSpPr/>
          <p:nvPr/>
        </p:nvGrpSpPr>
        <p:grpSpPr>
          <a:xfrm>
            <a:off x="2596662" y="1713457"/>
            <a:ext cx="4556613" cy="369332"/>
            <a:chOff x="3434862" y="1363904"/>
            <a:chExt cx="4556613" cy="369332"/>
          </a:xfrm>
        </p:grpSpPr>
        <p:sp>
          <p:nvSpPr>
            <p:cNvPr id="7" name="文本框 6">
              <a:extLst>
                <a:ext uri="{FF2B5EF4-FFF2-40B4-BE49-F238E27FC236}">
                  <a16:creationId xmlns:a16="http://schemas.microsoft.com/office/drawing/2014/main" id="{09011ECB-9B62-4487-898F-A99AA979917E}"/>
                </a:ext>
                <a:ext uri="{C183D7F6-B498-43B3-948B-1728B52AA6E4}">
                  <adec:decorative xmlns:adec="http://schemas.microsoft.com/office/drawing/2017/decorative" val="1"/>
                </a:ext>
              </a:extLst>
            </p:cNvPr>
            <p:cNvSpPr txBox="1"/>
            <p:nvPr/>
          </p:nvSpPr>
          <p:spPr>
            <a:xfrm>
              <a:off x="3434862" y="1363904"/>
              <a:ext cx="2000250" cy="369332"/>
            </a:xfrm>
            <a:prstGeom prst="rect">
              <a:avLst/>
            </a:prstGeom>
            <a:noFill/>
          </p:spPr>
          <p:txBody>
            <a:bodyPr wrap="square" rtlCol="0">
              <a:spAutoFit/>
            </a:bodyPr>
            <a:lstStyle/>
            <a:p>
              <a:r>
                <a:rPr lang="en-US" dirty="0"/>
                <a:t>neural networks</a:t>
              </a:r>
            </a:p>
          </p:txBody>
        </p:sp>
        <p:cxnSp>
          <p:nvCxnSpPr>
            <p:cNvPr id="10" name="直接箭头连接符 9">
              <a:extLst>
                <a:ext uri="{FF2B5EF4-FFF2-40B4-BE49-F238E27FC236}">
                  <a16:creationId xmlns:a16="http://schemas.microsoft.com/office/drawing/2014/main" id="{8E0E61A9-F868-4330-8992-D9385EFDA3C4}"/>
                </a:ext>
              </a:extLst>
            </p:cNvPr>
            <p:cNvCxnSpPr/>
            <p:nvPr/>
          </p:nvCxnSpPr>
          <p:spPr>
            <a:xfrm>
              <a:off x="5114925" y="1548570"/>
              <a:ext cx="8763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3B6C1EC-F3C4-497D-AD8A-3E68A132F43A}"/>
                </a:ext>
              </a:extLst>
            </p:cNvPr>
            <p:cNvSpPr txBox="1"/>
            <p:nvPr/>
          </p:nvSpPr>
          <p:spPr>
            <a:xfrm>
              <a:off x="5991225" y="1363904"/>
              <a:ext cx="2000250" cy="369332"/>
            </a:xfrm>
            <a:prstGeom prst="rect">
              <a:avLst/>
            </a:prstGeom>
            <a:noFill/>
          </p:spPr>
          <p:txBody>
            <a:bodyPr wrap="square" rtlCol="0">
              <a:spAutoFit/>
            </a:bodyPr>
            <a:lstStyle/>
            <a:p>
              <a:r>
                <a:rPr lang="en-US" dirty="0"/>
                <a:t>TensorFlow</a:t>
              </a:r>
            </a:p>
          </p:txBody>
        </p:sp>
      </p:grpSp>
      <p:sp>
        <p:nvSpPr>
          <p:cNvPr id="13" name="文本框 12">
            <a:extLst>
              <a:ext uri="{FF2B5EF4-FFF2-40B4-BE49-F238E27FC236}">
                <a16:creationId xmlns:a16="http://schemas.microsoft.com/office/drawing/2014/main" id="{CBFD6573-4177-4514-9C48-0ADDCE23CBAC}"/>
              </a:ext>
            </a:extLst>
          </p:cNvPr>
          <p:cNvSpPr txBox="1"/>
          <p:nvPr/>
        </p:nvSpPr>
        <p:spPr>
          <a:xfrm>
            <a:off x="5153025" y="2209217"/>
            <a:ext cx="2000250" cy="369332"/>
          </a:xfrm>
          <a:prstGeom prst="rect">
            <a:avLst/>
          </a:prstGeom>
          <a:noFill/>
        </p:spPr>
        <p:txBody>
          <a:bodyPr wrap="square" rtlCol="0">
            <a:spAutoFit/>
          </a:bodyPr>
          <a:lstStyle/>
          <a:p>
            <a:r>
              <a:rPr lang="en-US" dirty="0"/>
              <a:t>TensorFlow</a:t>
            </a:r>
          </a:p>
        </p:txBody>
      </p:sp>
    </p:spTree>
    <p:extLst>
      <p:ext uri="{BB962C8B-B14F-4D97-AF65-F5344CB8AC3E}">
        <p14:creationId xmlns:p14="http://schemas.microsoft.com/office/powerpoint/2010/main" val="3754955856"/>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00CEDAB-E29F-4A23-9517-54899E07533B}" vid="{1A296487-C81B-47B5-87B1-F78A0BD4BC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PP_C5Modules_CC_License_standard</Template>
  <TotalTime>3075</TotalTime>
  <Words>2544</Words>
  <Application>Microsoft Office PowerPoint</Application>
  <PresentationFormat>全屏显示(4:3)</PresentationFormat>
  <Paragraphs>268</Paragraphs>
  <Slides>47</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Arial</vt:lpstr>
      <vt:lpstr>Calibri</vt:lpstr>
      <vt:lpstr>Calibri Light</vt:lpstr>
      <vt:lpstr>Cambria Math</vt:lpstr>
      <vt:lpstr>Wingdings</vt:lpstr>
      <vt:lpstr>PP_C5Modules_CC_License_standard</vt:lpstr>
      <vt:lpstr>Machine Learning for Cyber </vt:lpstr>
      <vt:lpstr>Learning Outcomes</vt:lpstr>
      <vt:lpstr>Linear regression</vt:lpstr>
      <vt:lpstr>Linear regression </vt:lpstr>
      <vt:lpstr>LSE</vt:lpstr>
      <vt:lpstr>linear regression equation</vt:lpstr>
      <vt:lpstr>Linear regression  </vt:lpstr>
      <vt:lpstr>Linear regression cont'd     </vt:lpstr>
      <vt:lpstr>Linear regression   </vt:lpstr>
      <vt:lpstr>linear regression equation </vt:lpstr>
      <vt:lpstr>Code</vt:lpstr>
      <vt:lpstr>Session</vt:lpstr>
      <vt:lpstr>Code example</vt:lpstr>
      <vt:lpstr>Place holders</vt:lpstr>
      <vt:lpstr>Dimensions </vt:lpstr>
      <vt:lpstr>Variables </vt:lpstr>
      <vt:lpstr>eval_op </vt:lpstr>
      <vt:lpstr>tf.reduce_mean()</vt:lpstr>
      <vt:lpstr>Core Functions</vt:lpstr>
      <vt:lpstr>Core Functions  </vt:lpstr>
      <vt:lpstr>tf.matmul( , )</vt:lpstr>
      <vt:lpstr>tf.matmul() </vt:lpstr>
      <vt:lpstr>Cost</vt:lpstr>
      <vt:lpstr>tf.reduce_sum() </vt:lpstr>
      <vt:lpstr>Gradient Descent</vt:lpstr>
      <vt:lpstr>train_step</vt:lpstr>
      <vt:lpstr>Graph </vt:lpstr>
      <vt:lpstr>Init </vt:lpstr>
      <vt:lpstr>sess.run()</vt:lpstr>
      <vt:lpstr>Session </vt:lpstr>
      <vt:lpstr>Main Loop</vt:lpstr>
      <vt:lpstr>housing price example</vt:lpstr>
      <vt:lpstr>sess.run(train_step)</vt:lpstr>
      <vt:lpstr>Train Loop</vt:lpstr>
      <vt:lpstr>The second loop</vt:lpstr>
      <vt:lpstr>Test Loop</vt:lpstr>
      <vt:lpstr>xs_test</vt:lpstr>
      <vt:lpstr>Results</vt:lpstr>
      <vt:lpstr>Modular Approach</vt:lpstr>
      <vt:lpstr>Code </vt:lpstr>
      <vt:lpstr>Code example </vt:lpstr>
      <vt:lpstr>Linear Regression Code(Modular)</vt:lpstr>
      <vt:lpstr>Evaluate()</vt:lpstr>
      <vt:lpstr>steps</vt:lpstr>
      <vt:lpstr>Wrap up</vt:lpstr>
      <vt:lpstr>Summary</vt:lpstr>
      <vt:lpstr>PowerPoint 演示文稿</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liu2085@pnw.edu</cp:lastModifiedBy>
  <cp:revision>231</cp:revision>
  <cp:lastPrinted>2016-07-13T17:16:41Z</cp:lastPrinted>
  <dcterms:created xsi:type="dcterms:W3CDTF">2016-07-03T20:12:42Z</dcterms:created>
  <dcterms:modified xsi:type="dcterms:W3CDTF">2019-07-07T23:24:37Z</dcterms:modified>
</cp:coreProperties>
</file>