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6"/>
  </p:notesMasterIdLst>
  <p:sldIdLst>
    <p:sldId id="256" r:id="rId2"/>
    <p:sldId id="303" r:id="rId3"/>
    <p:sldId id="304" r:id="rId4"/>
    <p:sldId id="394" r:id="rId5"/>
    <p:sldId id="366" r:id="rId6"/>
    <p:sldId id="367" r:id="rId7"/>
    <p:sldId id="370" r:id="rId8"/>
    <p:sldId id="369" r:id="rId9"/>
    <p:sldId id="371" r:id="rId10"/>
    <p:sldId id="368" r:id="rId11"/>
    <p:sldId id="373" r:id="rId12"/>
    <p:sldId id="374" r:id="rId13"/>
    <p:sldId id="375" r:id="rId14"/>
    <p:sldId id="376" r:id="rId15"/>
    <p:sldId id="372" r:id="rId16"/>
    <p:sldId id="378" r:id="rId17"/>
    <p:sldId id="379" r:id="rId18"/>
    <p:sldId id="380" r:id="rId19"/>
    <p:sldId id="381" r:id="rId20"/>
    <p:sldId id="383" r:id="rId21"/>
    <p:sldId id="382" r:id="rId22"/>
    <p:sldId id="384" r:id="rId23"/>
    <p:sldId id="395" r:id="rId24"/>
    <p:sldId id="386" r:id="rId25"/>
    <p:sldId id="387" r:id="rId26"/>
    <p:sldId id="385" r:id="rId27"/>
    <p:sldId id="388" r:id="rId28"/>
    <p:sldId id="389" r:id="rId29"/>
    <p:sldId id="396" r:id="rId30"/>
    <p:sldId id="392" r:id="rId31"/>
    <p:sldId id="393" r:id="rId32"/>
    <p:sldId id="391" r:id="rId33"/>
    <p:sldId id="355" r:id="rId34"/>
    <p:sldId id="35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56"/>
    <p:restoredTop sz="93867" autoAdjust="0"/>
  </p:normalViewPr>
  <p:slideViewPr>
    <p:cSldViewPr snapToGrid="0" snapToObjects="1">
      <p:cViewPr varScale="1">
        <p:scale>
          <a:sx n="121" d="100"/>
          <a:sy n="121" d="100"/>
        </p:scale>
        <p:origin x="165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4958D-5910-2B4E-8346-D45CE8D303AB}" type="datetimeFigureOut">
              <a:rPr lang="en-US" smtClean="0"/>
              <a:t>7/11/2019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B6843-3AD9-D947-BFC2-4A81687A714D}" type="slidenum">
              <a:rPr lang="en-US" smtClean="0"/>
              <a:t>‹#›</a:t>
            </a:fld>
            <a:endParaRPr lang="en-US"/>
          </a:p>
        </p:txBody>
      </p:sp>
    </p:spTree>
    <p:extLst>
      <p:ext uri="{BB962C8B-B14F-4D97-AF65-F5344CB8AC3E}">
        <p14:creationId xmlns:p14="http://schemas.microsoft.com/office/powerpoint/2010/main" val="21413215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a:t>
            </a:fld>
            <a:endParaRPr lang="en-US"/>
          </a:p>
        </p:txBody>
      </p:sp>
    </p:spTree>
    <p:extLst>
      <p:ext uri="{BB962C8B-B14F-4D97-AF65-F5344CB8AC3E}">
        <p14:creationId xmlns:p14="http://schemas.microsoft.com/office/powerpoint/2010/main" val="2163442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358417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sets up the problem we’ll use to demonstrate various control and</a:t>
            </a:r>
            <a:r>
              <a:rPr lang="en-US" baseline="0" dirty="0"/>
              <a:t> data structures of scripts.</a:t>
            </a:r>
          </a:p>
          <a:p>
            <a:endParaRPr lang="en-US" baseline="0" dirty="0"/>
          </a:p>
          <a:p>
            <a:r>
              <a:rPr lang="en-US" baseline="0" dirty="0"/>
              <a:t>This is a common security need, and various commercial tools such as tripwire and tiger do this. They are not scripts, but they work very much like what is here.</a:t>
            </a:r>
          </a:p>
          <a:p>
            <a:endParaRPr lang="en-US" baseline="0" dirty="0"/>
          </a:p>
          <a:p>
            <a:r>
              <a:rPr lang="en-US" baseline="0" dirty="0"/>
              <a:t>You might mention that, in practice, one would put the files we will create in places other than where this exercise puts them. Normally the files would go in a protected area, but here I opt for simplicity.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a:t>
            </a:fld>
            <a:endParaRPr lang="en-US"/>
          </a:p>
        </p:txBody>
      </p:sp>
    </p:spTree>
    <p:extLst>
      <p:ext uri="{BB962C8B-B14F-4D97-AF65-F5344CB8AC3E}">
        <p14:creationId xmlns:p14="http://schemas.microsoft.com/office/powerpoint/2010/main" val="383238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33</a:t>
            </a:fld>
            <a:endParaRPr lang="en-US"/>
          </a:p>
        </p:txBody>
      </p:sp>
    </p:spTree>
    <p:extLst>
      <p:ext uri="{BB962C8B-B14F-4D97-AF65-F5344CB8AC3E}">
        <p14:creationId xmlns:p14="http://schemas.microsoft.com/office/powerpoint/2010/main" val="188601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34</a:t>
            </a:fld>
            <a:endParaRPr lang="en-US"/>
          </a:p>
        </p:txBody>
      </p:sp>
    </p:spTree>
    <p:extLst>
      <p:ext uri="{BB962C8B-B14F-4D97-AF65-F5344CB8AC3E}">
        <p14:creationId xmlns:p14="http://schemas.microsoft.com/office/powerpoint/2010/main" val="44511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extLst>
      <p:ext uri="{BB962C8B-B14F-4D97-AF65-F5344CB8AC3E}">
        <p14:creationId xmlns:p14="http://schemas.microsoft.com/office/powerpoint/2010/main" val="83547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256119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462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8447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93549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7101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78396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p:cNvSpPr>
            <a:spLocks noGrp="1"/>
          </p:cNvSpPr>
          <p:nvPr>
            <p:ph type="sldNum" sz="quarter" idx="12"/>
          </p:nvPr>
        </p:nvSpPr>
        <p:spPr/>
        <p:txBody>
          <a:bodyPr/>
          <a:lstStyle/>
          <a:p>
            <a:fld id="{8026FE3C-7E70-4420-AA12-392E0D4EE99D}" type="slidenum">
              <a:rPr lang="en-US" smtClean="0"/>
              <a:t>‹#›</a:t>
            </a:fld>
            <a:endParaRPr lang="en-US"/>
          </a:p>
        </p:txBody>
      </p:sp>
    </p:spTree>
    <p:extLst>
      <p:ext uri="{BB962C8B-B14F-4D97-AF65-F5344CB8AC3E}">
        <p14:creationId xmlns:p14="http://schemas.microsoft.com/office/powerpoint/2010/main" val="1175861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92587" y="187779"/>
            <a:ext cx="5550681" cy="6670221"/>
          </a:xfrm>
          <a:prstGeom prst="rect">
            <a:avLst/>
          </a:prstGeom>
        </p:spPr>
      </p:pic>
    </p:spTree>
    <p:extLst>
      <p:ext uri="{BB962C8B-B14F-4D97-AF65-F5344CB8AC3E}">
        <p14:creationId xmlns:p14="http://schemas.microsoft.com/office/powerpoint/2010/main" val="39206645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26FE3C-7E70-4420-AA12-392E0D4EE99D}" type="slidenum">
              <a:rPr lang="en-US" smtClean="0"/>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564397"/>
            <a:ext cx="4147458" cy="150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This document is licensed with a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525"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578564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9775" y="3616586"/>
            <a:ext cx="4611655" cy="1178522"/>
          </a:xfrm>
        </p:spPr>
        <p:txBody>
          <a:bodyPr>
            <a:normAutofit/>
          </a:bodyPr>
          <a:lstStyle/>
          <a:p>
            <a:pPr algn="l"/>
            <a:r>
              <a:rPr lang="en-US" b="1" dirty="0"/>
              <a:t>Machine Learning</a:t>
            </a:r>
            <a:br>
              <a:rPr lang="en-US" dirty="0"/>
            </a:br>
            <a:endParaRPr lang="en-US" dirty="0"/>
          </a:p>
        </p:txBody>
      </p:sp>
      <p:sp>
        <p:nvSpPr>
          <p:cNvPr id="3" name="Subtitle 2"/>
          <p:cNvSpPr>
            <a:spLocks noGrp="1"/>
          </p:cNvSpPr>
          <p:nvPr>
            <p:ph type="body" sz="quarter" idx="13"/>
          </p:nvPr>
        </p:nvSpPr>
        <p:spPr>
          <a:xfrm>
            <a:off x="2629775" y="4795108"/>
            <a:ext cx="4816054" cy="625977"/>
          </a:xfrm>
        </p:spPr>
        <p:txBody>
          <a:bodyPr>
            <a:noAutofit/>
          </a:bodyPr>
          <a:lstStyle/>
          <a:p>
            <a:pPr algn="l"/>
            <a:r>
              <a:rPr lang="en-US" sz="2000" b="1" dirty="0">
                <a:solidFill>
                  <a:schemeClr val="accent5">
                    <a:lumMod val="75000"/>
                  </a:schemeClr>
                </a:solidFill>
              </a:rPr>
              <a:t>Unit   :  Logistic Regression</a:t>
            </a:r>
          </a:p>
        </p:txBody>
      </p:sp>
    </p:spTree>
    <p:extLst>
      <p:ext uri="{BB962C8B-B14F-4D97-AF65-F5344CB8AC3E}">
        <p14:creationId xmlns:p14="http://schemas.microsoft.com/office/powerpoint/2010/main" val="270434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7159-9E1C-4951-BB7B-706A24F0AD84}"/>
              </a:ext>
            </a:extLst>
          </p:cNvPr>
          <p:cNvSpPr>
            <a:spLocks noGrp="1"/>
          </p:cNvSpPr>
          <p:nvPr>
            <p:ph type="title"/>
          </p:nvPr>
        </p:nvSpPr>
        <p:spPr/>
        <p:txBody>
          <a:bodyPr/>
          <a:lstStyle/>
          <a:p>
            <a:r>
              <a:rPr lang="en-US" dirty="0" err="1"/>
              <a:t>tf.equal</a:t>
            </a:r>
            <a:r>
              <a:rPr lang="en-US" dirty="0"/>
              <a:t>()</a:t>
            </a:r>
          </a:p>
        </p:txBody>
      </p:sp>
      <p:sp>
        <p:nvSpPr>
          <p:cNvPr id="3" name="Content Placeholder 2">
            <a:extLst>
              <a:ext uri="{FF2B5EF4-FFF2-40B4-BE49-F238E27FC236}">
                <a16:creationId xmlns:a16="http://schemas.microsoft.com/office/drawing/2014/main" id="{07024309-B4E5-4B78-A4D7-4B88AA69082B}"/>
              </a:ext>
            </a:extLst>
          </p:cNvPr>
          <p:cNvSpPr>
            <a:spLocks noGrp="1"/>
          </p:cNvSpPr>
          <p:nvPr>
            <p:ph idx="1"/>
          </p:nvPr>
        </p:nvSpPr>
        <p:spPr/>
        <p:txBody>
          <a:bodyPr/>
          <a:lstStyle/>
          <a:p>
            <a:r>
              <a:rPr lang="en-US" dirty="0"/>
              <a:t>The </a:t>
            </a:r>
            <a:r>
              <a:rPr lang="en-US" dirty="0" err="1"/>
              <a:t>tf.equal</a:t>
            </a:r>
            <a:r>
              <a:rPr lang="en-US" dirty="0"/>
              <a:t>() function returns a vector of </a:t>
            </a:r>
            <a:r>
              <a:rPr lang="en-US" dirty="0" err="1"/>
              <a:t>boolean</a:t>
            </a:r>
            <a:r>
              <a:rPr lang="en-US" dirty="0"/>
              <a:t> values that compares the values in two tensors of equal dimensions. </a:t>
            </a:r>
          </a:p>
          <a:p>
            <a:r>
              <a:rPr lang="en-US" dirty="0"/>
              <a:t>For example, given:</a:t>
            </a:r>
          </a:p>
          <a:p>
            <a:r>
              <a:rPr lang="en-US" dirty="0"/>
              <a:t>                                                  x = [1, 2, 3]   </a:t>
            </a:r>
          </a:p>
          <a:p>
            <a:r>
              <a:rPr lang="en-US" dirty="0"/>
              <a:t>                                                  y = [0, 1, 3]</a:t>
            </a:r>
          </a:p>
          <a:p>
            <a:r>
              <a:rPr lang="en-US" dirty="0" err="1"/>
              <a:t>tf.equal</a:t>
            </a:r>
            <a:r>
              <a:rPr lang="en-US" dirty="0"/>
              <a:t>(x, y)      =&gt;      [False, False, True]   or  [0, 0, 1]</a:t>
            </a:r>
          </a:p>
          <a:p>
            <a:endParaRPr lang="en-US" dirty="0"/>
          </a:p>
        </p:txBody>
      </p:sp>
    </p:spTree>
    <p:extLst>
      <p:ext uri="{BB962C8B-B14F-4D97-AF65-F5344CB8AC3E}">
        <p14:creationId xmlns:p14="http://schemas.microsoft.com/office/powerpoint/2010/main" val="64754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C81C-8889-4CF8-BE80-E518943518DE}"/>
              </a:ext>
            </a:extLst>
          </p:cNvPr>
          <p:cNvSpPr>
            <a:spLocks noGrp="1"/>
          </p:cNvSpPr>
          <p:nvPr>
            <p:ph type="title"/>
          </p:nvPr>
        </p:nvSpPr>
        <p:spPr/>
        <p:txBody>
          <a:bodyPr/>
          <a:lstStyle/>
          <a:p>
            <a:r>
              <a:rPr lang="en-US" dirty="0"/>
              <a:t>test() or evaluate()</a:t>
            </a:r>
          </a:p>
        </p:txBody>
      </p:sp>
      <p:sp>
        <p:nvSpPr>
          <p:cNvPr id="3" name="Content Placeholder 2">
            <a:extLst>
              <a:ext uri="{FF2B5EF4-FFF2-40B4-BE49-F238E27FC236}">
                <a16:creationId xmlns:a16="http://schemas.microsoft.com/office/drawing/2014/main" id="{304393FA-3DB3-4918-85DA-47E5B55D12A8}"/>
              </a:ext>
            </a:extLst>
          </p:cNvPr>
          <p:cNvSpPr>
            <a:spLocks noGrp="1"/>
          </p:cNvSpPr>
          <p:nvPr>
            <p:ph idx="1"/>
          </p:nvPr>
        </p:nvSpPr>
        <p:spPr/>
        <p:txBody>
          <a:bodyPr/>
          <a:lstStyle/>
          <a:p>
            <a:pPr marL="0" indent="0">
              <a:buNone/>
            </a:pPr>
            <a:r>
              <a:rPr lang="en-US" dirty="0"/>
              <a:t>def evaluate(output, </a:t>
            </a:r>
            <a:r>
              <a:rPr lang="en-US" dirty="0" err="1"/>
              <a:t>y_tf</a:t>
            </a:r>
            <a:r>
              <a:rPr lang="en-US" dirty="0"/>
              <a:t>):</a:t>
            </a:r>
          </a:p>
          <a:p>
            <a:pPr marL="0" indent="0">
              <a:buNone/>
            </a:pPr>
            <a:r>
              <a:rPr lang="en-US" dirty="0"/>
              <a:t>    </a:t>
            </a:r>
            <a:r>
              <a:rPr lang="en-US" dirty="0" err="1"/>
              <a:t>correct_prediction</a:t>
            </a:r>
            <a:r>
              <a:rPr lang="en-US" dirty="0"/>
              <a:t> = </a:t>
            </a:r>
            <a:r>
              <a:rPr lang="en-US" dirty="0" err="1"/>
              <a:t>tf.equal</a:t>
            </a:r>
            <a:r>
              <a:rPr lang="en-US" dirty="0"/>
              <a:t>(</a:t>
            </a:r>
            <a:r>
              <a:rPr lang="en-US" dirty="0" err="1"/>
              <a:t>tf.argmax</a:t>
            </a:r>
            <a:r>
              <a:rPr lang="en-US" dirty="0"/>
              <a:t>(output,1)</a:t>
            </a:r>
          </a:p>
          <a:p>
            <a:pPr marL="0" indent="0">
              <a:buNone/>
            </a:pPr>
            <a:r>
              <a:rPr lang="en-US" dirty="0"/>
              <a:t>                                  </a:t>
            </a:r>
            <a:r>
              <a:rPr lang="en-US" dirty="0" err="1"/>
              <a:t>tf.argmax</a:t>
            </a:r>
            <a:r>
              <a:rPr lang="en-US" dirty="0"/>
              <a:t>(y_tf,1))</a:t>
            </a:r>
          </a:p>
          <a:p>
            <a:pPr marL="0" indent="0">
              <a:buNone/>
            </a:pPr>
            <a:r>
              <a:rPr lang="en-US" dirty="0"/>
              <a:t>    accuracy = </a:t>
            </a:r>
            <a:r>
              <a:rPr lang="en-US" dirty="0" err="1"/>
              <a:t>tf.reduce_mean</a:t>
            </a:r>
            <a:r>
              <a:rPr lang="en-US" dirty="0"/>
              <a:t>(</a:t>
            </a:r>
            <a:r>
              <a:rPr lang="en-US" dirty="0" err="1"/>
              <a:t>tf.cast</a:t>
            </a:r>
            <a:r>
              <a:rPr lang="en-US" dirty="0"/>
              <a:t>(</a:t>
            </a:r>
            <a:r>
              <a:rPr lang="en-US" dirty="0" err="1"/>
              <a:t>correct_prediction</a:t>
            </a:r>
            <a:r>
              <a:rPr lang="en-US" dirty="0"/>
              <a:t>, "float"))</a:t>
            </a:r>
          </a:p>
          <a:p>
            <a:pPr marL="0" indent="0">
              <a:buNone/>
            </a:pPr>
            <a:r>
              <a:rPr lang="en-US" dirty="0"/>
              <a:t>    return accuracy</a:t>
            </a:r>
          </a:p>
          <a:p>
            <a:endParaRPr lang="en-US" dirty="0"/>
          </a:p>
        </p:txBody>
      </p:sp>
    </p:spTree>
    <p:extLst>
      <p:ext uri="{BB962C8B-B14F-4D97-AF65-F5344CB8AC3E}">
        <p14:creationId xmlns:p14="http://schemas.microsoft.com/office/powerpoint/2010/main" val="301767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253A-4471-4883-A832-59F34627C657}"/>
              </a:ext>
            </a:extLst>
          </p:cNvPr>
          <p:cNvSpPr>
            <a:spLocks noGrp="1"/>
          </p:cNvSpPr>
          <p:nvPr>
            <p:ph type="title"/>
          </p:nvPr>
        </p:nvSpPr>
        <p:spPr/>
        <p:txBody>
          <a:bodyPr/>
          <a:lstStyle/>
          <a:p>
            <a:r>
              <a:rPr lang="en-US" dirty="0"/>
              <a:t>Core function</a:t>
            </a:r>
          </a:p>
        </p:txBody>
      </p:sp>
      <p:sp>
        <p:nvSpPr>
          <p:cNvPr id="3" name="Content Placeholder 2">
            <a:extLst>
              <a:ext uri="{FF2B5EF4-FFF2-40B4-BE49-F238E27FC236}">
                <a16:creationId xmlns:a16="http://schemas.microsoft.com/office/drawing/2014/main" id="{E1ADB8DF-DDB3-4A4C-AFB5-060D02B806D4}"/>
              </a:ext>
            </a:extLst>
          </p:cNvPr>
          <p:cNvSpPr>
            <a:spLocks noGrp="1"/>
          </p:cNvSpPr>
          <p:nvPr>
            <p:ph idx="1"/>
          </p:nvPr>
        </p:nvSpPr>
        <p:spPr/>
        <p:txBody>
          <a:bodyPr/>
          <a:lstStyle/>
          <a:p>
            <a:r>
              <a:rPr lang="en-US" dirty="0"/>
              <a:t>So, now we are ready to once again use the functions </a:t>
            </a:r>
            <a:r>
              <a:rPr lang="en-US" b="1" dirty="0"/>
              <a:t>inference()</a:t>
            </a:r>
            <a:r>
              <a:rPr lang="en-US" dirty="0"/>
              <a:t>, </a:t>
            </a:r>
            <a:r>
              <a:rPr lang="en-US" b="1" dirty="0"/>
              <a:t>loss()</a:t>
            </a:r>
            <a:r>
              <a:rPr lang="en-US" dirty="0"/>
              <a:t>, </a:t>
            </a:r>
            <a:r>
              <a:rPr lang="en-US" b="1" dirty="0"/>
              <a:t>training()</a:t>
            </a:r>
            <a:r>
              <a:rPr lang="en-US" dirty="0"/>
              <a:t>, and </a:t>
            </a:r>
            <a:r>
              <a:rPr lang="en-US" b="1" dirty="0"/>
              <a:t>evaluate()</a:t>
            </a:r>
            <a:r>
              <a:rPr lang="en-US" dirty="0"/>
              <a:t> to define our model. </a:t>
            </a:r>
          </a:p>
          <a:p>
            <a:r>
              <a:rPr lang="en-US" dirty="0"/>
              <a:t>This is where the magic will happen and where the code will be specific to the algorithm and architecture being defined. </a:t>
            </a:r>
          </a:p>
          <a:p>
            <a:r>
              <a:rPr lang="en-US" dirty="0"/>
              <a:t>Since this will vary based on classifier algorithm, each algorithm will be addressed in its own chapter section later. </a:t>
            </a:r>
          </a:p>
          <a:p>
            <a:r>
              <a:rPr lang="en-US" dirty="0"/>
              <a:t>For now, I will simply define how we can call the functions. </a:t>
            </a:r>
          </a:p>
          <a:p>
            <a:r>
              <a:rPr lang="en-US" dirty="0"/>
              <a:t>For example, in the next code section I have the function calls for logistic regression.</a:t>
            </a:r>
          </a:p>
          <a:p>
            <a:endParaRPr lang="en-US" dirty="0"/>
          </a:p>
        </p:txBody>
      </p:sp>
    </p:spTree>
    <p:extLst>
      <p:ext uri="{BB962C8B-B14F-4D97-AF65-F5344CB8AC3E}">
        <p14:creationId xmlns:p14="http://schemas.microsoft.com/office/powerpoint/2010/main" val="241132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4974-D04C-4517-81C0-D39548B70E06}"/>
              </a:ext>
            </a:extLst>
          </p:cNvPr>
          <p:cNvSpPr>
            <a:spLocks noGrp="1"/>
          </p:cNvSpPr>
          <p:nvPr>
            <p:ph type="title"/>
          </p:nvPr>
        </p:nvSpPr>
        <p:spPr/>
        <p:txBody>
          <a:bodyPr/>
          <a:lstStyle/>
          <a:p>
            <a:r>
              <a:rPr lang="en-US" dirty="0"/>
              <a:t>Core Functions(Logistic Regression)</a:t>
            </a:r>
          </a:p>
        </p:txBody>
      </p:sp>
      <p:sp>
        <p:nvSpPr>
          <p:cNvPr id="3" name="Content Placeholder 2">
            <a:extLst>
              <a:ext uri="{FF2B5EF4-FFF2-40B4-BE49-F238E27FC236}">
                <a16:creationId xmlns:a16="http://schemas.microsoft.com/office/drawing/2014/main" id="{64233212-D3B1-44CC-BCD1-E8BCF9944B59}"/>
              </a:ext>
            </a:extLst>
          </p:cNvPr>
          <p:cNvSpPr>
            <a:spLocks noGrp="1"/>
          </p:cNvSpPr>
          <p:nvPr>
            <p:ph idx="1"/>
          </p:nvPr>
        </p:nvSpPr>
        <p:spPr>
          <a:xfrm>
            <a:off x="628650" y="1500806"/>
            <a:ext cx="3943346" cy="2510477"/>
          </a:xfrm>
          <a:ln w="19050">
            <a:solidFill>
              <a:schemeClr val="bg1"/>
            </a:solidFill>
          </a:ln>
        </p:spPr>
        <p:style>
          <a:lnRef idx="1">
            <a:schemeClr val="accent1"/>
          </a:lnRef>
          <a:fillRef idx="0">
            <a:schemeClr val="accent1"/>
          </a:fillRef>
          <a:effectRef idx="0">
            <a:schemeClr val="accent1"/>
          </a:effectRef>
          <a:fontRef idx="minor">
            <a:schemeClr val="tx1"/>
          </a:fontRef>
        </p:style>
        <p:txBody>
          <a:bodyPr/>
          <a:lstStyle/>
          <a:p>
            <a:pPr marL="0" indent="0">
              <a:buNone/>
            </a:pPr>
            <a:r>
              <a:rPr lang="en-US" dirty="0"/>
              <a:t>## for logistic regression</a:t>
            </a:r>
          </a:p>
          <a:p>
            <a:pPr marL="0" indent="0">
              <a:buNone/>
            </a:pPr>
            <a:r>
              <a:rPr lang="en-US" dirty="0"/>
              <a:t>output = inference(</a:t>
            </a:r>
            <a:r>
              <a:rPr lang="en-US" dirty="0" err="1"/>
              <a:t>x_tf</a:t>
            </a:r>
            <a:r>
              <a:rPr lang="en-US" dirty="0"/>
              <a:t>, A, B) </a:t>
            </a:r>
          </a:p>
          <a:p>
            <a:pPr marL="0" indent="0">
              <a:buNone/>
            </a:pPr>
            <a:r>
              <a:rPr lang="en-US" dirty="0"/>
              <a:t>cost = loss(output, </a:t>
            </a:r>
            <a:r>
              <a:rPr lang="en-US" dirty="0" err="1"/>
              <a:t>y_tf</a:t>
            </a:r>
            <a:r>
              <a:rPr lang="en-US" dirty="0"/>
              <a:t>)</a:t>
            </a:r>
          </a:p>
          <a:p>
            <a:pPr marL="0" indent="0">
              <a:buNone/>
            </a:pPr>
            <a:endParaRPr lang="en-US" dirty="0"/>
          </a:p>
          <a:p>
            <a:pPr marL="0" indent="0">
              <a:buNone/>
            </a:pPr>
            <a:r>
              <a:rPr lang="en-US" dirty="0" err="1"/>
              <a:t>train_op</a:t>
            </a:r>
            <a:r>
              <a:rPr lang="en-US" dirty="0"/>
              <a:t> = training(cost)</a:t>
            </a:r>
          </a:p>
          <a:p>
            <a:pPr marL="0" indent="0">
              <a:buNone/>
            </a:pPr>
            <a:r>
              <a:rPr lang="en-US" dirty="0" err="1"/>
              <a:t>eval_op</a:t>
            </a:r>
            <a:r>
              <a:rPr lang="en-US" dirty="0"/>
              <a:t> = evaluate(output, </a:t>
            </a:r>
            <a:r>
              <a:rPr lang="en-US" dirty="0" err="1"/>
              <a:t>y_tf</a:t>
            </a:r>
            <a:r>
              <a:rPr lang="en-US" dirty="0"/>
              <a:t>)</a:t>
            </a:r>
          </a:p>
          <a:p>
            <a:endParaRPr lang="en-US" dirty="0"/>
          </a:p>
        </p:txBody>
      </p:sp>
      <p:grpSp>
        <p:nvGrpSpPr>
          <p:cNvPr id="70" name="组合 69">
            <a:extLst>
              <a:ext uri="{FF2B5EF4-FFF2-40B4-BE49-F238E27FC236}">
                <a16:creationId xmlns:a16="http://schemas.microsoft.com/office/drawing/2014/main" id="{E7FF5449-8B16-43A7-B259-DA3621FCEBCB}"/>
              </a:ext>
              <a:ext uri="{C183D7F6-B498-43B3-948B-1728B52AA6E4}">
                <adec:decorative xmlns:adec="http://schemas.microsoft.com/office/drawing/2017/decorative" val="1"/>
              </a:ext>
            </a:extLst>
          </p:cNvPr>
          <p:cNvGrpSpPr/>
          <p:nvPr/>
        </p:nvGrpSpPr>
        <p:grpSpPr>
          <a:xfrm>
            <a:off x="2585806" y="2056686"/>
            <a:ext cx="5894591" cy="4202522"/>
            <a:chOff x="2585806" y="2056686"/>
            <a:chExt cx="5894591" cy="4202522"/>
          </a:xfrm>
        </p:grpSpPr>
        <p:sp>
          <p:nvSpPr>
            <p:cNvPr id="7" name="椭圆 6">
              <a:extLst>
                <a:ext uri="{FF2B5EF4-FFF2-40B4-BE49-F238E27FC236}">
                  <a16:creationId xmlns:a16="http://schemas.microsoft.com/office/drawing/2014/main" id="{60998FBF-99CA-4A9B-8BEA-FABB718BD166}"/>
                </a:ext>
              </a:extLst>
            </p:cNvPr>
            <p:cNvSpPr/>
            <p:nvPr/>
          </p:nvSpPr>
          <p:spPr>
            <a:xfrm>
              <a:off x="2585806" y="5515406"/>
              <a:ext cx="1392572"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train-op</a:t>
              </a:r>
            </a:p>
          </p:txBody>
        </p:sp>
        <p:sp>
          <p:nvSpPr>
            <p:cNvPr id="8" name="椭圆 7">
              <a:extLst>
                <a:ext uri="{FF2B5EF4-FFF2-40B4-BE49-F238E27FC236}">
                  <a16:creationId xmlns:a16="http://schemas.microsoft.com/office/drawing/2014/main" id="{92B40588-05AD-4E85-B1EB-4727C0D1B922}"/>
                </a:ext>
              </a:extLst>
            </p:cNvPr>
            <p:cNvSpPr/>
            <p:nvPr/>
          </p:nvSpPr>
          <p:spPr>
            <a:xfrm>
              <a:off x="3760620" y="4962601"/>
              <a:ext cx="863708"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cost</a:t>
              </a:r>
            </a:p>
          </p:txBody>
        </p:sp>
        <p:sp>
          <p:nvSpPr>
            <p:cNvPr id="9" name="椭圆 8">
              <a:extLst>
                <a:ext uri="{FF2B5EF4-FFF2-40B4-BE49-F238E27FC236}">
                  <a16:creationId xmlns:a16="http://schemas.microsoft.com/office/drawing/2014/main" id="{ED3F3233-48F1-4941-BCD6-D5C98FBADE15}"/>
                </a:ext>
              </a:extLst>
            </p:cNvPr>
            <p:cNvSpPr/>
            <p:nvPr/>
          </p:nvSpPr>
          <p:spPr>
            <a:xfrm>
              <a:off x="4903741" y="4962600"/>
              <a:ext cx="781102"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loss</a:t>
              </a:r>
            </a:p>
          </p:txBody>
        </p:sp>
        <p:sp>
          <p:nvSpPr>
            <p:cNvPr id="10" name="椭圆 9">
              <a:extLst>
                <a:ext uri="{FF2B5EF4-FFF2-40B4-BE49-F238E27FC236}">
                  <a16:creationId xmlns:a16="http://schemas.microsoft.com/office/drawing/2014/main" id="{C5C5E96B-CA2D-4078-A405-CD2464D40FB1}"/>
                </a:ext>
              </a:extLst>
            </p:cNvPr>
            <p:cNvSpPr/>
            <p:nvPr/>
          </p:nvSpPr>
          <p:spPr>
            <a:xfrm>
              <a:off x="6063664" y="4985232"/>
              <a:ext cx="867637"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y_tf</a:t>
              </a:r>
              <a:endParaRPr lang="en-US" dirty="0"/>
            </a:p>
          </p:txBody>
        </p:sp>
        <p:sp>
          <p:nvSpPr>
            <p:cNvPr id="15" name="椭圆 14">
              <a:extLst>
                <a:ext uri="{FF2B5EF4-FFF2-40B4-BE49-F238E27FC236}">
                  <a16:creationId xmlns:a16="http://schemas.microsoft.com/office/drawing/2014/main" id="{EE4A9CB9-0F14-43B1-90E4-016770BEEC57}"/>
                </a:ext>
              </a:extLst>
            </p:cNvPr>
            <p:cNvSpPr/>
            <p:nvPr/>
          </p:nvSpPr>
          <p:spPr>
            <a:xfrm>
              <a:off x="6002722" y="5764257"/>
              <a:ext cx="989519"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Feed test</a:t>
              </a:r>
            </a:p>
          </p:txBody>
        </p:sp>
        <p:sp>
          <p:nvSpPr>
            <p:cNvPr id="16" name="椭圆 15">
              <a:extLst>
                <a:ext uri="{FF2B5EF4-FFF2-40B4-BE49-F238E27FC236}">
                  <a16:creationId xmlns:a16="http://schemas.microsoft.com/office/drawing/2014/main" id="{CB2609B3-BD62-43A7-A64C-7CE7C7EE7C3F}"/>
                </a:ext>
              </a:extLst>
            </p:cNvPr>
            <p:cNvSpPr/>
            <p:nvPr/>
          </p:nvSpPr>
          <p:spPr>
            <a:xfrm>
              <a:off x="4684963" y="4238981"/>
              <a:ext cx="1218654"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output</a:t>
              </a:r>
            </a:p>
          </p:txBody>
        </p:sp>
        <p:sp>
          <p:nvSpPr>
            <p:cNvPr id="18" name="椭圆 17">
              <a:extLst>
                <a:ext uri="{FF2B5EF4-FFF2-40B4-BE49-F238E27FC236}">
                  <a16:creationId xmlns:a16="http://schemas.microsoft.com/office/drawing/2014/main" id="{83A10C3C-28EA-4A37-880A-1A405A186E68}"/>
                </a:ext>
              </a:extLst>
            </p:cNvPr>
            <p:cNvSpPr/>
            <p:nvPr/>
          </p:nvSpPr>
          <p:spPr>
            <a:xfrm>
              <a:off x="6110733" y="3524755"/>
              <a:ext cx="565334"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w</a:t>
              </a:r>
            </a:p>
          </p:txBody>
        </p:sp>
        <p:sp>
          <p:nvSpPr>
            <p:cNvPr id="19" name="椭圆 18">
              <a:extLst>
                <a:ext uri="{FF2B5EF4-FFF2-40B4-BE49-F238E27FC236}">
                  <a16:creationId xmlns:a16="http://schemas.microsoft.com/office/drawing/2014/main" id="{D7BA9DF0-A165-4942-9CB1-36295C22AA86}"/>
                </a:ext>
              </a:extLst>
            </p:cNvPr>
            <p:cNvSpPr/>
            <p:nvPr/>
          </p:nvSpPr>
          <p:spPr>
            <a:xfrm>
              <a:off x="6110733" y="2894868"/>
              <a:ext cx="565334"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b</a:t>
              </a:r>
            </a:p>
          </p:txBody>
        </p:sp>
        <p:sp>
          <p:nvSpPr>
            <p:cNvPr id="21" name="椭圆 20">
              <a:extLst>
                <a:ext uri="{FF2B5EF4-FFF2-40B4-BE49-F238E27FC236}">
                  <a16:creationId xmlns:a16="http://schemas.microsoft.com/office/drawing/2014/main" id="{D2B0C7C7-C61F-4B6D-81E8-5B99D6ADD980}"/>
                </a:ext>
              </a:extLst>
            </p:cNvPr>
            <p:cNvSpPr/>
            <p:nvPr/>
          </p:nvSpPr>
          <p:spPr>
            <a:xfrm>
              <a:off x="4684963" y="2769101"/>
              <a:ext cx="1218654"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x_tf</a:t>
              </a:r>
              <a:endParaRPr lang="en-US" dirty="0"/>
            </a:p>
          </p:txBody>
        </p:sp>
        <p:sp>
          <p:nvSpPr>
            <p:cNvPr id="22" name="椭圆 21">
              <a:extLst>
                <a:ext uri="{FF2B5EF4-FFF2-40B4-BE49-F238E27FC236}">
                  <a16:creationId xmlns:a16="http://schemas.microsoft.com/office/drawing/2014/main" id="{3CDFC6C9-B557-4E6E-9A71-9E77491F7451}"/>
                </a:ext>
              </a:extLst>
            </p:cNvPr>
            <p:cNvSpPr/>
            <p:nvPr/>
          </p:nvSpPr>
          <p:spPr>
            <a:xfrm>
              <a:off x="4799531" y="2056686"/>
              <a:ext cx="989519"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Feed test</a:t>
              </a:r>
            </a:p>
          </p:txBody>
        </p:sp>
        <p:cxnSp>
          <p:nvCxnSpPr>
            <p:cNvPr id="24" name="直接连接符 23">
              <a:extLst>
                <a:ext uri="{FF2B5EF4-FFF2-40B4-BE49-F238E27FC236}">
                  <a16:creationId xmlns:a16="http://schemas.microsoft.com/office/drawing/2014/main" id="{D3D904DC-BD84-4F31-9FC2-5D4CADD0CCE0}"/>
                </a:ext>
                <a:ext uri="{C183D7F6-B498-43B3-948B-1728B52AA6E4}">
                  <adec:decorative xmlns:adec="http://schemas.microsoft.com/office/drawing/2017/decorative" val="1"/>
                </a:ext>
              </a:extLst>
            </p:cNvPr>
            <p:cNvCxnSpPr>
              <a:stCxn id="7" idx="7"/>
              <a:endCxn id="8" idx="3"/>
            </p:cNvCxnSpPr>
            <p:nvPr/>
          </p:nvCxnSpPr>
          <p:spPr>
            <a:xfrm flipV="1">
              <a:off x="3774441" y="5385068"/>
              <a:ext cx="112666" cy="2028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15C6283-7480-462A-AB7C-B2C43AFA7346}"/>
                </a:ext>
                <a:ext uri="{C183D7F6-B498-43B3-948B-1728B52AA6E4}">
                  <adec:decorative xmlns:adec="http://schemas.microsoft.com/office/drawing/2017/decorative" val="1"/>
                </a:ext>
              </a:extLst>
            </p:cNvPr>
            <p:cNvCxnSpPr>
              <a:stCxn id="8" idx="6"/>
              <a:endCxn id="9" idx="2"/>
            </p:cNvCxnSpPr>
            <p:nvPr/>
          </p:nvCxnSpPr>
          <p:spPr>
            <a:xfrm flipV="1">
              <a:off x="4624328" y="5210076"/>
              <a:ext cx="27941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1166A3E-01DA-4C59-AC90-51AE537CE8FA}"/>
                </a:ext>
                <a:ext uri="{C183D7F6-B498-43B3-948B-1728B52AA6E4}">
                  <adec:decorative xmlns:adec="http://schemas.microsoft.com/office/drawing/2017/decorative" val="1"/>
                </a:ext>
              </a:extLst>
            </p:cNvPr>
            <p:cNvCxnSpPr>
              <a:stCxn id="9" idx="6"/>
              <a:endCxn id="10" idx="2"/>
            </p:cNvCxnSpPr>
            <p:nvPr/>
          </p:nvCxnSpPr>
          <p:spPr>
            <a:xfrm>
              <a:off x="5684843" y="5210076"/>
              <a:ext cx="378821" cy="226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6C40CED-A5BA-4397-8BD0-9ECE3CC7C900}"/>
                </a:ext>
                <a:ext uri="{C183D7F6-B498-43B3-948B-1728B52AA6E4}">
                  <adec:decorative xmlns:adec="http://schemas.microsoft.com/office/drawing/2017/decorative" val="1"/>
                </a:ext>
              </a:extLst>
            </p:cNvPr>
            <p:cNvCxnSpPr>
              <a:cxnSpLocks/>
              <a:stCxn id="15" idx="0"/>
              <a:endCxn id="10" idx="4"/>
            </p:cNvCxnSpPr>
            <p:nvPr/>
          </p:nvCxnSpPr>
          <p:spPr>
            <a:xfrm flipV="1">
              <a:off x="6497482" y="5480183"/>
              <a:ext cx="1" cy="2840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FA8A193E-2CF3-48DE-BB37-E353C90E8743}"/>
                </a:ext>
                <a:ext uri="{C183D7F6-B498-43B3-948B-1728B52AA6E4}">
                  <adec:decorative xmlns:adec="http://schemas.microsoft.com/office/drawing/2017/decorative" val="1"/>
                </a:ext>
              </a:extLst>
            </p:cNvPr>
            <p:cNvCxnSpPr>
              <a:cxnSpLocks/>
              <a:stCxn id="9" idx="0"/>
              <a:endCxn id="16" idx="4"/>
            </p:cNvCxnSpPr>
            <p:nvPr/>
          </p:nvCxnSpPr>
          <p:spPr>
            <a:xfrm flipH="1" flipV="1">
              <a:off x="5294290" y="4733932"/>
              <a:ext cx="2" cy="2286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F2AD723-DBEB-4A26-8EB3-E184CB5BB956}"/>
                </a:ext>
                <a:ext uri="{C183D7F6-B498-43B3-948B-1728B52AA6E4}">
                  <adec:decorative xmlns:adec="http://schemas.microsoft.com/office/drawing/2017/decorative" val="1"/>
                </a:ext>
              </a:extLst>
            </p:cNvPr>
            <p:cNvCxnSpPr>
              <a:cxnSpLocks/>
              <a:stCxn id="16" idx="0"/>
            </p:cNvCxnSpPr>
            <p:nvPr/>
          </p:nvCxnSpPr>
          <p:spPr>
            <a:xfrm flipV="1">
              <a:off x="5294290" y="4019706"/>
              <a:ext cx="0" cy="2192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FC2956A8-A4C5-4332-AFF0-AA271314FC48}"/>
                </a:ext>
                <a:ext uri="{C183D7F6-B498-43B3-948B-1728B52AA6E4}">
                  <adec:decorative xmlns:adec="http://schemas.microsoft.com/office/drawing/2017/decorative" val="1"/>
                </a:ext>
              </a:extLst>
            </p:cNvPr>
            <p:cNvCxnSpPr>
              <a:cxnSpLocks/>
              <a:endCxn id="21" idx="4"/>
            </p:cNvCxnSpPr>
            <p:nvPr/>
          </p:nvCxnSpPr>
          <p:spPr>
            <a:xfrm flipV="1">
              <a:off x="5294290" y="3264052"/>
              <a:ext cx="0" cy="2607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9C22AD5E-24B3-40BD-9C2A-58DB7098A27F}"/>
                </a:ext>
                <a:ext uri="{C183D7F6-B498-43B3-948B-1728B52AA6E4}">
                  <adec:decorative xmlns:adec="http://schemas.microsoft.com/office/drawing/2017/decorative" val="1"/>
                </a:ext>
              </a:extLst>
            </p:cNvPr>
            <p:cNvCxnSpPr>
              <a:cxnSpLocks/>
              <a:endCxn id="18" idx="2"/>
            </p:cNvCxnSpPr>
            <p:nvPr/>
          </p:nvCxnSpPr>
          <p:spPr>
            <a:xfrm>
              <a:off x="5903617" y="3772231"/>
              <a:ext cx="20711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19F41B19-55F6-4ABE-9429-80A005BA188B}"/>
                </a:ext>
                <a:ext uri="{C183D7F6-B498-43B3-948B-1728B52AA6E4}">
                  <adec:decorative xmlns:adec="http://schemas.microsoft.com/office/drawing/2017/decorative" val="1"/>
                </a:ext>
              </a:extLst>
            </p:cNvPr>
            <p:cNvCxnSpPr>
              <a:cxnSpLocks/>
              <a:endCxn id="19" idx="2"/>
            </p:cNvCxnSpPr>
            <p:nvPr/>
          </p:nvCxnSpPr>
          <p:spPr>
            <a:xfrm flipV="1">
              <a:off x="5725149" y="3142344"/>
              <a:ext cx="385584" cy="4548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2ABA78BB-1D37-435E-A324-01955BDD6B93}"/>
                </a:ext>
                <a:ext uri="{C183D7F6-B498-43B3-948B-1728B52AA6E4}">
                  <adec:decorative xmlns:adec="http://schemas.microsoft.com/office/drawing/2017/decorative" val="1"/>
                </a:ext>
              </a:extLst>
            </p:cNvPr>
            <p:cNvCxnSpPr>
              <a:stCxn id="22" idx="4"/>
              <a:endCxn id="21" idx="0"/>
            </p:cNvCxnSpPr>
            <p:nvPr/>
          </p:nvCxnSpPr>
          <p:spPr>
            <a:xfrm flipH="1">
              <a:off x="5294290" y="2551637"/>
              <a:ext cx="1" cy="21746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A7EFEBC1-6309-4C2F-B57C-5FA953344CC1}"/>
                </a:ext>
              </a:extLst>
            </p:cNvPr>
            <p:cNvSpPr/>
            <p:nvPr/>
          </p:nvSpPr>
          <p:spPr>
            <a:xfrm>
              <a:off x="4699287" y="3524755"/>
              <a:ext cx="1218654"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wx+b</a:t>
              </a:r>
              <a:endParaRPr lang="en-US" dirty="0"/>
            </a:p>
          </p:txBody>
        </p:sp>
        <p:sp>
          <p:nvSpPr>
            <p:cNvPr id="50" name="椭圆 49">
              <a:extLst>
                <a:ext uri="{FF2B5EF4-FFF2-40B4-BE49-F238E27FC236}">
                  <a16:creationId xmlns:a16="http://schemas.microsoft.com/office/drawing/2014/main" id="{1879F740-9E5B-471C-9697-EC336FDF7779}"/>
                </a:ext>
              </a:extLst>
            </p:cNvPr>
            <p:cNvSpPr/>
            <p:nvPr/>
          </p:nvSpPr>
          <p:spPr>
            <a:xfrm>
              <a:off x="3161646" y="4229577"/>
              <a:ext cx="1218654"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y-p-</a:t>
              </a:r>
              <a:r>
                <a:rPr lang="en-US" dirty="0" err="1"/>
                <a:t>metrix</a:t>
              </a:r>
              <a:endParaRPr lang="en-US" dirty="0"/>
            </a:p>
          </p:txBody>
        </p:sp>
        <p:cxnSp>
          <p:nvCxnSpPr>
            <p:cNvPr id="52" name="直接连接符 51">
              <a:extLst>
                <a:ext uri="{FF2B5EF4-FFF2-40B4-BE49-F238E27FC236}">
                  <a16:creationId xmlns:a16="http://schemas.microsoft.com/office/drawing/2014/main" id="{0B034B69-0EAD-4B54-89AD-5EF6F676B962}"/>
                </a:ext>
                <a:ext uri="{C183D7F6-B498-43B3-948B-1728B52AA6E4}">
                  <adec:decorative xmlns:adec="http://schemas.microsoft.com/office/drawing/2017/decorative" val="1"/>
                </a:ext>
              </a:extLst>
            </p:cNvPr>
            <p:cNvCxnSpPr>
              <a:stCxn id="50" idx="6"/>
              <a:endCxn id="16" idx="2"/>
            </p:cNvCxnSpPr>
            <p:nvPr/>
          </p:nvCxnSpPr>
          <p:spPr>
            <a:xfrm>
              <a:off x="4380300" y="4477053"/>
              <a:ext cx="304663" cy="94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6C98758D-02D6-416E-B683-F841A874E32C}"/>
                </a:ext>
              </a:extLst>
            </p:cNvPr>
            <p:cNvSpPr/>
            <p:nvPr/>
          </p:nvSpPr>
          <p:spPr>
            <a:xfrm>
              <a:off x="6240656" y="4238981"/>
              <a:ext cx="1410033"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evaluate</a:t>
              </a:r>
            </a:p>
          </p:txBody>
        </p:sp>
        <p:cxnSp>
          <p:nvCxnSpPr>
            <p:cNvPr id="60" name="直接箭头连接符 59">
              <a:extLst>
                <a:ext uri="{FF2B5EF4-FFF2-40B4-BE49-F238E27FC236}">
                  <a16:creationId xmlns:a16="http://schemas.microsoft.com/office/drawing/2014/main" id="{1AF5AC69-CFAF-477F-8475-2C2F7BB46BED}"/>
                </a:ext>
                <a:ext uri="{C183D7F6-B498-43B3-948B-1728B52AA6E4}">
                  <adec:decorative xmlns:adec="http://schemas.microsoft.com/office/drawing/2017/decorative" val="1"/>
                </a:ext>
              </a:extLst>
            </p:cNvPr>
            <p:cNvCxnSpPr>
              <a:stCxn id="58" idx="2"/>
              <a:endCxn id="16" idx="6"/>
            </p:cNvCxnSpPr>
            <p:nvPr/>
          </p:nvCxnSpPr>
          <p:spPr>
            <a:xfrm flipH="1">
              <a:off x="5903617" y="4486457"/>
              <a:ext cx="33703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A1CDB7DF-C674-43B7-AFCB-87E43CAA0CC3}"/>
                </a:ext>
              </a:extLst>
            </p:cNvPr>
            <p:cNvSpPr/>
            <p:nvPr/>
          </p:nvSpPr>
          <p:spPr>
            <a:xfrm>
              <a:off x="7139913" y="3639570"/>
              <a:ext cx="1340484" cy="494951"/>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t>eval_op</a:t>
              </a:r>
              <a:endParaRPr lang="en-US" dirty="0"/>
            </a:p>
          </p:txBody>
        </p:sp>
        <p:cxnSp>
          <p:nvCxnSpPr>
            <p:cNvPr id="64" name="直接连接符 63">
              <a:extLst>
                <a:ext uri="{FF2B5EF4-FFF2-40B4-BE49-F238E27FC236}">
                  <a16:creationId xmlns:a16="http://schemas.microsoft.com/office/drawing/2014/main" id="{B013DA1B-41A9-49F5-9FB6-72CDA77E8B8E}"/>
                </a:ext>
                <a:ext uri="{C183D7F6-B498-43B3-948B-1728B52AA6E4}">
                  <adec:decorative xmlns:adec="http://schemas.microsoft.com/office/drawing/2017/decorative" val="1"/>
                </a:ext>
              </a:extLst>
            </p:cNvPr>
            <p:cNvCxnSpPr>
              <a:cxnSpLocks/>
              <a:stCxn id="62" idx="3"/>
              <a:endCxn id="58" idx="0"/>
            </p:cNvCxnSpPr>
            <p:nvPr/>
          </p:nvCxnSpPr>
          <p:spPr>
            <a:xfrm flipH="1">
              <a:off x="6945673" y="4062037"/>
              <a:ext cx="390549" cy="1769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C28441E3-DD63-410E-B789-0D05963D0A21}"/>
                </a:ext>
                <a:ext uri="{C183D7F6-B498-43B3-948B-1728B52AA6E4}">
                  <adec:decorative xmlns:adec="http://schemas.microsoft.com/office/drawing/2017/decorative" val="1"/>
                </a:ext>
              </a:extLst>
            </p:cNvPr>
            <p:cNvCxnSpPr>
              <a:stCxn id="58" idx="4"/>
              <a:endCxn id="10" idx="0"/>
            </p:cNvCxnSpPr>
            <p:nvPr/>
          </p:nvCxnSpPr>
          <p:spPr>
            <a:xfrm flipH="1">
              <a:off x="6497483" y="4733932"/>
              <a:ext cx="448190" cy="2513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179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0BF9-CD57-443F-B98C-BFB723BE3A5D}"/>
              </a:ext>
            </a:extLst>
          </p:cNvPr>
          <p:cNvSpPr>
            <a:spLocks noGrp="1"/>
          </p:cNvSpPr>
          <p:nvPr>
            <p:ph type="title"/>
          </p:nvPr>
        </p:nvSpPr>
        <p:spPr/>
        <p:txBody>
          <a:bodyPr/>
          <a:lstStyle/>
          <a:p>
            <a:r>
              <a:rPr lang="en-US" dirty="0"/>
              <a:t>Deep Neural Network</a:t>
            </a:r>
          </a:p>
        </p:txBody>
      </p:sp>
      <p:sp>
        <p:nvSpPr>
          <p:cNvPr id="3" name="Content Placeholder 2">
            <a:extLst>
              <a:ext uri="{FF2B5EF4-FFF2-40B4-BE49-F238E27FC236}">
                <a16:creationId xmlns:a16="http://schemas.microsoft.com/office/drawing/2014/main" id="{429A8F8E-73A5-43AA-B03E-B7FAFD5C7CA3}"/>
              </a:ext>
            </a:extLst>
          </p:cNvPr>
          <p:cNvSpPr>
            <a:spLocks noGrp="1"/>
          </p:cNvSpPr>
          <p:nvPr>
            <p:ph idx="1"/>
          </p:nvPr>
        </p:nvSpPr>
        <p:spPr/>
        <p:txBody>
          <a:bodyPr/>
          <a:lstStyle/>
          <a:p>
            <a:r>
              <a:rPr lang="en-US" dirty="0"/>
              <a:t>If we were defining a deep neural network (with several layers), we can define the function calls as follows (below). </a:t>
            </a:r>
          </a:p>
          <a:p>
            <a:r>
              <a:rPr lang="en-US" dirty="0"/>
              <a:t>The important aspect is to keep in mind that the structure of the code is mostly maintained and that the only thing that really changes is the internal definition of the functions </a:t>
            </a:r>
            <a:r>
              <a:rPr lang="en-US" b="1" dirty="0"/>
              <a:t>inference()</a:t>
            </a:r>
            <a:r>
              <a:rPr lang="en-US" dirty="0"/>
              <a:t>, </a:t>
            </a:r>
            <a:r>
              <a:rPr lang="en-US" b="1" dirty="0"/>
              <a:t>loss()</a:t>
            </a:r>
            <a:r>
              <a:rPr lang="en-US" dirty="0"/>
              <a:t>, </a:t>
            </a:r>
            <a:r>
              <a:rPr lang="en-US" b="1" dirty="0"/>
              <a:t>training()</a:t>
            </a:r>
            <a:r>
              <a:rPr lang="en-US" dirty="0"/>
              <a:t>, and </a:t>
            </a:r>
            <a:r>
              <a:rPr lang="en-US" b="1" dirty="0"/>
              <a:t>evaluate()</a:t>
            </a:r>
            <a:r>
              <a:rPr lang="en-US" dirty="0"/>
              <a:t>. </a:t>
            </a:r>
          </a:p>
          <a:p>
            <a:r>
              <a:rPr lang="en-US" dirty="0"/>
              <a:t>The only two functions we change to go from a logistic regression model to a deep neural network model are </a:t>
            </a:r>
            <a:r>
              <a:rPr lang="en-US" b="1" dirty="0"/>
              <a:t>inference()</a:t>
            </a:r>
            <a:r>
              <a:rPr lang="en-US" dirty="0"/>
              <a:t> and </a:t>
            </a:r>
            <a:r>
              <a:rPr lang="en-US" b="1" dirty="0"/>
              <a:t>loss().</a:t>
            </a:r>
            <a:endParaRPr lang="en-US" dirty="0"/>
          </a:p>
          <a:p>
            <a:endParaRPr lang="en-US" dirty="0"/>
          </a:p>
        </p:txBody>
      </p:sp>
    </p:spTree>
    <p:extLst>
      <p:ext uri="{BB962C8B-B14F-4D97-AF65-F5344CB8AC3E}">
        <p14:creationId xmlns:p14="http://schemas.microsoft.com/office/powerpoint/2010/main" val="2102154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FB44-64F7-4C6B-B234-1BC406DC6F84}"/>
              </a:ext>
            </a:extLst>
          </p:cNvPr>
          <p:cNvSpPr>
            <a:spLocks noGrp="1"/>
          </p:cNvSpPr>
          <p:nvPr>
            <p:ph type="title"/>
          </p:nvPr>
        </p:nvSpPr>
        <p:spPr/>
        <p:txBody>
          <a:bodyPr/>
          <a:lstStyle/>
          <a:p>
            <a:r>
              <a:rPr lang="en-US" dirty="0"/>
              <a:t>Core Functions(Deep N.N.)</a:t>
            </a:r>
          </a:p>
        </p:txBody>
      </p:sp>
      <p:sp>
        <p:nvSpPr>
          <p:cNvPr id="3" name="Content Placeholder 2">
            <a:extLst>
              <a:ext uri="{FF2B5EF4-FFF2-40B4-BE49-F238E27FC236}">
                <a16:creationId xmlns:a16="http://schemas.microsoft.com/office/drawing/2014/main" id="{BC7C4C83-96EF-4EC7-89D8-FDB26B451037}"/>
              </a:ext>
            </a:extLst>
          </p:cNvPr>
          <p:cNvSpPr>
            <a:spLocks noGrp="1"/>
          </p:cNvSpPr>
          <p:nvPr>
            <p:ph idx="1"/>
          </p:nvPr>
        </p:nvSpPr>
        <p:spPr/>
        <p:txBody>
          <a:bodyPr/>
          <a:lstStyle/>
          <a:p>
            <a:pPr marL="0" indent="0">
              <a:buNone/>
            </a:pPr>
            <a:r>
              <a:rPr lang="en-US" dirty="0"/>
              <a:t>###################################################</a:t>
            </a:r>
          </a:p>
          <a:p>
            <a:pPr marL="0" indent="0">
              <a:buNone/>
            </a:pPr>
            <a:endParaRPr lang="en-US" dirty="0"/>
          </a:p>
          <a:p>
            <a:pPr marL="0" indent="0">
              <a:buNone/>
            </a:pPr>
            <a:endParaRPr lang="en-US" dirty="0"/>
          </a:p>
          <a:p>
            <a:pPr marL="0" indent="0">
              <a:buNone/>
            </a:pPr>
            <a:r>
              <a:rPr lang="en-US" dirty="0"/>
              <a:t>## deep neural network </a:t>
            </a:r>
          </a:p>
          <a:p>
            <a:pPr marL="0" indent="0">
              <a:buNone/>
            </a:pPr>
            <a:r>
              <a:rPr lang="en-US" dirty="0"/>
              <a:t>output = </a:t>
            </a:r>
            <a:r>
              <a:rPr lang="en-US" dirty="0" err="1"/>
              <a:t>inference_deep</a:t>
            </a:r>
            <a:r>
              <a:rPr lang="en-US" dirty="0"/>
              <a:t>(</a:t>
            </a:r>
            <a:r>
              <a:rPr lang="en-US" dirty="0" err="1"/>
              <a:t>x_tf</a:t>
            </a:r>
            <a:r>
              <a:rPr lang="en-US" dirty="0"/>
              <a:t>, A, B) ## for deep NN with 2 hidden layers</a:t>
            </a:r>
          </a:p>
          <a:p>
            <a:pPr marL="0" indent="0">
              <a:buNone/>
            </a:pPr>
            <a:r>
              <a:rPr lang="en-US" dirty="0"/>
              <a:t>cost = </a:t>
            </a:r>
            <a:r>
              <a:rPr lang="en-US" dirty="0" err="1"/>
              <a:t>loss_deep</a:t>
            </a:r>
            <a:r>
              <a:rPr lang="en-US" dirty="0"/>
              <a:t>(output, </a:t>
            </a:r>
            <a:r>
              <a:rPr lang="en-US" dirty="0" err="1"/>
              <a:t>y_tf</a:t>
            </a:r>
            <a:r>
              <a:rPr lang="en-US" dirty="0"/>
              <a:t>)</a:t>
            </a:r>
          </a:p>
          <a:p>
            <a:pPr marL="0" indent="0">
              <a:buNone/>
            </a:pPr>
            <a:endParaRPr lang="en-US" dirty="0"/>
          </a:p>
          <a:p>
            <a:pPr marL="0" indent="0">
              <a:buNone/>
            </a:pPr>
            <a:r>
              <a:rPr lang="en-US" dirty="0" err="1"/>
              <a:t>train_op</a:t>
            </a:r>
            <a:r>
              <a:rPr lang="en-US" dirty="0"/>
              <a:t> = training(cost)</a:t>
            </a:r>
          </a:p>
          <a:p>
            <a:pPr marL="0" indent="0">
              <a:buNone/>
            </a:pPr>
            <a:r>
              <a:rPr lang="en-US" dirty="0" err="1"/>
              <a:t>eval_op</a:t>
            </a:r>
            <a:r>
              <a:rPr lang="en-US" dirty="0"/>
              <a:t> = evaluate(output, </a:t>
            </a:r>
            <a:r>
              <a:rPr lang="en-US" dirty="0" err="1"/>
              <a:t>y_tf</a:t>
            </a:r>
            <a:r>
              <a:rPr lang="en-US" dirty="0"/>
              <a:t>)</a:t>
            </a:r>
          </a:p>
          <a:p>
            <a:endParaRPr lang="en-US" dirty="0"/>
          </a:p>
        </p:txBody>
      </p:sp>
    </p:spTree>
    <p:extLst>
      <p:ext uri="{BB962C8B-B14F-4D97-AF65-F5344CB8AC3E}">
        <p14:creationId xmlns:p14="http://schemas.microsoft.com/office/powerpoint/2010/main" val="2830784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F95BE-C16B-4F01-B855-F4D9A7A21870}"/>
              </a:ext>
            </a:extLst>
          </p:cNvPr>
          <p:cNvSpPr>
            <a:spLocks noGrp="1"/>
          </p:cNvSpPr>
          <p:nvPr>
            <p:ph type="title"/>
          </p:nvPr>
        </p:nvSpPr>
        <p:spPr/>
        <p:txBody>
          <a:bodyPr/>
          <a:lstStyle/>
          <a:p>
            <a:r>
              <a:rPr lang="en-US" dirty="0"/>
              <a:t>batches</a:t>
            </a:r>
          </a:p>
        </p:txBody>
      </p:sp>
      <p:sp>
        <p:nvSpPr>
          <p:cNvPr id="3" name="Content Placeholder 2">
            <a:extLst>
              <a:ext uri="{FF2B5EF4-FFF2-40B4-BE49-F238E27FC236}">
                <a16:creationId xmlns:a16="http://schemas.microsoft.com/office/drawing/2014/main" id="{16D80A71-1B70-4296-89D7-6CEB978E5F8E}"/>
              </a:ext>
            </a:extLst>
          </p:cNvPr>
          <p:cNvSpPr>
            <a:spLocks noGrp="1"/>
          </p:cNvSpPr>
          <p:nvPr>
            <p:ph idx="1"/>
          </p:nvPr>
        </p:nvSpPr>
        <p:spPr/>
        <p:txBody>
          <a:bodyPr/>
          <a:lstStyle/>
          <a:p>
            <a:r>
              <a:rPr lang="en-US" dirty="0"/>
              <a:t>In the next code section, the session declaration and initialization are defined. </a:t>
            </a:r>
          </a:p>
          <a:p>
            <a:r>
              <a:rPr lang="en-US" dirty="0"/>
              <a:t>This part is the same as what we defined for the linear regression model and is consistent for both logistic regression and neural networks. </a:t>
            </a:r>
          </a:p>
          <a:p>
            <a:r>
              <a:rPr lang="en-US" dirty="0"/>
              <a:t>Earlier in this book, I mentioned that one of the advantages of deep neural networks and </a:t>
            </a:r>
            <a:r>
              <a:rPr lang="en-US" dirty="0" err="1"/>
              <a:t>Tensorflow</a:t>
            </a:r>
            <a:r>
              <a:rPr lang="en-US" dirty="0"/>
              <a:t> is that they were designed to process massive amounts of data. </a:t>
            </a:r>
          </a:p>
          <a:p>
            <a:r>
              <a:rPr lang="en-US" dirty="0"/>
              <a:t>Loading millions of records directly into RAM memory would not be suitable for most big data challenges.</a:t>
            </a:r>
          </a:p>
          <a:p>
            <a:r>
              <a:rPr lang="en-US" dirty="0"/>
              <a:t> Instead, to be more efficient we can load data in batches. </a:t>
            </a:r>
          </a:p>
          <a:p>
            <a:r>
              <a:rPr lang="en-US" dirty="0"/>
              <a:t>That is, we can take our data set and divide it into bins of size </a:t>
            </a:r>
            <a:r>
              <a:rPr lang="en-US" b="1" dirty="0"/>
              <a:t>n</a:t>
            </a:r>
            <a:r>
              <a:rPr lang="en-US" dirty="0"/>
              <a:t> number of samples each. </a:t>
            </a:r>
          </a:p>
          <a:p>
            <a:endParaRPr lang="en-US" dirty="0"/>
          </a:p>
        </p:txBody>
      </p:sp>
    </p:spTree>
    <p:extLst>
      <p:ext uri="{BB962C8B-B14F-4D97-AF65-F5344CB8AC3E}">
        <p14:creationId xmlns:p14="http://schemas.microsoft.com/office/powerpoint/2010/main" val="3007461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69EE-4422-439E-8442-D8313F408C37}"/>
              </a:ext>
            </a:extLst>
          </p:cNvPr>
          <p:cNvSpPr>
            <a:spLocks noGrp="1"/>
          </p:cNvSpPr>
          <p:nvPr>
            <p:ph type="title"/>
          </p:nvPr>
        </p:nvSpPr>
        <p:spPr/>
        <p:txBody>
          <a:bodyPr/>
          <a:lstStyle/>
          <a:p>
            <a:r>
              <a:rPr lang="en-US" dirty="0"/>
              <a:t>initialize and run</a:t>
            </a:r>
          </a:p>
        </p:txBody>
      </p:sp>
      <p:sp>
        <p:nvSpPr>
          <p:cNvPr id="3" name="Content Placeholder 2">
            <a:extLst>
              <a:ext uri="{FF2B5EF4-FFF2-40B4-BE49-F238E27FC236}">
                <a16:creationId xmlns:a16="http://schemas.microsoft.com/office/drawing/2014/main" id="{A3CDE235-6AD2-4399-9A0E-F205512DE9CA}"/>
              </a:ext>
            </a:extLst>
          </p:cNvPr>
          <p:cNvSpPr>
            <a:spLocks noGrp="1"/>
          </p:cNvSpPr>
          <p:nvPr>
            <p:ph idx="1"/>
          </p:nvPr>
        </p:nvSpPr>
        <p:spPr/>
        <p:txBody>
          <a:bodyPr/>
          <a:lstStyle/>
          <a:p>
            <a:r>
              <a:rPr lang="en-US" dirty="0"/>
              <a:t># Initialize and run</a:t>
            </a:r>
          </a:p>
          <a:p>
            <a:endParaRPr lang="en-US" dirty="0"/>
          </a:p>
          <a:p>
            <a:r>
              <a:rPr lang="en-US" dirty="0" err="1"/>
              <a:t>init</a:t>
            </a:r>
            <a:r>
              <a:rPr lang="en-US" dirty="0"/>
              <a:t> = </a:t>
            </a:r>
            <a:r>
              <a:rPr lang="en-US" dirty="0" err="1"/>
              <a:t>tf.initialize_all_variables</a:t>
            </a:r>
            <a:r>
              <a:rPr lang="en-US" dirty="0"/>
              <a:t>()</a:t>
            </a:r>
          </a:p>
          <a:p>
            <a:r>
              <a:rPr lang="en-US" dirty="0" err="1"/>
              <a:t>sess</a:t>
            </a:r>
            <a:r>
              <a:rPr lang="en-US" dirty="0"/>
              <a:t> = </a:t>
            </a:r>
            <a:r>
              <a:rPr lang="en-US" dirty="0" err="1"/>
              <a:t>tf.Session</a:t>
            </a:r>
            <a:r>
              <a:rPr lang="en-US" dirty="0"/>
              <a:t>()</a:t>
            </a:r>
          </a:p>
          <a:p>
            <a:r>
              <a:rPr lang="en-US" dirty="0" err="1"/>
              <a:t>sess.run</a:t>
            </a:r>
            <a:r>
              <a:rPr lang="en-US" dirty="0"/>
              <a:t>(</a:t>
            </a:r>
            <a:r>
              <a:rPr lang="en-US" dirty="0" err="1"/>
              <a:t>init</a:t>
            </a:r>
            <a:r>
              <a:rPr lang="en-US" dirty="0"/>
              <a:t>)</a:t>
            </a:r>
          </a:p>
          <a:p>
            <a:endParaRPr lang="en-US" dirty="0"/>
          </a:p>
        </p:txBody>
      </p:sp>
    </p:spTree>
    <p:extLst>
      <p:ext uri="{BB962C8B-B14F-4D97-AF65-F5344CB8AC3E}">
        <p14:creationId xmlns:p14="http://schemas.microsoft.com/office/powerpoint/2010/main" val="3435744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1E99-1E9D-4D5D-B0B3-C490B036830F}"/>
              </a:ext>
            </a:extLst>
          </p:cNvPr>
          <p:cNvSpPr>
            <a:spLocks noGrp="1"/>
          </p:cNvSpPr>
          <p:nvPr>
            <p:ph type="title"/>
          </p:nvPr>
        </p:nvSpPr>
        <p:spPr/>
        <p:txBody>
          <a:bodyPr/>
          <a:lstStyle/>
          <a:p>
            <a:r>
              <a:rPr lang="en-US" dirty="0"/>
              <a:t>batch size codes</a:t>
            </a:r>
          </a:p>
        </p:txBody>
      </p:sp>
      <p:sp>
        <p:nvSpPr>
          <p:cNvPr id="3" name="Content Placeholder 2">
            <a:extLst>
              <a:ext uri="{FF2B5EF4-FFF2-40B4-BE49-F238E27FC236}">
                <a16:creationId xmlns:a16="http://schemas.microsoft.com/office/drawing/2014/main" id="{E72B7AC6-7AA5-405C-97BB-F5EBCF801F1A}"/>
              </a:ext>
            </a:extLst>
          </p:cNvPr>
          <p:cNvSpPr>
            <a:spLocks noGrp="1"/>
          </p:cNvSpPr>
          <p:nvPr>
            <p:ph idx="1"/>
          </p:nvPr>
        </p:nvSpPr>
        <p:spPr/>
        <p:txBody>
          <a:bodyPr/>
          <a:lstStyle/>
          <a:p>
            <a:r>
              <a:rPr lang="en-US" dirty="0"/>
              <a:t>In the following code section, I will show how this can be done. </a:t>
            </a:r>
          </a:p>
          <a:p>
            <a:r>
              <a:rPr lang="en-US" dirty="0"/>
              <a:t>We need to define the size of each batch (in this case 100 samples) and the size of the train set file. To do that we use the function </a:t>
            </a:r>
          </a:p>
          <a:p>
            <a:pPr marL="0" indent="0">
              <a:buNone/>
            </a:pPr>
            <a:r>
              <a:rPr lang="en-US" dirty="0"/>
              <a:t>          </a:t>
            </a:r>
            <a:r>
              <a:rPr lang="en-US" dirty="0" err="1"/>
              <a:t>num_samples_train_set</a:t>
            </a:r>
            <a:r>
              <a:rPr lang="en-US" dirty="0"/>
              <a:t> = </a:t>
            </a:r>
            <a:r>
              <a:rPr lang="en-US" dirty="0" err="1"/>
              <a:t>X_train_normalized.shape</a:t>
            </a:r>
            <a:r>
              <a:rPr lang="en-US" dirty="0"/>
              <a:t>[0] </a:t>
            </a:r>
          </a:p>
          <a:p>
            <a:r>
              <a:rPr lang="en-US" dirty="0"/>
              <a:t>which gives us the number of rows in the data set. </a:t>
            </a:r>
          </a:p>
          <a:p>
            <a:r>
              <a:rPr lang="en-US" dirty="0"/>
              <a:t>With these values we can calculate the number of batches with the following statement: </a:t>
            </a:r>
          </a:p>
          <a:p>
            <a:pPr marL="0" indent="0">
              <a:buNone/>
            </a:pPr>
            <a:r>
              <a:rPr lang="en-US" dirty="0"/>
              <a:t>          </a:t>
            </a:r>
            <a:r>
              <a:rPr lang="en-US" dirty="0" err="1"/>
              <a:t>num_batches</a:t>
            </a:r>
            <a:r>
              <a:rPr lang="en-US" dirty="0"/>
              <a:t> = int( </a:t>
            </a:r>
            <a:r>
              <a:rPr lang="en-US" dirty="0" err="1"/>
              <a:t>num_samples_train_set</a:t>
            </a:r>
            <a:r>
              <a:rPr lang="en-US" dirty="0"/>
              <a:t>/</a:t>
            </a:r>
            <a:r>
              <a:rPr lang="en-US" dirty="0" err="1"/>
              <a:t>batch_size</a:t>
            </a:r>
            <a:r>
              <a:rPr lang="en-US" dirty="0"/>
              <a:t> )</a:t>
            </a:r>
          </a:p>
          <a:p>
            <a:endParaRPr lang="en-US" dirty="0"/>
          </a:p>
        </p:txBody>
      </p:sp>
    </p:spTree>
    <p:extLst>
      <p:ext uri="{BB962C8B-B14F-4D97-AF65-F5344CB8AC3E}">
        <p14:creationId xmlns:p14="http://schemas.microsoft.com/office/powerpoint/2010/main" val="236297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E20C-A5A4-4D60-8892-C0E8FE0B7946}"/>
              </a:ext>
            </a:extLst>
          </p:cNvPr>
          <p:cNvSpPr>
            <a:spLocks noGrp="1"/>
          </p:cNvSpPr>
          <p:nvPr>
            <p:ph type="title"/>
          </p:nvPr>
        </p:nvSpPr>
        <p:spPr/>
        <p:txBody>
          <a:bodyPr/>
          <a:lstStyle/>
          <a:p>
            <a:r>
              <a:rPr lang="en-US" dirty="0"/>
              <a:t>code of Batch size </a:t>
            </a:r>
          </a:p>
        </p:txBody>
      </p:sp>
      <p:sp>
        <p:nvSpPr>
          <p:cNvPr id="3" name="Content Placeholder 2">
            <a:extLst>
              <a:ext uri="{FF2B5EF4-FFF2-40B4-BE49-F238E27FC236}">
                <a16:creationId xmlns:a16="http://schemas.microsoft.com/office/drawing/2014/main" id="{4F57C0C6-DE95-4251-89A4-89D3FE70DC7E}"/>
              </a:ext>
            </a:extLst>
          </p:cNvPr>
          <p:cNvSpPr>
            <a:spLocks noGrp="1"/>
          </p:cNvSpPr>
          <p:nvPr>
            <p:ph idx="1"/>
          </p:nvPr>
        </p:nvSpPr>
        <p:spPr>
          <a:xfrm>
            <a:off x="628650" y="1825625"/>
            <a:ext cx="7886700" cy="2519872"/>
          </a:xfrm>
        </p:spPr>
        <p:txBody>
          <a:bodyPr/>
          <a:lstStyle/>
          <a:p>
            <a:pPr marL="0" indent="0">
              <a:buNone/>
            </a:pPr>
            <a:r>
              <a:rPr lang="en-US" dirty="0"/>
              <a:t>#batch size is 100</a:t>
            </a:r>
          </a:p>
          <a:p>
            <a:endParaRPr lang="en-US" dirty="0"/>
          </a:p>
          <a:p>
            <a:pPr marL="0" indent="0">
              <a:buNone/>
            </a:pPr>
            <a:r>
              <a:rPr lang="en-US" dirty="0" err="1"/>
              <a:t>num_samples_train_set</a:t>
            </a:r>
            <a:r>
              <a:rPr lang="en-US" dirty="0"/>
              <a:t> = </a:t>
            </a:r>
            <a:r>
              <a:rPr lang="en-US" dirty="0" err="1"/>
              <a:t>X_train_normalized.shape</a:t>
            </a:r>
            <a:r>
              <a:rPr lang="en-US" dirty="0"/>
              <a:t>[0] </a:t>
            </a:r>
          </a:p>
          <a:p>
            <a:pPr marL="0" indent="0">
              <a:buNone/>
            </a:pPr>
            <a:endParaRPr lang="en-US" dirty="0"/>
          </a:p>
          <a:p>
            <a:pPr marL="0" indent="0">
              <a:buNone/>
            </a:pPr>
            <a:r>
              <a:rPr lang="en-US" dirty="0" err="1"/>
              <a:t>num_batches</a:t>
            </a:r>
            <a:r>
              <a:rPr lang="en-US" dirty="0"/>
              <a:t> = int(</a:t>
            </a:r>
            <a:r>
              <a:rPr lang="en-US" dirty="0" err="1"/>
              <a:t>num_samples_train_set</a:t>
            </a:r>
            <a:r>
              <a:rPr lang="en-US" dirty="0"/>
              <a:t>/</a:t>
            </a:r>
            <a:r>
              <a:rPr lang="en-US" dirty="0" err="1"/>
              <a:t>batch_size</a:t>
            </a:r>
            <a:r>
              <a:rPr lang="en-US" dirty="0"/>
              <a:t>)</a:t>
            </a:r>
          </a:p>
          <a:p>
            <a:endParaRPr lang="en-US" dirty="0"/>
          </a:p>
        </p:txBody>
      </p:sp>
    </p:spTree>
    <p:extLst>
      <p:ext uri="{BB962C8B-B14F-4D97-AF65-F5344CB8AC3E}">
        <p14:creationId xmlns:p14="http://schemas.microsoft.com/office/powerpoint/2010/main" val="226422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1A545C1-E033-47AA-862C-580840E37D76}"/>
              </a:ext>
            </a:extLst>
          </p:cNvPr>
          <p:cNvSpPr txBox="1">
            <a:spLocks/>
          </p:cNvSpPr>
          <p:nvPr/>
        </p:nvSpPr>
        <p:spPr>
          <a:xfrm>
            <a:off x="1787728" y="2675333"/>
            <a:ext cx="5988865" cy="3196960"/>
          </a:xfrm>
          <a:prstGeom prst="rect">
            <a:avLst/>
          </a:prstGeom>
        </p:spPr>
        <p:txBody>
          <a:bodyPr vert="horz" lIns="91440" tIns="45720" rIns="91440" bIns="45720" rtlCol="0">
            <a:normAutofit/>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is-IS"/>
              <a:t>T</a:t>
            </a:r>
            <a:r>
              <a:rPr lang="en-US" altLang="zh-CN"/>
              <a:t>heory</a:t>
            </a:r>
            <a:endParaRPr lang="en-US" altLang="zh-CN" dirty="0"/>
          </a:p>
          <a:p>
            <a:pPr marL="0" indent="0">
              <a:lnSpc>
                <a:spcPct val="150000"/>
              </a:lnSpc>
              <a:buFont typeface="Arial" panose="020B0604020202020204" pitchFamily="34" charset="0"/>
              <a:buNone/>
            </a:pPr>
            <a:r>
              <a:rPr lang="en-US" dirty="0"/>
              <a:t>Linear Regression</a:t>
            </a:r>
          </a:p>
          <a:p>
            <a:pPr marL="0" indent="0">
              <a:lnSpc>
                <a:spcPct val="150000"/>
              </a:lnSpc>
              <a:buFont typeface="Arial" panose="020B0604020202020204" pitchFamily="34" charset="0"/>
              <a:buNone/>
            </a:pPr>
            <a:r>
              <a:rPr lang="en-US" dirty="0"/>
              <a:t>Logistic Regression [TensorFlow]</a:t>
            </a:r>
          </a:p>
          <a:p>
            <a:pPr marL="0" indent="0">
              <a:lnSpc>
                <a:spcPct val="150000"/>
              </a:lnSpc>
              <a:buFont typeface="Arial" panose="020B0604020202020204" pitchFamily="34" charset="0"/>
              <a:buNone/>
            </a:pPr>
            <a:r>
              <a:rPr lang="en-US" dirty="0"/>
              <a:t>Code to implement Logistic Regression in TensorFlow</a:t>
            </a:r>
          </a:p>
        </p:txBody>
      </p:sp>
      <p:grpSp>
        <p:nvGrpSpPr>
          <p:cNvPr id="19" name="组合 18">
            <a:extLst>
              <a:ext uri="{FF2B5EF4-FFF2-40B4-BE49-F238E27FC236}">
                <a16:creationId xmlns:a16="http://schemas.microsoft.com/office/drawing/2014/main" id="{F00C202A-9791-4B42-85FF-209EB0EE855F}"/>
              </a:ext>
              <a:ext uri="{C183D7F6-B498-43B3-948B-1728B52AA6E4}">
                <adec:decorative xmlns:adec="http://schemas.microsoft.com/office/drawing/2017/decorative" val="1"/>
              </a:ext>
            </a:extLst>
          </p:cNvPr>
          <p:cNvGrpSpPr/>
          <p:nvPr/>
        </p:nvGrpSpPr>
        <p:grpSpPr>
          <a:xfrm>
            <a:off x="1411210" y="2769659"/>
            <a:ext cx="376518" cy="1953794"/>
            <a:chOff x="1411210" y="2769659"/>
            <a:chExt cx="376518" cy="1953794"/>
          </a:xfrm>
        </p:grpSpPr>
        <p:grpSp>
          <p:nvGrpSpPr>
            <p:cNvPr id="6" name="组合 5">
              <a:extLst>
                <a:ext uri="{FF2B5EF4-FFF2-40B4-BE49-F238E27FC236}">
                  <a16:creationId xmlns:a16="http://schemas.microsoft.com/office/drawing/2014/main" id="{98824FC4-76E1-4A8C-A865-DC4FD459430D}"/>
                </a:ext>
                <a:ext uri="{C183D7F6-B498-43B3-948B-1728B52AA6E4}">
                  <adec:decorative xmlns:adec="http://schemas.microsoft.com/office/drawing/2017/decorative" val="1"/>
                </a:ext>
              </a:extLst>
            </p:cNvPr>
            <p:cNvGrpSpPr/>
            <p:nvPr/>
          </p:nvGrpSpPr>
          <p:grpSpPr>
            <a:xfrm>
              <a:off x="1411210" y="2769659"/>
              <a:ext cx="376518" cy="224118"/>
              <a:chOff x="1344706" y="2832847"/>
              <a:chExt cx="376518" cy="224118"/>
            </a:xfrm>
          </p:grpSpPr>
          <p:cxnSp>
            <p:nvCxnSpPr>
              <p:cNvPr id="7" name="直接连接符 6">
                <a:extLst>
                  <a:ext uri="{FF2B5EF4-FFF2-40B4-BE49-F238E27FC236}">
                    <a16:creationId xmlns:a16="http://schemas.microsoft.com/office/drawing/2014/main" id="{057EDB1F-BC45-47B1-B0EF-AAF298DF21BE}"/>
                  </a:ext>
                </a:extLst>
              </p:cNvPr>
              <p:cNvCxnSpPr>
                <a:cxnSpLocks/>
              </p:cNvCxnSpPr>
              <p:nvPr/>
            </p:nvCxnSpPr>
            <p:spPr>
              <a:xfrm>
                <a:off x="1344706" y="2832847"/>
                <a:ext cx="0" cy="224118"/>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8BCAC94C-F550-4DA9-B187-E41AB667DA7D}"/>
                  </a:ext>
                </a:extLst>
              </p:cNvPr>
              <p:cNvCxnSpPr/>
              <p:nvPr/>
            </p:nvCxnSpPr>
            <p:spPr>
              <a:xfrm>
                <a:off x="1344706" y="3056965"/>
                <a:ext cx="37651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10" name="组合 9">
              <a:extLst>
                <a:ext uri="{FF2B5EF4-FFF2-40B4-BE49-F238E27FC236}">
                  <a16:creationId xmlns:a16="http://schemas.microsoft.com/office/drawing/2014/main" id="{383182A4-EE4D-479A-8BEB-8593726555BE}"/>
                </a:ext>
                <a:ext uri="{C183D7F6-B498-43B3-948B-1728B52AA6E4}">
                  <adec:decorative xmlns:adec="http://schemas.microsoft.com/office/drawing/2017/decorative" val="1"/>
                </a:ext>
              </a:extLst>
            </p:cNvPr>
            <p:cNvGrpSpPr/>
            <p:nvPr/>
          </p:nvGrpSpPr>
          <p:grpSpPr>
            <a:xfrm>
              <a:off x="1411210" y="3316941"/>
              <a:ext cx="376518" cy="224118"/>
              <a:chOff x="1344706" y="2832847"/>
              <a:chExt cx="376518" cy="224118"/>
            </a:xfrm>
          </p:grpSpPr>
          <p:cxnSp>
            <p:nvCxnSpPr>
              <p:cNvPr id="11" name="直接连接符 10">
                <a:extLst>
                  <a:ext uri="{FF2B5EF4-FFF2-40B4-BE49-F238E27FC236}">
                    <a16:creationId xmlns:a16="http://schemas.microsoft.com/office/drawing/2014/main" id="{AE05934D-A523-48A1-9DB4-21254449310F}"/>
                  </a:ext>
                </a:extLst>
              </p:cNvPr>
              <p:cNvCxnSpPr>
                <a:cxnSpLocks/>
              </p:cNvCxnSpPr>
              <p:nvPr/>
            </p:nvCxnSpPr>
            <p:spPr>
              <a:xfrm>
                <a:off x="1344706" y="2832847"/>
                <a:ext cx="0" cy="224118"/>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EF1B5504-38B4-44A7-8675-F0409FB53EC6}"/>
                  </a:ext>
                </a:extLst>
              </p:cNvPr>
              <p:cNvCxnSpPr/>
              <p:nvPr/>
            </p:nvCxnSpPr>
            <p:spPr>
              <a:xfrm>
                <a:off x="1344706" y="3056965"/>
                <a:ext cx="37651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13" name="组合 12">
              <a:extLst>
                <a:ext uri="{FF2B5EF4-FFF2-40B4-BE49-F238E27FC236}">
                  <a16:creationId xmlns:a16="http://schemas.microsoft.com/office/drawing/2014/main" id="{A16EEBF9-5671-40C6-99AD-DADCB3BABD6F}"/>
                </a:ext>
                <a:ext uri="{C183D7F6-B498-43B3-948B-1728B52AA6E4}">
                  <adec:decorative xmlns:adec="http://schemas.microsoft.com/office/drawing/2017/decorative" val="1"/>
                </a:ext>
              </a:extLst>
            </p:cNvPr>
            <p:cNvGrpSpPr/>
            <p:nvPr/>
          </p:nvGrpSpPr>
          <p:grpSpPr>
            <a:xfrm>
              <a:off x="1411210" y="3932158"/>
              <a:ext cx="376518" cy="224118"/>
              <a:chOff x="1344706" y="2832847"/>
              <a:chExt cx="376518" cy="224118"/>
            </a:xfrm>
          </p:grpSpPr>
          <p:cxnSp>
            <p:nvCxnSpPr>
              <p:cNvPr id="14" name="直接连接符 13">
                <a:extLst>
                  <a:ext uri="{FF2B5EF4-FFF2-40B4-BE49-F238E27FC236}">
                    <a16:creationId xmlns:a16="http://schemas.microsoft.com/office/drawing/2014/main" id="{B30F760A-92C8-40DF-BC66-18E2CFE15090}"/>
                  </a:ext>
                </a:extLst>
              </p:cNvPr>
              <p:cNvCxnSpPr>
                <a:cxnSpLocks/>
              </p:cNvCxnSpPr>
              <p:nvPr/>
            </p:nvCxnSpPr>
            <p:spPr>
              <a:xfrm>
                <a:off x="1344706" y="2832847"/>
                <a:ext cx="0" cy="224118"/>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A1AFE703-073D-4CBC-A13B-68B61B7AD041}"/>
                  </a:ext>
                </a:extLst>
              </p:cNvPr>
              <p:cNvCxnSpPr/>
              <p:nvPr/>
            </p:nvCxnSpPr>
            <p:spPr>
              <a:xfrm>
                <a:off x="1344706" y="3056965"/>
                <a:ext cx="37651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16" name="组合 15">
              <a:extLst>
                <a:ext uri="{FF2B5EF4-FFF2-40B4-BE49-F238E27FC236}">
                  <a16:creationId xmlns:a16="http://schemas.microsoft.com/office/drawing/2014/main" id="{BF5118CA-D906-4190-9059-EF1637300945}"/>
                </a:ext>
                <a:ext uri="{C183D7F6-B498-43B3-948B-1728B52AA6E4}">
                  <adec:decorative xmlns:adec="http://schemas.microsoft.com/office/drawing/2017/decorative" val="1"/>
                </a:ext>
              </a:extLst>
            </p:cNvPr>
            <p:cNvGrpSpPr/>
            <p:nvPr/>
          </p:nvGrpSpPr>
          <p:grpSpPr>
            <a:xfrm>
              <a:off x="1411210" y="4499335"/>
              <a:ext cx="376518" cy="224118"/>
              <a:chOff x="1344706" y="2832847"/>
              <a:chExt cx="376518" cy="224118"/>
            </a:xfrm>
          </p:grpSpPr>
          <p:cxnSp>
            <p:nvCxnSpPr>
              <p:cNvPr id="17" name="直接连接符 16">
                <a:extLst>
                  <a:ext uri="{FF2B5EF4-FFF2-40B4-BE49-F238E27FC236}">
                    <a16:creationId xmlns:a16="http://schemas.microsoft.com/office/drawing/2014/main" id="{318131E1-FA85-4902-9006-7624F3CC7897}"/>
                  </a:ext>
                </a:extLst>
              </p:cNvPr>
              <p:cNvCxnSpPr>
                <a:cxnSpLocks/>
              </p:cNvCxnSpPr>
              <p:nvPr/>
            </p:nvCxnSpPr>
            <p:spPr>
              <a:xfrm>
                <a:off x="1344706" y="2832847"/>
                <a:ext cx="0" cy="224118"/>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7F405F23-34C8-473B-9F89-A790195854F0}"/>
                  </a:ext>
                </a:extLst>
              </p:cNvPr>
              <p:cNvCxnSpPr/>
              <p:nvPr/>
            </p:nvCxnSpPr>
            <p:spPr>
              <a:xfrm>
                <a:off x="1344706" y="3056965"/>
                <a:ext cx="37651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grpSp>
      <p:sp>
        <p:nvSpPr>
          <p:cNvPr id="3" name="Content Placeholder 2"/>
          <p:cNvSpPr>
            <a:spLocks noGrp="1"/>
          </p:cNvSpPr>
          <p:nvPr>
            <p:ph idx="1"/>
          </p:nvPr>
        </p:nvSpPr>
        <p:spPr>
          <a:xfrm>
            <a:off x="628650" y="1825625"/>
            <a:ext cx="7886700" cy="779335"/>
          </a:xfrm>
        </p:spPr>
        <p:txBody>
          <a:bodyPr>
            <a:normAutofit/>
          </a:bodyPr>
          <a:lstStyle/>
          <a:p>
            <a:pPr marL="0" indent="0">
              <a:buNone/>
            </a:pPr>
            <a:r>
              <a:rPr lang="en-US" dirty="0"/>
              <a:t>Upon completion of this unit:</a:t>
            </a:r>
          </a:p>
          <a:p>
            <a:r>
              <a:rPr lang="en-US" dirty="0"/>
              <a:t>Students will have a better understanding logistic regression</a:t>
            </a:r>
            <a:r>
              <a:rPr lang="is-IS" dirty="0"/>
              <a:t>.</a:t>
            </a:r>
            <a:endParaRPr lang="en-US" dirty="0"/>
          </a:p>
        </p:txBody>
      </p:sp>
      <p:sp>
        <p:nvSpPr>
          <p:cNvPr id="2" name="Title 1"/>
          <p:cNvSpPr>
            <a:spLocks noGrp="1"/>
          </p:cNvSpPr>
          <p:nvPr>
            <p:ph type="title"/>
          </p:nvPr>
        </p:nvSpPr>
        <p:spPr/>
        <p:txBody>
          <a:bodyPr/>
          <a:lstStyle/>
          <a:p>
            <a:r>
              <a:rPr lang="en-US" dirty="0"/>
              <a:t>Learning Outcomes</a:t>
            </a:r>
          </a:p>
        </p:txBody>
      </p:sp>
    </p:spTree>
    <p:extLst>
      <p:ext uri="{BB962C8B-B14F-4D97-AF65-F5344CB8AC3E}">
        <p14:creationId xmlns:p14="http://schemas.microsoft.com/office/powerpoint/2010/main" val="2876089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E2C5-0229-403A-8DB0-B54D2B31BA86}"/>
              </a:ext>
            </a:extLst>
          </p:cNvPr>
          <p:cNvSpPr>
            <a:spLocks noGrp="1"/>
          </p:cNvSpPr>
          <p:nvPr>
            <p:ph type="title"/>
          </p:nvPr>
        </p:nvSpPr>
        <p:spPr/>
        <p:txBody>
          <a:bodyPr/>
          <a:lstStyle/>
          <a:p>
            <a:r>
              <a:rPr lang="en-US" dirty="0"/>
              <a:t>Slicing</a:t>
            </a:r>
          </a:p>
        </p:txBody>
      </p:sp>
      <p:sp>
        <p:nvSpPr>
          <p:cNvPr id="3" name="Content Placeholder 2">
            <a:extLst>
              <a:ext uri="{FF2B5EF4-FFF2-40B4-BE49-F238E27FC236}">
                <a16:creationId xmlns:a16="http://schemas.microsoft.com/office/drawing/2014/main" id="{9889E971-FE73-4CA8-843F-09AA25A576CF}"/>
              </a:ext>
            </a:extLst>
          </p:cNvPr>
          <p:cNvSpPr>
            <a:spLocks noGrp="1"/>
          </p:cNvSpPr>
          <p:nvPr>
            <p:ph idx="1"/>
          </p:nvPr>
        </p:nvSpPr>
        <p:spPr/>
        <p:txBody>
          <a:bodyPr>
            <a:normAutofit/>
          </a:bodyPr>
          <a:lstStyle/>
          <a:p>
            <a:r>
              <a:rPr lang="en-US" dirty="0"/>
              <a:t>We will then use </a:t>
            </a:r>
            <a:r>
              <a:rPr lang="en-US" b="1" dirty="0" err="1"/>
              <a:t>num_batches</a:t>
            </a:r>
            <a:r>
              <a:rPr lang="en-US" dirty="0"/>
              <a:t> in the main for loop to read the data from the training set. </a:t>
            </a:r>
          </a:p>
          <a:p>
            <a:r>
              <a:rPr lang="en-US" dirty="0"/>
              <a:t>Here is a snapshot of the entire main loop.</a:t>
            </a:r>
          </a:p>
          <a:p>
            <a:r>
              <a:rPr lang="en-US" dirty="0"/>
              <a:t> It is included so that there is no confusion about the relation between the parts. </a:t>
            </a:r>
          </a:p>
          <a:p>
            <a:r>
              <a:rPr lang="en-US" dirty="0"/>
              <a:t>I will break this up further in the next page to describe its different aspects in more detail. </a:t>
            </a:r>
          </a:p>
          <a:p>
            <a:r>
              <a:rPr lang="en-US" dirty="0"/>
              <a:t>Notice that we call </a:t>
            </a:r>
            <a:r>
              <a:rPr lang="en-US" b="1" dirty="0" err="1"/>
              <a:t>sess.run</a:t>
            </a:r>
            <a:r>
              <a:rPr lang="en-US" b="1" dirty="0"/>
              <a:t>()</a:t>
            </a:r>
            <a:r>
              <a:rPr lang="en-US" dirty="0"/>
              <a:t> twice. </a:t>
            </a:r>
          </a:p>
          <a:p>
            <a:r>
              <a:rPr lang="en-US" dirty="0"/>
              <a:t>Unlike the linear regression example we previously discussed, here we only have 1 main loop (2 were not necessary). </a:t>
            </a:r>
          </a:p>
          <a:p>
            <a:r>
              <a:rPr lang="en-US" dirty="0"/>
              <a:t>We have 2 </a:t>
            </a:r>
            <a:r>
              <a:rPr lang="en-US" b="1" dirty="0" err="1"/>
              <a:t>sess.run</a:t>
            </a:r>
            <a:r>
              <a:rPr lang="en-US" b="1" dirty="0"/>
              <a:t>()</a:t>
            </a:r>
            <a:r>
              <a:rPr lang="en-US" dirty="0"/>
              <a:t> calls because one is used for the training and one is used for the testing. </a:t>
            </a:r>
          </a:p>
          <a:p>
            <a:endParaRPr lang="en-US" dirty="0"/>
          </a:p>
          <a:p>
            <a:endParaRPr lang="en-US" dirty="0"/>
          </a:p>
        </p:txBody>
      </p:sp>
    </p:spTree>
    <p:extLst>
      <p:ext uri="{BB962C8B-B14F-4D97-AF65-F5344CB8AC3E}">
        <p14:creationId xmlns:p14="http://schemas.microsoft.com/office/powerpoint/2010/main" val="4029180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00F9A023-4023-4F90-9811-0E41D631D3AF}"/>
              </a:ext>
            </a:extLst>
          </p:cNvPr>
          <p:cNvSpPr>
            <a:spLocks noGrp="1"/>
          </p:cNvSpPr>
          <p:nvPr>
            <p:ph type="title"/>
          </p:nvPr>
        </p:nvSpPr>
        <p:spPr>
          <a:xfrm>
            <a:off x="628650" y="256069"/>
            <a:ext cx="7886700" cy="1203615"/>
          </a:xfrm>
        </p:spPr>
        <p:txBody>
          <a:bodyPr/>
          <a:lstStyle/>
          <a:p>
            <a:r>
              <a:rPr lang="en-US" dirty="0"/>
              <a:t>Main Loop</a:t>
            </a:r>
          </a:p>
        </p:txBody>
      </p:sp>
      <p:sp>
        <p:nvSpPr>
          <p:cNvPr id="3" name="Content Placeholder 2">
            <a:extLst>
              <a:ext uri="{FF2B5EF4-FFF2-40B4-BE49-F238E27FC236}">
                <a16:creationId xmlns:a16="http://schemas.microsoft.com/office/drawing/2014/main" id="{CFF147DB-5114-4745-8519-F75CE45C5745}"/>
              </a:ext>
            </a:extLst>
          </p:cNvPr>
          <p:cNvSpPr>
            <a:spLocks noGrp="1"/>
          </p:cNvSpPr>
          <p:nvPr>
            <p:ph idx="1"/>
          </p:nvPr>
        </p:nvSpPr>
        <p:spPr>
          <a:xfrm>
            <a:off x="653817" y="1224793"/>
            <a:ext cx="7886700" cy="5377138"/>
          </a:xfrm>
        </p:spPr>
        <p:txBody>
          <a:bodyPr>
            <a:normAutofit fontScale="92500" lnSpcReduction="10000"/>
          </a:bodyPr>
          <a:lstStyle/>
          <a:p>
            <a:pPr marL="0" indent="0">
              <a:buNone/>
            </a:pPr>
            <a:r>
              <a:rPr lang="en-US" sz="1200" dirty="0" err="1"/>
              <a:t>final_result</a:t>
            </a:r>
            <a:r>
              <a:rPr lang="en-US" sz="1200" dirty="0"/>
              <a:t> = ""</a:t>
            </a:r>
          </a:p>
          <a:p>
            <a:pPr marL="0" indent="0">
              <a:buNone/>
            </a:pPr>
            <a:r>
              <a:rPr lang="en-US" sz="1200" dirty="0"/>
              <a:t>for </a:t>
            </a:r>
            <a:r>
              <a:rPr lang="en-US" sz="1200" dirty="0" err="1"/>
              <a:t>i</a:t>
            </a:r>
            <a:r>
              <a:rPr lang="en-US" sz="1200" dirty="0"/>
              <a:t> in range(</a:t>
            </a:r>
            <a:r>
              <a:rPr lang="en-US" sz="1200" dirty="0" err="1"/>
              <a:t>n_epochs</a:t>
            </a:r>
            <a:r>
              <a:rPr lang="en-US" sz="1200" dirty="0"/>
              <a:t>):</a:t>
            </a:r>
          </a:p>
          <a:p>
            <a:pPr marL="0" indent="0">
              <a:buNone/>
            </a:pPr>
            <a:r>
              <a:rPr lang="en-US" sz="1200" dirty="0"/>
              <a:t>    print "epoch %s out of %s" % (</a:t>
            </a:r>
            <a:r>
              <a:rPr lang="en-US" sz="1200" dirty="0" err="1"/>
              <a:t>i</a:t>
            </a:r>
            <a:r>
              <a:rPr lang="en-US" sz="1200" dirty="0"/>
              <a:t>, </a:t>
            </a:r>
            <a:r>
              <a:rPr lang="en-US" sz="1200" dirty="0" err="1"/>
              <a:t>n_epochs</a:t>
            </a:r>
            <a:r>
              <a:rPr lang="en-US" sz="1200" dirty="0"/>
              <a:t>)</a:t>
            </a:r>
          </a:p>
          <a:p>
            <a:pPr marL="0" indent="0">
              <a:buNone/>
            </a:pPr>
            <a:r>
              <a:rPr lang="en-US" sz="1200" dirty="0"/>
              <a:t>    for </a:t>
            </a:r>
            <a:r>
              <a:rPr lang="en-US" sz="1200" dirty="0" err="1"/>
              <a:t>batch_n</a:t>
            </a:r>
            <a:r>
              <a:rPr lang="en-US" sz="1200" dirty="0"/>
              <a:t> in range(</a:t>
            </a:r>
            <a:r>
              <a:rPr lang="en-US" sz="1200" dirty="0" err="1"/>
              <a:t>num_batches</a:t>
            </a:r>
            <a:r>
              <a:rPr lang="en-US" sz="1200" dirty="0"/>
              <a:t>):</a:t>
            </a:r>
          </a:p>
          <a:p>
            <a:pPr marL="0" indent="0">
              <a:buNone/>
            </a:pPr>
            <a:r>
              <a:rPr lang="en-US" sz="1200" dirty="0"/>
              <a:t>        </a:t>
            </a:r>
            <a:r>
              <a:rPr lang="en-US" sz="1200" dirty="0" err="1"/>
              <a:t>sta</a:t>
            </a:r>
            <a:r>
              <a:rPr lang="en-US" sz="1200" dirty="0"/>
              <a:t> = </a:t>
            </a:r>
            <a:r>
              <a:rPr lang="en-US" sz="1200" dirty="0" err="1"/>
              <a:t>batch_n</a:t>
            </a:r>
            <a:r>
              <a:rPr lang="en-US" sz="1200" dirty="0"/>
              <a:t>*</a:t>
            </a:r>
            <a:r>
              <a:rPr lang="en-US" sz="1200" dirty="0" err="1"/>
              <a:t>batch_size</a:t>
            </a:r>
            <a:endParaRPr lang="en-US" sz="1200" dirty="0"/>
          </a:p>
          <a:p>
            <a:pPr marL="0" indent="0">
              <a:buNone/>
            </a:pPr>
            <a:r>
              <a:rPr lang="en-US" sz="1200" dirty="0"/>
              <a:t>        end = </a:t>
            </a:r>
            <a:r>
              <a:rPr lang="en-US" sz="1200" dirty="0" err="1"/>
              <a:t>sta</a:t>
            </a:r>
            <a:r>
              <a:rPr lang="en-US" sz="1200" dirty="0"/>
              <a:t> + </a:t>
            </a:r>
            <a:r>
              <a:rPr lang="en-US" sz="1200" dirty="0" err="1"/>
              <a:t>batch_size</a:t>
            </a:r>
            <a:endParaRPr lang="en-US" sz="1200" dirty="0"/>
          </a:p>
          <a:p>
            <a:pPr marL="0" indent="0">
              <a:buNone/>
            </a:pPr>
            <a:r>
              <a:rPr lang="en-US" sz="1200" dirty="0"/>
              <a:t>        </a:t>
            </a:r>
            <a:r>
              <a:rPr lang="en-US" sz="1200" dirty="0" err="1"/>
              <a:t>sess.run</a:t>
            </a:r>
            <a:r>
              <a:rPr lang="en-US" sz="1200" dirty="0"/>
              <a:t>(</a:t>
            </a:r>
            <a:r>
              <a:rPr lang="en-US" sz="1200" dirty="0" err="1"/>
              <a:t>train_op</a:t>
            </a:r>
            <a:r>
              <a:rPr lang="en-US" sz="1200" dirty="0"/>
              <a:t>, </a:t>
            </a:r>
            <a:r>
              <a:rPr lang="en-US" sz="1200" dirty="0" err="1"/>
              <a:t>feed_dict</a:t>
            </a:r>
            <a:r>
              <a:rPr lang="en-US" sz="1200" dirty="0"/>
              <a:t>={      </a:t>
            </a:r>
            <a:r>
              <a:rPr lang="en-US" sz="1200" dirty="0" err="1"/>
              <a:t>x_tf</a:t>
            </a:r>
            <a:r>
              <a:rPr lang="en-US" sz="1200" dirty="0"/>
              <a:t>: </a:t>
            </a:r>
          </a:p>
          <a:p>
            <a:pPr marL="0" indent="0">
              <a:buNone/>
            </a:pPr>
            <a:r>
              <a:rPr lang="en-US" sz="1200" dirty="0"/>
              <a:t>                     </a:t>
            </a:r>
            <a:r>
              <a:rPr lang="en-US" sz="1200" dirty="0" err="1"/>
              <a:t>X_train_normalized</a:t>
            </a:r>
            <a:r>
              <a:rPr lang="en-US" sz="1200" dirty="0"/>
              <a:t>[</a:t>
            </a:r>
            <a:r>
              <a:rPr lang="en-US" sz="1200" dirty="0" err="1"/>
              <a:t>sta:end</a:t>
            </a:r>
            <a:r>
              <a:rPr lang="en-US" sz="1200" dirty="0"/>
              <a:t>,:],</a:t>
            </a:r>
          </a:p>
          <a:p>
            <a:pPr marL="0" indent="0">
              <a:buNone/>
            </a:pPr>
            <a:r>
              <a:rPr lang="en-US" sz="1200" dirty="0"/>
              <a:t>                                            </a:t>
            </a:r>
            <a:r>
              <a:rPr lang="en-US" sz="1200" dirty="0" err="1"/>
              <a:t>y_tf</a:t>
            </a:r>
            <a:r>
              <a:rPr lang="en-US" sz="1200" dirty="0"/>
              <a:t>: </a:t>
            </a:r>
          </a:p>
          <a:p>
            <a:pPr marL="0" indent="0">
              <a:buNone/>
            </a:pPr>
            <a:r>
              <a:rPr lang="en-US" sz="1200" dirty="0"/>
              <a:t>                     </a:t>
            </a:r>
            <a:r>
              <a:rPr lang="en-US" sz="1200" dirty="0" err="1"/>
              <a:t>y_train_onehot</a:t>
            </a:r>
            <a:r>
              <a:rPr lang="en-US" sz="1200" dirty="0"/>
              <a:t>[</a:t>
            </a:r>
            <a:r>
              <a:rPr lang="en-US" sz="1200" dirty="0" err="1"/>
              <a:t>sta:end</a:t>
            </a:r>
            <a:r>
              <a:rPr lang="en-US" sz="1200" dirty="0"/>
              <a:t>,:]}) </a:t>
            </a:r>
          </a:p>
          <a:p>
            <a:pPr marL="0" indent="0">
              <a:buNone/>
            </a:pPr>
            <a:r>
              <a:rPr lang="en-US" sz="1200" dirty="0"/>
              <a:t>    </a:t>
            </a:r>
          </a:p>
          <a:p>
            <a:pPr marL="0" indent="0">
              <a:buNone/>
            </a:pPr>
            <a:r>
              <a:rPr lang="en-US" sz="1200" dirty="0"/>
              <a:t>    print "------------------------------------------------"    </a:t>
            </a:r>
          </a:p>
          <a:p>
            <a:pPr marL="0" indent="0">
              <a:buNone/>
            </a:pPr>
            <a:r>
              <a:rPr lang="en-US" sz="1200" dirty="0"/>
              <a:t>    print "Accuracy score"</a:t>
            </a:r>
          </a:p>
          <a:p>
            <a:pPr marL="0" indent="0">
              <a:buNone/>
            </a:pPr>
            <a:r>
              <a:rPr lang="en-US" sz="1200" dirty="0"/>
              <a:t>    result, </a:t>
            </a:r>
            <a:r>
              <a:rPr lang="en-US" sz="1200" dirty="0" err="1"/>
              <a:t>y_result_metrics</a:t>
            </a:r>
            <a:r>
              <a:rPr lang="en-US" sz="1200" dirty="0"/>
              <a:t> = </a:t>
            </a:r>
            <a:r>
              <a:rPr lang="en-US" sz="1200" dirty="0" err="1"/>
              <a:t>sess.run</a:t>
            </a:r>
            <a:r>
              <a:rPr lang="en-US" sz="1200" dirty="0"/>
              <a:t>( [</a:t>
            </a:r>
            <a:r>
              <a:rPr lang="en-US" sz="1200" dirty="0" err="1"/>
              <a:t>eval_op</a:t>
            </a:r>
            <a:r>
              <a:rPr lang="en-US" sz="1200" dirty="0"/>
              <a:t>, </a:t>
            </a:r>
          </a:p>
          <a:p>
            <a:pPr marL="0" indent="0">
              <a:buNone/>
            </a:pPr>
            <a:r>
              <a:rPr lang="en-US" sz="1200" dirty="0"/>
              <a:t>                  </a:t>
            </a:r>
            <a:r>
              <a:rPr lang="en-US" sz="1200" dirty="0" err="1"/>
              <a:t>y_p_metrics</a:t>
            </a:r>
            <a:r>
              <a:rPr lang="en-US" sz="1200" dirty="0"/>
              <a:t>], </a:t>
            </a:r>
            <a:r>
              <a:rPr lang="en-US" sz="1200" dirty="0" err="1"/>
              <a:t>feed_dict</a:t>
            </a:r>
            <a:r>
              <a:rPr lang="en-US" sz="1200" dirty="0"/>
              <a:t>={</a:t>
            </a:r>
            <a:r>
              <a:rPr lang="en-US" sz="1200" dirty="0" err="1"/>
              <a:t>x_tf</a:t>
            </a:r>
            <a:r>
              <a:rPr lang="en-US" sz="1200" dirty="0"/>
              <a:t>: </a:t>
            </a:r>
          </a:p>
          <a:p>
            <a:pPr marL="0" indent="0">
              <a:buNone/>
            </a:pPr>
            <a:r>
              <a:rPr lang="en-US" sz="1200" dirty="0"/>
              <a:t>                  </a:t>
            </a:r>
            <a:r>
              <a:rPr lang="en-US" sz="1200" dirty="0" err="1"/>
              <a:t>X_test_normalized</a:t>
            </a:r>
            <a:r>
              <a:rPr lang="en-US" sz="1200" dirty="0"/>
              <a:t>, </a:t>
            </a:r>
            <a:r>
              <a:rPr lang="en-US" sz="1200" dirty="0" err="1"/>
              <a:t>y_tf</a:t>
            </a:r>
            <a:r>
              <a:rPr lang="en-US" sz="1200" dirty="0"/>
              <a:t>: </a:t>
            </a:r>
            <a:r>
              <a:rPr lang="en-US" sz="1200" dirty="0" err="1"/>
              <a:t>y_test_onehot</a:t>
            </a:r>
            <a:r>
              <a:rPr lang="en-US" sz="1200" dirty="0"/>
              <a:t>})</a:t>
            </a:r>
          </a:p>
          <a:p>
            <a:pPr marL="0" indent="0">
              <a:buNone/>
            </a:pPr>
            <a:r>
              <a:rPr lang="en-US" sz="1200" dirty="0"/>
              <a:t>    print "Run {},{}".format(</a:t>
            </a:r>
            <a:r>
              <a:rPr lang="en-US" sz="1200" dirty="0" err="1"/>
              <a:t>i,result</a:t>
            </a:r>
            <a:r>
              <a:rPr lang="en-US" sz="1200" dirty="0"/>
              <a:t>)</a:t>
            </a:r>
          </a:p>
          <a:p>
            <a:pPr marL="0" indent="0">
              <a:buNone/>
            </a:pPr>
            <a:endParaRPr lang="en-US" sz="1200" dirty="0"/>
          </a:p>
          <a:p>
            <a:pPr marL="0" indent="0">
              <a:buNone/>
            </a:pPr>
            <a:r>
              <a:rPr lang="en-US" sz="1200" dirty="0"/>
              <a:t>    </a:t>
            </a:r>
            <a:r>
              <a:rPr lang="en-US" sz="1200" dirty="0" err="1"/>
              <a:t>y_true</a:t>
            </a:r>
            <a:r>
              <a:rPr lang="en-US" sz="1200" dirty="0"/>
              <a:t> = </a:t>
            </a:r>
            <a:r>
              <a:rPr lang="en-US" sz="1200" dirty="0" err="1"/>
              <a:t>np.argmax</a:t>
            </a:r>
            <a:r>
              <a:rPr lang="en-US" sz="1200" dirty="0"/>
              <a:t>(y_test_onehot,1)</a:t>
            </a:r>
          </a:p>
          <a:p>
            <a:pPr marL="0" indent="0">
              <a:buNone/>
            </a:pPr>
            <a:r>
              <a:rPr lang="en-US" sz="1200" dirty="0"/>
              <a:t>    </a:t>
            </a:r>
            <a:r>
              <a:rPr lang="en-US" sz="1200" dirty="0" err="1"/>
              <a:t>print_stats_metrics</a:t>
            </a:r>
            <a:r>
              <a:rPr lang="en-US" sz="1200" dirty="0"/>
              <a:t>(</a:t>
            </a:r>
            <a:r>
              <a:rPr lang="en-US" sz="1200" dirty="0" err="1"/>
              <a:t>y_true</a:t>
            </a:r>
            <a:r>
              <a:rPr lang="en-US" sz="1200" dirty="0"/>
              <a:t>, </a:t>
            </a:r>
            <a:r>
              <a:rPr lang="en-US" sz="1200" dirty="0" err="1"/>
              <a:t>y_result_metrics</a:t>
            </a:r>
            <a:r>
              <a:rPr lang="en-US" sz="1200" dirty="0"/>
              <a:t>)</a:t>
            </a:r>
          </a:p>
          <a:p>
            <a:pPr marL="0" indent="0">
              <a:buNone/>
            </a:pPr>
            <a:r>
              <a:rPr lang="en-US" sz="1200" dirty="0"/>
              <a:t>    if </a:t>
            </a:r>
            <a:r>
              <a:rPr lang="en-US" sz="1200" dirty="0" err="1"/>
              <a:t>i</a:t>
            </a:r>
            <a:r>
              <a:rPr lang="en-US" sz="1200" dirty="0"/>
              <a:t> == 1000:</a:t>
            </a:r>
          </a:p>
          <a:p>
            <a:pPr marL="0" indent="0">
              <a:buNone/>
            </a:pPr>
            <a:r>
              <a:rPr lang="en-US" sz="1200" dirty="0"/>
              <a:t>        </a:t>
            </a:r>
            <a:r>
              <a:rPr lang="en-US" sz="1200" dirty="0" err="1"/>
              <a:t>plot_metric_per_epoch</a:t>
            </a:r>
            <a:r>
              <a:rPr lang="en-US" sz="1200" dirty="0"/>
              <a:t>()</a:t>
            </a:r>
            <a:endParaRPr lang="en-US" sz="900" dirty="0"/>
          </a:p>
        </p:txBody>
      </p:sp>
    </p:spTree>
    <p:extLst>
      <p:ext uri="{BB962C8B-B14F-4D97-AF65-F5344CB8AC3E}">
        <p14:creationId xmlns:p14="http://schemas.microsoft.com/office/powerpoint/2010/main" val="1374349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2F22-780A-43E0-8EEC-E91563A3AE77}"/>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AB23247D-28B4-4A11-AAAF-0808125515E8}"/>
              </a:ext>
            </a:extLst>
          </p:cNvPr>
          <p:cNvSpPr>
            <a:spLocks noGrp="1"/>
          </p:cNvSpPr>
          <p:nvPr>
            <p:ph idx="1"/>
          </p:nvPr>
        </p:nvSpPr>
        <p:spPr/>
        <p:txBody>
          <a:bodyPr>
            <a:normAutofit/>
          </a:bodyPr>
          <a:lstStyle/>
          <a:p>
            <a:r>
              <a:rPr lang="en-US" dirty="0"/>
              <a:t>The next code section focuses on the training phase in the main loop. This section has 2 nested loops for training. </a:t>
            </a:r>
          </a:p>
          <a:p>
            <a:r>
              <a:rPr lang="en-US" dirty="0"/>
              <a:t>The first one is to train the model for </a:t>
            </a:r>
            <a:r>
              <a:rPr lang="en-US" b="1" dirty="0" err="1"/>
              <a:t>n_epochs</a:t>
            </a:r>
            <a:r>
              <a:rPr lang="en-US" dirty="0"/>
              <a:t>. </a:t>
            </a:r>
          </a:p>
          <a:p>
            <a:r>
              <a:rPr lang="en-US" dirty="0"/>
              <a:t>This allows us to set how many times we want to run the optimization of the model to learn the parameters (i.e. the weight vectors). </a:t>
            </a:r>
          </a:p>
          <a:p>
            <a:r>
              <a:rPr lang="en-US" dirty="0"/>
              <a:t>Within this loop we define a second loop which is for the batch processing of the training data. </a:t>
            </a:r>
          </a:p>
          <a:p>
            <a:r>
              <a:rPr lang="en-US" dirty="0"/>
              <a:t>With the previously calculated value </a:t>
            </a:r>
            <a:r>
              <a:rPr lang="en-US" b="1" dirty="0" err="1"/>
              <a:t>num_batches</a:t>
            </a:r>
            <a:r>
              <a:rPr lang="en-US" dirty="0"/>
              <a:t>, we can proceed to read the data in smaller sets (the batches). </a:t>
            </a:r>
          </a:p>
          <a:p>
            <a:endParaRPr lang="en-US" dirty="0"/>
          </a:p>
        </p:txBody>
      </p:sp>
    </p:spTree>
    <p:extLst>
      <p:ext uri="{BB962C8B-B14F-4D97-AF65-F5344CB8AC3E}">
        <p14:creationId xmlns:p14="http://schemas.microsoft.com/office/powerpoint/2010/main" val="2746511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023E-6AC0-4680-95B9-F8FF2D678D7D}"/>
              </a:ext>
            </a:extLst>
          </p:cNvPr>
          <p:cNvSpPr>
            <a:spLocks noGrp="1"/>
          </p:cNvSpPr>
          <p:nvPr>
            <p:ph type="title"/>
          </p:nvPr>
        </p:nvSpPr>
        <p:spPr/>
        <p:txBody>
          <a:bodyPr/>
          <a:lstStyle/>
          <a:p>
            <a:r>
              <a:rPr lang="en-US" dirty="0" err="1"/>
              <a:t>train_op</a:t>
            </a:r>
            <a:r>
              <a:rPr lang="en-US" dirty="0"/>
              <a:t>()</a:t>
            </a:r>
          </a:p>
        </p:txBody>
      </p:sp>
      <p:sp>
        <p:nvSpPr>
          <p:cNvPr id="3" name="Content Placeholder 2">
            <a:extLst>
              <a:ext uri="{FF2B5EF4-FFF2-40B4-BE49-F238E27FC236}">
                <a16:creationId xmlns:a16="http://schemas.microsoft.com/office/drawing/2014/main" id="{79A97171-1B46-434C-AE0F-E01840E95D20}"/>
              </a:ext>
            </a:extLst>
          </p:cNvPr>
          <p:cNvSpPr>
            <a:spLocks noGrp="1"/>
          </p:cNvSpPr>
          <p:nvPr>
            <p:ph idx="1"/>
          </p:nvPr>
        </p:nvSpPr>
        <p:spPr>
          <a:xfrm>
            <a:off x="628650" y="1825625"/>
            <a:ext cx="7886700" cy="3048379"/>
          </a:xfrm>
        </p:spPr>
        <p:txBody>
          <a:bodyPr/>
          <a:lstStyle/>
          <a:p>
            <a:r>
              <a:rPr lang="en-US" dirty="0"/>
              <a:t>Just like we did with linear regression, our goal is to call </a:t>
            </a:r>
            <a:r>
              <a:rPr lang="en-US" b="1" dirty="0" err="1"/>
              <a:t>train_op</a:t>
            </a:r>
            <a:r>
              <a:rPr lang="en-US" dirty="0"/>
              <a:t> with </a:t>
            </a:r>
            <a:r>
              <a:rPr lang="en-US" b="1" dirty="0" err="1"/>
              <a:t>sess.run</a:t>
            </a:r>
            <a:r>
              <a:rPr lang="en-US" b="1" dirty="0"/>
              <a:t>()</a:t>
            </a:r>
            <a:r>
              <a:rPr lang="en-US" dirty="0"/>
              <a:t> and feed it the train set. </a:t>
            </a:r>
          </a:p>
          <a:p>
            <a:r>
              <a:rPr lang="en-US" dirty="0"/>
              <a:t>We assign </a:t>
            </a:r>
            <a:r>
              <a:rPr lang="en-US" b="1" dirty="0" err="1"/>
              <a:t>X_train_normalized</a:t>
            </a:r>
            <a:r>
              <a:rPr lang="en-US" dirty="0"/>
              <a:t> to </a:t>
            </a:r>
            <a:r>
              <a:rPr lang="en-US" b="1" dirty="0" err="1"/>
              <a:t>x_tf</a:t>
            </a:r>
            <a:r>
              <a:rPr lang="en-US" dirty="0"/>
              <a:t> and </a:t>
            </a:r>
            <a:r>
              <a:rPr lang="en-US" b="1" dirty="0" err="1"/>
              <a:t>y_train_onehot</a:t>
            </a:r>
            <a:r>
              <a:rPr lang="en-US" dirty="0"/>
              <a:t> to </a:t>
            </a:r>
            <a:r>
              <a:rPr lang="en-US" b="1" dirty="0" err="1"/>
              <a:t>y_tf</a:t>
            </a:r>
            <a:r>
              <a:rPr lang="en-US" dirty="0"/>
              <a:t>. The only difference now is that we feed the data in a loop using our predefined batch dimensions. </a:t>
            </a:r>
          </a:p>
          <a:p>
            <a:r>
              <a:rPr lang="en-US" dirty="0"/>
              <a:t>The dimensions are </a:t>
            </a:r>
            <a:r>
              <a:rPr lang="en-US" b="1" dirty="0" err="1"/>
              <a:t>sta</a:t>
            </a:r>
            <a:r>
              <a:rPr lang="en-US" dirty="0"/>
              <a:t> for the starting index and </a:t>
            </a:r>
            <a:r>
              <a:rPr lang="en-US" b="1" dirty="0"/>
              <a:t>end</a:t>
            </a:r>
            <a:r>
              <a:rPr lang="en-US" dirty="0"/>
              <a:t> for the ending index. In the case of </a:t>
            </a:r>
            <a:r>
              <a:rPr lang="en-US" b="1" dirty="0" err="1"/>
              <a:t>X_train_normalized</a:t>
            </a:r>
            <a:r>
              <a:rPr lang="en-US" dirty="0"/>
              <a:t>, in every iteration, we select the rows from </a:t>
            </a:r>
            <a:r>
              <a:rPr lang="en-US" b="1" dirty="0" err="1"/>
              <a:t>sta</a:t>
            </a:r>
            <a:r>
              <a:rPr lang="en-US" dirty="0"/>
              <a:t> to </a:t>
            </a:r>
            <a:r>
              <a:rPr lang="en-US" b="1" dirty="0"/>
              <a:t>end</a:t>
            </a:r>
            <a:r>
              <a:rPr lang="en-US" dirty="0"/>
              <a:t> (</a:t>
            </a:r>
            <a:r>
              <a:rPr lang="en-US" b="1" dirty="0" err="1"/>
              <a:t>sta:end</a:t>
            </a:r>
            <a:r>
              <a:rPr lang="en-US" dirty="0"/>
              <a:t>) and all the columns (</a:t>
            </a:r>
            <a:r>
              <a:rPr lang="en-US" b="1" dirty="0"/>
              <a:t>:</a:t>
            </a:r>
            <a:r>
              <a:rPr lang="en-US" dirty="0"/>
              <a:t>). </a:t>
            </a:r>
          </a:p>
          <a:p>
            <a:endParaRPr lang="en-US" dirty="0"/>
          </a:p>
        </p:txBody>
      </p:sp>
    </p:spTree>
    <p:extLst>
      <p:ext uri="{BB962C8B-B14F-4D97-AF65-F5344CB8AC3E}">
        <p14:creationId xmlns:p14="http://schemas.microsoft.com/office/powerpoint/2010/main" val="3913399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B38DD-078E-4CCE-B6B1-FFE398FD4380}"/>
              </a:ext>
            </a:extLst>
          </p:cNvPr>
          <p:cNvSpPr>
            <a:spLocks noGrp="1"/>
          </p:cNvSpPr>
          <p:nvPr>
            <p:ph type="title"/>
          </p:nvPr>
        </p:nvSpPr>
        <p:spPr/>
        <p:txBody>
          <a:bodyPr/>
          <a:lstStyle/>
          <a:p>
            <a:r>
              <a:rPr lang="en-US" dirty="0"/>
              <a:t>train function</a:t>
            </a:r>
          </a:p>
        </p:txBody>
      </p:sp>
      <p:sp>
        <p:nvSpPr>
          <p:cNvPr id="3" name="Content Placeholder 2">
            <a:extLst>
              <a:ext uri="{FF2B5EF4-FFF2-40B4-BE49-F238E27FC236}">
                <a16:creationId xmlns:a16="http://schemas.microsoft.com/office/drawing/2014/main" id="{887696D3-388A-4993-ABA1-1CC1E6234F69}"/>
              </a:ext>
            </a:extLst>
          </p:cNvPr>
          <p:cNvSpPr>
            <a:spLocks noGrp="1"/>
          </p:cNvSpPr>
          <p:nvPr>
            <p:ph idx="1"/>
          </p:nvPr>
        </p:nvSpPr>
        <p:spPr/>
        <p:txBody>
          <a:bodyPr/>
          <a:lstStyle/>
          <a:p>
            <a:r>
              <a:rPr lang="en-US" dirty="0"/>
              <a:t>In </a:t>
            </a:r>
            <a:r>
              <a:rPr lang="en-US" b="1" dirty="0" err="1"/>
              <a:t>X_train_normalized</a:t>
            </a:r>
            <a:r>
              <a:rPr lang="en-US" dirty="0"/>
              <a:t>, the </a:t>
            </a:r>
            <a:r>
              <a:rPr lang="en-US" b="1" dirty="0"/>
              <a:t>_normalized</a:t>
            </a:r>
            <a:r>
              <a:rPr lang="en-US" dirty="0"/>
              <a:t> part of the name indicates that the data has been scaled (see previous discussion). </a:t>
            </a:r>
          </a:p>
          <a:p>
            <a:r>
              <a:rPr lang="en-US" dirty="0"/>
              <a:t>In </a:t>
            </a:r>
            <a:r>
              <a:rPr lang="en-US" b="1" dirty="0" err="1"/>
              <a:t>y_train_onehot</a:t>
            </a:r>
            <a:r>
              <a:rPr lang="en-US" dirty="0"/>
              <a:t>, the </a:t>
            </a:r>
            <a:r>
              <a:rPr lang="en-US" b="1" dirty="0"/>
              <a:t>_</a:t>
            </a:r>
            <a:r>
              <a:rPr lang="en-US" b="1" dirty="0" err="1"/>
              <a:t>onehot</a:t>
            </a:r>
            <a:r>
              <a:rPr lang="en-US" dirty="0"/>
              <a:t> part of the name indicates that the labels have been converted using one-hot encoding. </a:t>
            </a:r>
          </a:p>
          <a:p>
            <a:pPr marL="0" indent="0">
              <a:buNone/>
            </a:pPr>
            <a:r>
              <a:rPr lang="en-US" dirty="0"/>
              <a:t> </a:t>
            </a:r>
          </a:p>
          <a:p>
            <a:endParaRPr lang="en-US" dirty="0"/>
          </a:p>
        </p:txBody>
      </p:sp>
    </p:spTree>
    <p:extLst>
      <p:ext uri="{BB962C8B-B14F-4D97-AF65-F5344CB8AC3E}">
        <p14:creationId xmlns:p14="http://schemas.microsoft.com/office/powerpoint/2010/main" val="1623477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B58A-8DAD-42B6-9B86-6D7E14CB6EBC}"/>
              </a:ext>
            </a:extLst>
          </p:cNvPr>
          <p:cNvSpPr>
            <a:spLocks noGrp="1"/>
          </p:cNvSpPr>
          <p:nvPr>
            <p:ph type="title"/>
          </p:nvPr>
        </p:nvSpPr>
        <p:spPr/>
        <p:txBody>
          <a:bodyPr/>
          <a:lstStyle/>
          <a:p>
            <a:r>
              <a:rPr lang="en-US" dirty="0"/>
              <a:t>train and test code</a:t>
            </a:r>
          </a:p>
        </p:txBody>
      </p:sp>
      <p:graphicFrame>
        <p:nvGraphicFramePr>
          <p:cNvPr id="4" name="Content Placeholder 3">
            <a:extLst>
              <a:ext uri="{FF2B5EF4-FFF2-40B4-BE49-F238E27FC236}">
                <a16:creationId xmlns:a16="http://schemas.microsoft.com/office/drawing/2014/main" id="{D038B329-A571-40AC-9B2B-77C41887BBF5}"/>
              </a:ext>
            </a:extLst>
          </p:cNvPr>
          <p:cNvGraphicFramePr>
            <a:graphicFrameLocks noGrp="1"/>
          </p:cNvGraphicFramePr>
          <p:nvPr>
            <p:ph idx="1"/>
            <p:extLst>
              <p:ext uri="{D42A27DB-BD31-4B8C-83A1-F6EECF244321}">
                <p14:modId xmlns:p14="http://schemas.microsoft.com/office/powerpoint/2010/main" val="1593150912"/>
              </p:ext>
            </p:extLst>
          </p:nvPr>
        </p:nvGraphicFramePr>
        <p:xfrm>
          <a:off x="628650" y="2370173"/>
          <a:ext cx="7886700" cy="2795524"/>
        </p:xfrm>
        <a:graphic>
          <a:graphicData uri="http://schemas.openxmlformats.org/drawingml/2006/table">
            <a:tbl>
              <a:tblPr firstRow="1" firstCol="1" bandRow="1">
                <a:tableStyleId>{5C22544A-7EE6-4342-B048-85BDC9FD1C3A}</a:tableStyleId>
              </a:tblPr>
              <a:tblGrid>
                <a:gridCol w="7886700">
                  <a:extLst>
                    <a:ext uri="{9D8B030D-6E8A-4147-A177-3AD203B41FA5}">
                      <a16:colId xmlns:a16="http://schemas.microsoft.com/office/drawing/2014/main" val="3884513195"/>
                    </a:ext>
                  </a:extLst>
                </a:gridCol>
              </a:tblGrid>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dirty="0">
                          <a:solidFill>
                            <a:schemeClr val="tx1"/>
                          </a:solidFill>
                          <a:latin typeface="+mn-lt"/>
                          <a:ea typeface="+mn-ea"/>
                          <a:cs typeface="+mn-cs"/>
                        </a:rPr>
                        <a:t>for </a:t>
                      </a:r>
                      <a:r>
                        <a:rPr lang="en-US" sz="2100" b="0" kern="1200" dirty="0" err="1">
                          <a:solidFill>
                            <a:schemeClr val="tx1"/>
                          </a:solidFill>
                          <a:latin typeface="+mn-lt"/>
                          <a:ea typeface="+mn-ea"/>
                          <a:cs typeface="+mn-cs"/>
                        </a:rPr>
                        <a:t>i</a:t>
                      </a:r>
                      <a:r>
                        <a:rPr lang="en-US" sz="2100" b="0" kern="1200" dirty="0">
                          <a:solidFill>
                            <a:schemeClr val="tx1"/>
                          </a:solidFill>
                          <a:latin typeface="+mn-lt"/>
                          <a:ea typeface="+mn-ea"/>
                          <a:cs typeface="+mn-cs"/>
                        </a:rPr>
                        <a:t> in range(</a:t>
                      </a:r>
                      <a:r>
                        <a:rPr lang="en-US" sz="2100" b="0" kern="1200" dirty="0" err="1">
                          <a:solidFill>
                            <a:schemeClr val="tx1"/>
                          </a:solidFill>
                          <a:latin typeface="+mn-lt"/>
                          <a:ea typeface="+mn-ea"/>
                          <a:cs typeface="+mn-cs"/>
                        </a:rPr>
                        <a:t>n_epochs</a:t>
                      </a:r>
                      <a:r>
                        <a:rPr lang="en-US" sz="2100" b="0" kern="1200" dirty="0">
                          <a:solidFill>
                            <a:schemeClr val="tx1"/>
                          </a:solidFill>
                          <a:latin typeface="+mn-lt"/>
                          <a:ea typeface="+mn-ea"/>
                          <a:cs typeface="+mn-cs"/>
                        </a:rPr>
                        <a:t>):</a:t>
                      </a:r>
                    </a:p>
                  </a:txBody>
                  <a:tcPr marL="95250" marR="95250" marT="0" marB="0">
                    <a:noFill/>
                  </a:tcPr>
                </a:tc>
                <a:extLst>
                  <a:ext uri="{0D108BD9-81ED-4DB2-BD59-A6C34878D82A}">
                    <a16:rowId xmlns:a16="http://schemas.microsoft.com/office/drawing/2014/main" val="3169646859"/>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print "epoch %s out of %s" % (i, n_epochs)</a:t>
                      </a:r>
                    </a:p>
                  </a:txBody>
                  <a:tcPr marL="95250" marR="95250" marT="0" marB="0">
                    <a:noFill/>
                  </a:tcPr>
                </a:tc>
                <a:extLst>
                  <a:ext uri="{0D108BD9-81ED-4DB2-BD59-A6C34878D82A}">
                    <a16:rowId xmlns:a16="http://schemas.microsoft.com/office/drawing/2014/main" val="1015227118"/>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for batch_n in range(num_batches):</a:t>
                      </a:r>
                    </a:p>
                  </a:txBody>
                  <a:tcPr marL="95250" marR="95250" marT="0" marB="0">
                    <a:noFill/>
                  </a:tcPr>
                </a:tc>
                <a:extLst>
                  <a:ext uri="{0D108BD9-81ED-4DB2-BD59-A6C34878D82A}">
                    <a16:rowId xmlns:a16="http://schemas.microsoft.com/office/drawing/2014/main" val="540521206"/>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dirty="0">
                          <a:solidFill>
                            <a:schemeClr val="tx1"/>
                          </a:solidFill>
                          <a:latin typeface="+mn-lt"/>
                          <a:ea typeface="+mn-ea"/>
                          <a:cs typeface="+mn-cs"/>
                        </a:rPr>
                        <a:t>        </a:t>
                      </a:r>
                      <a:r>
                        <a:rPr lang="en-US" sz="2100" b="0" kern="1200" dirty="0" err="1">
                          <a:solidFill>
                            <a:schemeClr val="tx1"/>
                          </a:solidFill>
                          <a:latin typeface="+mn-lt"/>
                          <a:ea typeface="+mn-ea"/>
                          <a:cs typeface="+mn-cs"/>
                        </a:rPr>
                        <a:t>sta</a:t>
                      </a:r>
                      <a:r>
                        <a:rPr lang="en-US" sz="2100" b="0" kern="1200" dirty="0">
                          <a:solidFill>
                            <a:schemeClr val="tx1"/>
                          </a:solidFill>
                          <a:latin typeface="+mn-lt"/>
                          <a:ea typeface="+mn-ea"/>
                          <a:cs typeface="+mn-cs"/>
                        </a:rPr>
                        <a:t> = </a:t>
                      </a:r>
                      <a:r>
                        <a:rPr lang="en-US" sz="2100" b="0" kern="1200" dirty="0" err="1">
                          <a:solidFill>
                            <a:schemeClr val="tx1"/>
                          </a:solidFill>
                          <a:latin typeface="+mn-lt"/>
                          <a:ea typeface="+mn-ea"/>
                          <a:cs typeface="+mn-cs"/>
                        </a:rPr>
                        <a:t>batch_n</a:t>
                      </a:r>
                      <a:r>
                        <a:rPr lang="en-US" sz="2100" b="0" kern="1200" dirty="0">
                          <a:solidFill>
                            <a:schemeClr val="tx1"/>
                          </a:solidFill>
                          <a:latin typeface="+mn-lt"/>
                          <a:ea typeface="+mn-ea"/>
                          <a:cs typeface="+mn-cs"/>
                        </a:rPr>
                        <a:t>*</a:t>
                      </a:r>
                      <a:r>
                        <a:rPr lang="en-US" sz="2100" b="0" kern="1200" dirty="0" err="1">
                          <a:solidFill>
                            <a:schemeClr val="tx1"/>
                          </a:solidFill>
                          <a:latin typeface="+mn-lt"/>
                          <a:ea typeface="+mn-ea"/>
                          <a:cs typeface="+mn-cs"/>
                        </a:rPr>
                        <a:t>batch_size</a:t>
                      </a:r>
                      <a:endParaRPr lang="en-US" sz="2100" b="0" kern="1200" dirty="0">
                        <a:solidFill>
                          <a:schemeClr val="tx1"/>
                        </a:solidFill>
                        <a:latin typeface="+mn-lt"/>
                        <a:ea typeface="+mn-ea"/>
                        <a:cs typeface="+mn-cs"/>
                      </a:endParaRPr>
                    </a:p>
                  </a:txBody>
                  <a:tcPr marL="95250" marR="95250" marT="0" marB="0">
                    <a:noFill/>
                  </a:tcPr>
                </a:tc>
                <a:extLst>
                  <a:ext uri="{0D108BD9-81ED-4DB2-BD59-A6C34878D82A}">
                    <a16:rowId xmlns:a16="http://schemas.microsoft.com/office/drawing/2014/main" val="263350503"/>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end = sta + batch_size</a:t>
                      </a:r>
                    </a:p>
                  </a:txBody>
                  <a:tcPr marL="95250" marR="95250" marT="0" marB="0">
                    <a:noFill/>
                  </a:tcPr>
                </a:tc>
                <a:extLst>
                  <a:ext uri="{0D108BD9-81ED-4DB2-BD59-A6C34878D82A}">
                    <a16:rowId xmlns:a16="http://schemas.microsoft.com/office/drawing/2014/main" val="3233777300"/>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sess.run(train_op, feed_dict={x_tf:                 </a:t>
                      </a:r>
                    </a:p>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X_train_normalized[sta:end,:],</a:t>
                      </a:r>
                    </a:p>
                  </a:txBody>
                  <a:tcPr marL="95250" marR="95250" marT="0" marB="0">
                    <a:noFill/>
                  </a:tcPr>
                </a:tc>
                <a:extLst>
                  <a:ext uri="{0D108BD9-81ED-4DB2-BD59-A6C34878D82A}">
                    <a16:rowId xmlns:a16="http://schemas.microsoft.com/office/drawing/2014/main" val="1992027107"/>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dirty="0">
                          <a:solidFill>
                            <a:schemeClr val="tx1"/>
                          </a:solidFill>
                          <a:latin typeface="+mn-lt"/>
                          <a:ea typeface="+mn-ea"/>
                          <a:cs typeface="+mn-cs"/>
                        </a:rPr>
                        <a:t>                                            </a:t>
                      </a:r>
                      <a:r>
                        <a:rPr lang="en-US" sz="2100" b="0" kern="1200" dirty="0" err="1">
                          <a:solidFill>
                            <a:schemeClr val="tx1"/>
                          </a:solidFill>
                          <a:latin typeface="+mn-lt"/>
                          <a:ea typeface="+mn-ea"/>
                          <a:cs typeface="+mn-cs"/>
                        </a:rPr>
                        <a:t>y_tf</a:t>
                      </a:r>
                      <a:r>
                        <a:rPr lang="en-US" sz="2100" b="0" kern="1200" dirty="0">
                          <a:solidFill>
                            <a:schemeClr val="tx1"/>
                          </a:solidFill>
                          <a:latin typeface="+mn-lt"/>
                          <a:ea typeface="+mn-ea"/>
                          <a:cs typeface="+mn-cs"/>
                        </a:rPr>
                        <a:t>: </a:t>
                      </a:r>
                    </a:p>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dirty="0">
                          <a:solidFill>
                            <a:schemeClr val="tx1"/>
                          </a:solidFill>
                          <a:latin typeface="+mn-lt"/>
                          <a:ea typeface="+mn-ea"/>
                          <a:cs typeface="+mn-cs"/>
                        </a:rPr>
                        <a:t>                                      </a:t>
                      </a:r>
                      <a:r>
                        <a:rPr lang="en-US" sz="2100" b="0" kern="1200" dirty="0" err="1">
                          <a:solidFill>
                            <a:schemeClr val="tx1"/>
                          </a:solidFill>
                          <a:latin typeface="+mn-lt"/>
                          <a:ea typeface="+mn-ea"/>
                          <a:cs typeface="+mn-cs"/>
                        </a:rPr>
                        <a:t>y_train_onehot</a:t>
                      </a:r>
                      <a:r>
                        <a:rPr lang="en-US" sz="2100" b="0" kern="1200" dirty="0">
                          <a:solidFill>
                            <a:schemeClr val="tx1"/>
                          </a:solidFill>
                          <a:latin typeface="+mn-lt"/>
                          <a:ea typeface="+mn-ea"/>
                          <a:cs typeface="+mn-cs"/>
                        </a:rPr>
                        <a:t>[</a:t>
                      </a:r>
                      <a:r>
                        <a:rPr lang="en-US" sz="2100" b="0" kern="1200" dirty="0" err="1">
                          <a:solidFill>
                            <a:schemeClr val="tx1"/>
                          </a:solidFill>
                          <a:latin typeface="+mn-lt"/>
                          <a:ea typeface="+mn-ea"/>
                          <a:cs typeface="+mn-cs"/>
                        </a:rPr>
                        <a:t>sta:end</a:t>
                      </a:r>
                      <a:r>
                        <a:rPr lang="en-US" sz="2100" b="0" kern="1200" dirty="0">
                          <a:solidFill>
                            <a:schemeClr val="tx1"/>
                          </a:solidFill>
                          <a:latin typeface="+mn-lt"/>
                          <a:ea typeface="+mn-ea"/>
                          <a:cs typeface="+mn-cs"/>
                        </a:rPr>
                        <a:t>,:]}) </a:t>
                      </a:r>
                    </a:p>
                  </a:txBody>
                  <a:tcPr marL="95250" marR="95250" marT="0" marB="0">
                    <a:noFill/>
                  </a:tcPr>
                </a:tc>
                <a:extLst>
                  <a:ext uri="{0D108BD9-81ED-4DB2-BD59-A6C34878D82A}">
                    <a16:rowId xmlns:a16="http://schemas.microsoft.com/office/drawing/2014/main" val="2381957681"/>
                  </a:ext>
                </a:extLst>
              </a:tr>
            </a:tbl>
          </a:graphicData>
        </a:graphic>
      </p:graphicFrame>
    </p:spTree>
    <p:extLst>
      <p:ext uri="{BB962C8B-B14F-4D97-AF65-F5344CB8AC3E}">
        <p14:creationId xmlns:p14="http://schemas.microsoft.com/office/powerpoint/2010/main" val="128247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1218-D4C2-4CC2-94D7-1D574228CBCC}"/>
              </a:ext>
            </a:extLst>
          </p:cNvPr>
          <p:cNvSpPr>
            <a:spLocks noGrp="1"/>
          </p:cNvSpPr>
          <p:nvPr>
            <p:ph type="title"/>
          </p:nvPr>
        </p:nvSpPr>
        <p:spPr/>
        <p:txBody>
          <a:bodyPr/>
          <a:lstStyle/>
          <a:p>
            <a:r>
              <a:rPr lang="en-US" dirty="0"/>
              <a:t>Model based on DN.N.</a:t>
            </a:r>
          </a:p>
        </p:txBody>
      </p:sp>
      <p:sp>
        <p:nvSpPr>
          <p:cNvPr id="3" name="Content Placeholder 2">
            <a:extLst>
              <a:ext uri="{FF2B5EF4-FFF2-40B4-BE49-F238E27FC236}">
                <a16:creationId xmlns:a16="http://schemas.microsoft.com/office/drawing/2014/main" id="{403020DD-5E48-4ACA-9618-DDC930D4FEB7}"/>
              </a:ext>
            </a:extLst>
          </p:cNvPr>
          <p:cNvSpPr>
            <a:spLocks noGrp="1"/>
          </p:cNvSpPr>
          <p:nvPr>
            <p:ph idx="1"/>
          </p:nvPr>
        </p:nvSpPr>
        <p:spPr/>
        <p:txBody>
          <a:bodyPr/>
          <a:lstStyle/>
          <a:p>
            <a:r>
              <a:rPr lang="en-US" dirty="0"/>
              <a:t>The previous for loop will train the model and test it at the same time. </a:t>
            </a:r>
          </a:p>
          <a:p>
            <a:r>
              <a:rPr lang="en-US" dirty="0"/>
              <a:t>In this way you will be able to see how the classification improves as more data is given to the model.</a:t>
            </a:r>
          </a:p>
          <a:p>
            <a:r>
              <a:rPr lang="en-US" dirty="0"/>
              <a:t>The final part of the loop (below) focuses on the testing and performance evaluation phase. </a:t>
            </a:r>
          </a:p>
          <a:p>
            <a:r>
              <a:rPr lang="en-US" dirty="0"/>
              <a:t>Remember that we are now performing logistic regression based classification or classification based on deep neural networks. </a:t>
            </a:r>
          </a:p>
          <a:p>
            <a:r>
              <a:rPr lang="en-US" dirty="0"/>
              <a:t>So the important aspect is that we will be predicting classes. </a:t>
            </a:r>
          </a:p>
          <a:p>
            <a:r>
              <a:rPr lang="en-US" dirty="0"/>
              <a:t>This part of the code can be seen below.</a:t>
            </a:r>
          </a:p>
          <a:p>
            <a:endParaRPr lang="en-US" dirty="0"/>
          </a:p>
        </p:txBody>
      </p:sp>
    </p:spTree>
    <p:extLst>
      <p:ext uri="{BB962C8B-B14F-4D97-AF65-F5344CB8AC3E}">
        <p14:creationId xmlns:p14="http://schemas.microsoft.com/office/powerpoint/2010/main" val="1022046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EA57-FF5E-4393-B25E-7DEC09DFF183}"/>
              </a:ext>
            </a:extLst>
          </p:cNvPr>
          <p:cNvSpPr>
            <a:spLocks noGrp="1"/>
          </p:cNvSpPr>
          <p:nvPr>
            <p:ph type="title"/>
          </p:nvPr>
        </p:nvSpPr>
        <p:spPr/>
        <p:txBody>
          <a:bodyPr/>
          <a:lstStyle/>
          <a:p>
            <a:r>
              <a:rPr lang="en-US" dirty="0"/>
              <a:t>result</a:t>
            </a:r>
          </a:p>
        </p:txBody>
      </p:sp>
      <p:graphicFrame>
        <p:nvGraphicFramePr>
          <p:cNvPr id="4" name="Content Placeholder 3">
            <a:extLst>
              <a:ext uri="{FF2B5EF4-FFF2-40B4-BE49-F238E27FC236}">
                <a16:creationId xmlns:a16="http://schemas.microsoft.com/office/drawing/2014/main" id="{16A6B378-FB43-4E58-9142-76BC666131BB}"/>
              </a:ext>
            </a:extLst>
          </p:cNvPr>
          <p:cNvGraphicFramePr>
            <a:graphicFrameLocks noGrp="1"/>
          </p:cNvGraphicFramePr>
          <p:nvPr>
            <p:ph idx="1"/>
            <p:extLst>
              <p:ext uri="{D42A27DB-BD31-4B8C-83A1-F6EECF244321}">
                <p14:modId xmlns:p14="http://schemas.microsoft.com/office/powerpoint/2010/main" val="2605810826"/>
              </p:ext>
            </p:extLst>
          </p:nvPr>
        </p:nvGraphicFramePr>
        <p:xfrm>
          <a:off x="781050" y="2281271"/>
          <a:ext cx="7886700" cy="2693924"/>
        </p:xfrm>
        <a:graphic>
          <a:graphicData uri="http://schemas.openxmlformats.org/drawingml/2006/table">
            <a:tbl>
              <a:tblPr firstRow="1" firstCol="1" bandRow="1">
                <a:tableStyleId>{5C22544A-7EE6-4342-B048-85BDC9FD1C3A}</a:tableStyleId>
              </a:tblPr>
              <a:tblGrid>
                <a:gridCol w="7886700">
                  <a:extLst>
                    <a:ext uri="{9D8B030D-6E8A-4147-A177-3AD203B41FA5}">
                      <a16:colId xmlns:a16="http://schemas.microsoft.com/office/drawing/2014/main" val="793901118"/>
                    </a:ext>
                  </a:extLst>
                </a:gridCol>
              </a:tblGrid>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result, y_result_metrics = sess.run( [eval_op, y_p_metrics], </a:t>
                      </a:r>
                    </a:p>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feed_dict={x_tf: </a:t>
                      </a:r>
                    </a:p>
                  </a:txBody>
                  <a:tcPr marL="95250" marR="95250" marT="0" marB="0">
                    <a:noFill/>
                  </a:tcPr>
                </a:tc>
                <a:extLst>
                  <a:ext uri="{0D108BD9-81ED-4DB2-BD59-A6C34878D82A}">
                    <a16:rowId xmlns:a16="http://schemas.microsoft.com/office/drawing/2014/main" val="3091204957"/>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X_test_normalized, y_tf: y_test_onehot})</a:t>
                      </a:r>
                    </a:p>
                  </a:txBody>
                  <a:tcPr marL="95250" marR="95250" marT="0" marB="0">
                    <a:noFill/>
                  </a:tcPr>
                </a:tc>
                <a:extLst>
                  <a:ext uri="{0D108BD9-81ED-4DB2-BD59-A6C34878D82A}">
                    <a16:rowId xmlns:a16="http://schemas.microsoft.com/office/drawing/2014/main" val="76386375"/>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print "Run {},{}".format(i,result)</a:t>
                      </a:r>
                    </a:p>
                  </a:txBody>
                  <a:tcPr marL="95250" marR="95250" marT="0" marB="0">
                    <a:noFill/>
                  </a:tcPr>
                </a:tc>
                <a:extLst>
                  <a:ext uri="{0D108BD9-81ED-4DB2-BD59-A6C34878D82A}">
                    <a16:rowId xmlns:a16="http://schemas.microsoft.com/office/drawing/2014/main" val="994903657"/>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endParaRPr lang="en-US" sz="2100" b="0" kern="1200">
                        <a:solidFill>
                          <a:schemeClr val="tx1"/>
                        </a:solidFill>
                        <a:latin typeface="+mn-lt"/>
                        <a:ea typeface="+mn-ea"/>
                        <a:cs typeface="+mn-cs"/>
                      </a:endParaRPr>
                    </a:p>
                  </a:txBody>
                  <a:tcPr marL="95250" marR="95250" marT="0" marB="0">
                    <a:noFill/>
                  </a:tcPr>
                </a:tc>
                <a:extLst>
                  <a:ext uri="{0D108BD9-81ED-4DB2-BD59-A6C34878D82A}">
                    <a16:rowId xmlns:a16="http://schemas.microsoft.com/office/drawing/2014/main" val="181965056"/>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y_true = np.argmax(y_test_onehot,1)</a:t>
                      </a:r>
                    </a:p>
                  </a:txBody>
                  <a:tcPr marL="95250" marR="95250" marT="0" marB="0">
                    <a:noFill/>
                  </a:tcPr>
                </a:tc>
                <a:extLst>
                  <a:ext uri="{0D108BD9-81ED-4DB2-BD59-A6C34878D82A}">
                    <a16:rowId xmlns:a16="http://schemas.microsoft.com/office/drawing/2014/main" val="2227174835"/>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print_stats_metrics(y_true, y_result_metrics)</a:t>
                      </a:r>
                    </a:p>
                  </a:txBody>
                  <a:tcPr marL="95250" marR="95250" marT="0" marB="0">
                    <a:noFill/>
                  </a:tcPr>
                </a:tc>
                <a:extLst>
                  <a:ext uri="{0D108BD9-81ED-4DB2-BD59-A6C34878D82A}">
                    <a16:rowId xmlns:a16="http://schemas.microsoft.com/office/drawing/2014/main" val="981026528"/>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a:solidFill>
                            <a:schemeClr val="tx1"/>
                          </a:solidFill>
                          <a:latin typeface="+mn-lt"/>
                          <a:ea typeface="+mn-ea"/>
                          <a:cs typeface="+mn-cs"/>
                        </a:rPr>
                        <a:t>    if i == 1000:</a:t>
                      </a:r>
                    </a:p>
                  </a:txBody>
                  <a:tcPr marL="95250" marR="95250" marT="0" marB="0">
                    <a:noFill/>
                  </a:tcPr>
                </a:tc>
                <a:extLst>
                  <a:ext uri="{0D108BD9-81ED-4DB2-BD59-A6C34878D82A}">
                    <a16:rowId xmlns:a16="http://schemas.microsoft.com/office/drawing/2014/main" val="474494380"/>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dirty="0">
                          <a:solidFill>
                            <a:schemeClr val="tx1"/>
                          </a:solidFill>
                          <a:latin typeface="+mn-lt"/>
                          <a:ea typeface="+mn-ea"/>
                          <a:cs typeface="+mn-cs"/>
                        </a:rPr>
                        <a:t>        </a:t>
                      </a:r>
                      <a:r>
                        <a:rPr lang="en-US" sz="2100" b="0" kern="1200" dirty="0" err="1">
                          <a:solidFill>
                            <a:schemeClr val="tx1"/>
                          </a:solidFill>
                          <a:latin typeface="+mn-lt"/>
                          <a:ea typeface="+mn-ea"/>
                          <a:cs typeface="+mn-cs"/>
                        </a:rPr>
                        <a:t>plot_metric_per_epoch</a:t>
                      </a:r>
                      <a:r>
                        <a:rPr lang="en-US" sz="2100" b="0" kern="1200" dirty="0">
                          <a:solidFill>
                            <a:schemeClr val="tx1"/>
                          </a:solidFill>
                          <a:latin typeface="+mn-lt"/>
                          <a:ea typeface="+mn-ea"/>
                          <a:cs typeface="+mn-cs"/>
                        </a:rPr>
                        <a:t>()</a:t>
                      </a:r>
                    </a:p>
                  </a:txBody>
                  <a:tcPr marL="95250" marR="95250" marT="0" marB="0">
                    <a:noFill/>
                  </a:tcPr>
                </a:tc>
                <a:extLst>
                  <a:ext uri="{0D108BD9-81ED-4DB2-BD59-A6C34878D82A}">
                    <a16:rowId xmlns:a16="http://schemas.microsoft.com/office/drawing/2014/main" val="2721057065"/>
                  </a:ext>
                </a:extLst>
              </a:tr>
            </a:tbl>
          </a:graphicData>
        </a:graphic>
      </p:graphicFrame>
    </p:spTree>
    <p:extLst>
      <p:ext uri="{BB962C8B-B14F-4D97-AF65-F5344CB8AC3E}">
        <p14:creationId xmlns:p14="http://schemas.microsoft.com/office/powerpoint/2010/main" val="668619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CE4B-8E93-4AC0-AD09-C9004532166F}"/>
              </a:ext>
            </a:extLst>
          </p:cNvPr>
          <p:cNvSpPr>
            <a:spLocks noGrp="1"/>
          </p:cNvSpPr>
          <p:nvPr>
            <p:ph type="title"/>
          </p:nvPr>
        </p:nvSpPr>
        <p:spPr/>
        <p:txBody>
          <a:bodyPr/>
          <a:lstStyle/>
          <a:p>
            <a:r>
              <a:rPr lang="en-US" dirty="0" err="1"/>
              <a:t>sess.run</a:t>
            </a:r>
            <a:r>
              <a:rPr lang="en-US" dirty="0"/>
              <a:t>()</a:t>
            </a:r>
          </a:p>
        </p:txBody>
      </p:sp>
      <p:sp>
        <p:nvSpPr>
          <p:cNvPr id="3" name="Content Placeholder 2">
            <a:extLst>
              <a:ext uri="{FF2B5EF4-FFF2-40B4-BE49-F238E27FC236}">
                <a16:creationId xmlns:a16="http://schemas.microsoft.com/office/drawing/2014/main" id="{3C211D7F-1DC7-4745-9466-1AB9DF750DC4}"/>
              </a:ext>
            </a:extLst>
          </p:cNvPr>
          <p:cNvSpPr>
            <a:spLocks noGrp="1"/>
          </p:cNvSpPr>
          <p:nvPr>
            <p:ph idx="1"/>
          </p:nvPr>
        </p:nvSpPr>
        <p:spPr/>
        <p:txBody>
          <a:bodyPr>
            <a:normAutofit/>
          </a:bodyPr>
          <a:lstStyle/>
          <a:p>
            <a:r>
              <a:rPr lang="en-US" dirty="0"/>
              <a:t>The previous code section provides the definition for the prediction and testing phase. </a:t>
            </a:r>
          </a:p>
          <a:p>
            <a:r>
              <a:rPr lang="en-US" dirty="0"/>
              <a:t>Here, we call </a:t>
            </a:r>
            <a:r>
              <a:rPr lang="en-US" b="1" dirty="0" err="1"/>
              <a:t>sess.run</a:t>
            </a:r>
            <a:r>
              <a:rPr lang="en-US" b="1" dirty="0"/>
              <a:t>()</a:t>
            </a:r>
            <a:r>
              <a:rPr lang="en-US" dirty="0"/>
              <a:t> for a pair of values </a:t>
            </a:r>
            <a:r>
              <a:rPr lang="en-US" b="1" dirty="0" err="1"/>
              <a:t>eval_op</a:t>
            </a:r>
            <a:r>
              <a:rPr lang="en-US" dirty="0"/>
              <a:t> and </a:t>
            </a:r>
            <a:r>
              <a:rPr lang="en-US" b="1" dirty="0" err="1"/>
              <a:t>y_p_metrics</a:t>
            </a:r>
            <a:r>
              <a:rPr lang="en-US" dirty="0"/>
              <a:t>.</a:t>
            </a:r>
          </a:p>
          <a:p>
            <a:r>
              <a:rPr lang="en-US" dirty="0"/>
              <a:t> These two previously defined values are the ones that can evaluate performance. </a:t>
            </a:r>
          </a:p>
          <a:p>
            <a:r>
              <a:rPr lang="en-US" dirty="0"/>
              <a:t>The difference is that </a:t>
            </a:r>
            <a:r>
              <a:rPr lang="en-US" b="1" dirty="0" err="1"/>
              <a:t>eval_op</a:t>
            </a:r>
            <a:r>
              <a:rPr lang="en-US" dirty="0"/>
              <a:t> only gives us the accuracy score stored in result whereas </a:t>
            </a:r>
            <a:r>
              <a:rPr lang="en-US" b="1" dirty="0" err="1"/>
              <a:t>y_p_metrics</a:t>
            </a:r>
            <a:r>
              <a:rPr lang="en-US" b="1" dirty="0"/>
              <a:t> </a:t>
            </a:r>
            <a:r>
              <a:rPr lang="en-US" dirty="0"/>
              <a:t>can be used to obtain other metrics like precision, recall, and the f-measure. </a:t>
            </a:r>
          </a:p>
          <a:p>
            <a:endParaRPr lang="en-US" dirty="0"/>
          </a:p>
        </p:txBody>
      </p:sp>
    </p:spTree>
    <p:extLst>
      <p:ext uri="{BB962C8B-B14F-4D97-AF65-F5344CB8AC3E}">
        <p14:creationId xmlns:p14="http://schemas.microsoft.com/office/powerpoint/2010/main" val="184419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91A6-F3DF-4632-B593-8FB6B72109E3}"/>
              </a:ext>
            </a:extLst>
          </p:cNvPr>
          <p:cNvSpPr>
            <a:spLocks noGrp="1"/>
          </p:cNvSpPr>
          <p:nvPr>
            <p:ph type="title"/>
          </p:nvPr>
        </p:nvSpPr>
        <p:spPr/>
        <p:txBody>
          <a:bodyPr/>
          <a:lstStyle/>
          <a:p>
            <a:r>
              <a:rPr lang="en-US" b="1" dirty="0" err="1"/>
              <a:t>y_test_onehot</a:t>
            </a:r>
            <a:endParaRPr lang="en-US" dirty="0"/>
          </a:p>
        </p:txBody>
      </p:sp>
      <p:sp>
        <p:nvSpPr>
          <p:cNvPr id="3" name="Content Placeholder 2">
            <a:extLst>
              <a:ext uri="{FF2B5EF4-FFF2-40B4-BE49-F238E27FC236}">
                <a16:creationId xmlns:a16="http://schemas.microsoft.com/office/drawing/2014/main" id="{53B8F5BA-0595-4E24-A754-62F3BC490A95}"/>
              </a:ext>
            </a:extLst>
          </p:cNvPr>
          <p:cNvSpPr>
            <a:spLocks noGrp="1"/>
          </p:cNvSpPr>
          <p:nvPr>
            <p:ph idx="1"/>
          </p:nvPr>
        </p:nvSpPr>
        <p:spPr/>
        <p:txBody>
          <a:bodyPr/>
          <a:lstStyle/>
          <a:p>
            <a:r>
              <a:rPr lang="en-US" dirty="0"/>
              <a:t>We take the true test labels in one-hot format (</a:t>
            </a:r>
            <a:r>
              <a:rPr lang="en-US" b="1" dirty="0" err="1"/>
              <a:t>y_test_onehot</a:t>
            </a:r>
            <a:r>
              <a:rPr lang="en-US" dirty="0"/>
              <a:t>), extract the argmax value from the one-hot encoded form, and assign it to </a:t>
            </a:r>
            <a:r>
              <a:rPr lang="en-US" b="1" dirty="0" err="1"/>
              <a:t>y_true</a:t>
            </a:r>
            <a:r>
              <a:rPr lang="en-US" b="1" dirty="0"/>
              <a:t>. </a:t>
            </a:r>
            <a:endParaRPr lang="en-US" dirty="0"/>
          </a:p>
          <a:p>
            <a:pPr lvl="0"/>
            <a:r>
              <a:rPr lang="en-US" dirty="0" err="1"/>
              <a:t>y_true</a:t>
            </a:r>
            <a:r>
              <a:rPr lang="en-US" dirty="0"/>
              <a:t> = </a:t>
            </a:r>
            <a:r>
              <a:rPr lang="en-US" dirty="0" err="1"/>
              <a:t>np.argmax</a:t>
            </a:r>
            <a:r>
              <a:rPr lang="en-US" dirty="0"/>
              <a:t>(y_test_onehot,1) </a:t>
            </a:r>
          </a:p>
          <a:p>
            <a:r>
              <a:rPr lang="en-US" dirty="0"/>
              <a:t>We then pass this value (</a:t>
            </a:r>
            <a:r>
              <a:rPr lang="en-US" b="1" dirty="0" err="1"/>
              <a:t>y_true</a:t>
            </a:r>
            <a:r>
              <a:rPr lang="en-US" dirty="0"/>
              <a:t>) and the </a:t>
            </a:r>
            <a:r>
              <a:rPr lang="en-US" b="1" dirty="0" err="1"/>
              <a:t>y_result_metrics</a:t>
            </a:r>
            <a:r>
              <a:rPr lang="en-US" dirty="0"/>
              <a:t> variable to our previously define function </a:t>
            </a:r>
            <a:r>
              <a:rPr lang="en-US" b="1" dirty="0" err="1"/>
              <a:t>print_stats_metrics</a:t>
            </a:r>
            <a:r>
              <a:rPr lang="en-US" b="1" dirty="0"/>
              <a:t>().</a:t>
            </a:r>
            <a:r>
              <a:rPr lang="en-US" dirty="0"/>
              <a:t> </a:t>
            </a:r>
          </a:p>
          <a:p>
            <a:r>
              <a:rPr lang="en-US" dirty="0"/>
              <a:t>This function will print out the statistics just like we saw in chapter 2.</a:t>
            </a:r>
          </a:p>
          <a:p>
            <a:endParaRPr lang="en-US" dirty="0"/>
          </a:p>
        </p:txBody>
      </p:sp>
    </p:spTree>
    <p:extLst>
      <p:ext uri="{BB962C8B-B14F-4D97-AF65-F5344CB8AC3E}">
        <p14:creationId xmlns:p14="http://schemas.microsoft.com/office/powerpoint/2010/main" val="264418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lstStyle/>
          <a:p>
            <a:pPr marL="0" indent="0">
              <a:buNone/>
            </a:pPr>
            <a:r>
              <a:rPr lang="en-US" dirty="0"/>
              <a:t>Logistic regression</a:t>
            </a:r>
          </a:p>
        </p:txBody>
      </p:sp>
    </p:spTree>
    <p:extLst>
      <p:ext uri="{BB962C8B-B14F-4D97-AF65-F5344CB8AC3E}">
        <p14:creationId xmlns:p14="http://schemas.microsoft.com/office/powerpoint/2010/main" val="14090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FD3F-28F7-4673-A9EA-D091AABCADDD}"/>
              </a:ext>
            </a:extLst>
          </p:cNvPr>
          <p:cNvSpPr>
            <a:spLocks noGrp="1"/>
          </p:cNvSpPr>
          <p:nvPr>
            <p:ph type="title"/>
          </p:nvPr>
        </p:nvSpPr>
        <p:spPr/>
        <p:txBody>
          <a:bodyPr/>
          <a:lstStyle/>
          <a:p>
            <a:r>
              <a:rPr lang="en-US" dirty="0"/>
              <a:t>Plot Function</a:t>
            </a:r>
          </a:p>
        </p:txBody>
      </p:sp>
      <p:sp>
        <p:nvSpPr>
          <p:cNvPr id="3" name="Content Placeholder 2">
            <a:extLst>
              <a:ext uri="{FF2B5EF4-FFF2-40B4-BE49-F238E27FC236}">
                <a16:creationId xmlns:a16="http://schemas.microsoft.com/office/drawing/2014/main" id="{93015CEF-9BE6-4094-8DA1-AE0FB412E40F}"/>
              </a:ext>
            </a:extLst>
          </p:cNvPr>
          <p:cNvSpPr>
            <a:spLocks noGrp="1"/>
          </p:cNvSpPr>
          <p:nvPr>
            <p:ph idx="1"/>
          </p:nvPr>
        </p:nvSpPr>
        <p:spPr/>
        <p:txBody>
          <a:bodyPr>
            <a:normAutofit fontScale="77500" lnSpcReduction="20000"/>
          </a:bodyPr>
          <a:lstStyle/>
          <a:p>
            <a:pPr marL="0" indent="0">
              <a:buNone/>
            </a:pPr>
            <a:r>
              <a:rPr lang="en-US" dirty="0"/>
              <a:t>def </a:t>
            </a:r>
            <a:r>
              <a:rPr lang="en-US" dirty="0" err="1"/>
              <a:t>plot_metric_per_epoch</a:t>
            </a:r>
            <a:r>
              <a:rPr lang="en-US" dirty="0"/>
              <a:t>():</a:t>
            </a:r>
          </a:p>
          <a:p>
            <a:pPr marL="0" indent="0">
              <a:buNone/>
            </a:pPr>
            <a:r>
              <a:rPr lang="en-US" dirty="0"/>
              <a:t>    </a:t>
            </a:r>
            <a:r>
              <a:rPr lang="en-US" dirty="0" err="1"/>
              <a:t>x_epochs</a:t>
            </a:r>
            <a:r>
              <a:rPr lang="en-US" dirty="0"/>
              <a:t> = []</a:t>
            </a:r>
          </a:p>
          <a:p>
            <a:pPr marL="0" indent="0">
              <a:buNone/>
            </a:pPr>
            <a:r>
              <a:rPr lang="en-US" dirty="0"/>
              <a:t>    </a:t>
            </a:r>
            <a:r>
              <a:rPr lang="en-US" dirty="0" err="1"/>
              <a:t>y_epochs</a:t>
            </a:r>
            <a:r>
              <a:rPr lang="en-US" dirty="0"/>
              <a:t> = [] </a:t>
            </a:r>
          </a:p>
          <a:p>
            <a:pPr marL="0" indent="0">
              <a:buNone/>
            </a:pPr>
            <a:r>
              <a:rPr lang="en-US" dirty="0"/>
              <a:t>    for </a:t>
            </a:r>
            <a:r>
              <a:rPr lang="en-US" dirty="0" err="1"/>
              <a:t>i</a:t>
            </a:r>
            <a:r>
              <a:rPr lang="en-US" dirty="0"/>
              <a:t>, </a:t>
            </a:r>
            <a:r>
              <a:rPr lang="en-US" dirty="0" err="1"/>
              <a:t>val</a:t>
            </a:r>
            <a:r>
              <a:rPr lang="en-US" dirty="0"/>
              <a:t> in enumerate(</a:t>
            </a:r>
            <a:r>
              <a:rPr lang="en-US" dirty="0" err="1"/>
              <a:t>precision_scores_list</a:t>
            </a:r>
            <a:r>
              <a:rPr lang="en-US" dirty="0"/>
              <a:t>):</a:t>
            </a:r>
          </a:p>
          <a:p>
            <a:pPr marL="0" indent="0">
              <a:buNone/>
            </a:pPr>
            <a:r>
              <a:rPr lang="en-US" dirty="0"/>
              <a:t>        </a:t>
            </a:r>
            <a:r>
              <a:rPr lang="en-US" dirty="0" err="1"/>
              <a:t>x_epochs.append</a:t>
            </a:r>
            <a:r>
              <a:rPr lang="en-US" dirty="0"/>
              <a:t>(</a:t>
            </a:r>
            <a:r>
              <a:rPr lang="en-US" dirty="0" err="1"/>
              <a:t>i</a:t>
            </a:r>
            <a:r>
              <a:rPr lang="en-US" dirty="0"/>
              <a:t>)</a:t>
            </a:r>
          </a:p>
          <a:p>
            <a:pPr marL="0" indent="0">
              <a:buNone/>
            </a:pPr>
            <a:r>
              <a:rPr lang="en-US" dirty="0"/>
              <a:t>        </a:t>
            </a:r>
            <a:r>
              <a:rPr lang="en-US" dirty="0" err="1"/>
              <a:t>y_epochs.append</a:t>
            </a:r>
            <a:r>
              <a:rPr lang="en-US" dirty="0"/>
              <a:t>(</a:t>
            </a:r>
            <a:r>
              <a:rPr lang="en-US" dirty="0" err="1"/>
              <a:t>val</a:t>
            </a:r>
            <a:r>
              <a:rPr lang="en-US" dirty="0"/>
              <a:t>)</a:t>
            </a:r>
          </a:p>
          <a:p>
            <a:pPr marL="0" indent="0">
              <a:buNone/>
            </a:pPr>
            <a:r>
              <a:rPr lang="en-US" dirty="0"/>
              <a:t>    </a:t>
            </a:r>
          </a:p>
          <a:p>
            <a:pPr marL="0" indent="0">
              <a:buNone/>
            </a:pPr>
            <a:r>
              <a:rPr lang="en-US" dirty="0"/>
              <a:t>    </a:t>
            </a:r>
            <a:r>
              <a:rPr lang="en-US" dirty="0" err="1"/>
              <a:t>plt.scatter</a:t>
            </a:r>
            <a:r>
              <a:rPr lang="en-US" dirty="0"/>
              <a:t>(</a:t>
            </a:r>
            <a:r>
              <a:rPr lang="en-US" dirty="0" err="1"/>
              <a:t>x_epochs</a:t>
            </a:r>
            <a:r>
              <a:rPr lang="en-US" dirty="0"/>
              <a:t>, </a:t>
            </a:r>
            <a:r>
              <a:rPr lang="en-US" dirty="0" err="1"/>
              <a:t>y_epochs,s</a:t>
            </a:r>
            <a:r>
              <a:rPr lang="en-US" dirty="0"/>
              <a:t>=50,c='</a:t>
            </a:r>
            <a:r>
              <a:rPr lang="en-US" dirty="0" err="1"/>
              <a:t>lightgreen</a:t>
            </a:r>
            <a:r>
              <a:rPr lang="en-US" dirty="0"/>
              <a:t>', marker='s', </a:t>
            </a:r>
          </a:p>
          <a:p>
            <a:pPr marL="0" indent="0">
              <a:buNone/>
            </a:pPr>
            <a:r>
              <a:rPr lang="en-US" dirty="0"/>
              <a:t>                  label='score')</a:t>
            </a:r>
          </a:p>
          <a:p>
            <a:pPr marL="0" indent="0">
              <a:buNone/>
            </a:pPr>
            <a:r>
              <a:rPr lang="en-US" dirty="0"/>
              <a:t>    </a:t>
            </a:r>
            <a:r>
              <a:rPr lang="en-US" dirty="0" err="1"/>
              <a:t>plt.xlabel</a:t>
            </a:r>
            <a:r>
              <a:rPr lang="en-US" dirty="0"/>
              <a:t>('epoch')</a:t>
            </a:r>
          </a:p>
          <a:p>
            <a:pPr marL="0" indent="0">
              <a:buNone/>
            </a:pPr>
            <a:r>
              <a:rPr lang="en-US" dirty="0"/>
              <a:t>    </a:t>
            </a:r>
            <a:r>
              <a:rPr lang="en-US" dirty="0" err="1"/>
              <a:t>plt.ylabel</a:t>
            </a:r>
            <a:r>
              <a:rPr lang="en-US" dirty="0"/>
              <a:t>('score')</a:t>
            </a:r>
          </a:p>
          <a:p>
            <a:pPr marL="0" indent="0">
              <a:buNone/>
            </a:pPr>
            <a:r>
              <a:rPr lang="en-US" dirty="0"/>
              <a:t>    </a:t>
            </a:r>
            <a:r>
              <a:rPr lang="en-US" dirty="0" err="1"/>
              <a:t>plt.title</a:t>
            </a:r>
            <a:r>
              <a:rPr lang="en-US" dirty="0"/>
              <a:t>('Score per epoch')</a:t>
            </a:r>
          </a:p>
          <a:p>
            <a:pPr marL="0" indent="0">
              <a:buNone/>
            </a:pPr>
            <a:r>
              <a:rPr lang="en-US" dirty="0"/>
              <a:t>    </a:t>
            </a:r>
            <a:r>
              <a:rPr lang="en-US" dirty="0" err="1"/>
              <a:t>plt.legend</a:t>
            </a:r>
            <a:r>
              <a:rPr lang="en-US" dirty="0"/>
              <a:t>()</a:t>
            </a:r>
          </a:p>
          <a:p>
            <a:pPr marL="0" indent="0">
              <a:buNone/>
            </a:pPr>
            <a:r>
              <a:rPr lang="en-US" dirty="0"/>
              <a:t>    </a:t>
            </a:r>
            <a:r>
              <a:rPr lang="en-US" dirty="0" err="1"/>
              <a:t>plt.grid</a:t>
            </a:r>
            <a:r>
              <a:rPr lang="en-US" dirty="0"/>
              <a:t>()</a:t>
            </a:r>
          </a:p>
          <a:p>
            <a:pPr marL="0" indent="0">
              <a:buNone/>
            </a:pPr>
            <a:r>
              <a:rPr lang="en-US" dirty="0"/>
              <a:t>    </a:t>
            </a:r>
            <a:r>
              <a:rPr lang="en-US" dirty="0" err="1"/>
              <a:t>plt.show</a:t>
            </a:r>
            <a:r>
              <a:rPr lang="en-US" dirty="0"/>
              <a:t>()</a:t>
            </a:r>
          </a:p>
        </p:txBody>
      </p:sp>
    </p:spTree>
    <p:extLst>
      <p:ext uri="{BB962C8B-B14F-4D97-AF65-F5344CB8AC3E}">
        <p14:creationId xmlns:p14="http://schemas.microsoft.com/office/powerpoint/2010/main" val="4108000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3631-D013-425C-AFA6-AB170EC99413}"/>
              </a:ext>
            </a:extLst>
          </p:cNvPr>
          <p:cNvSpPr>
            <a:spLocks noGrp="1"/>
          </p:cNvSpPr>
          <p:nvPr>
            <p:ph type="title"/>
          </p:nvPr>
        </p:nvSpPr>
        <p:spPr/>
        <p:txBody>
          <a:bodyPr/>
          <a:lstStyle/>
          <a:p>
            <a:r>
              <a:rPr lang="en-US" b="1" dirty="0" err="1"/>
              <a:t>plot_metric_per_epoch</a:t>
            </a:r>
            <a:r>
              <a:rPr lang="en-US" b="1" dirty="0"/>
              <a:t>()</a:t>
            </a:r>
            <a:endParaRPr lang="en-US" dirty="0"/>
          </a:p>
        </p:txBody>
      </p:sp>
      <p:sp>
        <p:nvSpPr>
          <p:cNvPr id="3" name="Content Placeholder 2">
            <a:extLst>
              <a:ext uri="{FF2B5EF4-FFF2-40B4-BE49-F238E27FC236}">
                <a16:creationId xmlns:a16="http://schemas.microsoft.com/office/drawing/2014/main" id="{3D3B429B-7578-4264-8A99-61920A2E0972}"/>
              </a:ext>
            </a:extLst>
          </p:cNvPr>
          <p:cNvSpPr>
            <a:spLocks noGrp="1"/>
          </p:cNvSpPr>
          <p:nvPr>
            <p:ph idx="1"/>
          </p:nvPr>
        </p:nvSpPr>
        <p:spPr/>
        <p:txBody>
          <a:bodyPr/>
          <a:lstStyle/>
          <a:p>
            <a:r>
              <a:rPr lang="en-US" dirty="0"/>
              <a:t>The final part of the code </a:t>
            </a:r>
            <a:r>
              <a:rPr lang="en-US" b="1" dirty="0" err="1"/>
              <a:t>plot_metric_per_epoch</a:t>
            </a:r>
            <a:r>
              <a:rPr lang="en-US" b="1" dirty="0"/>
              <a:t>()</a:t>
            </a:r>
            <a:r>
              <a:rPr lang="en-US" dirty="0"/>
              <a:t> is used to plot the metric value every 1000 epochs. </a:t>
            </a:r>
          </a:p>
          <a:p>
            <a:r>
              <a:rPr lang="en-US" dirty="0"/>
              <a:t>For this to work, you store the metric values in a list such as </a:t>
            </a:r>
            <a:r>
              <a:rPr lang="en-US" b="1" dirty="0" err="1"/>
              <a:t>precision_scores_list</a:t>
            </a:r>
            <a:r>
              <a:rPr lang="en-US" dirty="0"/>
              <a:t> and then proceed to plot these values using the </a:t>
            </a:r>
            <a:r>
              <a:rPr lang="en-US" dirty="0" err="1"/>
              <a:t>matplot</a:t>
            </a:r>
            <a:r>
              <a:rPr lang="en-US" dirty="0"/>
              <a:t> library. </a:t>
            </a:r>
          </a:p>
          <a:p>
            <a:r>
              <a:rPr lang="en-US" dirty="0"/>
              <a:t>The output should look like the following figure. </a:t>
            </a:r>
          </a:p>
          <a:p>
            <a:endParaRPr lang="en-US" dirty="0"/>
          </a:p>
        </p:txBody>
      </p:sp>
    </p:spTree>
    <p:extLst>
      <p:ext uri="{BB962C8B-B14F-4D97-AF65-F5344CB8AC3E}">
        <p14:creationId xmlns:p14="http://schemas.microsoft.com/office/powerpoint/2010/main" val="2411520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1_accuracyH2">
            <a:extLst>
              <a:ext uri="{FF2B5EF4-FFF2-40B4-BE49-F238E27FC236}">
                <a16:creationId xmlns:a16="http://schemas.microsoft.com/office/drawing/2014/main" id="{AF11B2D0-99A3-4790-BA5E-BFB6B738CEC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1690690"/>
            <a:ext cx="7143750" cy="4486274"/>
          </a:xfrm>
          <a:prstGeom prst="rect">
            <a:avLst/>
          </a:prstGeom>
          <a:noFill/>
          <a:ln>
            <a:noFill/>
          </a:ln>
        </p:spPr>
      </p:pic>
      <p:sp>
        <p:nvSpPr>
          <p:cNvPr id="2" name="Title 1">
            <a:extLst>
              <a:ext uri="{FF2B5EF4-FFF2-40B4-BE49-F238E27FC236}">
                <a16:creationId xmlns:a16="http://schemas.microsoft.com/office/drawing/2014/main" id="{27E8BD30-3DBD-471E-8E8F-2214F9F7C2B8}"/>
              </a:ext>
            </a:extLst>
          </p:cNvPr>
          <p:cNvSpPr>
            <a:spLocks noGrp="1"/>
          </p:cNvSpPr>
          <p:nvPr>
            <p:ph type="title"/>
          </p:nvPr>
        </p:nvSpPr>
        <p:spPr/>
        <p:txBody>
          <a:bodyPr/>
          <a:lstStyle/>
          <a:p>
            <a:r>
              <a:rPr lang="en-US" b="1" dirty="0"/>
              <a:t>Accuracy per epoch example</a:t>
            </a:r>
            <a:endParaRPr lang="en-US" dirty="0"/>
          </a:p>
        </p:txBody>
      </p:sp>
    </p:spTree>
    <p:extLst>
      <p:ext uri="{BB962C8B-B14F-4D97-AF65-F5344CB8AC3E}">
        <p14:creationId xmlns:p14="http://schemas.microsoft.com/office/powerpoint/2010/main" val="3018073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28650" y="1825625"/>
            <a:ext cx="7886700" cy="2805098"/>
          </a:xfrm>
        </p:spPr>
        <p:txBody>
          <a:bodyPr>
            <a:normAutofit/>
          </a:bodyPr>
          <a:lstStyle/>
          <a:p>
            <a:r>
              <a:rPr lang="en-US" dirty="0"/>
              <a:t>Started discussion of the transition from linear regression to logistic regression</a:t>
            </a:r>
          </a:p>
          <a:p>
            <a:r>
              <a:rPr lang="en-US" dirty="0"/>
              <a:t>Batches</a:t>
            </a:r>
          </a:p>
          <a:p>
            <a:r>
              <a:rPr lang="en-US" dirty="0"/>
              <a:t>evaluate()</a:t>
            </a:r>
          </a:p>
          <a:p>
            <a:r>
              <a:rPr lang="en-US" dirty="0"/>
              <a:t>inference()</a:t>
            </a:r>
          </a:p>
          <a:p>
            <a:r>
              <a:rPr lang="en-US" dirty="0"/>
              <a:t>loss()</a:t>
            </a:r>
          </a:p>
          <a:p>
            <a:r>
              <a:rPr lang="en-US" dirty="0"/>
              <a:t>train()</a:t>
            </a:r>
          </a:p>
        </p:txBody>
      </p:sp>
    </p:spTree>
    <p:extLst>
      <p:ext uri="{BB962C8B-B14F-4D97-AF65-F5344CB8AC3E}">
        <p14:creationId xmlns:p14="http://schemas.microsoft.com/office/powerpoint/2010/main" val="4123604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61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C2D5-A94F-426B-9DB2-163336D7C5BE}"/>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4BE1AAE4-EEFE-4795-9D32-A4230F9A9B8A}"/>
              </a:ext>
            </a:extLst>
          </p:cNvPr>
          <p:cNvSpPr>
            <a:spLocks noGrp="1"/>
          </p:cNvSpPr>
          <p:nvPr>
            <p:ph idx="1"/>
          </p:nvPr>
        </p:nvSpPr>
        <p:spPr/>
        <p:txBody>
          <a:bodyPr>
            <a:normAutofit fontScale="92500" lnSpcReduction="20000"/>
          </a:bodyPr>
          <a:lstStyle/>
          <a:p>
            <a:r>
              <a:rPr lang="en-US" dirty="0"/>
              <a:t>In this section, we are going to modify and extend our code from the linear regression model so that we can implement logistic regression, 1-layer neural nets, and deeper neural networks of multiple layers. </a:t>
            </a:r>
          </a:p>
          <a:p>
            <a:r>
              <a:rPr lang="en-US" dirty="0"/>
              <a:t>In the following code sections I will make some modifications so that the new models can be implemented easily. </a:t>
            </a:r>
          </a:p>
          <a:p>
            <a:r>
              <a:rPr lang="en-US" dirty="0"/>
              <a:t>We will use the variable names </a:t>
            </a:r>
            <a:r>
              <a:rPr lang="en-US" b="1" dirty="0" err="1"/>
              <a:t>x_tf</a:t>
            </a:r>
            <a:r>
              <a:rPr lang="en-US" dirty="0"/>
              <a:t> and </a:t>
            </a:r>
            <a:r>
              <a:rPr lang="en-US" b="1" dirty="0" err="1"/>
              <a:t>y_tf</a:t>
            </a:r>
            <a:r>
              <a:rPr lang="en-US" dirty="0"/>
              <a:t> for the feature vectors (</a:t>
            </a:r>
            <a:r>
              <a:rPr lang="en-US" b="1" dirty="0"/>
              <a:t>x</a:t>
            </a:r>
            <a:r>
              <a:rPr lang="en-US" dirty="0"/>
              <a:t>) and the labels (</a:t>
            </a:r>
            <a:r>
              <a:rPr lang="en-US" b="1" dirty="0"/>
              <a:t>y</a:t>
            </a:r>
            <a:r>
              <a:rPr lang="en-US" dirty="0"/>
              <a:t>). </a:t>
            </a:r>
          </a:p>
          <a:p>
            <a:r>
              <a:rPr lang="en-US" dirty="0"/>
              <a:t>Additionally, we will use the variables </a:t>
            </a:r>
            <a:r>
              <a:rPr lang="en-US" b="1" dirty="0"/>
              <a:t>A</a:t>
            </a:r>
            <a:r>
              <a:rPr lang="en-US" dirty="0"/>
              <a:t> and </a:t>
            </a:r>
            <a:r>
              <a:rPr lang="en-US" b="1" dirty="0"/>
              <a:t>B</a:t>
            </a:r>
            <a:r>
              <a:rPr lang="en-US" dirty="0"/>
              <a:t> that we previously described to define the number of neurons per layer.</a:t>
            </a:r>
          </a:p>
          <a:p>
            <a:r>
              <a:rPr lang="en-US" dirty="0"/>
              <a:t> In this case </a:t>
            </a:r>
            <a:r>
              <a:rPr lang="en-US" b="1" dirty="0"/>
              <a:t>A</a:t>
            </a:r>
            <a:r>
              <a:rPr lang="en-US" dirty="0"/>
              <a:t> represents the number of features in our data set. For example, the iris data set has 4 features per sample (x</a:t>
            </a:r>
            <a:r>
              <a:rPr lang="en-US" baseline="-25000" dirty="0"/>
              <a:t>i</a:t>
            </a:r>
            <a:r>
              <a:rPr lang="en-US" dirty="0"/>
              <a:t> = [f</a:t>
            </a:r>
            <a:r>
              <a:rPr lang="en-US" baseline="-25000" dirty="0"/>
              <a:t>1</a:t>
            </a:r>
            <a:r>
              <a:rPr lang="en-US" dirty="0"/>
              <a:t>, f</a:t>
            </a:r>
            <a:r>
              <a:rPr lang="en-US" baseline="-25000" dirty="0"/>
              <a:t>2</a:t>
            </a:r>
            <a:r>
              <a:rPr lang="en-US" dirty="0"/>
              <a:t>, f</a:t>
            </a:r>
            <a:r>
              <a:rPr lang="en-US" baseline="-25000" dirty="0"/>
              <a:t>3</a:t>
            </a:r>
            <a:r>
              <a:rPr lang="en-US" dirty="0"/>
              <a:t>, f</a:t>
            </a:r>
            <a:r>
              <a:rPr lang="en-US" baseline="-25000" dirty="0"/>
              <a:t>4</a:t>
            </a:r>
            <a:r>
              <a:rPr lang="en-US" dirty="0"/>
              <a:t>]).</a:t>
            </a:r>
          </a:p>
          <a:p>
            <a:r>
              <a:rPr lang="en-US" dirty="0"/>
              <a:t> The variable </a:t>
            </a:r>
            <a:r>
              <a:rPr lang="en-US" b="1" dirty="0" err="1"/>
              <a:t>x_tf</a:t>
            </a:r>
            <a:r>
              <a:rPr lang="en-US" dirty="0"/>
              <a:t> is defined as a matrix (tensor) of </a:t>
            </a:r>
            <a:r>
              <a:rPr lang="en-US" b="1" dirty="0"/>
              <a:t>[None, A]</a:t>
            </a:r>
            <a:r>
              <a:rPr lang="en-US" dirty="0"/>
              <a:t> or [None, 4] for this iris dataset. </a:t>
            </a:r>
          </a:p>
          <a:p>
            <a:r>
              <a:rPr lang="en-US" dirty="0"/>
              <a:t>Similarly, </a:t>
            </a:r>
            <a:r>
              <a:rPr lang="en-US" b="1" dirty="0" err="1"/>
              <a:t>y_tf</a:t>
            </a:r>
            <a:r>
              <a:rPr lang="en-US" dirty="0"/>
              <a:t> is defined by </a:t>
            </a:r>
            <a:r>
              <a:rPr lang="en-US" b="1" dirty="0"/>
              <a:t>[None, B]</a:t>
            </a:r>
            <a:r>
              <a:rPr lang="en-US" dirty="0"/>
              <a:t> or </a:t>
            </a:r>
            <a:r>
              <a:rPr lang="en-US" b="1" dirty="0"/>
              <a:t>[None, 3]</a:t>
            </a:r>
            <a:r>
              <a:rPr lang="en-US" dirty="0"/>
              <a:t> where 3 stands for the number of classes which in this case, for the iris dataset, are </a:t>
            </a:r>
            <a:r>
              <a:rPr lang="en-US" dirty="0" err="1"/>
              <a:t>setosa</a:t>
            </a:r>
            <a:r>
              <a:rPr lang="en-US" dirty="0"/>
              <a:t>, versicolor, and virginica. </a:t>
            </a:r>
          </a:p>
          <a:p>
            <a:endParaRPr lang="en-US" dirty="0"/>
          </a:p>
        </p:txBody>
      </p:sp>
    </p:spTree>
    <p:extLst>
      <p:ext uri="{BB962C8B-B14F-4D97-AF65-F5344CB8AC3E}">
        <p14:creationId xmlns:p14="http://schemas.microsoft.com/office/powerpoint/2010/main" val="384587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EACF-33BA-4790-9E75-29FC74E08358}"/>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34E10CF6-5406-4A7F-861D-735956A0EE3C}"/>
              </a:ext>
            </a:extLst>
          </p:cNvPr>
          <p:cNvSpPr>
            <a:spLocks noGrp="1"/>
          </p:cNvSpPr>
          <p:nvPr>
            <p:ph idx="1"/>
          </p:nvPr>
        </p:nvSpPr>
        <p:spPr/>
        <p:txBody>
          <a:bodyPr>
            <a:normAutofit fontScale="92500" lnSpcReduction="20000"/>
          </a:bodyPr>
          <a:lstStyle/>
          <a:p>
            <a:r>
              <a:rPr lang="en-US" dirty="0"/>
              <a:t>It is important to note, that the line </a:t>
            </a:r>
            <a:r>
              <a:rPr lang="en-US" b="1" dirty="0" err="1"/>
              <a:t>y_p_metrics</a:t>
            </a:r>
            <a:r>
              <a:rPr lang="en-US" b="1" dirty="0"/>
              <a:t> = </a:t>
            </a:r>
            <a:r>
              <a:rPr lang="en-US" b="1" dirty="0" err="1"/>
              <a:t>tf.argmax</a:t>
            </a:r>
            <a:r>
              <a:rPr lang="en-US" b="1" dirty="0"/>
              <a:t>(output, 1), </a:t>
            </a:r>
            <a:r>
              <a:rPr lang="en-US" dirty="0"/>
              <a:t> where 1 is the axis position, will be used for performance evaluation purposes. </a:t>
            </a:r>
          </a:p>
          <a:p>
            <a:r>
              <a:rPr lang="en-US" dirty="0"/>
              <a:t>Its use will be shown in the main loop of the code. Here, the </a:t>
            </a:r>
            <a:r>
              <a:rPr lang="en-US" b="1" dirty="0" err="1"/>
              <a:t>y_p_metrics</a:t>
            </a:r>
            <a:r>
              <a:rPr lang="en-US" dirty="0"/>
              <a:t> variable is declared and assigned the index of the max value from </a:t>
            </a:r>
            <a:r>
              <a:rPr lang="en-US" b="1" dirty="0"/>
              <a:t>output</a:t>
            </a:r>
            <a:r>
              <a:rPr lang="en-US" dirty="0"/>
              <a:t> after running it through an argmax function to find the index of the max value (e.g. the predicted class).</a:t>
            </a:r>
          </a:p>
          <a:p>
            <a:r>
              <a:rPr lang="en-US" dirty="0"/>
              <a:t>The function </a:t>
            </a:r>
            <a:r>
              <a:rPr lang="en-US" dirty="0" err="1"/>
              <a:t>tf.argmax</a:t>
            </a:r>
            <a:r>
              <a:rPr lang="en-US" dirty="0"/>
              <a:t>() is a </a:t>
            </a:r>
            <a:r>
              <a:rPr lang="en-US" dirty="0" err="1"/>
              <a:t>Tensorflow</a:t>
            </a:r>
            <a:r>
              <a:rPr lang="en-US" dirty="0"/>
              <a:t> function that returns the index of the largest value across the axis of a tensor. </a:t>
            </a:r>
          </a:p>
          <a:p>
            <a:r>
              <a:rPr lang="en-US" dirty="0"/>
              <a:t>For example, </a:t>
            </a:r>
          </a:p>
          <a:p>
            <a:r>
              <a:rPr lang="en-US" dirty="0"/>
              <a:t>                         answer = </a:t>
            </a:r>
            <a:r>
              <a:rPr lang="en-US" dirty="0" err="1"/>
              <a:t>tf.argmax</a:t>
            </a:r>
            <a:r>
              <a:rPr lang="en-US" dirty="0"/>
              <a:t>([35, 4, 72, 2])      =&gt;           2</a:t>
            </a:r>
          </a:p>
          <a:p>
            <a:r>
              <a:rPr lang="en-US" dirty="0"/>
              <a:t>you can also define an axis like so</a:t>
            </a:r>
          </a:p>
          <a:p>
            <a:r>
              <a:rPr lang="en-US" dirty="0"/>
              <a:t>                         answer = </a:t>
            </a:r>
            <a:r>
              <a:rPr lang="en-US" dirty="0" err="1"/>
              <a:t>tf.argmax</a:t>
            </a:r>
            <a:r>
              <a:rPr lang="en-US" dirty="0"/>
              <a:t>( [  [23, 32, 49],</a:t>
            </a:r>
          </a:p>
          <a:p>
            <a:r>
              <a:rPr lang="en-US" dirty="0"/>
              <a:t>                                                              [45,    1,  12]  )</a:t>
            </a:r>
          </a:p>
          <a:p>
            <a:r>
              <a:rPr lang="en-US" dirty="0"/>
              <a:t>The previous function returns    =&gt;    [2, 0]</a:t>
            </a:r>
          </a:p>
          <a:p>
            <a:endParaRPr lang="en-US" dirty="0"/>
          </a:p>
        </p:txBody>
      </p:sp>
    </p:spTree>
    <p:extLst>
      <p:ext uri="{BB962C8B-B14F-4D97-AF65-F5344CB8AC3E}">
        <p14:creationId xmlns:p14="http://schemas.microsoft.com/office/powerpoint/2010/main" val="62232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87D6-AE54-4962-BA32-518EC21910F8}"/>
              </a:ext>
            </a:extLst>
          </p:cNvPr>
          <p:cNvSpPr>
            <a:spLocks noGrp="1"/>
          </p:cNvSpPr>
          <p:nvPr>
            <p:ph type="title"/>
          </p:nvPr>
        </p:nvSpPr>
        <p:spPr/>
        <p:txBody>
          <a:bodyPr/>
          <a:lstStyle/>
          <a:p>
            <a:r>
              <a:rPr lang="en-US" dirty="0"/>
              <a:t>Vector space model</a:t>
            </a:r>
          </a:p>
        </p:txBody>
      </p:sp>
      <p:graphicFrame>
        <p:nvGraphicFramePr>
          <p:cNvPr id="4" name="Content Placeholder 3">
            <a:extLst>
              <a:ext uri="{FF2B5EF4-FFF2-40B4-BE49-F238E27FC236}">
                <a16:creationId xmlns:a16="http://schemas.microsoft.com/office/drawing/2014/main" id="{550A63D4-C9A6-4499-B248-BC3FBC608456}"/>
              </a:ext>
            </a:extLst>
          </p:cNvPr>
          <p:cNvGraphicFramePr>
            <a:graphicFrameLocks noGrp="1"/>
          </p:cNvGraphicFramePr>
          <p:nvPr>
            <p:ph idx="1"/>
            <p:extLst>
              <p:ext uri="{D42A27DB-BD31-4B8C-83A1-F6EECF244321}">
                <p14:modId xmlns:p14="http://schemas.microsoft.com/office/powerpoint/2010/main" val="2548028994"/>
              </p:ext>
            </p:extLst>
          </p:nvPr>
        </p:nvGraphicFramePr>
        <p:xfrm>
          <a:off x="660027" y="1739027"/>
          <a:ext cx="7886700" cy="2304288"/>
        </p:xfrm>
        <a:graphic>
          <a:graphicData uri="http://schemas.openxmlformats.org/drawingml/2006/table">
            <a:tbl>
              <a:tblPr firstRow="1" firstCol="1" bandRow="1">
                <a:tableStyleId>{5C22544A-7EE6-4342-B048-85BDC9FD1C3A}</a:tableStyleId>
              </a:tblPr>
              <a:tblGrid>
                <a:gridCol w="7886700">
                  <a:extLst>
                    <a:ext uri="{9D8B030D-6E8A-4147-A177-3AD203B41FA5}">
                      <a16:colId xmlns:a16="http://schemas.microsoft.com/office/drawing/2014/main" val="124183983"/>
                    </a:ext>
                  </a:extLst>
                </a:gridCol>
              </a:tblGrid>
              <a:tr h="0">
                <a:tc>
                  <a:txBody>
                    <a:bodyPr/>
                    <a:lstStyle/>
                    <a:p>
                      <a: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pPr>
                      <a:endParaRPr lang="en-US" sz="2100" kern="1200" dirty="0">
                        <a:solidFill>
                          <a:schemeClr val="tx1"/>
                        </a:solidFill>
                        <a:latin typeface="+mn-lt"/>
                        <a:ea typeface="+mn-ea"/>
                        <a:cs typeface="+mn-cs"/>
                      </a:endParaRPr>
                    </a:p>
                  </a:txBody>
                  <a:tcPr marL="95250" marR="95250" marT="0" marB="0">
                    <a:noFill/>
                  </a:tcPr>
                </a:tc>
                <a:extLst>
                  <a:ext uri="{0D108BD9-81ED-4DB2-BD59-A6C34878D82A}">
                    <a16:rowId xmlns:a16="http://schemas.microsoft.com/office/drawing/2014/main" val="2178043153"/>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endParaRPr lang="en-US" sz="2100" kern="1200" dirty="0">
                        <a:solidFill>
                          <a:schemeClr val="tx1"/>
                        </a:solidFill>
                        <a:latin typeface="+mn-lt"/>
                        <a:ea typeface="+mn-ea"/>
                        <a:cs typeface="+mn-cs"/>
                      </a:endParaRPr>
                    </a:p>
                  </a:txBody>
                  <a:tcPr marL="95250" marR="95250" marT="0" marB="0">
                    <a:noFill/>
                  </a:tcPr>
                </a:tc>
                <a:extLst>
                  <a:ext uri="{0D108BD9-81ED-4DB2-BD59-A6C34878D82A}">
                    <a16:rowId xmlns:a16="http://schemas.microsoft.com/office/drawing/2014/main" val="4117305885"/>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dirty="0" err="1">
                          <a:solidFill>
                            <a:schemeClr val="tx1"/>
                          </a:solidFill>
                          <a:latin typeface="+mn-lt"/>
                          <a:ea typeface="+mn-ea"/>
                          <a:cs typeface="+mn-cs"/>
                        </a:rPr>
                        <a:t>x_tf</a:t>
                      </a:r>
                      <a:r>
                        <a:rPr lang="en-US" sz="2100" b="0" kern="1200" dirty="0">
                          <a:solidFill>
                            <a:schemeClr val="tx1"/>
                          </a:solidFill>
                          <a:latin typeface="+mn-lt"/>
                          <a:ea typeface="+mn-ea"/>
                          <a:cs typeface="+mn-cs"/>
                        </a:rPr>
                        <a:t> = </a:t>
                      </a:r>
                      <a:r>
                        <a:rPr lang="en-US" sz="2100" b="0" kern="1200" dirty="0" err="1">
                          <a:solidFill>
                            <a:schemeClr val="tx1"/>
                          </a:solidFill>
                          <a:latin typeface="+mn-lt"/>
                          <a:ea typeface="+mn-ea"/>
                          <a:cs typeface="+mn-cs"/>
                        </a:rPr>
                        <a:t>tf.placeholder</a:t>
                      </a:r>
                      <a:r>
                        <a:rPr lang="en-US" sz="2100" b="0" kern="1200" dirty="0">
                          <a:solidFill>
                            <a:schemeClr val="tx1"/>
                          </a:solidFill>
                          <a:latin typeface="+mn-lt"/>
                          <a:ea typeface="+mn-ea"/>
                          <a:cs typeface="+mn-cs"/>
                        </a:rPr>
                        <a:t>("float", [None, A]) # Features</a:t>
                      </a:r>
                    </a:p>
                  </a:txBody>
                  <a:tcPr marL="95250" marR="95250" marT="0" marB="0">
                    <a:noFill/>
                  </a:tcPr>
                </a:tc>
                <a:extLst>
                  <a:ext uri="{0D108BD9-81ED-4DB2-BD59-A6C34878D82A}">
                    <a16:rowId xmlns:a16="http://schemas.microsoft.com/office/drawing/2014/main" val="651520001"/>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dirty="0" err="1">
                          <a:solidFill>
                            <a:schemeClr val="tx1"/>
                          </a:solidFill>
                          <a:latin typeface="+mn-lt"/>
                          <a:ea typeface="+mn-ea"/>
                          <a:cs typeface="+mn-cs"/>
                        </a:rPr>
                        <a:t>y_tf</a:t>
                      </a:r>
                      <a:r>
                        <a:rPr lang="en-US" sz="2100" b="0" kern="1200" dirty="0">
                          <a:solidFill>
                            <a:schemeClr val="tx1"/>
                          </a:solidFill>
                          <a:latin typeface="+mn-lt"/>
                          <a:ea typeface="+mn-ea"/>
                          <a:cs typeface="+mn-cs"/>
                        </a:rPr>
                        <a:t> = </a:t>
                      </a:r>
                      <a:r>
                        <a:rPr lang="en-US" sz="2100" b="0" kern="1200" dirty="0" err="1">
                          <a:solidFill>
                            <a:schemeClr val="tx1"/>
                          </a:solidFill>
                          <a:latin typeface="+mn-lt"/>
                          <a:ea typeface="+mn-ea"/>
                          <a:cs typeface="+mn-cs"/>
                        </a:rPr>
                        <a:t>tf.placeholder</a:t>
                      </a:r>
                      <a:r>
                        <a:rPr lang="en-US" sz="2100" b="0" kern="1200" dirty="0">
                          <a:solidFill>
                            <a:schemeClr val="tx1"/>
                          </a:solidFill>
                          <a:latin typeface="+mn-lt"/>
                          <a:ea typeface="+mn-ea"/>
                          <a:cs typeface="+mn-cs"/>
                        </a:rPr>
                        <a:t>("float", [</a:t>
                      </a:r>
                      <a:r>
                        <a:rPr lang="en-US" sz="2100" b="0" kern="1200" dirty="0" err="1">
                          <a:solidFill>
                            <a:schemeClr val="tx1"/>
                          </a:solidFill>
                          <a:latin typeface="+mn-lt"/>
                          <a:ea typeface="+mn-ea"/>
                          <a:cs typeface="+mn-cs"/>
                        </a:rPr>
                        <a:t>None,B</a:t>
                      </a:r>
                      <a:r>
                        <a:rPr lang="en-US" sz="2100" b="0" kern="1200" dirty="0">
                          <a:solidFill>
                            <a:schemeClr val="tx1"/>
                          </a:solidFill>
                          <a:latin typeface="+mn-lt"/>
                          <a:ea typeface="+mn-ea"/>
                          <a:cs typeface="+mn-cs"/>
                        </a:rPr>
                        <a:t>]) #correct label for x</a:t>
                      </a:r>
                    </a:p>
                  </a:txBody>
                  <a:tcPr marL="95250" marR="95250" marT="0" marB="0">
                    <a:noFill/>
                  </a:tcPr>
                </a:tc>
                <a:extLst>
                  <a:ext uri="{0D108BD9-81ED-4DB2-BD59-A6C34878D82A}">
                    <a16:rowId xmlns:a16="http://schemas.microsoft.com/office/drawing/2014/main" val="3878658529"/>
                  </a:ext>
                </a:extLst>
              </a:tr>
              <a:tr h="0">
                <a:tc>
                  <a:txBody>
                    <a:bodyPr/>
                    <a:lstStyle/>
                    <a:p>
                      <a: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pPr>
                      <a:endParaRPr lang="en-US" sz="2100" b="0" kern="1200" dirty="0">
                        <a:solidFill>
                          <a:schemeClr val="tx1"/>
                        </a:solidFill>
                        <a:latin typeface="+mn-lt"/>
                        <a:ea typeface="+mn-ea"/>
                        <a:cs typeface="+mn-cs"/>
                      </a:endParaRPr>
                    </a:p>
                  </a:txBody>
                  <a:tcPr marL="95250" marR="95250" marT="0" marB="0">
                    <a:noFill/>
                  </a:tcPr>
                </a:tc>
                <a:extLst>
                  <a:ext uri="{0D108BD9-81ED-4DB2-BD59-A6C34878D82A}">
                    <a16:rowId xmlns:a16="http://schemas.microsoft.com/office/drawing/2014/main" val="3967232872"/>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dirty="0">
                          <a:solidFill>
                            <a:schemeClr val="tx1"/>
                          </a:solidFill>
                          <a:latin typeface="+mn-lt"/>
                          <a:ea typeface="+mn-ea"/>
                          <a:cs typeface="+mn-cs"/>
                        </a:rPr>
                        <a:t>## for performance metrics</a:t>
                      </a:r>
                    </a:p>
                  </a:txBody>
                  <a:tcPr marL="95250" marR="95250" marT="0" marB="0">
                    <a:noFill/>
                  </a:tcPr>
                </a:tc>
                <a:extLst>
                  <a:ext uri="{0D108BD9-81ED-4DB2-BD59-A6C34878D82A}">
                    <a16:rowId xmlns:a16="http://schemas.microsoft.com/office/drawing/2014/main" val="3321486981"/>
                  </a:ext>
                </a:extLst>
              </a:tr>
              <a:tr h="0">
                <a:tc>
                  <a:txBody>
                    <a:bodyPr/>
                    <a:lstStyle/>
                    <a:p>
                      <a: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pPr>
                      <a:endParaRPr lang="en-US" sz="2100" b="0" kern="1200" dirty="0">
                        <a:solidFill>
                          <a:schemeClr val="tx1"/>
                        </a:solidFill>
                        <a:latin typeface="+mn-lt"/>
                        <a:ea typeface="+mn-ea"/>
                        <a:cs typeface="+mn-cs"/>
                      </a:endParaRPr>
                    </a:p>
                  </a:txBody>
                  <a:tcPr marL="95250" marR="95250" marT="0" marB="0">
                    <a:noFill/>
                  </a:tcPr>
                </a:tc>
                <a:extLst>
                  <a:ext uri="{0D108BD9-81ED-4DB2-BD59-A6C34878D82A}">
                    <a16:rowId xmlns:a16="http://schemas.microsoft.com/office/drawing/2014/main" val="1437056871"/>
                  </a:ext>
                </a:extLst>
              </a:tr>
              <a:tr h="0">
                <a:tc>
                  <a:txBody>
                    <a:bodyPr/>
                    <a:lstStyle/>
                    <a:p>
                      <a:pPr marL="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pPr>
                      <a:r>
                        <a:rPr lang="en-US" sz="2100" b="0" kern="1200" dirty="0" err="1">
                          <a:solidFill>
                            <a:schemeClr val="tx1"/>
                          </a:solidFill>
                          <a:latin typeface="+mn-lt"/>
                          <a:ea typeface="+mn-ea"/>
                          <a:cs typeface="+mn-cs"/>
                        </a:rPr>
                        <a:t>y_p_metrics</a:t>
                      </a:r>
                      <a:r>
                        <a:rPr lang="en-US" sz="2100" b="0" kern="1200" dirty="0">
                          <a:solidFill>
                            <a:schemeClr val="tx1"/>
                          </a:solidFill>
                          <a:latin typeface="+mn-lt"/>
                          <a:ea typeface="+mn-ea"/>
                          <a:cs typeface="+mn-cs"/>
                        </a:rPr>
                        <a:t> = </a:t>
                      </a:r>
                      <a:r>
                        <a:rPr lang="en-US" sz="2100" b="0" kern="1200" dirty="0" err="1">
                          <a:solidFill>
                            <a:schemeClr val="tx1"/>
                          </a:solidFill>
                          <a:latin typeface="+mn-lt"/>
                          <a:ea typeface="+mn-ea"/>
                          <a:cs typeface="+mn-cs"/>
                        </a:rPr>
                        <a:t>tf.argmax</a:t>
                      </a:r>
                      <a:r>
                        <a:rPr lang="en-US" sz="2100" b="0" kern="1200" dirty="0">
                          <a:solidFill>
                            <a:schemeClr val="tx1"/>
                          </a:solidFill>
                          <a:latin typeface="+mn-lt"/>
                          <a:ea typeface="+mn-ea"/>
                          <a:cs typeface="+mn-cs"/>
                        </a:rPr>
                        <a:t>(output, 1)</a:t>
                      </a:r>
                    </a:p>
                  </a:txBody>
                  <a:tcPr marL="95250" marR="95250" marT="0" marB="0">
                    <a:noFill/>
                  </a:tcPr>
                </a:tc>
                <a:extLst>
                  <a:ext uri="{0D108BD9-81ED-4DB2-BD59-A6C34878D82A}">
                    <a16:rowId xmlns:a16="http://schemas.microsoft.com/office/drawing/2014/main" val="2950833822"/>
                  </a:ext>
                </a:extLst>
              </a:tr>
            </a:tbl>
          </a:graphicData>
        </a:graphic>
      </p:graphicFrame>
    </p:spTree>
    <p:extLst>
      <p:ext uri="{BB962C8B-B14F-4D97-AF65-F5344CB8AC3E}">
        <p14:creationId xmlns:p14="http://schemas.microsoft.com/office/powerpoint/2010/main" val="346854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8F9FB-C143-453C-8312-6873734E802F}"/>
              </a:ext>
            </a:extLst>
          </p:cNvPr>
          <p:cNvSpPr>
            <a:spLocks noGrp="1"/>
          </p:cNvSpPr>
          <p:nvPr>
            <p:ph type="title"/>
          </p:nvPr>
        </p:nvSpPr>
        <p:spPr/>
        <p:txBody>
          <a:bodyPr/>
          <a:lstStyle/>
          <a:p>
            <a:r>
              <a:rPr lang="en-US" altLang="zh-CN" dirty="0"/>
              <a:t>training() function</a:t>
            </a:r>
            <a:endParaRPr lang="en-US" dirty="0"/>
          </a:p>
        </p:txBody>
      </p:sp>
      <p:sp>
        <p:nvSpPr>
          <p:cNvPr id="3" name="Content Placeholder 2">
            <a:extLst>
              <a:ext uri="{FF2B5EF4-FFF2-40B4-BE49-F238E27FC236}">
                <a16:creationId xmlns:a16="http://schemas.microsoft.com/office/drawing/2014/main" id="{F3FB1063-8213-44BB-9345-FD3D216A04B0}"/>
              </a:ext>
            </a:extLst>
          </p:cNvPr>
          <p:cNvSpPr>
            <a:spLocks noGrp="1"/>
          </p:cNvSpPr>
          <p:nvPr>
            <p:ph idx="1"/>
          </p:nvPr>
        </p:nvSpPr>
        <p:spPr/>
        <p:txBody>
          <a:bodyPr/>
          <a:lstStyle/>
          <a:p>
            <a:r>
              <a:rPr lang="en-US" dirty="0"/>
              <a:t>For the new models, we continue to use the </a:t>
            </a:r>
            <a:r>
              <a:rPr lang="en-US" b="1" dirty="0"/>
              <a:t>training()</a:t>
            </a:r>
            <a:r>
              <a:rPr lang="en-US" dirty="0"/>
              <a:t> function that we previously defined. </a:t>
            </a:r>
          </a:p>
          <a:p>
            <a:r>
              <a:rPr lang="en-US" dirty="0"/>
              <a:t>Although very little changed, it is important to mention that the optimizer and learning rate can be changed and that there are many alternatives that could be used. </a:t>
            </a:r>
          </a:p>
          <a:p>
            <a:r>
              <a:rPr lang="en-US" dirty="0"/>
              <a:t>A lot of research has been done on this topic and it is currently an on-going and open research field. </a:t>
            </a:r>
          </a:p>
          <a:p>
            <a:r>
              <a:rPr lang="en-US" dirty="0"/>
              <a:t>Therefore, many optimization approaches exist and many of them are available in </a:t>
            </a:r>
            <a:r>
              <a:rPr lang="en-US" dirty="0" err="1"/>
              <a:t>Tensorflow</a:t>
            </a:r>
            <a:r>
              <a:rPr lang="en-US" dirty="0"/>
              <a:t>.</a:t>
            </a:r>
          </a:p>
          <a:p>
            <a:endParaRPr lang="en-US" dirty="0"/>
          </a:p>
        </p:txBody>
      </p:sp>
    </p:spTree>
    <p:extLst>
      <p:ext uri="{BB962C8B-B14F-4D97-AF65-F5344CB8AC3E}">
        <p14:creationId xmlns:p14="http://schemas.microsoft.com/office/powerpoint/2010/main" val="391558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7DD5-12BA-481E-AE37-DE2B77860142}"/>
              </a:ext>
            </a:extLst>
          </p:cNvPr>
          <p:cNvSpPr>
            <a:spLocks noGrp="1"/>
          </p:cNvSpPr>
          <p:nvPr>
            <p:ph type="title"/>
          </p:nvPr>
        </p:nvSpPr>
        <p:spPr/>
        <p:txBody>
          <a:bodyPr/>
          <a:lstStyle/>
          <a:p>
            <a:r>
              <a:rPr lang="en-US" dirty="0"/>
              <a:t>training cost function</a:t>
            </a:r>
          </a:p>
        </p:txBody>
      </p:sp>
      <p:sp>
        <p:nvSpPr>
          <p:cNvPr id="3" name="Content Placeholder 2">
            <a:extLst>
              <a:ext uri="{FF2B5EF4-FFF2-40B4-BE49-F238E27FC236}">
                <a16:creationId xmlns:a16="http://schemas.microsoft.com/office/drawing/2014/main" id="{9CC8DC23-51AF-4CFA-97FA-996CA6ECA9FD}"/>
              </a:ext>
            </a:extLst>
          </p:cNvPr>
          <p:cNvSpPr>
            <a:spLocks noGrp="1"/>
          </p:cNvSpPr>
          <p:nvPr>
            <p:ph idx="1"/>
          </p:nvPr>
        </p:nvSpPr>
        <p:spPr/>
        <p:txBody>
          <a:bodyPr/>
          <a:lstStyle/>
          <a:p>
            <a:r>
              <a:rPr lang="en-US" dirty="0"/>
              <a:t>def training(cost):</a:t>
            </a:r>
          </a:p>
          <a:p>
            <a:r>
              <a:rPr lang="en-US" dirty="0"/>
              <a:t>    optimizer = </a:t>
            </a:r>
            <a:r>
              <a:rPr lang="en-US" dirty="0" err="1"/>
              <a:t>tf.train.GradientDescentOptimizer</a:t>
            </a:r>
            <a:r>
              <a:rPr lang="en-US" dirty="0"/>
              <a:t>(</a:t>
            </a:r>
            <a:r>
              <a:rPr lang="en-US" dirty="0" err="1"/>
              <a:t>learning_rate</a:t>
            </a:r>
            <a:r>
              <a:rPr lang="en-US" dirty="0"/>
              <a:t>)</a:t>
            </a:r>
          </a:p>
          <a:p>
            <a:r>
              <a:rPr lang="en-US" dirty="0"/>
              <a:t>    </a:t>
            </a:r>
            <a:r>
              <a:rPr lang="en-US" dirty="0" err="1"/>
              <a:t>train_op</a:t>
            </a:r>
            <a:r>
              <a:rPr lang="en-US" dirty="0"/>
              <a:t> = </a:t>
            </a:r>
            <a:r>
              <a:rPr lang="en-US" dirty="0" err="1"/>
              <a:t>optimizer.minimize</a:t>
            </a:r>
            <a:r>
              <a:rPr lang="en-US" dirty="0"/>
              <a:t>(cost)</a:t>
            </a:r>
          </a:p>
          <a:p>
            <a:r>
              <a:rPr lang="en-US" dirty="0"/>
              <a:t>    return </a:t>
            </a:r>
            <a:r>
              <a:rPr lang="en-US" dirty="0" err="1"/>
              <a:t>train_op</a:t>
            </a:r>
            <a:endParaRPr lang="en-US" dirty="0"/>
          </a:p>
          <a:p>
            <a:endParaRPr lang="en-US" dirty="0"/>
          </a:p>
        </p:txBody>
      </p:sp>
    </p:spTree>
    <p:extLst>
      <p:ext uri="{BB962C8B-B14F-4D97-AF65-F5344CB8AC3E}">
        <p14:creationId xmlns:p14="http://schemas.microsoft.com/office/powerpoint/2010/main" val="3001345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47EA4-3DAD-422A-BF2E-7B24326D40AC}"/>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4F31F7BF-071E-4854-A89E-B018964C34C0}"/>
              </a:ext>
            </a:extLst>
          </p:cNvPr>
          <p:cNvSpPr>
            <a:spLocks noGrp="1"/>
          </p:cNvSpPr>
          <p:nvPr>
            <p:ph idx="1"/>
          </p:nvPr>
        </p:nvSpPr>
        <p:spPr/>
        <p:txBody>
          <a:bodyPr/>
          <a:lstStyle/>
          <a:p>
            <a:r>
              <a:rPr lang="en-US" dirty="0"/>
              <a:t>In linear regression we were training to predict any kind of real valued number. </a:t>
            </a:r>
          </a:p>
          <a:p>
            <a:r>
              <a:rPr lang="en-US" dirty="0"/>
              <a:t>From this point on, we are going to try to focus mainly on classifiers and predicting classes. </a:t>
            </a:r>
          </a:p>
          <a:p>
            <a:r>
              <a:rPr lang="en-US" dirty="0"/>
              <a:t>Therefore, in supervised learning, we will usually have the real labels and the predicted labels. </a:t>
            </a:r>
          </a:p>
          <a:p>
            <a:r>
              <a:rPr lang="en-US" dirty="0"/>
              <a:t>Our models will predict the labels and we will need ways of comparing them to the real labels. </a:t>
            </a:r>
          </a:p>
          <a:p>
            <a:r>
              <a:rPr lang="en-US" dirty="0"/>
              <a:t>The following function is a way to evaluate the actual or real classes per sample (</a:t>
            </a:r>
            <a:r>
              <a:rPr lang="en-US" b="1" dirty="0" err="1"/>
              <a:t>y_tf</a:t>
            </a:r>
            <a:r>
              <a:rPr lang="en-US" dirty="0"/>
              <a:t>) against the predicted classes (</a:t>
            </a:r>
            <a:r>
              <a:rPr lang="en-US" b="1" dirty="0"/>
              <a:t>output</a:t>
            </a:r>
            <a:r>
              <a:rPr lang="en-US" dirty="0"/>
              <a:t>) per sample in the test set. </a:t>
            </a:r>
          </a:p>
          <a:p>
            <a:r>
              <a:rPr lang="en-US" dirty="0"/>
              <a:t>We compare the two sets of one-hot encoded labels with </a:t>
            </a:r>
            <a:r>
              <a:rPr lang="en-US" b="1" dirty="0" err="1"/>
              <a:t>tf.equal</a:t>
            </a:r>
            <a:r>
              <a:rPr lang="en-US" b="1" dirty="0"/>
              <a:t>()</a:t>
            </a:r>
            <a:r>
              <a:rPr lang="en-US" dirty="0"/>
              <a:t> to measure the accuracy.</a:t>
            </a:r>
          </a:p>
          <a:p>
            <a:endParaRPr lang="en-US" dirty="0"/>
          </a:p>
        </p:txBody>
      </p:sp>
    </p:spTree>
    <p:extLst>
      <p:ext uri="{BB962C8B-B14F-4D97-AF65-F5344CB8AC3E}">
        <p14:creationId xmlns:p14="http://schemas.microsoft.com/office/powerpoint/2010/main" val="4045803886"/>
      </p:ext>
    </p:extLst>
  </p:cSld>
  <p:clrMapOvr>
    <a:masterClrMapping/>
  </p:clrMapOvr>
</p:sld>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00CEDAB-E29F-4A23-9517-54899E07533B}" vid="{1A296487-C81B-47B5-87B1-F78A0BD4BC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PP_C5Modules_CC_License_standard</Template>
  <TotalTime>2759</TotalTime>
  <Words>3020</Words>
  <Application>Microsoft Office PowerPoint</Application>
  <PresentationFormat>全屏显示(4:3)</PresentationFormat>
  <Paragraphs>249</Paragraphs>
  <Slides>34</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Arial</vt:lpstr>
      <vt:lpstr>Calibri</vt:lpstr>
      <vt:lpstr>Calibri Light</vt:lpstr>
      <vt:lpstr>PP_C5Modules_CC_License_standard</vt:lpstr>
      <vt:lpstr>Machine Learning </vt:lpstr>
      <vt:lpstr>Learning Outcomes</vt:lpstr>
      <vt:lpstr>Terms</vt:lpstr>
      <vt:lpstr>Reminder</vt:lpstr>
      <vt:lpstr>“Classes”</vt:lpstr>
      <vt:lpstr>Vector space model</vt:lpstr>
      <vt:lpstr>training() function</vt:lpstr>
      <vt:lpstr>training cost function</vt:lpstr>
      <vt:lpstr>Supervised learning</vt:lpstr>
      <vt:lpstr>tf.equal()</vt:lpstr>
      <vt:lpstr>test() or evaluate()</vt:lpstr>
      <vt:lpstr>Core function</vt:lpstr>
      <vt:lpstr>Core Functions(Logistic Regression)</vt:lpstr>
      <vt:lpstr>Deep Neural Network</vt:lpstr>
      <vt:lpstr>Core Functions(Deep N.N.)</vt:lpstr>
      <vt:lpstr>batches</vt:lpstr>
      <vt:lpstr>initialize and run</vt:lpstr>
      <vt:lpstr>batch size codes</vt:lpstr>
      <vt:lpstr>code of Batch size </vt:lpstr>
      <vt:lpstr>Slicing</vt:lpstr>
      <vt:lpstr>Main Loop</vt:lpstr>
      <vt:lpstr>In Summary</vt:lpstr>
      <vt:lpstr>train_op()</vt:lpstr>
      <vt:lpstr>train function</vt:lpstr>
      <vt:lpstr>train and test code</vt:lpstr>
      <vt:lpstr>Model based on DN.N.</vt:lpstr>
      <vt:lpstr>result</vt:lpstr>
      <vt:lpstr>sess.run()</vt:lpstr>
      <vt:lpstr>y_test_onehot</vt:lpstr>
      <vt:lpstr>Plot Function</vt:lpstr>
      <vt:lpstr>plot_metric_per_epoch()</vt:lpstr>
      <vt:lpstr>Accuracy per epoch example</vt:lpstr>
      <vt:lpstr>Summary</vt:lpstr>
      <vt:lpstr>PowerPoint 演示文稿</vt:lpstr>
    </vt:vector>
  </TitlesOfParts>
  <Company>University of California at Davis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liu2085@pnw.edu</cp:lastModifiedBy>
  <cp:revision>222</cp:revision>
  <cp:lastPrinted>2016-07-13T17:16:41Z</cp:lastPrinted>
  <dcterms:created xsi:type="dcterms:W3CDTF">2016-07-03T20:12:42Z</dcterms:created>
  <dcterms:modified xsi:type="dcterms:W3CDTF">2019-07-11T20:25:53Z</dcterms:modified>
</cp:coreProperties>
</file>