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8"/>
  </p:notesMasterIdLst>
  <p:sldIdLst>
    <p:sldId id="256" r:id="rId2"/>
    <p:sldId id="303" r:id="rId3"/>
    <p:sldId id="304" r:id="rId4"/>
    <p:sldId id="358" r:id="rId5"/>
    <p:sldId id="357" r:id="rId6"/>
    <p:sldId id="385" r:id="rId7"/>
    <p:sldId id="356" r:id="rId8"/>
    <p:sldId id="359" r:id="rId9"/>
    <p:sldId id="360" r:id="rId10"/>
    <p:sldId id="386" r:id="rId11"/>
    <p:sldId id="363" r:id="rId12"/>
    <p:sldId id="362" r:id="rId13"/>
    <p:sldId id="361" r:id="rId14"/>
    <p:sldId id="366" r:id="rId15"/>
    <p:sldId id="367" r:id="rId16"/>
    <p:sldId id="365" r:id="rId17"/>
    <p:sldId id="364" r:id="rId18"/>
    <p:sldId id="371" r:id="rId19"/>
    <p:sldId id="370" r:id="rId20"/>
    <p:sldId id="372" r:id="rId21"/>
    <p:sldId id="374" r:id="rId22"/>
    <p:sldId id="393" r:id="rId23"/>
    <p:sldId id="373" r:id="rId24"/>
    <p:sldId id="387" r:id="rId25"/>
    <p:sldId id="369" r:id="rId26"/>
    <p:sldId id="376" r:id="rId27"/>
    <p:sldId id="388" r:id="rId28"/>
    <p:sldId id="378" r:id="rId29"/>
    <p:sldId id="377" r:id="rId30"/>
    <p:sldId id="375" r:id="rId31"/>
    <p:sldId id="381" r:id="rId32"/>
    <p:sldId id="382" r:id="rId33"/>
    <p:sldId id="389" r:id="rId34"/>
    <p:sldId id="392" r:id="rId35"/>
    <p:sldId id="384" r:id="rId36"/>
    <p:sldId id="391" r:id="rId37"/>
    <p:sldId id="394" r:id="rId38"/>
    <p:sldId id="395" r:id="rId39"/>
    <p:sldId id="396" r:id="rId40"/>
    <p:sldId id="397" r:id="rId41"/>
    <p:sldId id="398" r:id="rId42"/>
    <p:sldId id="399" r:id="rId43"/>
    <p:sldId id="400" r:id="rId44"/>
    <p:sldId id="401" r:id="rId45"/>
    <p:sldId id="390" r:id="rId46"/>
    <p:sldId id="35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1"/>
    <p:restoredTop sz="93829" autoAdjust="0"/>
  </p:normalViewPr>
  <p:slideViewPr>
    <p:cSldViewPr snapToGrid="0" snapToObjects="1">
      <p:cViewPr varScale="1">
        <p:scale>
          <a:sx n="63" d="100"/>
          <a:sy n="63" d="100"/>
        </p:scale>
        <p:origin x="9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7/17/2019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defines the network architecture</a:t>
            </a:r>
          </a:p>
          <a:p>
            <a:pPr marL="0" indent="0">
              <a:buNone/>
            </a:pPr>
            <a:r>
              <a:rPr lang="en-US" dirty="0"/>
              <a:t>#simple logistic regression</a:t>
            </a:r>
          </a:p>
          <a:p>
            <a:pPr marL="0" indent="0">
              <a:buNone/>
            </a:pPr>
            <a:endParaRPr lang="en-US" dirty="0"/>
          </a:p>
          <a:p>
            <a:pPr marL="0" indent="0">
              <a:buNone/>
            </a:pPr>
            <a:r>
              <a:rPr lang="en-US" dirty="0"/>
              <a:t>def inference(</a:t>
            </a:r>
            <a:r>
              <a:rPr lang="en-US" dirty="0" err="1"/>
              <a:t>x_tf</a:t>
            </a:r>
            <a:r>
              <a:rPr lang="en-US" dirty="0"/>
              <a:t>, A, B):</a:t>
            </a:r>
          </a:p>
          <a:p>
            <a:pPr marL="0" indent="0">
              <a:buNone/>
            </a:pPr>
            <a:r>
              <a:rPr lang="en-US" dirty="0"/>
              <a:t>    </a:t>
            </a:r>
            <a:r>
              <a:rPr lang="en-US" dirty="0" err="1"/>
              <a:t>init</a:t>
            </a:r>
            <a:r>
              <a:rPr lang="en-US" dirty="0"/>
              <a:t> = </a:t>
            </a:r>
            <a:r>
              <a:rPr lang="en-US" dirty="0" err="1"/>
              <a:t>tf.constant_initializer</a:t>
            </a:r>
            <a:r>
              <a:rPr lang="en-US" dirty="0"/>
              <a:t>(value=0)</a:t>
            </a:r>
          </a:p>
          <a:p>
            <a:pPr marL="0" indent="0">
              <a:buNone/>
            </a:pPr>
            <a:r>
              <a:rPr lang="en-US" dirty="0"/>
              <a:t>    #W = </a:t>
            </a:r>
            <a:r>
              <a:rPr lang="en-US" dirty="0" err="1"/>
              <a:t>tf.Variable</a:t>
            </a:r>
            <a:r>
              <a:rPr lang="en-US" dirty="0"/>
              <a:t>(</a:t>
            </a:r>
            <a:r>
              <a:rPr lang="en-US" dirty="0" err="1"/>
              <a:t>tf.zeros</a:t>
            </a:r>
            <a:r>
              <a:rPr lang="en-US" dirty="0"/>
              <a:t>([A,B]))</a:t>
            </a:r>
          </a:p>
          <a:p>
            <a:pPr marL="0" indent="0">
              <a:buNone/>
            </a:pPr>
            <a:r>
              <a:rPr lang="en-US" dirty="0"/>
              <a:t>    W = </a:t>
            </a:r>
            <a:r>
              <a:rPr lang="en-US" dirty="0" err="1"/>
              <a:t>tf.get_variable</a:t>
            </a:r>
            <a:r>
              <a:rPr lang="en-US" dirty="0"/>
              <a:t>("W", [A,B],initializer=</a:t>
            </a:r>
            <a:r>
              <a:rPr lang="en-US" dirty="0" err="1"/>
              <a:t>init</a:t>
            </a:r>
            <a:r>
              <a:rPr lang="en-US" dirty="0"/>
              <a:t>)</a:t>
            </a:r>
          </a:p>
          <a:p>
            <a:pPr marL="0" indent="0">
              <a:buNone/>
            </a:pPr>
            <a:r>
              <a:rPr lang="en-US" dirty="0"/>
              <a:t>    #b = </a:t>
            </a:r>
            <a:r>
              <a:rPr lang="en-US" dirty="0" err="1"/>
              <a:t>tf.Variable</a:t>
            </a:r>
            <a:r>
              <a:rPr lang="en-US" dirty="0"/>
              <a:t>(</a:t>
            </a:r>
            <a:r>
              <a:rPr lang="en-US" dirty="0" err="1"/>
              <a:t>tf.zeros</a:t>
            </a:r>
            <a:r>
              <a:rPr lang="en-US" dirty="0"/>
              <a:t>([B]))</a:t>
            </a:r>
          </a:p>
          <a:p>
            <a:pPr marL="0" indent="0">
              <a:buNone/>
            </a:pPr>
            <a:r>
              <a:rPr lang="en-US" dirty="0"/>
              <a:t>    b = </a:t>
            </a:r>
            <a:r>
              <a:rPr lang="en-US" dirty="0" err="1"/>
              <a:t>tf.get_variable</a:t>
            </a:r>
            <a:r>
              <a:rPr lang="en-US" dirty="0"/>
              <a:t>("b", [B], initializer=</a:t>
            </a:r>
            <a:r>
              <a:rPr lang="en-US" dirty="0" err="1"/>
              <a:t>init</a:t>
            </a:r>
            <a:r>
              <a:rPr lang="en-US" dirty="0"/>
              <a:t>)</a:t>
            </a:r>
          </a:p>
          <a:p>
            <a:pPr marL="0" indent="0">
              <a:buNone/>
            </a:pPr>
            <a:endParaRPr lang="en-US" dirty="0"/>
          </a:p>
          <a:p>
            <a:pPr marL="0" indent="0">
              <a:buNone/>
            </a:pPr>
            <a:r>
              <a:rPr lang="en-US" dirty="0"/>
              <a:t>    output = </a:t>
            </a:r>
            <a:r>
              <a:rPr lang="en-US" dirty="0" err="1"/>
              <a:t>tf.nn.softmax</a:t>
            </a:r>
            <a:r>
              <a:rPr lang="en-US" dirty="0"/>
              <a:t>(</a:t>
            </a:r>
            <a:r>
              <a:rPr lang="en-US" dirty="0" err="1"/>
              <a:t>tf.matmul</a:t>
            </a:r>
            <a:r>
              <a:rPr lang="en-US" dirty="0"/>
              <a:t>(</a:t>
            </a:r>
            <a:r>
              <a:rPr lang="en-US" dirty="0" err="1"/>
              <a:t>x_tf</a:t>
            </a:r>
            <a:r>
              <a:rPr lang="en-US" dirty="0"/>
              <a:t>, W) + b)</a:t>
            </a:r>
          </a:p>
          <a:p>
            <a:pPr marL="0" indent="0">
              <a:buNone/>
            </a:pPr>
            <a:r>
              <a:rPr lang="en-US" dirty="0"/>
              <a:t>    return output</a:t>
            </a:r>
          </a:p>
          <a:p>
            <a:endParaRPr lang="en-US" dirty="0"/>
          </a:p>
        </p:txBody>
      </p:sp>
      <p:sp>
        <p:nvSpPr>
          <p:cNvPr id="4" name="Slide Number Placeholder 3"/>
          <p:cNvSpPr>
            <a:spLocks noGrp="1"/>
          </p:cNvSpPr>
          <p:nvPr>
            <p:ph type="sldNum" sz="quarter" idx="5"/>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306853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defines the network architecture</a:t>
            </a:r>
          </a:p>
          <a:p>
            <a:pPr marL="0" indent="0">
              <a:buNone/>
            </a:pPr>
            <a:r>
              <a:rPr lang="en-US" dirty="0"/>
              <a:t>#simple logistic regression</a:t>
            </a:r>
          </a:p>
          <a:p>
            <a:pPr marL="0" indent="0">
              <a:buNone/>
            </a:pPr>
            <a:endParaRPr lang="en-US" dirty="0"/>
          </a:p>
          <a:p>
            <a:pPr marL="0" indent="0">
              <a:buNone/>
            </a:pPr>
            <a:r>
              <a:rPr lang="en-US" dirty="0"/>
              <a:t>def inference(</a:t>
            </a:r>
            <a:r>
              <a:rPr lang="en-US" dirty="0" err="1"/>
              <a:t>x_tf</a:t>
            </a:r>
            <a:r>
              <a:rPr lang="en-US" dirty="0"/>
              <a:t>, A, B):</a:t>
            </a:r>
          </a:p>
          <a:p>
            <a:pPr marL="0" indent="0">
              <a:buNone/>
            </a:pPr>
            <a:r>
              <a:rPr lang="en-US" dirty="0"/>
              <a:t>    </a:t>
            </a:r>
            <a:r>
              <a:rPr lang="en-US" dirty="0" err="1"/>
              <a:t>init</a:t>
            </a:r>
            <a:r>
              <a:rPr lang="en-US" dirty="0"/>
              <a:t> = </a:t>
            </a:r>
            <a:r>
              <a:rPr lang="en-US" dirty="0" err="1"/>
              <a:t>tf.constant_initializer</a:t>
            </a:r>
            <a:r>
              <a:rPr lang="en-US" dirty="0"/>
              <a:t>(value=0)</a:t>
            </a:r>
          </a:p>
          <a:p>
            <a:pPr marL="0" indent="0">
              <a:buNone/>
            </a:pPr>
            <a:r>
              <a:rPr lang="en-US" dirty="0"/>
              <a:t>    #W = </a:t>
            </a:r>
            <a:r>
              <a:rPr lang="en-US" dirty="0" err="1"/>
              <a:t>tf.Variable</a:t>
            </a:r>
            <a:r>
              <a:rPr lang="en-US" dirty="0"/>
              <a:t>(</a:t>
            </a:r>
            <a:r>
              <a:rPr lang="en-US" dirty="0" err="1"/>
              <a:t>tf.zeros</a:t>
            </a:r>
            <a:r>
              <a:rPr lang="en-US" dirty="0"/>
              <a:t>([A,B]))</a:t>
            </a:r>
          </a:p>
          <a:p>
            <a:pPr marL="0" indent="0">
              <a:buNone/>
            </a:pPr>
            <a:r>
              <a:rPr lang="en-US" dirty="0"/>
              <a:t>    W = </a:t>
            </a:r>
            <a:r>
              <a:rPr lang="en-US" dirty="0" err="1"/>
              <a:t>tf.get_variable</a:t>
            </a:r>
            <a:r>
              <a:rPr lang="en-US" dirty="0"/>
              <a:t>("W", [A,B],initializer=</a:t>
            </a:r>
            <a:r>
              <a:rPr lang="en-US" dirty="0" err="1"/>
              <a:t>init</a:t>
            </a:r>
            <a:r>
              <a:rPr lang="en-US" dirty="0"/>
              <a:t>)</a:t>
            </a:r>
          </a:p>
          <a:p>
            <a:pPr marL="0" indent="0">
              <a:buNone/>
            </a:pPr>
            <a:r>
              <a:rPr lang="en-US" dirty="0"/>
              <a:t>    #b = </a:t>
            </a:r>
            <a:r>
              <a:rPr lang="en-US" dirty="0" err="1"/>
              <a:t>tf.Variable</a:t>
            </a:r>
            <a:r>
              <a:rPr lang="en-US" dirty="0"/>
              <a:t>(</a:t>
            </a:r>
            <a:r>
              <a:rPr lang="en-US" dirty="0" err="1"/>
              <a:t>tf.zeros</a:t>
            </a:r>
            <a:r>
              <a:rPr lang="en-US" dirty="0"/>
              <a:t>([B]))</a:t>
            </a:r>
          </a:p>
          <a:p>
            <a:pPr marL="0" indent="0">
              <a:buNone/>
            </a:pPr>
            <a:r>
              <a:rPr lang="en-US" dirty="0"/>
              <a:t>    b = </a:t>
            </a:r>
            <a:r>
              <a:rPr lang="en-US" dirty="0" err="1"/>
              <a:t>tf.get_variable</a:t>
            </a:r>
            <a:r>
              <a:rPr lang="en-US" dirty="0"/>
              <a:t>("b", [B], initializer=</a:t>
            </a:r>
            <a:r>
              <a:rPr lang="en-US" dirty="0" err="1"/>
              <a:t>init</a:t>
            </a:r>
            <a:r>
              <a:rPr lang="en-US" dirty="0"/>
              <a:t>)</a:t>
            </a:r>
          </a:p>
          <a:p>
            <a:pPr marL="0" indent="0">
              <a:buNone/>
            </a:pPr>
            <a:endParaRPr lang="en-US" dirty="0"/>
          </a:p>
          <a:p>
            <a:pPr marL="0" indent="0">
              <a:buNone/>
            </a:pPr>
            <a:r>
              <a:rPr lang="en-US" dirty="0"/>
              <a:t>    output = </a:t>
            </a:r>
            <a:r>
              <a:rPr lang="en-US" dirty="0" err="1"/>
              <a:t>tf.nn.softmax</a:t>
            </a:r>
            <a:r>
              <a:rPr lang="en-US" dirty="0"/>
              <a:t>(</a:t>
            </a:r>
            <a:r>
              <a:rPr lang="en-US" dirty="0" err="1"/>
              <a:t>tf.matmul</a:t>
            </a:r>
            <a:r>
              <a:rPr lang="en-US" dirty="0"/>
              <a:t>(</a:t>
            </a:r>
            <a:r>
              <a:rPr lang="en-US" dirty="0" err="1"/>
              <a:t>x_tf</a:t>
            </a:r>
            <a:r>
              <a:rPr lang="en-US" dirty="0"/>
              <a:t>, W) + b)</a:t>
            </a:r>
          </a:p>
          <a:p>
            <a:pPr marL="0" indent="0">
              <a:buNone/>
            </a:pPr>
            <a:r>
              <a:rPr lang="en-US" dirty="0"/>
              <a:t>    return output</a:t>
            </a:r>
          </a:p>
          <a:p>
            <a:endParaRPr lang="en-US" dirty="0"/>
          </a:p>
        </p:txBody>
      </p:sp>
      <p:sp>
        <p:nvSpPr>
          <p:cNvPr id="4" name="Slide Number Placeholder 3"/>
          <p:cNvSpPr>
            <a:spLocks noGrp="1"/>
          </p:cNvSpPr>
          <p:nvPr>
            <p:ph type="sldNum" sz="quarter" idx="5"/>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46813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223677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6843-3AD9-D947-BFC2-4A81687A714D}" type="slidenum">
              <a:rPr lang="en-US" smtClean="0"/>
              <a:t>35</a:t>
            </a:fld>
            <a:endParaRPr lang="en-US"/>
          </a:p>
        </p:txBody>
      </p:sp>
    </p:spTree>
    <p:extLst>
      <p:ext uri="{BB962C8B-B14F-4D97-AF65-F5344CB8AC3E}">
        <p14:creationId xmlns:p14="http://schemas.microsoft.com/office/powerpoint/2010/main" val="362476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44511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Machine Learning For Cyber</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Unit 12:  Logistic Regression  </a:t>
            </a:r>
            <a:r>
              <a:rPr lang="en-US" altLang="zh-CN" sz="2000" b="1" dirty="0">
                <a:solidFill>
                  <a:schemeClr val="accent5">
                    <a:lumMod val="75000"/>
                  </a:schemeClr>
                </a:solidFill>
              </a:rPr>
              <a:t>in TensorFlow</a:t>
            </a:r>
            <a:endParaRPr lang="en-US" sz="2000" b="1" dirty="0">
              <a:solidFill>
                <a:schemeClr val="accent5">
                  <a:lumMod val="75000"/>
                </a:schemeClr>
              </a:solidFill>
            </a:endParaRP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9CDD-759E-41F8-8A43-D0A8B54E588E}"/>
              </a:ext>
            </a:extLst>
          </p:cNvPr>
          <p:cNvSpPr>
            <a:spLocks noGrp="1"/>
          </p:cNvSpPr>
          <p:nvPr>
            <p:ph type="title"/>
          </p:nvPr>
        </p:nvSpPr>
        <p:spPr/>
        <p:txBody>
          <a:bodyPr/>
          <a:lstStyle/>
          <a:p>
            <a:r>
              <a:rPr lang="en-US" dirty="0" err="1"/>
              <a:t>Softmax</a:t>
            </a:r>
            <a:r>
              <a:rPr lang="en-US" dirty="0"/>
              <a:t> function </a:t>
            </a:r>
          </a:p>
        </p:txBody>
      </p:sp>
      <p:sp>
        <p:nvSpPr>
          <p:cNvPr id="3" name="Content Placeholder 2">
            <a:extLst>
              <a:ext uri="{FF2B5EF4-FFF2-40B4-BE49-F238E27FC236}">
                <a16:creationId xmlns:a16="http://schemas.microsoft.com/office/drawing/2014/main" id="{868CF05D-F69E-46CF-872A-7FA5D29D29AC}"/>
              </a:ext>
            </a:extLst>
          </p:cNvPr>
          <p:cNvSpPr>
            <a:spLocks noGrp="1"/>
          </p:cNvSpPr>
          <p:nvPr>
            <p:ph idx="1"/>
          </p:nvPr>
        </p:nvSpPr>
        <p:spPr/>
        <p:txBody>
          <a:bodyPr/>
          <a:lstStyle/>
          <a:p>
            <a:r>
              <a:rPr lang="en-US" dirty="0"/>
              <a:t>So, this allows us to learn functions that predict values between 0 and 1. </a:t>
            </a:r>
          </a:p>
          <a:p>
            <a:r>
              <a:rPr lang="en-US" dirty="0"/>
              <a:t>This is good because these values can also be interpreted as probabilities or strengths of my prediction. </a:t>
            </a:r>
          </a:p>
          <a:p>
            <a:r>
              <a:rPr lang="en-US" dirty="0"/>
              <a:t>As in, I have a 0.80 confidence that the house price is $250,500. </a:t>
            </a:r>
          </a:p>
          <a:p>
            <a:r>
              <a:rPr lang="en-US" dirty="0"/>
              <a:t>But what if I had 3 possible housing prices: $150,700, $250,500, and $350,400. </a:t>
            </a:r>
          </a:p>
          <a:p>
            <a:r>
              <a:rPr lang="en-US" dirty="0"/>
              <a:t>How can I represent this in the previous equation?  </a:t>
            </a:r>
          </a:p>
          <a:p>
            <a:endParaRPr lang="en-US" dirty="0"/>
          </a:p>
        </p:txBody>
      </p:sp>
    </p:spTree>
    <p:extLst>
      <p:ext uri="{BB962C8B-B14F-4D97-AF65-F5344CB8AC3E}">
        <p14:creationId xmlns:p14="http://schemas.microsoft.com/office/powerpoint/2010/main" val="197323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6651-1893-49D0-85B5-21036E998E71}"/>
              </a:ext>
            </a:extLst>
          </p:cNvPr>
          <p:cNvSpPr>
            <a:spLocks noGrp="1"/>
          </p:cNvSpPr>
          <p:nvPr>
            <p:ph type="title"/>
          </p:nvPr>
        </p:nvSpPr>
        <p:spPr/>
        <p:txBody>
          <a:bodyPr/>
          <a:lstStyle/>
          <a:p>
            <a:r>
              <a:rPr lang="en-US" dirty="0" err="1"/>
              <a:t>Softmax</a:t>
            </a:r>
            <a:r>
              <a:rPr lang="en-US" dirty="0"/>
              <a:t> function  </a:t>
            </a:r>
          </a:p>
        </p:txBody>
      </p:sp>
      <p:sp>
        <p:nvSpPr>
          <p:cNvPr id="3" name="Content Placeholder 2">
            <a:extLst>
              <a:ext uri="{FF2B5EF4-FFF2-40B4-BE49-F238E27FC236}">
                <a16:creationId xmlns:a16="http://schemas.microsoft.com/office/drawing/2014/main" id="{C3F7ACBE-B5F8-428E-B122-9D043AAA474D}"/>
              </a:ext>
            </a:extLst>
          </p:cNvPr>
          <p:cNvSpPr>
            <a:spLocks noGrp="1"/>
          </p:cNvSpPr>
          <p:nvPr>
            <p:ph idx="1"/>
          </p:nvPr>
        </p:nvSpPr>
        <p:spPr>
          <a:xfrm>
            <a:off x="628650" y="1825625"/>
            <a:ext cx="7886700" cy="4351338"/>
          </a:xfrm>
        </p:spPr>
        <p:txBody>
          <a:bodyPr/>
          <a:lstStyle/>
          <a:p>
            <a:r>
              <a:rPr lang="en-US" dirty="0"/>
              <a:t>Well, if we built one equation for $250,000. </a:t>
            </a:r>
          </a:p>
          <a:p>
            <a:r>
              <a:rPr lang="en-US" dirty="0"/>
              <a:t>Then we can definitely learn equations for the other 2 prices as such:</a:t>
            </a:r>
          </a:p>
          <a:p>
            <a:pPr marL="0" indent="0">
              <a:buNone/>
            </a:pPr>
            <a:r>
              <a:rPr lang="en-US" dirty="0"/>
              <a:t> </a:t>
            </a:r>
          </a:p>
          <a:p>
            <a:pPr marL="0" indent="0">
              <a:buNone/>
            </a:pPr>
            <a:r>
              <a:rPr lang="en-US" dirty="0"/>
              <a:t>                                            $150,700 = 30 * 5000 +  700</a:t>
            </a:r>
          </a:p>
          <a:p>
            <a:pPr marL="0" indent="0">
              <a:buNone/>
            </a:pPr>
            <a:r>
              <a:rPr lang="en-US" dirty="0"/>
              <a:t>                                            $250,500 = 50 *  5000 +  500</a:t>
            </a:r>
          </a:p>
          <a:p>
            <a:pPr marL="0" indent="0">
              <a:buNone/>
            </a:pPr>
            <a:r>
              <a:rPr lang="en-US" dirty="0"/>
              <a:t>                                            $350,400 = 70 * 5000 +  400</a:t>
            </a:r>
          </a:p>
          <a:p>
            <a:pPr marL="0" indent="0">
              <a:buNone/>
            </a:pPr>
            <a:r>
              <a:rPr lang="en-US" dirty="0"/>
              <a:t> </a:t>
            </a:r>
          </a:p>
          <a:p>
            <a:endParaRPr lang="en-US" dirty="0"/>
          </a:p>
        </p:txBody>
      </p:sp>
      <p:sp>
        <p:nvSpPr>
          <p:cNvPr id="5" name="矩形 4">
            <a:extLst>
              <a:ext uri="{FF2B5EF4-FFF2-40B4-BE49-F238E27FC236}">
                <a16:creationId xmlns:a16="http://schemas.microsoft.com/office/drawing/2014/main" id="{3DE7E355-7CBB-4A0D-BDE0-F293419F4965}"/>
              </a:ext>
              <a:ext uri="{C183D7F6-B498-43B3-948B-1728B52AA6E4}">
                <adec:decorative xmlns:adec="http://schemas.microsoft.com/office/drawing/2017/decorative" val="1"/>
              </a:ext>
            </a:extLst>
          </p:cNvPr>
          <p:cNvSpPr/>
          <p:nvPr/>
        </p:nvSpPr>
        <p:spPr>
          <a:xfrm>
            <a:off x="5339827" y="4598704"/>
            <a:ext cx="376518" cy="1138518"/>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428FC810-021A-4FCF-B707-5205C9AE38A4}"/>
              </a:ext>
              <a:ext uri="{C183D7F6-B498-43B3-948B-1728B52AA6E4}">
                <adec:decorative xmlns:adec="http://schemas.microsoft.com/office/drawing/2017/decorative" val="1"/>
              </a:ext>
            </a:extLst>
          </p:cNvPr>
          <p:cNvSpPr/>
          <p:nvPr/>
        </p:nvSpPr>
        <p:spPr>
          <a:xfrm>
            <a:off x="6227333" y="4598703"/>
            <a:ext cx="376518" cy="113851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椭圆 6">
            <a:extLst>
              <a:ext uri="{FF2B5EF4-FFF2-40B4-BE49-F238E27FC236}">
                <a16:creationId xmlns:a16="http://schemas.microsoft.com/office/drawing/2014/main" id="{9D1C749B-7158-4EF0-93D3-EF9BCDFEA43D}"/>
              </a:ext>
              <a:ext uri="{C183D7F6-B498-43B3-948B-1728B52AA6E4}">
                <adec:decorative xmlns:adec="http://schemas.microsoft.com/office/drawing/2017/decorative" val="1"/>
              </a:ext>
            </a:extLst>
          </p:cNvPr>
          <p:cNvSpPr/>
          <p:nvPr/>
        </p:nvSpPr>
        <p:spPr>
          <a:xfrm>
            <a:off x="5402579" y="5033491"/>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7FED5186-8526-464F-93DE-2F389E7C1549}"/>
              </a:ext>
              <a:ext uri="{C183D7F6-B498-43B3-948B-1728B52AA6E4}">
                <adec:decorative xmlns:adec="http://schemas.microsoft.com/office/drawing/2017/decorative" val="1"/>
              </a:ext>
            </a:extLst>
          </p:cNvPr>
          <p:cNvSpPr/>
          <p:nvPr/>
        </p:nvSpPr>
        <p:spPr>
          <a:xfrm>
            <a:off x="6270014" y="4715586"/>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椭圆 8">
            <a:extLst>
              <a:ext uri="{FF2B5EF4-FFF2-40B4-BE49-F238E27FC236}">
                <a16:creationId xmlns:a16="http://schemas.microsoft.com/office/drawing/2014/main" id="{1186E437-DFB4-4468-ABA7-284471DC1594}"/>
              </a:ext>
              <a:ext uri="{C183D7F6-B498-43B3-948B-1728B52AA6E4}">
                <adec:decorative xmlns:adec="http://schemas.microsoft.com/office/drawing/2017/decorative" val="1"/>
              </a:ext>
            </a:extLst>
          </p:cNvPr>
          <p:cNvSpPr/>
          <p:nvPr/>
        </p:nvSpPr>
        <p:spPr>
          <a:xfrm>
            <a:off x="6275568" y="5033490"/>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椭圆 9">
            <a:extLst>
              <a:ext uri="{FF2B5EF4-FFF2-40B4-BE49-F238E27FC236}">
                <a16:creationId xmlns:a16="http://schemas.microsoft.com/office/drawing/2014/main" id="{D3A2A78A-7FDA-4904-9D96-9D1DC95AE85C}"/>
              </a:ext>
              <a:ext uri="{C183D7F6-B498-43B3-948B-1728B52AA6E4}">
                <adec:decorative xmlns:adec="http://schemas.microsoft.com/office/drawing/2017/decorative" val="1"/>
              </a:ext>
            </a:extLst>
          </p:cNvPr>
          <p:cNvSpPr/>
          <p:nvPr/>
        </p:nvSpPr>
        <p:spPr>
          <a:xfrm>
            <a:off x="6281121" y="5377200"/>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直接箭头连接符 10">
            <a:extLst>
              <a:ext uri="{FF2B5EF4-FFF2-40B4-BE49-F238E27FC236}">
                <a16:creationId xmlns:a16="http://schemas.microsoft.com/office/drawing/2014/main" id="{C1D8B0BA-949E-49D8-B112-0B6E83135ECA}"/>
              </a:ext>
              <a:ext uri="{C183D7F6-B498-43B3-948B-1728B52AA6E4}">
                <adec:decorative xmlns:adec="http://schemas.microsoft.com/office/drawing/2017/decorative" val="1"/>
              </a:ext>
            </a:extLst>
          </p:cNvPr>
          <p:cNvCxnSpPr>
            <a:cxnSpLocks/>
            <a:stCxn id="7" idx="6"/>
            <a:endCxn id="9" idx="2"/>
          </p:cNvCxnSpPr>
          <p:nvPr/>
        </p:nvCxnSpPr>
        <p:spPr>
          <a:xfrm flipV="1">
            <a:off x="5671520" y="5167961"/>
            <a:ext cx="60404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F3708BC-8050-4FCC-93C9-323ADD513227}"/>
              </a:ext>
              <a:ext uri="{C183D7F6-B498-43B3-948B-1728B52AA6E4}">
                <adec:decorative xmlns:adec="http://schemas.microsoft.com/office/drawing/2017/decorative" val="1"/>
              </a:ext>
            </a:extLst>
          </p:cNvPr>
          <p:cNvCxnSpPr>
            <a:cxnSpLocks/>
            <a:stCxn id="7" idx="6"/>
            <a:endCxn id="10" idx="2"/>
          </p:cNvCxnSpPr>
          <p:nvPr/>
        </p:nvCxnSpPr>
        <p:spPr>
          <a:xfrm>
            <a:off x="5671520" y="5167962"/>
            <a:ext cx="609601" cy="343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8293CFA-6505-4D2A-84C7-B2D05E28DF0A}"/>
              </a:ext>
              <a:ext uri="{C183D7F6-B498-43B3-948B-1728B52AA6E4}">
                <adec:decorative xmlns:adec="http://schemas.microsoft.com/office/drawing/2017/decorative" val="1"/>
              </a:ext>
            </a:extLst>
          </p:cNvPr>
          <p:cNvCxnSpPr>
            <a:cxnSpLocks/>
            <a:stCxn id="7" idx="6"/>
            <a:endCxn id="8" idx="2"/>
          </p:cNvCxnSpPr>
          <p:nvPr/>
        </p:nvCxnSpPr>
        <p:spPr>
          <a:xfrm flipV="1">
            <a:off x="5671520" y="4850057"/>
            <a:ext cx="598494" cy="3179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CEB77354-2B65-42F5-BEB9-9D2B8C00E65C}"/>
              </a:ext>
              <a:ext uri="{C183D7F6-B498-43B3-948B-1728B52AA6E4}">
                <adec:decorative xmlns:adec="http://schemas.microsoft.com/office/drawing/2017/decorative" val="1"/>
              </a:ext>
            </a:extLst>
          </p:cNvPr>
          <p:cNvSpPr/>
          <p:nvPr/>
        </p:nvSpPr>
        <p:spPr>
          <a:xfrm>
            <a:off x="2882041" y="4570648"/>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F4560EE4-E936-435C-800B-7652DB49E01B}"/>
              </a:ext>
              <a:ext uri="{C183D7F6-B498-43B3-948B-1728B52AA6E4}">
                <adec:decorative xmlns:adec="http://schemas.microsoft.com/office/drawing/2017/decorative" val="1"/>
              </a:ext>
            </a:extLst>
          </p:cNvPr>
          <p:cNvSpPr/>
          <p:nvPr/>
        </p:nvSpPr>
        <p:spPr>
          <a:xfrm>
            <a:off x="3749040" y="4570647"/>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106BE690-C0E4-48B1-B90E-65D4E734A400}"/>
              </a:ext>
              <a:ext uri="{C183D7F6-B498-43B3-948B-1728B52AA6E4}">
                <adec:decorative xmlns:adec="http://schemas.microsoft.com/office/drawing/2017/decorative" val="1"/>
              </a:ext>
            </a:extLst>
          </p:cNvPr>
          <p:cNvCxnSpPr>
            <a:cxnSpLocks/>
            <a:stCxn id="17" idx="6"/>
            <a:endCxn id="18" idx="2"/>
          </p:cNvCxnSpPr>
          <p:nvPr/>
        </p:nvCxnSpPr>
        <p:spPr>
          <a:xfrm flipV="1">
            <a:off x="3150982" y="4705118"/>
            <a:ext cx="59805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9ED1D4F-11BB-400A-AEE9-CC9BD84EC9C8}"/>
                  </a:ext>
                </a:extLst>
              </p:cNvPr>
              <p:cNvSpPr txBox="1"/>
              <p:nvPr/>
            </p:nvSpPr>
            <p:spPr>
              <a:xfrm>
                <a:off x="3211158" y="4335785"/>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m:oMathPara>
                </a14:m>
                <a:endParaRPr lang="en-US" dirty="0"/>
              </a:p>
            </p:txBody>
          </p:sp>
        </mc:Choice>
        <mc:Fallback xmlns="">
          <p:sp>
            <p:nvSpPr>
              <p:cNvPr id="23" name="文本框 22">
                <a:extLst>
                  <a:ext uri="{FF2B5EF4-FFF2-40B4-BE49-F238E27FC236}">
                    <a16:creationId xmlns:a16="http://schemas.microsoft.com/office/drawing/2014/main" id="{C9ED1D4F-11BB-400A-AEE9-CC9BD84EC9C8}"/>
                  </a:ext>
                </a:extLst>
              </p:cNvPr>
              <p:cNvSpPr txBox="1">
                <a:spLocks noRot="1" noChangeAspect="1" noMove="1" noResize="1" noEditPoints="1" noAdjustHandles="1" noChangeArrowheads="1" noChangeShapeType="1" noTextEdit="1"/>
              </p:cNvSpPr>
              <p:nvPr/>
            </p:nvSpPr>
            <p:spPr>
              <a:xfrm>
                <a:off x="3211158" y="4335785"/>
                <a:ext cx="268941" cy="369332"/>
              </a:xfrm>
              <a:prstGeom prst="rect">
                <a:avLst/>
              </a:prstGeom>
              <a:blipFill>
                <a:blip r:embed="rId2"/>
                <a:stretch>
                  <a:fillRect r="-5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7CE6BF4-AD58-486E-91B1-B84B51AEDDE2}"/>
                  </a:ext>
                </a:extLst>
              </p:cNvPr>
              <p:cNvSpPr txBox="1"/>
              <p:nvPr/>
            </p:nvSpPr>
            <p:spPr>
              <a:xfrm>
                <a:off x="2438288" y="4520453"/>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𝑋</m:t>
                      </m:r>
                    </m:oMath>
                  </m:oMathPara>
                </a14:m>
                <a:endParaRPr lang="en-US" dirty="0"/>
              </a:p>
            </p:txBody>
          </p:sp>
        </mc:Choice>
        <mc:Fallback xmlns="">
          <p:sp>
            <p:nvSpPr>
              <p:cNvPr id="24" name="文本框 23">
                <a:extLst>
                  <a:ext uri="{FF2B5EF4-FFF2-40B4-BE49-F238E27FC236}">
                    <a16:creationId xmlns:a16="http://schemas.microsoft.com/office/drawing/2014/main" id="{97CE6BF4-AD58-486E-91B1-B84B51AEDDE2}"/>
                  </a:ext>
                </a:extLst>
              </p:cNvPr>
              <p:cNvSpPr txBox="1">
                <a:spLocks noRot="1" noChangeAspect="1" noMove="1" noResize="1" noEditPoints="1" noAdjustHandles="1" noChangeArrowheads="1" noChangeShapeType="1" noTextEdit="1"/>
              </p:cNvSpPr>
              <p:nvPr/>
            </p:nvSpPr>
            <p:spPr>
              <a:xfrm>
                <a:off x="2438288" y="4520453"/>
                <a:ext cx="268941" cy="369332"/>
              </a:xfrm>
              <a:prstGeom prst="rect">
                <a:avLst/>
              </a:prstGeom>
              <a:blipFill>
                <a:blip r:embed="rId3"/>
                <a:stretch>
                  <a:fillRect r="-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10874A4-5416-4AAE-B9C7-44F683821C06}"/>
                  </a:ext>
                </a:extLst>
              </p:cNvPr>
              <p:cNvSpPr txBox="1"/>
              <p:nvPr/>
            </p:nvSpPr>
            <p:spPr>
              <a:xfrm>
                <a:off x="4079040" y="4520451"/>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oMath>
                  </m:oMathPara>
                </a14:m>
                <a:endParaRPr lang="en-US" dirty="0"/>
              </a:p>
            </p:txBody>
          </p:sp>
        </mc:Choice>
        <mc:Fallback xmlns="">
          <p:sp>
            <p:nvSpPr>
              <p:cNvPr id="27" name="文本框 26">
                <a:extLst>
                  <a:ext uri="{FF2B5EF4-FFF2-40B4-BE49-F238E27FC236}">
                    <a16:creationId xmlns:a16="http://schemas.microsoft.com/office/drawing/2014/main" id="{310874A4-5416-4AAE-B9C7-44F683821C06}"/>
                  </a:ext>
                </a:extLst>
              </p:cNvPr>
              <p:cNvSpPr txBox="1">
                <a:spLocks noRot="1" noChangeAspect="1" noMove="1" noResize="1" noEditPoints="1" noAdjustHandles="1" noChangeArrowheads="1" noChangeShapeType="1" noTextEdit="1"/>
              </p:cNvSpPr>
              <p:nvPr/>
            </p:nvSpPr>
            <p:spPr>
              <a:xfrm>
                <a:off x="4079040" y="4520451"/>
                <a:ext cx="268941" cy="369332"/>
              </a:xfrm>
              <a:prstGeom prst="rect">
                <a:avLst/>
              </a:prstGeom>
              <a:blipFill>
                <a:blip r:embed="rId4"/>
                <a:stretch>
                  <a:fillRect r="-29545"/>
                </a:stretch>
              </a:blipFill>
            </p:spPr>
            <p:txBody>
              <a:bodyPr/>
              <a:lstStyle/>
              <a:p>
                <a:r>
                  <a:rPr lang="en-US">
                    <a:noFill/>
                  </a:rPr>
                  <a:t> </a:t>
                </a:r>
              </a:p>
            </p:txBody>
          </p:sp>
        </mc:Fallback>
      </mc:AlternateContent>
      <p:sp>
        <p:nvSpPr>
          <p:cNvPr id="28" name="椭圆 27">
            <a:extLst>
              <a:ext uri="{FF2B5EF4-FFF2-40B4-BE49-F238E27FC236}">
                <a16:creationId xmlns:a16="http://schemas.microsoft.com/office/drawing/2014/main" id="{D7E803D1-37A9-46FB-992D-30E1963730EF}"/>
              </a:ext>
              <a:ext uri="{C183D7F6-B498-43B3-948B-1728B52AA6E4}">
                <adec:decorative xmlns:adec="http://schemas.microsoft.com/office/drawing/2017/decorative" val="1"/>
              </a:ext>
            </a:extLst>
          </p:cNvPr>
          <p:cNvSpPr/>
          <p:nvPr/>
        </p:nvSpPr>
        <p:spPr>
          <a:xfrm>
            <a:off x="2887665" y="5083663"/>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椭圆 28">
            <a:extLst>
              <a:ext uri="{FF2B5EF4-FFF2-40B4-BE49-F238E27FC236}">
                <a16:creationId xmlns:a16="http://schemas.microsoft.com/office/drawing/2014/main" id="{FFF2EDBA-414A-420A-9451-82977F1E3F03}"/>
              </a:ext>
              <a:ext uri="{C183D7F6-B498-43B3-948B-1728B52AA6E4}">
                <adec:decorative xmlns:adec="http://schemas.microsoft.com/office/drawing/2017/decorative" val="1"/>
              </a:ext>
            </a:extLst>
          </p:cNvPr>
          <p:cNvSpPr/>
          <p:nvPr/>
        </p:nvSpPr>
        <p:spPr>
          <a:xfrm>
            <a:off x="3754664" y="5083662"/>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接连接符 29">
            <a:extLst>
              <a:ext uri="{FF2B5EF4-FFF2-40B4-BE49-F238E27FC236}">
                <a16:creationId xmlns:a16="http://schemas.microsoft.com/office/drawing/2014/main" id="{6685C09D-6B04-46FA-AD2B-7FDD95679E5B}"/>
              </a:ext>
              <a:ext uri="{C183D7F6-B498-43B3-948B-1728B52AA6E4}">
                <adec:decorative xmlns:adec="http://schemas.microsoft.com/office/drawing/2017/decorative" val="1"/>
              </a:ext>
            </a:extLst>
          </p:cNvPr>
          <p:cNvCxnSpPr>
            <a:cxnSpLocks/>
            <a:stCxn id="28" idx="6"/>
            <a:endCxn id="29" idx="2"/>
          </p:cNvCxnSpPr>
          <p:nvPr/>
        </p:nvCxnSpPr>
        <p:spPr>
          <a:xfrm flipV="1">
            <a:off x="3156606" y="5218133"/>
            <a:ext cx="59805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9FF630B-0E0E-480C-BE95-9E386F6D7446}"/>
                  </a:ext>
                </a:extLst>
              </p:cNvPr>
              <p:cNvSpPr txBox="1"/>
              <p:nvPr/>
            </p:nvSpPr>
            <p:spPr>
              <a:xfrm>
                <a:off x="3216782" y="4848800"/>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m:oMathPara>
                </a14:m>
                <a:endParaRPr lang="en-US" dirty="0"/>
              </a:p>
            </p:txBody>
          </p:sp>
        </mc:Choice>
        <mc:Fallback xmlns="">
          <p:sp>
            <p:nvSpPr>
              <p:cNvPr id="31" name="文本框 30">
                <a:extLst>
                  <a:ext uri="{FF2B5EF4-FFF2-40B4-BE49-F238E27FC236}">
                    <a16:creationId xmlns:a16="http://schemas.microsoft.com/office/drawing/2014/main" id="{79FF630B-0E0E-480C-BE95-9E386F6D7446}"/>
                  </a:ext>
                </a:extLst>
              </p:cNvPr>
              <p:cNvSpPr txBox="1">
                <a:spLocks noRot="1" noChangeAspect="1" noMove="1" noResize="1" noEditPoints="1" noAdjustHandles="1" noChangeArrowheads="1" noChangeShapeType="1" noTextEdit="1"/>
              </p:cNvSpPr>
              <p:nvPr/>
            </p:nvSpPr>
            <p:spPr>
              <a:xfrm>
                <a:off x="3216782" y="4848800"/>
                <a:ext cx="268941" cy="369332"/>
              </a:xfrm>
              <a:prstGeom prst="rect">
                <a:avLst/>
              </a:prstGeom>
              <a:blipFill>
                <a:blip r:embed="rId5"/>
                <a:stretch>
                  <a:fillRect r="-6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4B9C5BD0-9AD6-40A3-8F20-8ADF47AB26E7}"/>
                  </a:ext>
                </a:extLst>
              </p:cNvPr>
              <p:cNvSpPr txBox="1"/>
              <p:nvPr/>
            </p:nvSpPr>
            <p:spPr>
              <a:xfrm>
                <a:off x="2443912" y="5033468"/>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𝑋</m:t>
                      </m:r>
                    </m:oMath>
                  </m:oMathPara>
                </a14:m>
                <a:endParaRPr lang="en-US" dirty="0"/>
              </a:p>
            </p:txBody>
          </p:sp>
        </mc:Choice>
        <mc:Fallback xmlns="">
          <p:sp>
            <p:nvSpPr>
              <p:cNvPr id="32" name="文本框 31">
                <a:extLst>
                  <a:ext uri="{FF2B5EF4-FFF2-40B4-BE49-F238E27FC236}">
                    <a16:creationId xmlns:a16="http://schemas.microsoft.com/office/drawing/2014/main" id="{4B9C5BD0-9AD6-40A3-8F20-8ADF47AB26E7}"/>
                  </a:ext>
                </a:extLst>
              </p:cNvPr>
              <p:cNvSpPr txBox="1">
                <a:spLocks noRot="1" noChangeAspect="1" noMove="1" noResize="1" noEditPoints="1" noAdjustHandles="1" noChangeArrowheads="1" noChangeShapeType="1" noTextEdit="1"/>
              </p:cNvSpPr>
              <p:nvPr/>
            </p:nvSpPr>
            <p:spPr>
              <a:xfrm>
                <a:off x="2443912" y="5033468"/>
                <a:ext cx="268941" cy="369332"/>
              </a:xfrm>
              <a:prstGeom prst="rect">
                <a:avLst/>
              </a:prstGeom>
              <a:blipFill>
                <a:blip r:embed="rId6"/>
                <a:stretch>
                  <a:fillRect r="-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A760970-A634-424F-8523-89B0999391AE}"/>
                  </a:ext>
                </a:extLst>
              </p:cNvPr>
              <p:cNvSpPr txBox="1"/>
              <p:nvPr/>
            </p:nvSpPr>
            <p:spPr>
              <a:xfrm>
                <a:off x="4084665" y="5033466"/>
                <a:ext cx="2078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oMath>
                  </m:oMathPara>
                </a14:m>
                <a:endParaRPr lang="en-US" dirty="0"/>
              </a:p>
            </p:txBody>
          </p:sp>
        </mc:Choice>
        <mc:Fallback xmlns="">
          <p:sp>
            <p:nvSpPr>
              <p:cNvPr id="33" name="文本框 32">
                <a:extLst>
                  <a:ext uri="{FF2B5EF4-FFF2-40B4-BE49-F238E27FC236}">
                    <a16:creationId xmlns:a16="http://schemas.microsoft.com/office/drawing/2014/main" id="{7A760970-A634-424F-8523-89B0999391AE}"/>
                  </a:ext>
                </a:extLst>
              </p:cNvPr>
              <p:cNvSpPr txBox="1">
                <a:spLocks noRot="1" noChangeAspect="1" noMove="1" noResize="1" noEditPoints="1" noAdjustHandles="1" noChangeArrowheads="1" noChangeShapeType="1" noTextEdit="1"/>
              </p:cNvSpPr>
              <p:nvPr/>
            </p:nvSpPr>
            <p:spPr>
              <a:xfrm>
                <a:off x="4084665" y="5033466"/>
                <a:ext cx="207882" cy="369332"/>
              </a:xfrm>
              <a:prstGeom prst="rect">
                <a:avLst/>
              </a:prstGeom>
              <a:blipFill>
                <a:blip r:embed="rId7"/>
                <a:stretch>
                  <a:fillRect r="-70588"/>
                </a:stretch>
              </a:blipFill>
            </p:spPr>
            <p:txBody>
              <a:bodyPr/>
              <a:lstStyle/>
              <a:p>
                <a:r>
                  <a:rPr lang="en-US">
                    <a:noFill/>
                  </a:rPr>
                  <a:t> </a:t>
                </a:r>
              </a:p>
            </p:txBody>
          </p:sp>
        </mc:Fallback>
      </mc:AlternateContent>
      <p:sp>
        <p:nvSpPr>
          <p:cNvPr id="34" name="椭圆 33">
            <a:extLst>
              <a:ext uri="{FF2B5EF4-FFF2-40B4-BE49-F238E27FC236}">
                <a16:creationId xmlns:a16="http://schemas.microsoft.com/office/drawing/2014/main" id="{A8884DF6-2673-47D8-9924-D554A75ADF1A}"/>
              </a:ext>
              <a:ext uri="{C183D7F6-B498-43B3-948B-1728B52AA6E4}">
                <adec:decorative xmlns:adec="http://schemas.microsoft.com/office/drawing/2017/decorative" val="1"/>
              </a:ext>
            </a:extLst>
          </p:cNvPr>
          <p:cNvSpPr/>
          <p:nvPr/>
        </p:nvSpPr>
        <p:spPr>
          <a:xfrm>
            <a:off x="2876418" y="5593829"/>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a:extLst>
              <a:ext uri="{FF2B5EF4-FFF2-40B4-BE49-F238E27FC236}">
                <a16:creationId xmlns:a16="http://schemas.microsoft.com/office/drawing/2014/main" id="{361EA8E9-D50D-4264-93FD-D99FBA791E2E}"/>
              </a:ext>
              <a:ext uri="{C183D7F6-B498-43B3-948B-1728B52AA6E4}">
                <adec:decorative xmlns:adec="http://schemas.microsoft.com/office/drawing/2017/decorative" val="1"/>
              </a:ext>
            </a:extLst>
          </p:cNvPr>
          <p:cNvSpPr/>
          <p:nvPr/>
        </p:nvSpPr>
        <p:spPr>
          <a:xfrm>
            <a:off x="3743417" y="5593828"/>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直接连接符 35">
            <a:extLst>
              <a:ext uri="{FF2B5EF4-FFF2-40B4-BE49-F238E27FC236}">
                <a16:creationId xmlns:a16="http://schemas.microsoft.com/office/drawing/2014/main" id="{0C751E10-C29F-42DA-A931-1176DE3D9597}"/>
              </a:ext>
              <a:ext uri="{C183D7F6-B498-43B3-948B-1728B52AA6E4}">
                <adec:decorative xmlns:adec="http://schemas.microsoft.com/office/drawing/2017/decorative" val="1"/>
              </a:ext>
            </a:extLst>
          </p:cNvPr>
          <p:cNvCxnSpPr>
            <a:cxnSpLocks/>
            <a:stCxn id="34" idx="6"/>
            <a:endCxn id="35" idx="2"/>
          </p:cNvCxnSpPr>
          <p:nvPr/>
        </p:nvCxnSpPr>
        <p:spPr>
          <a:xfrm flipV="1">
            <a:off x="3145359" y="5728299"/>
            <a:ext cx="59805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309B97D-749D-4558-A2C9-F1A5F283CDBA}"/>
                  </a:ext>
                </a:extLst>
              </p:cNvPr>
              <p:cNvSpPr txBox="1"/>
              <p:nvPr/>
            </p:nvSpPr>
            <p:spPr>
              <a:xfrm>
                <a:off x="3205535" y="5358966"/>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3</m:t>
                          </m:r>
                        </m:sub>
                      </m:sSub>
                    </m:oMath>
                  </m:oMathPara>
                </a14:m>
                <a:endParaRPr lang="en-US" dirty="0"/>
              </a:p>
            </p:txBody>
          </p:sp>
        </mc:Choice>
        <mc:Fallback xmlns="">
          <p:sp>
            <p:nvSpPr>
              <p:cNvPr id="37" name="文本框 36">
                <a:extLst>
                  <a:ext uri="{FF2B5EF4-FFF2-40B4-BE49-F238E27FC236}">
                    <a16:creationId xmlns:a16="http://schemas.microsoft.com/office/drawing/2014/main" id="{2309B97D-749D-4558-A2C9-F1A5F283CDBA}"/>
                  </a:ext>
                </a:extLst>
              </p:cNvPr>
              <p:cNvSpPr txBox="1">
                <a:spLocks noRot="1" noChangeAspect="1" noMove="1" noResize="1" noEditPoints="1" noAdjustHandles="1" noChangeArrowheads="1" noChangeShapeType="1" noTextEdit="1"/>
              </p:cNvSpPr>
              <p:nvPr/>
            </p:nvSpPr>
            <p:spPr>
              <a:xfrm>
                <a:off x="3205535" y="5358966"/>
                <a:ext cx="268941" cy="369332"/>
              </a:xfrm>
              <a:prstGeom prst="rect">
                <a:avLst/>
              </a:prstGeom>
              <a:blipFill>
                <a:blip r:embed="rId8"/>
                <a:stretch>
                  <a:fillRect r="-6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44178FC-1953-4701-B1DF-E52B291038DA}"/>
                  </a:ext>
                </a:extLst>
              </p:cNvPr>
              <p:cNvSpPr txBox="1"/>
              <p:nvPr/>
            </p:nvSpPr>
            <p:spPr>
              <a:xfrm>
                <a:off x="2432665" y="5543634"/>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𝑋</m:t>
                      </m:r>
                    </m:oMath>
                  </m:oMathPara>
                </a14:m>
                <a:endParaRPr lang="en-US" dirty="0"/>
              </a:p>
            </p:txBody>
          </p:sp>
        </mc:Choice>
        <mc:Fallback xmlns="">
          <p:sp>
            <p:nvSpPr>
              <p:cNvPr id="38" name="文本框 37">
                <a:extLst>
                  <a:ext uri="{FF2B5EF4-FFF2-40B4-BE49-F238E27FC236}">
                    <a16:creationId xmlns:a16="http://schemas.microsoft.com/office/drawing/2014/main" id="{044178FC-1953-4701-B1DF-E52B291038DA}"/>
                  </a:ext>
                </a:extLst>
              </p:cNvPr>
              <p:cNvSpPr txBox="1">
                <a:spLocks noRot="1" noChangeAspect="1" noMove="1" noResize="1" noEditPoints="1" noAdjustHandles="1" noChangeArrowheads="1" noChangeShapeType="1" noTextEdit="1"/>
              </p:cNvSpPr>
              <p:nvPr/>
            </p:nvSpPr>
            <p:spPr>
              <a:xfrm>
                <a:off x="2432665" y="5543634"/>
                <a:ext cx="268941" cy="369332"/>
              </a:xfrm>
              <a:prstGeom prst="rect">
                <a:avLst/>
              </a:prstGeom>
              <a:blipFill>
                <a:blip r:embed="rId9"/>
                <a:stretch>
                  <a:fillRect r="-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63839A4-AD44-4D6C-BAD3-A443C5217854}"/>
                  </a:ext>
                </a:extLst>
              </p:cNvPr>
              <p:cNvSpPr txBox="1"/>
              <p:nvPr/>
            </p:nvSpPr>
            <p:spPr>
              <a:xfrm>
                <a:off x="4073417" y="5543632"/>
                <a:ext cx="268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3</m:t>
                          </m:r>
                        </m:sub>
                      </m:sSub>
                    </m:oMath>
                  </m:oMathPara>
                </a14:m>
                <a:endParaRPr lang="en-US" dirty="0"/>
              </a:p>
            </p:txBody>
          </p:sp>
        </mc:Choice>
        <mc:Fallback xmlns="">
          <p:sp>
            <p:nvSpPr>
              <p:cNvPr id="39" name="文本框 38">
                <a:extLst>
                  <a:ext uri="{FF2B5EF4-FFF2-40B4-BE49-F238E27FC236}">
                    <a16:creationId xmlns:a16="http://schemas.microsoft.com/office/drawing/2014/main" id="{463839A4-AD44-4D6C-BAD3-A443C5217854}"/>
                  </a:ext>
                </a:extLst>
              </p:cNvPr>
              <p:cNvSpPr txBox="1">
                <a:spLocks noRot="1" noChangeAspect="1" noMove="1" noResize="1" noEditPoints="1" noAdjustHandles="1" noChangeArrowheads="1" noChangeShapeType="1" noTextEdit="1"/>
              </p:cNvSpPr>
              <p:nvPr/>
            </p:nvSpPr>
            <p:spPr>
              <a:xfrm>
                <a:off x="4073417" y="5543632"/>
                <a:ext cx="268941" cy="369332"/>
              </a:xfrm>
              <a:prstGeom prst="rect">
                <a:avLst/>
              </a:prstGeom>
              <a:blipFill>
                <a:blip r:embed="rId10"/>
                <a:stretch>
                  <a:fillRect r="-31818"/>
                </a:stretch>
              </a:blipFill>
            </p:spPr>
            <p:txBody>
              <a:bodyPr/>
              <a:lstStyle/>
              <a:p>
                <a:r>
                  <a:rPr lang="en-US">
                    <a:noFill/>
                  </a:rPr>
                  <a:t> </a:t>
                </a:r>
              </a:p>
            </p:txBody>
          </p:sp>
        </mc:Fallback>
      </mc:AlternateContent>
    </p:spTree>
    <p:extLst>
      <p:ext uri="{BB962C8B-B14F-4D97-AF65-F5344CB8AC3E}">
        <p14:creationId xmlns:p14="http://schemas.microsoft.com/office/powerpoint/2010/main" val="399935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7D8A-55AE-4B96-8209-9422AD993966}"/>
              </a:ext>
            </a:extLst>
          </p:cNvPr>
          <p:cNvSpPr>
            <a:spLocks noGrp="1"/>
          </p:cNvSpPr>
          <p:nvPr>
            <p:ph type="title"/>
          </p:nvPr>
        </p:nvSpPr>
        <p:spPr/>
        <p:txBody>
          <a:bodyPr/>
          <a:lstStyle/>
          <a:p>
            <a:r>
              <a:rPr lang="en-US" dirty="0" err="1"/>
              <a:t>Softmax</a:t>
            </a:r>
            <a:r>
              <a:rPr lang="en-US" dirty="0"/>
              <a:t> function   </a:t>
            </a:r>
          </a:p>
        </p:txBody>
      </p:sp>
      <p:sp>
        <p:nvSpPr>
          <p:cNvPr id="3" name="Content Placeholder 2">
            <a:extLst>
              <a:ext uri="{FF2B5EF4-FFF2-40B4-BE49-F238E27FC236}">
                <a16:creationId xmlns:a16="http://schemas.microsoft.com/office/drawing/2014/main" id="{24145308-40F0-4453-81CA-E0C50D53F35F}"/>
              </a:ext>
            </a:extLst>
          </p:cNvPr>
          <p:cNvSpPr>
            <a:spLocks noGrp="1"/>
          </p:cNvSpPr>
          <p:nvPr>
            <p:ph idx="1"/>
          </p:nvPr>
        </p:nvSpPr>
        <p:spPr/>
        <p:txBody>
          <a:bodyPr/>
          <a:lstStyle/>
          <a:p>
            <a:r>
              <a:rPr lang="en-US" dirty="0"/>
              <a:t>So now if you notice, we have created a system of 3 equations</a:t>
            </a:r>
          </a:p>
          <a:p>
            <a:pPr marL="0" indent="0">
              <a:buNone/>
            </a:pPr>
            <a:r>
              <a:rPr lang="en-US" dirty="0"/>
              <a:t>                                             y</a:t>
            </a:r>
            <a:r>
              <a:rPr lang="en-US" baseline="-25000" dirty="0"/>
              <a:t>1</a:t>
            </a:r>
            <a:r>
              <a:rPr lang="en-US" dirty="0"/>
              <a:t>   =    w</a:t>
            </a:r>
            <a:r>
              <a:rPr lang="en-US" baseline="-25000" dirty="0"/>
              <a:t>1</a:t>
            </a:r>
            <a:r>
              <a:rPr lang="en-US" dirty="0"/>
              <a:t>  *   x   +   b</a:t>
            </a:r>
            <a:r>
              <a:rPr lang="en-US" baseline="-25000" dirty="0"/>
              <a:t>1</a:t>
            </a:r>
            <a:endParaRPr lang="en-US" dirty="0"/>
          </a:p>
          <a:p>
            <a:pPr marL="0" indent="0">
              <a:buNone/>
            </a:pPr>
            <a:r>
              <a:rPr lang="en-US" dirty="0"/>
              <a:t>                                             y</a:t>
            </a:r>
            <a:r>
              <a:rPr lang="en-US" baseline="-25000" dirty="0"/>
              <a:t>2</a:t>
            </a:r>
            <a:r>
              <a:rPr lang="en-US" dirty="0"/>
              <a:t>   =    w</a:t>
            </a:r>
            <a:r>
              <a:rPr lang="en-US" baseline="-25000" dirty="0"/>
              <a:t>2</a:t>
            </a:r>
            <a:r>
              <a:rPr lang="en-US" dirty="0"/>
              <a:t>   *  x   +   b</a:t>
            </a:r>
            <a:r>
              <a:rPr lang="en-US" baseline="-25000" dirty="0"/>
              <a:t>2</a:t>
            </a:r>
            <a:endParaRPr lang="en-US" dirty="0"/>
          </a:p>
          <a:p>
            <a:pPr marL="0" indent="0">
              <a:buNone/>
            </a:pPr>
            <a:r>
              <a:rPr lang="en-US" dirty="0"/>
              <a:t>                                             y</a:t>
            </a:r>
            <a:r>
              <a:rPr lang="en-US" baseline="-25000" dirty="0"/>
              <a:t>3</a:t>
            </a:r>
            <a:r>
              <a:rPr lang="en-US" dirty="0"/>
              <a:t>   =    w</a:t>
            </a:r>
            <a:r>
              <a:rPr lang="en-US" baseline="-25000" dirty="0"/>
              <a:t>3</a:t>
            </a:r>
            <a:r>
              <a:rPr lang="en-US" dirty="0"/>
              <a:t>  *    x   +   b</a:t>
            </a:r>
            <a:r>
              <a:rPr lang="en-US" baseline="-25000" dirty="0"/>
              <a:t>3</a:t>
            </a:r>
            <a:endParaRPr lang="en-US" dirty="0"/>
          </a:p>
          <a:p>
            <a:r>
              <a:rPr lang="en-US" dirty="0"/>
              <a:t>If you look at this as a network, we can see that it has 3 output neurons and 1 input neuron and, in fact, the network will look like this:</a:t>
            </a:r>
          </a:p>
          <a:p>
            <a:endParaRPr lang="en-US" dirty="0"/>
          </a:p>
        </p:txBody>
      </p:sp>
    </p:spTree>
    <p:extLst>
      <p:ext uri="{BB962C8B-B14F-4D97-AF65-F5344CB8AC3E}">
        <p14:creationId xmlns:p14="http://schemas.microsoft.com/office/powerpoint/2010/main" val="57318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8811-2E89-4319-AD06-C223E8E118E5}"/>
              </a:ext>
            </a:extLst>
          </p:cNvPr>
          <p:cNvSpPr>
            <a:spLocks noGrp="1"/>
          </p:cNvSpPr>
          <p:nvPr>
            <p:ph type="title"/>
          </p:nvPr>
        </p:nvSpPr>
        <p:spPr>
          <a:xfrm>
            <a:off x="628650" y="365126"/>
            <a:ext cx="7886700" cy="1325563"/>
          </a:xfrm>
        </p:spPr>
        <p:txBody>
          <a:bodyPr/>
          <a:lstStyle/>
          <a:p>
            <a:r>
              <a:rPr lang="en-US" dirty="0"/>
              <a:t>3 housing price equations architecture.</a:t>
            </a:r>
          </a:p>
        </p:txBody>
      </p:sp>
      <p:sp>
        <p:nvSpPr>
          <p:cNvPr id="6" name="椭圆 5">
            <a:extLst>
              <a:ext uri="{FF2B5EF4-FFF2-40B4-BE49-F238E27FC236}">
                <a16:creationId xmlns:a16="http://schemas.microsoft.com/office/drawing/2014/main" id="{6CB01C55-D807-4747-BC31-C962DC8CFEF3}"/>
              </a:ext>
            </a:extLst>
          </p:cNvPr>
          <p:cNvSpPr/>
          <p:nvPr/>
        </p:nvSpPr>
        <p:spPr>
          <a:xfrm>
            <a:off x="2316480" y="3177780"/>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i="1" dirty="0">
                <a:latin typeface="Cambria Math" panose="02040503050406030204" pitchFamily="18" charset="0"/>
              </a:rPr>
              <a:t>X</a:t>
            </a: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F83B3DBC-4C6E-42F7-BF64-DDEBC70A062C}"/>
                  </a:ext>
                </a:extLst>
              </p:cNvPr>
              <p:cNvSpPr/>
              <p:nvPr/>
            </p:nvSpPr>
            <p:spPr>
              <a:xfrm>
                <a:off x="4632960" y="2124480"/>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1</m:t>
                          </m:r>
                        </m:sub>
                      </m:sSub>
                    </m:oMath>
                  </m:oMathPara>
                </a14:m>
                <a:endParaRPr lang="en-US" sz="2800" i="1" dirty="0">
                  <a:latin typeface="Cambria Math" panose="02040503050406030204" pitchFamily="18" charset="0"/>
                </a:endParaRPr>
              </a:p>
            </p:txBody>
          </p:sp>
        </mc:Choice>
        <mc:Fallback xmlns="">
          <p:sp>
            <p:nvSpPr>
              <p:cNvPr id="7" name="椭圆 6">
                <a:extLst>
                  <a:ext uri="{FF2B5EF4-FFF2-40B4-BE49-F238E27FC236}">
                    <a16:creationId xmlns:a16="http://schemas.microsoft.com/office/drawing/2014/main" id="{F83B3DBC-4C6E-42F7-BF64-DDEBC70A062C}"/>
                  </a:ext>
                </a:extLst>
              </p:cNvPr>
              <p:cNvSpPr>
                <a:spLocks noRot="1" noChangeAspect="1" noMove="1" noResize="1" noEditPoints="1" noAdjustHandles="1" noChangeArrowheads="1" noChangeShapeType="1" noTextEdit="1"/>
              </p:cNvSpPr>
              <p:nvPr/>
            </p:nvSpPr>
            <p:spPr>
              <a:xfrm>
                <a:off x="4632960" y="2124480"/>
                <a:ext cx="594360" cy="59436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0A809ECD-E7E0-4A5B-A5B9-11895E5AF712}"/>
                  </a:ext>
                </a:extLst>
              </p:cNvPr>
              <p:cNvSpPr/>
              <p:nvPr/>
            </p:nvSpPr>
            <p:spPr>
              <a:xfrm>
                <a:off x="4632960" y="3177780"/>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2</m:t>
                          </m:r>
                        </m:sub>
                      </m:sSub>
                    </m:oMath>
                  </m:oMathPara>
                </a14:m>
                <a:endParaRPr lang="en-US" sz="2800" i="1" dirty="0">
                  <a:latin typeface="Cambria Math" panose="02040503050406030204" pitchFamily="18" charset="0"/>
                </a:endParaRPr>
              </a:p>
            </p:txBody>
          </p:sp>
        </mc:Choice>
        <mc:Fallback xmlns="">
          <p:sp>
            <p:nvSpPr>
              <p:cNvPr id="8" name="椭圆 7">
                <a:extLst>
                  <a:ext uri="{FF2B5EF4-FFF2-40B4-BE49-F238E27FC236}">
                    <a16:creationId xmlns:a16="http://schemas.microsoft.com/office/drawing/2014/main" id="{0A809ECD-E7E0-4A5B-A5B9-11895E5AF712}"/>
                  </a:ext>
                </a:extLst>
              </p:cNvPr>
              <p:cNvSpPr>
                <a:spLocks noRot="1" noChangeAspect="1" noMove="1" noResize="1" noEditPoints="1" noAdjustHandles="1" noChangeArrowheads="1" noChangeShapeType="1" noTextEdit="1"/>
              </p:cNvSpPr>
              <p:nvPr/>
            </p:nvSpPr>
            <p:spPr>
              <a:xfrm>
                <a:off x="4632960" y="3177780"/>
                <a:ext cx="594360" cy="59436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59345922-6671-4215-8799-38A56B988F9D}"/>
                  </a:ext>
                </a:extLst>
              </p:cNvPr>
              <p:cNvSpPr/>
              <p:nvPr/>
            </p:nvSpPr>
            <p:spPr>
              <a:xfrm>
                <a:off x="4632960" y="4206720"/>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3</m:t>
                          </m:r>
                        </m:sub>
                      </m:sSub>
                    </m:oMath>
                  </m:oMathPara>
                </a14:m>
                <a:endParaRPr lang="en-US" sz="2800" i="1" dirty="0">
                  <a:latin typeface="Cambria Math" panose="02040503050406030204" pitchFamily="18" charset="0"/>
                </a:endParaRPr>
              </a:p>
            </p:txBody>
          </p:sp>
        </mc:Choice>
        <mc:Fallback xmlns="">
          <p:sp>
            <p:nvSpPr>
              <p:cNvPr id="9" name="椭圆 8">
                <a:extLst>
                  <a:ext uri="{FF2B5EF4-FFF2-40B4-BE49-F238E27FC236}">
                    <a16:creationId xmlns:a16="http://schemas.microsoft.com/office/drawing/2014/main" id="{59345922-6671-4215-8799-38A56B988F9D}"/>
                  </a:ext>
                </a:extLst>
              </p:cNvPr>
              <p:cNvSpPr>
                <a:spLocks noRot="1" noChangeAspect="1" noMove="1" noResize="1" noEditPoints="1" noAdjustHandles="1" noChangeArrowheads="1" noChangeShapeType="1" noTextEdit="1"/>
              </p:cNvSpPr>
              <p:nvPr/>
            </p:nvSpPr>
            <p:spPr>
              <a:xfrm>
                <a:off x="4632960" y="4206720"/>
                <a:ext cx="594360" cy="594360"/>
              </a:xfrm>
              <a:prstGeom prst="ellipse">
                <a:avLst/>
              </a:prstGeom>
              <a:blipFill>
                <a:blip r:embed="rId4"/>
                <a:stretch>
                  <a:fillRect/>
                </a:stretch>
              </a:blipFill>
            </p:spPr>
            <p:txBody>
              <a:bodyPr/>
              <a:lstStyle/>
              <a:p>
                <a:r>
                  <a:rPr lang="en-US">
                    <a:noFill/>
                  </a:rPr>
                  <a:t> </a:t>
                </a:r>
              </a:p>
            </p:txBody>
          </p:sp>
        </mc:Fallback>
      </mc:AlternateContent>
      <p:cxnSp>
        <p:nvCxnSpPr>
          <p:cNvPr id="11" name="直接连接符 10">
            <a:extLst>
              <a:ext uri="{FF2B5EF4-FFF2-40B4-BE49-F238E27FC236}">
                <a16:creationId xmlns:a16="http://schemas.microsoft.com/office/drawing/2014/main" id="{0667D413-170E-4F6B-9AF5-2AE6674E918C}"/>
              </a:ext>
              <a:ext uri="{C183D7F6-B498-43B3-948B-1728B52AA6E4}">
                <adec:decorative xmlns:adec="http://schemas.microsoft.com/office/drawing/2017/decorative" val="1"/>
              </a:ext>
            </a:extLst>
          </p:cNvPr>
          <p:cNvCxnSpPr>
            <a:stCxn id="6" idx="6"/>
            <a:endCxn id="7" idx="2"/>
          </p:cNvCxnSpPr>
          <p:nvPr/>
        </p:nvCxnSpPr>
        <p:spPr>
          <a:xfrm flipV="1">
            <a:off x="2910840" y="2421660"/>
            <a:ext cx="1722120" cy="105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C0FEDE2-3766-4628-90FE-509FA5DD9115}"/>
              </a:ext>
              <a:ext uri="{C183D7F6-B498-43B3-948B-1728B52AA6E4}">
                <adec:decorative xmlns:adec="http://schemas.microsoft.com/office/drawing/2017/decorative" val="1"/>
              </a:ext>
            </a:extLst>
          </p:cNvPr>
          <p:cNvCxnSpPr>
            <a:cxnSpLocks/>
            <a:stCxn id="6" idx="6"/>
            <a:endCxn id="8" idx="2"/>
          </p:cNvCxnSpPr>
          <p:nvPr/>
        </p:nvCxnSpPr>
        <p:spPr>
          <a:xfrm>
            <a:off x="2910840" y="3474960"/>
            <a:ext cx="1722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763C656-46C9-4D80-B751-4E85762A1195}"/>
              </a:ext>
              <a:ext uri="{C183D7F6-B498-43B3-948B-1728B52AA6E4}">
                <adec:decorative xmlns:adec="http://schemas.microsoft.com/office/drawing/2017/decorative" val="1"/>
              </a:ext>
            </a:extLst>
          </p:cNvPr>
          <p:cNvCxnSpPr>
            <a:stCxn id="6" idx="6"/>
            <a:endCxn id="9" idx="2"/>
          </p:cNvCxnSpPr>
          <p:nvPr/>
        </p:nvCxnSpPr>
        <p:spPr>
          <a:xfrm>
            <a:off x="2910840" y="3474960"/>
            <a:ext cx="1722120" cy="1028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C759638-BA32-4730-B23F-EA0F690259DE}"/>
                  </a:ext>
                </a:extLst>
              </p:cNvPr>
              <p:cNvSpPr txBox="1"/>
              <p:nvPr/>
            </p:nvSpPr>
            <p:spPr>
              <a:xfrm>
                <a:off x="3337560" y="2501550"/>
                <a:ext cx="8839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a:latin typeface="Cambria Math" panose="02040503050406030204" pitchFamily="18" charset="0"/>
                            </a:rPr>
                            <m:t>1</m:t>
                          </m:r>
                        </m:sub>
                      </m:sSub>
                    </m:oMath>
                  </m:oMathPara>
                </a14:m>
                <a:endParaRPr lang="en-US" dirty="0"/>
              </a:p>
            </p:txBody>
          </p:sp>
        </mc:Choice>
        <mc:Fallback xmlns="">
          <p:sp>
            <p:nvSpPr>
              <p:cNvPr id="21" name="文本框 20">
                <a:extLst>
                  <a:ext uri="{FF2B5EF4-FFF2-40B4-BE49-F238E27FC236}">
                    <a16:creationId xmlns:a16="http://schemas.microsoft.com/office/drawing/2014/main" id="{3C759638-BA32-4730-B23F-EA0F690259DE}"/>
                  </a:ext>
                </a:extLst>
              </p:cNvPr>
              <p:cNvSpPr txBox="1">
                <a:spLocks noRot="1" noChangeAspect="1" noMove="1" noResize="1" noEditPoints="1" noAdjustHandles="1" noChangeArrowheads="1" noChangeShapeType="1" noTextEdit="1"/>
              </p:cNvSpPr>
              <p:nvPr/>
            </p:nvSpPr>
            <p:spPr>
              <a:xfrm>
                <a:off x="3337560" y="2501550"/>
                <a:ext cx="88392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6BE85C9-F241-47D0-9B77-31B4C88B4055}"/>
                  </a:ext>
                </a:extLst>
              </p:cNvPr>
              <p:cNvSpPr txBox="1"/>
              <p:nvPr/>
            </p:nvSpPr>
            <p:spPr>
              <a:xfrm>
                <a:off x="3505200" y="3130676"/>
                <a:ext cx="8839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2</m:t>
                          </m:r>
                        </m:sub>
                      </m:sSub>
                    </m:oMath>
                  </m:oMathPara>
                </a14:m>
                <a:endParaRPr lang="en-US" dirty="0"/>
              </a:p>
            </p:txBody>
          </p:sp>
        </mc:Choice>
        <mc:Fallback xmlns="">
          <p:sp>
            <p:nvSpPr>
              <p:cNvPr id="22" name="文本框 21">
                <a:extLst>
                  <a:ext uri="{FF2B5EF4-FFF2-40B4-BE49-F238E27FC236}">
                    <a16:creationId xmlns:a16="http://schemas.microsoft.com/office/drawing/2014/main" id="{26BE85C9-F241-47D0-9B77-31B4C88B4055}"/>
                  </a:ext>
                </a:extLst>
              </p:cNvPr>
              <p:cNvSpPr txBox="1">
                <a:spLocks noRot="1" noChangeAspect="1" noMove="1" noResize="1" noEditPoints="1" noAdjustHandles="1" noChangeArrowheads="1" noChangeShapeType="1" noTextEdit="1"/>
              </p:cNvSpPr>
              <p:nvPr/>
            </p:nvSpPr>
            <p:spPr>
              <a:xfrm>
                <a:off x="3505200" y="3130676"/>
                <a:ext cx="88392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036A9EA-9398-449C-876D-267C6B3A400E}"/>
                  </a:ext>
                </a:extLst>
              </p:cNvPr>
              <p:cNvSpPr txBox="1"/>
              <p:nvPr/>
            </p:nvSpPr>
            <p:spPr>
              <a:xfrm>
                <a:off x="3505200" y="3681221"/>
                <a:ext cx="8839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3</m:t>
                          </m:r>
                        </m:sub>
                      </m:sSub>
                    </m:oMath>
                  </m:oMathPara>
                </a14:m>
                <a:endParaRPr lang="en-US" dirty="0"/>
              </a:p>
            </p:txBody>
          </p:sp>
        </mc:Choice>
        <mc:Fallback xmlns="">
          <p:sp>
            <p:nvSpPr>
              <p:cNvPr id="23" name="文本框 22">
                <a:extLst>
                  <a:ext uri="{FF2B5EF4-FFF2-40B4-BE49-F238E27FC236}">
                    <a16:creationId xmlns:a16="http://schemas.microsoft.com/office/drawing/2014/main" id="{0036A9EA-9398-449C-876D-267C6B3A400E}"/>
                  </a:ext>
                </a:extLst>
              </p:cNvPr>
              <p:cNvSpPr txBox="1">
                <a:spLocks noRot="1" noChangeAspect="1" noMove="1" noResize="1" noEditPoints="1" noAdjustHandles="1" noChangeArrowheads="1" noChangeShapeType="1" noTextEdit="1"/>
              </p:cNvSpPr>
              <p:nvPr/>
            </p:nvSpPr>
            <p:spPr>
              <a:xfrm>
                <a:off x="3505200" y="3681221"/>
                <a:ext cx="88392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E5F33C5-6073-4813-A7CD-FDD0FF519474}"/>
                  </a:ext>
                </a:extLst>
              </p:cNvPr>
              <p:cNvSpPr txBox="1"/>
              <p:nvPr/>
            </p:nvSpPr>
            <p:spPr>
              <a:xfrm>
                <a:off x="5334000" y="2115623"/>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a:latin typeface="Cambria Math" panose="02040503050406030204" pitchFamily="18" charset="0"/>
                          </a:rPr>
                          <m:t>1</m:t>
                        </m:r>
                      </m:sub>
                    </m:sSub>
                  </m:oMath>
                </a14:m>
                <a:endParaRPr lang="en-US" sz="2800" dirty="0"/>
              </a:p>
            </p:txBody>
          </p:sp>
        </mc:Choice>
        <mc:Fallback xmlns="">
          <p:sp>
            <p:nvSpPr>
              <p:cNvPr id="24" name="文本框 23">
                <a:extLst>
                  <a:ext uri="{FF2B5EF4-FFF2-40B4-BE49-F238E27FC236}">
                    <a16:creationId xmlns:a16="http://schemas.microsoft.com/office/drawing/2014/main" id="{0E5F33C5-6073-4813-A7CD-FDD0FF519474}"/>
                  </a:ext>
                </a:extLst>
              </p:cNvPr>
              <p:cNvSpPr txBox="1">
                <a:spLocks noRot="1" noChangeAspect="1" noMove="1" noResize="1" noEditPoints="1" noAdjustHandles="1" noChangeArrowheads="1" noChangeShapeType="1" noTextEdit="1"/>
              </p:cNvSpPr>
              <p:nvPr/>
            </p:nvSpPr>
            <p:spPr>
              <a:xfrm>
                <a:off x="5334000" y="2115623"/>
                <a:ext cx="1280160" cy="523220"/>
              </a:xfrm>
              <a:prstGeom prst="rect">
                <a:avLst/>
              </a:prstGeom>
              <a:blipFill>
                <a:blip r:embed="rId8"/>
                <a:stretch>
                  <a:fillRect l="-9524"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81C861D-EFEF-4B64-8B70-B7295D7ABA50}"/>
                  </a:ext>
                </a:extLst>
              </p:cNvPr>
              <p:cNvSpPr txBox="1"/>
              <p:nvPr/>
            </p:nvSpPr>
            <p:spPr>
              <a:xfrm>
                <a:off x="5334000" y="3238398"/>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b="0" i="0" smtClean="0">
                            <a:latin typeface="Cambria Math" panose="02040503050406030204" pitchFamily="18" charset="0"/>
                          </a:rPr>
                          <m:t>2</m:t>
                        </m:r>
                      </m:sub>
                    </m:sSub>
                  </m:oMath>
                </a14:m>
                <a:endParaRPr lang="en-US" sz="2800" dirty="0"/>
              </a:p>
            </p:txBody>
          </p:sp>
        </mc:Choice>
        <mc:Fallback xmlns="">
          <p:sp>
            <p:nvSpPr>
              <p:cNvPr id="25" name="文本框 24">
                <a:extLst>
                  <a:ext uri="{FF2B5EF4-FFF2-40B4-BE49-F238E27FC236}">
                    <a16:creationId xmlns:a16="http://schemas.microsoft.com/office/drawing/2014/main" id="{F81C861D-EFEF-4B64-8B70-B7295D7ABA50}"/>
                  </a:ext>
                </a:extLst>
              </p:cNvPr>
              <p:cNvSpPr txBox="1">
                <a:spLocks noRot="1" noChangeAspect="1" noMove="1" noResize="1" noEditPoints="1" noAdjustHandles="1" noChangeArrowheads="1" noChangeShapeType="1" noTextEdit="1"/>
              </p:cNvSpPr>
              <p:nvPr/>
            </p:nvSpPr>
            <p:spPr>
              <a:xfrm>
                <a:off x="5334000" y="3238398"/>
                <a:ext cx="1280160" cy="523220"/>
              </a:xfrm>
              <a:prstGeom prst="rect">
                <a:avLst/>
              </a:prstGeom>
              <a:blipFill>
                <a:blip r:embed="rId9"/>
                <a:stretch>
                  <a:fillRect l="-9524"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44B342FD-F8D8-4619-B5FD-814A275F4B9C}"/>
                  </a:ext>
                </a:extLst>
              </p:cNvPr>
              <p:cNvSpPr txBox="1"/>
              <p:nvPr/>
            </p:nvSpPr>
            <p:spPr>
              <a:xfrm>
                <a:off x="5334000" y="4242290"/>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b="0" i="0" smtClean="0">
                            <a:latin typeface="Cambria Math" panose="02040503050406030204" pitchFamily="18" charset="0"/>
                          </a:rPr>
                          <m:t>3</m:t>
                        </m:r>
                      </m:sub>
                    </m:sSub>
                  </m:oMath>
                </a14:m>
                <a:endParaRPr lang="en-US" sz="2800" dirty="0"/>
              </a:p>
            </p:txBody>
          </p:sp>
        </mc:Choice>
        <mc:Fallback xmlns="">
          <p:sp>
            <p:nvSpPr>
              <p:cNvPr id="26" name="文本框 25">
                <a:extLst>
                  <a:ext uri="{FF2B5EF4-FFF2-40B4-BE49-F238E27FC236}">
                    <a16:creationId xmlns:a16="http://schemas.microsoft.com/office/drawing/2014/main" id="{44B342FD-F8D8-4619-B5FD-814A275F4B9C}"/>
                  </a:ext>
                </a:extLst>
              </p:cNvPr>
              <p:cNvSpPr txBox="1">
                <a:spLocks noRot="1" noChangeAspect="1" noMove="1" noResize="1" noEditPoints="1" noAdjustHandles="1" noChangeArrowheads="1" noChangeShapeType="1" noTextEdit="1"/>
              </p:cNvSpPr>
              <p:nvPr/>
            </p:nvSpPr>
            <p:spPr>
              <a:xfrm>
                <a:off x="5334000" y="4242290"/>
                <a:ext cx="1280160" cy="523220"/>
              </a:xfrm>
              <a:prstGeom prst="rect">
                <a:avLst/>
              </a:prstGeom>
              <a:blipFill>
                <a:blip r:embed="rId10"/>
                <a:stretch>
                  <a:fillRect l="-9524" t="-11628" b="-32558"/>
                </a:stretch>
              </a:blipFill>
            </p:spPr>
            <p:txBody>
              <a:bodyPr/>
              <a:lstStyle/>
              <a:p>
                <a:r>
                  <a:rPr lang="en-US">
                    <a:noFill/>
                  </a:rPr>
                  <a:t> </a:t>
                </a:r>
              </a:p>
            </p:txBody>
          </p:sp>
        </mc:Fallback>
      </mc:AlternateContent>
      <p:sp>
        <p:nvSpPr>
          <p:cNvPr id="27" name="文本框 26">
            <a:extLst>
              <a:ext uri="{FF2B5EF4-FFF2-40B4-BE49-F238E27FC236}">
                <a16:creationId xmlns:a16="http://schemas.microsoft.com/office/drawing/2014/main" id="{ABF93D23-7E39-4E69-9DFE-39D6EE6273FB}"/>
              </a:ext>
            </a:extLst>
          </p:cNvPr>
          <p:cNvSpPr txBox="1"/>
          <p:nvPr/>
        </p:nvSpPr>
        <p:spPr>
          <a:xfrm>
            <a:off x="2316480" y="4933002"/>
            <a:ext cx="685800" cy="369332"/>
          </a:xfrm>
          <a:prstGeom prst="rect">
            <a:avLst/>
          </a:prstGeom>
          <a:noFill/>
        </p:spPr>
        <p:txBody>
          <a:bodyPr wrap="square" rtlCol="0">
            <a:spAutoFit/>
          </a:bodyPr>
          <a:lstStyle/>
          <a:p>
            <a:r>
              <a:rPr lang="en-US" dirty="0"/>
              <a:t>Input</a:t>
            </a:r>
          </a:p>
        </p:txBody>
      </p:sp>
      <p:sp>
        <p:nvSpPr>
          <p:cNvPr id="28" name="文本框 27">
            <a:extLst>
              <a:ext uri="{FF2B5EF4-FFF2-40B4-BE49-F238E27FC236}">
                <a16:creationId xmlns:a16="http://schemas.microsoft.com/office/drawing/2014/main" id="{B64F071B-8380-4D48-B225-8360D58FA29E}"/>
              </a:ext>
            </a:extLst>
          </p:cNvPr>
          <p:cNvSpPr txBox="1"/>
          <p:nvPr/>
        </p:nvSpPr>
        <p:spPr>
          <a:xfrm>
            <a:off x="4488180" y="4934433"/>
            <a:ext cx="88392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48992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473D-BA68-49D7-8ABF-0417559FA056}"/>
              </a:ext>
            </a:extLst>
          </p:cNvPr>
          <p:cNvSpPr>
            <a:spLocks noGrp="1"/>
          </p:cNvSpPr>
          <p:nvPr>
            <p:ph type="title"/>
          </p:nvPr>
        </p:nvSpPr>
        <p:spPr/>
        <p:txBody>
          <a:bodyPr/>
          <a:lstStyle/>
          <a:p>
            <a:r>
              <a:rPr lang="en-US" dirty="0"/>
              <a:t>Sigmoid function</a:t>
            </a:r>
          </a:p>
        </p:txBody>
      </p:sp>
      <p:sp>
        <p:nvSpPr>
          <p:cNvPr id="3" name="Content Placeholder 2">
            <a:extLst>
              <a:ext uri="{FF2B5EF4-FFF2-40B4-BE49-F238E27FC236}">
                <a16:creationId xmlns:a16="http://schemas.microsoft.com/office/drawing/2014/main" id="{6E817F7B-31D8-4F6A-9E10-BD815AE4DF02}"/>
              </a:ext>
            </a:extLst>
          </p:cNvPr>
          <p:cNvSpPr>
            <a:spLocks noGrp="1"/>
          </p:cNvSpPr>
          <p:nvPr>
            <p:ph idx="1"/>
          </p:nvPr>
        </p:nvSpPr>
        <p:spPr/>
        <p:txBody>
          <a:bodyPr/>
          <a:lstStyle/>
          <a:p>
            <a:r>
              <a:rPr lang="en-US" dirty="0"/>
              <a:t>If we apply our sigmoid function:</a:t>
            </a:r>
          </a:p>
          <a:p>
            <a:pPr marL="0" indent="0">
              <a:buNone/>
            </a:pPr>
            <a:r>
              <a:rPr lang="en-US" dirty="0"/>
              <a:t>                                                      </a:t>
            </a:r>
            <a:r>
              <a:rPr lang="en-US" dirty="0" err="1"/>
              <a:t>new_y</a:t>
            </a:r>
            <a:r>
              <a:rPr lang="en-US" dirty="0"/>
              <a:t>  =  S(y)</a:t>
            </a:r>
          </a:p>
          <a:p>
            <a:pPr marL="0" indent="0">
              <a:buNone/>
            </a:pPr>
            <a:r>
              <a:rPr lang="en-US" dirty="0"/>
              <a:t> </a:t>
            </a:r>
          </a:p>
          <a:p>
            <a:pPr marL="0" indent="0">
              <a:buNone/>
            </a:pPr>
            <a:r>
              <a:rPr lang="en-US" dirty="0"/>
              <a:t> </a:t>
            </a:r>
          </a:p>
          <a:p>
            <a:pPr marL="0" indent="0">
              <a:buNone/>
            </a:pPr>
            <a:r>
              <a:rPr lang="en-US" dirty="0"/>
              <a:t> </a:t>
            </a:r>
          </a:p>
          <a:p>
            <a:r>
              <a:rPr lang="en-US" dirty="0"/>
              <a:t>to each equation then we can get: </a:t>
            </a:r>
          </a:p>
          <a:p>
            <a:pPr marL="0" indent="0">
              <a:buNone/>
            </a:pPr>
            <a:r>
              <a:rPr lang="en-US" dirty="0"/>
              <a:t>                                     o1     =  S( y</a:t>
            </a:r>
            <a:r>
              <a:rPr lang="en-US" baseline="-25000" dirty="0"/>
              <a:t>1</a:t>
            </a:r>
            <a:r>
              <a:rPr lang="en-US" dirty="0"/>
              <a:t> )  =    w</a:t>
            </a:r>
            <a:r>
              <a:rPr lang="en-US" baseline="-25000" dirty="0"/>
              <a:t>1</a:t>
            </a:r>
            <a:r>
              <a:rPr lang="en-US" dirty="0"/>
              <a:t>  *   x   +   b</a:t>
            </a:r>
            <a:r>
              <a:rPr lang="en-US" baseline="-25000" dirty="0"/>
              <a:t>1</a:t>
            </a:r>
            <a:endParaRPr lang="en-US" dirty="0"/>
          </a:p>
          <a:p>
            <a:pPr marL="0" indent="0">
              <a:buNone/>
            </a:pPr>
            <a:r>
              <a:rPr lang="en-US" dirty="0"/>
              <a:t>                                     o2     =   S( y</a:t>
            </a:r>
            <a:r>
              <a:rPr lang="en-US" baseline="-25000" dirty="0"/>
              <a:t>2</a:t>
            </a:r>
            <a:r>
              <a:rPr lang="en-US" dirty="0"/>
              <a:t> )  =    w</a:t>
            </a:r>
            <a:r>
              <a:rPr lang="en-US" baseline="-25000" dirty="0"/>
              <a:t>2</a:t>
            </a:r>
            <a:r>
              <a:rPr lang="en-US" dirty="0"/>
              <a:t>   *  x   +   b</a:t>
            </a:r>
            <a:r>
              <a:rPr lang="en-US" baseline="-25000" dirty="0"/>
              <a:t>2</a:t>
            </a:r>
            <a:endParaRPr lang="en-US" dirty="0"/>
          </a:p>
          <a:p>
            <a:pPr marL="0" indent="0">
              <a:buNone/>
            </a:pPr>
            <a:r>
              <a:rPr lang="en-US" dirty="0"/>
              <a:t>                                     o3     =   S( y</a:t>
            </a:r>
            <a:r>
              <a:rPr lang="en-US" baseline="-25000" dirty="0"/>
              <a:t>3</a:t>
            </a:r>
            <a:r>
              <a:rPr lang="en-US" dirty="0"/>
              <a:t> )  =    w</a:t>
            </a:r>
            <a:r>
              <a:rPr lang="en-US" baseline="-25000" dirty="0"/>
              <a:t>3</a:t>
            </a:r>
            <a:r>
              <a:rPr lang="en-US" dirty="0"/>
              <a:t>  *    x   +   b</a:t>
            </a:r>
            <a:r>
              <a:rPr lang="en-US" baseline="-25000" dirty="0"/>
              <a:t>3</a:t>
            </a:r>
            <a:endParaRPr lang="en-US" dirty="0"/>
          </a:p>
          <a:p>
            <a:endParaRPr lang="en-US" dirty="0"/>
          </a:p>
        </p:txBody>
      </p:sp>
    </p:spTree>
    <p:extLst>
      <p:ext uri="{BB962C8B-B14F-4D97-AF65-F5344CB8AC3E}">
        <p14:creationId xmlns:p14="http://schemas.microsoft.com/office/powerpoint/2010/main" val="356517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5B2B-4E83-402A-9A91-75D96277D222}"/>
              </a:ext>
            </a:extLst>
          </p:cNvPr>
          <p:cNvSpPr>
            <a:spLocks noGrp="1"/>
          </p:cNvSpPr>
          <p:nvPr>
            <p:ph type="title"/>
          </p:nvPr>
        </p:nvSpPr>
        <p:spPr/>
        <p:txBody>
          <a:bodyPr/>
          <a:lstStyle/>
          <a:p>
            <a:r>
              <a:rPr lang="en-US" dirty="0"/>
              <a:t>Sigmoid function   </a:t>
            </a:r>
          </a:p>
        </p:txBody>
      </p:sp>
      <p:sp>
        <p:nvSpPr>
          <p:cNvPr id="3" name="Content Placeholder 2">
            <a:extLst>
              <a:ext uri="{FF2B5EF4-FFF2-40B4-BE49-F238E27FC236}">
                <a16:creationId xmlns:a16="http://schemas.microsoft.com/office/drawing/2014/main" id="{9C5C284B-B8E1-4C99-9FB7-EF25EFA71834}"/>
              </a:ext>
            </a:extLst>
          </p:cNvPr>
          <p:cNvSpPr>
            <a:spLocks noGrp="1"/>
          </p:cNvSpPr>
          <p:nvPr>
            <p:ph idx="1"/>
          </p:nvPr>
        </p:nvSpPr>
        <p:spPr/>
        <p:txBody>
          <a:bodyPr/>
          <a:lstStyle/>
          <a:p>
            <a:r>
              <a:rPr lang="en-US" dirty="0"/>
              <a:t>a new set of outputs which are now scaled to be from 0..1. So are formulas, that looked like this </a:t>
            </a:r>
          </a:p>
          <a:p>
            <a:pPr marL="0" indent="0">
              <a:buNone/>
            </a:pPr>
            <a:r>
              <a:rPr lang="en-US" dirty="0"/>
              <a:t>                                            $150,700 = 30 * 5000 +  700</a:t>
            </a:r>
          </a:p>
          <a:p>
            <a:pPr marL="0" indent="0">
              <a:buNone/>
            </a:pPr>
            <a:r>
              <a:rPr lang="en-US" dirty="0"/>
              <a:t>                                            $250,500 = 50 *  5000 +  500</a:t>
            </a:r>
          </a:p>
          <a:p>
            <a:pPr marL="0" indent="0">
              <a:buNone/>
            </a:pPr>
            <a:r>
              <a:rPr lang="en-US" dirty="0"/>
              <a:t>                                            $350,400 = 70 * 5000 +  400</a:t>
            </a:r>
          </a:p>
          <a:p>
            <a:endParaRPr lang="en-US" dirty="0"/>
          </a:p>
        </p:txBody>
      </p:sp>
    </p:spTree>
    <p:extLst>
      <p:ext uri="{BB962C8B-B14F-4D97-AF65-F5344CB8AC3E}">
        <p14:creationId xmlns:p14="http://schemas.microsoft.com/office/powerpoint/2010/main" val="307025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CEBB-E371-45E3-B727-80840433BA87}"/>
              </a:ext>
            </a:extLst>
          </p:cNvPr>
          <p:cNvSpPr>
            <a:spLocks noGrp="1"/>
          </p:cNvSpPr>
          <p:nvPr>
            <p:ph type="title"/>
          </p:nvPr>
        </p:nvSpPr>
        <p:spPr/>
        <p:txBody>
          <a:bodyPr/>
          <a:lstStyle/>
          <a:p>
            <a:r>
              <a:rPr lang="en-US" dirty="0"/>
              <a:t>Sigmoid function    </a:t>
            </a:r>
          </a:p>
        </p:txBody>
      </p:sp>
      <p:sp>
        <p:nvSpPr>
          <p:cNvPr id="3" name="Content Placeholder 2">
            <a:extLst>
              <a:ext uri="{FF2B5EF4-FFF2-40B4-BE49-F238E27FC236}">
                <a16:creationId xmlns:a16="http://schemas.microsoft.com/office/drawing/2014/main" id="{A7DFA3EA-B370-438F-A17B-3AD24FB4F9B6}"/>
              </a:ext>
            </a:extLst>
          </p:cNvPr>
          <p:cNvSpPr>
            <a:spLocks noGrp="1"/>
          </p:cNvSpPr>
          <p:nvPr>
            <p:ph idx="1"/>
          </p:nvPr>
        </p:nvSpPr>
        <p:spPr/>
        <p:txBody>
          <a:bodyPr/>
          <a:lstStyle/>
          <a:p>
            <a:r>
              <a:rPr lang="en-US" dirty="0"/>
              <a:t>Can now look like this</a:t>
            </a:r>
          </a:p>
          <a:p>
            <a:pPr marL="0" indent="0">
              <a:buNone/>
            </a:pPr>
            <a:r>
              <a:rPr lang="en-US" dirty="0"/>
              <a:t>                                            0.20       = S(30 * 5000 +  700)</a:t>
            </a:r>
          </a:p>
          <a:p>
            <a:pPr marL="0" indent="0">
              <a:buNone/>
            </a:pPr>
            <a:r>
              <a:rPr lang="en-US" dirty="0"/>
              <a:t>                                            0.70       = S(50 *  5000 +  500)</a:t>
            </a:r>
          </a:p>
          <a:p>
            <a:pPr marL="0" indent="0">
              <a:buNone/>
            </a:pPr>
            <a:r>
              <a:rPr lang="en-US" dirty="0"/>
              <a:t>                                            0.10       = S(70 * 5000 +  400)</a:t>
            </a:r>
          </a:p>
          <a:p>
            <a:endParaRPr lang="en-US" dirty="0"/>
          </a:p>
        </p:txBody>
      </p:sp>
    </p:spTree>
    <p:extLst>
      <p:ext uri="{BB962C8B-B14F-4D97-AF65-F5344CB8AC3E}">
        <p14:creationId xmlns:p14="http://schemas.microsoft.com/office/powerpoint/2010/main" val="189457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6E29-8A72-4659-A3ED-C5FABDD602FE}"/>
              </a:ext>
            </a:extLst>
          </p:cNvPr>
          <p:cNvSpPr>
            <a:spLocks noGrp="1"/>
          </p:cNvSpPr>
          <p:nvPr>
            <p:ph type="title"/>
          </p:nvPr>
        </p:nvSpPr>
        <p:spPr/>
        <p:txBody>
          <a:bodyPr/>
          <a:lstStyle/>
          <a:p>
            <a:r>
              <a:rPr lang="en-US" dirty="0"/>
              <a:t>Sigmoid function     </a:t>
            </a:r>
          </a:p>
        </p:txBody>
      </p:sp>
      <p:sp>
        <p:nvSpPr>
          <p:cNvPr id="3" name="Content Placeholder 2">
            <a:extLst>
              <a:ext uri="{FF2B5EF4-FFF2-40B4-BE49-F238E27FC236}">
                <a16:creationId xmlns:a16="http://schemas.microsoft.com/office/drawing/2014/main" id="{FA1E4DA8-A842-4642-9E40-217C0056F931}"/>
              </a:ext>
            </a:extLst>
          </p:cNvPr>
          <p:cNvSpPr>
            <a:spLocks noGrp="1"/>
          </p:cNvSpPr>
          <p:nvPr>
            <p:ph idx="1"/>
          </p:nvPr>
        </p:nvSpPr>
        <p:spPr/>
        <p:txBody>
          <a:bodyPr/>
          <a:lstStyle/>
          <a:p>
            <a:r>
              <a:rPr lang="en-US" dirty="0"/>
              <a:t>So, this intuition hopefully shows you how you can train models to predict confidence of a specific output neuron such as confidence that, given a square footage of 5000, the housing price is more likely to be $250,000 (based on the 0.70 confidence). </a:t>
            </a:r>
          </a:p>
          <a:p>
            <a:r>
              <a:rPr lang="en-US" dirty="0"/>
              <a:t>Finally, to train this model you do not need to give it the housing prices but just the output neuron associated with the inputs. </a:t>
            </a:r>
          </a:p>
          <a:p>
            <a:r>
              <a:rPr lang="en-US" dirty="0"/>
              <a:t>In this case our </a:t>
            </a:r>
            <a:r>
              <a:rPr lang="en-US" b="1" dirty="0"/>
              <a:t>X</a:t>
            </a:r>
            <a:r>
              <a:rPr lang="en-US" dirty="0"/>
              <a:t> matrix would consist of 1 sample (5000) associated with on output neuron ([0, 1, 0]).</a:t>
            </a:r>
          </a:p>
          <a:p>
            <a:endParaRPr lang="en-US" dirty="0"/>
          </a:p>
        </p:txBody>
      </p:sp>
      <p:sp>
        <p:nvSpPr>
          <p:cNvPr id="5" name="文本框 4">
            <a:extLst>
              <a:ext uri="{FF2B5EF4-FFF2-40B4-BE49-F238E27FC236}">
                <a16:creationId xmlns:a16="http://schemas.microsoft.com/office/drawing/2014/main" id="{37D775FC-E080-43FC-AE22-F34C36F95F4A}"/>
              </a:ext>
            </a:extLst>
          </p:cNvPr>
          <p:cNvSpPr txBox="1"/>
          <p:nvPr/>
        </p:nvSpPr>
        <p:spPr>
          <a:xfrm>
            <a:off x="2758440" y="4899447"/>
            <a:ext cx="3543300" cy="923330"/>
          </a:xfrm>
          <a:prstGeom prst="rect">
            <a:avLst/>
          </a:prstGeom>
          <a:noFill/>
        </p:spPr>
        <p:txBody>
          <a:bodyPr wrap="square" rtlCol="0">
            <a:spAutoFit/>
          </a:bodyPr>
          <a:lstStyle/>
          <a:p>
            <a:r>
              <a:rPr lang="en-US" dirty="0"/>
              <a:t>    X</a:t>
            </a:r>
          </a:p>
          <a:p>
            <a:r>
              <a:rPr lang="en-US" dirty="0"/>
              <a:t>[5000]    [250,500]    [med]    [010]</a:t>
            </a:r>
          </a:p>
          <a:p>
            <a:r>
              <a:rPr lang="en-US" dirty="0"/>
              <a:t>[2000]    [150,700]    [ low]    [100]</a:t>
            </a:r>
          </a:p>
        </p:txBody>
      </p:sp>
    </p:spTree>
    <p:extLst>
      <p:ext uri="{BB962C8B-B14F-4D97-AF65-F5344CB8AC3E}">
        <p14:creationId xmlns:p14="http://schemas.microsoft.com/office/powerpoint/2010/main" val="2879969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5C76-AC1F-42EF-AB12-FBE5D9055BF7}"/>
              </a:ext>
            </a:extLst>
          </p:cNvPr>
          <p:cNvSpPr>
            <a:spLocks noGrp="1"/>
          </p:cNvSpPr>
          <p:nvPr>
            <p:ph type="title"/>
          </p:nvPr>
        </p:nvSpPr>
        <p:spPr/>
        <p:txBody>
          <a:bodyPr/>
          <a:lstStyle/>
          <a:p>
            <a:r>
              <a:rPr lang="en-US" dirty="0" err="1"/>
              <a:t>Softmax</a:t>
            </a:r>
            <a:r>
              <a:rPr lang="en-US" dirty="0"/>
              <a:t>()</a:t>
            </a:r>
          </a:p>
        </p:txBody>
      </p:sp>
      <p:sp>
        <p:nvSpPr>
          <p:cNvPr id="3" name="Content Placeholder 2">
            <a:extLst>
              <a:ext uri="{FF2B5EF4-FFF2-40B4-BE49-F238E27FC236}">
                <a16:creationId xmlns:a16="http://schemas.microsoft.com/office/drawing/2014/main" id="{B2018298-D86A-411D-BCBB-0699F72A462D}"/>
              </a:ext>
            </a:extLst>
          </p:cNvPr>
          <p:cNvSpPr>
            <a:spLocks noGrp="1"/>
          </p:cNvSpPr>
          <p:nvPr>
            <p:ph idx="1"/>
          </p:nvPr>
        </p:nvSpPr>
        <p:spPr/>
        <p:txBody>
          <a:bodyPr/>
          <a:lstStyle/>
          <a:p>
            <a:r>
              <a:rPr lang="en-US" dirty="0"/>
              <a:t>Formally, a </a:t>
            </a:r>
            <a:r>
              <a:rPr lang="en-US" dirty="0" err="1"/>
              <a:t>softmax</a:t>
            </a:r>
            <a:r>
              <a:rPr lang="en-US" dirty="0"/>
              <a:t> function is a way of mapping a vector of real valued numbers in any range into a vector of real valued numbers in the range of zero to 1 (0-1.0) where all the values add up to 1.0. </a:t>
            </a:r>
          </a:p>
          <a:p>
            <a:r>
              <a:rPr lang="en-US" dirty="0"/>
              <a:t>The result of the </a:t>
            </a:r>
            <a:r>
              <a:rPr lang="en-US" dirty="0" err="1"/>
              <a:t>softmax</a:t>
            </a:r>
            <a:r>
              <a:rPr lang="en-US" dirty="0"/>
              <a:t> therefore gives a probability distribution over several classes. </a:t>
            </a:r>
          </a:p>
          <a:p>
            <a:endParaRPr lang="en-US" dirty="0"/>
          </a:p>
        </p:txBody>
      </p:sp>
    </p:spTree>
    <p:extLst>
      <p:ext uri="{BB962C8B-B14F-4D97-AF65-F5344CB8AC3E}">
        <p14:creationId xmlns:p14="http://schemas.microsoft.com/office/powerpoint/2010/main" val="412015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9796-5473-4E1A-BA35-A4D8E2D125FE}"/>
              </a:ext>
            </a:extLst>
          </p:cNvPr>
          <p:cNvSpPr>
            <a:spLocks noGrp="1"/>
          </p:cNvSpPr>
          <p:nvPr>
            <p:ph type="title"/>
          </p:nvPr>
        </p:nvSpPr>
        <p:spPr/>
        <p:txBody>
          <a:bodyPr/>
          <a:lstStyle/>
          <a:p>
            <a:r>
              <a:rPr lang="en-US" dirty="0" err="1"/>
              <a:t>Softmax</a:t>
            </a:r>
            <a:r>
              <a:rPr lang="en-US" dirty="0"/>
              <a:t>()</a:t>
            </a:r>
          </a:p>
        </p:txBody>
      </p:sp>
      <p:sp>
        <p:nvSpPr>
          <p:cNvPr id="3" name="Content Placeholder 2">
            <a:extLst>
              <a:ext uri="{FF2B5EF4-FFF2-40B4-BE49-F238E27FC236}">
                <a16:creationId xmlns:a16="http://schemas.microsoft.com/office/drawing/2014/main" id="{00C70D60-0986-4400-B4FB-BFEBF2A44331}"/>
              </a:ext>
            </a:extLst>
          </p:cNvPr>
          <p:cNvSpPr>
            <a:spLocks noGrp="1"/>
          </p:cNvSpPr>
          <p:nvPr>
            <p:ph idx="1"/>
          </p:nvPr>
        </p:nvSpPr>
        <p:spPr/>
        <p:txBody>
          <a:bodyPr/>
          <a:lstStyle/>
          <a:p>
            <a:r>
              <a:rPr lang="en-US" dirty="0"/>
              <a:t> The </a:t>
            </a:r>
            <a:r>
              <a:rPr lang="en-US" dirty="0" err="1"/>
              <a:t>softmax</a:t>
            </a:r>
            <a:r>
              <a:rPr lang="en-US" dirty="0"/>
              <a:t> function can be written as follows:</a:t>
            </a:r>
          </a:p>
          <a:p>
            <a:endParaRPr lang="en-US" dirty="0"/>
          </a:p>
          <a:p>
            <a:endParaRPr lang="en-US" dirty="0"/>
          </a:p>
          <a:p>
            <a:endParaRPr lang="en-US" dirty="0"/>
          </a:p>
          <a:p>
            <a:endParaRPr lang="en-US" dirty="0"/>
          </a:p>
          <a:p>
            <a:pPr marL="0" indent="0" algn="ctr">
              <a:buNone/>
            </a:pPr>
            <a:endParaRPr lang="en-US" dirty="0"/>
          </a:p>
          <a:p>
            <a:r>
              <a:rPr lang="en-US" dirty="0"/>
              <a:t>This function takes the </a:t>
            </a:r>
            <a:r>
              <a:rPr lang="en-US" b="1" dirty="0"/>
              <a:t>y</a:t>
            </a:r>
            <a:r>
              <a:rPr lang="en-US" dirty="0"/>
              <a:t> values as inputs (called logit scores) and </a:t>
            </a:r>
            <a:r>
              <a:rPr lang="en-US" dirty="0" err="1"/>
              <a:t>produes</a:t>
            </a:r>
            <a:r>
              <a:rPr lang="en-US" dirty="0"/>
              <a:t> a new </a:t>
            </a:r>
            <a:r>
              <a:rPr lang="en-US" b="1" dirty="0"/>
              <a:t>y</a:t>
            </a:r>
            <a:r>
              <a:rPr lang="en-US" dirty="0"/>
              <a:t> vector where all values add up to 1. </a:t>
            </a:r>
          </a:p>
          <a:p>
            <a:pPr marL="0" indent="0">
              <a:buNone/>
            </a:pPr>
            <a:r>
              <a:rPr lang="en-US" dirty="0"/>
              <a:t>For example, it can take</a:t>
            </a:r>
          </a:p>
          <a:p>
            <a:pPr marL="0" indent="0">
              <a:buNone/>
            </a:pPr>
            <a:r>
              <a:rPr lang="en-US" dirty="0"/>
              <a:t>                            [2.0 , 1.0, 0.1]       and maps it to  =&gt;        [0.7, 0.2, 0.1]</a:t>
            </a:r>
          </a:p>
          <a:p>
            <a:endParaRPr 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DF5388C-571A-4863-8FAE-3D980A61295B}"/>
                  </a:ext>
                </a:extLst>
              </p:cNvPr>
              <p:cNvSpPr txBox="1"/>
              <p:nvPr/>
            </p:nvSpPr>
            <p:spPr>
              <a:xfrm>
                <a:off x="1710690" y="2591270"/>
                <a:ext cx="2861310" cy="10526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up/>
                              </m:sSubSup>
                            </m:sup>
                          </m:sSup>
                        </m:num>
                        <m:den>
                          <m:nary>
                            <m:naryPr>
                              <m:chr m:val="∑"/>
                              <m:subHide m:val="on"/>
                              <m:supHide m:val="on"/>
                              <m:ctrlPr>
                                <a:rPr lang="en-US" sz="2800" b="0" i="1" smtClean="0">
                                  <a:latin typeface="Cambria Math" panose="02040503050406030204" pitchFamily="18" charset="0"/>
                                </a:rPr>
                              </m:ctrlPr>
                            </m:naryPr>
                            <m:sub/>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sup>
                              </m:sSup>
                            </m:e>
                          </m:nary>
                        </m:den>
                      </m:f>
                    </m:oMath>
                  </m:oMathPara>
                </a14:m>
                <a:endParaRPr lang="en-US" dirty="0"/>
              </a:p>
            </p:txBody>
          </p:sp>
        </mc:Choice>
        <mc:Fallback xmlns="">
          <p:sp>
            <p:nvSpPr>
              <p:cNvPr id="4" name="文本框 3">
                <a:extLst>
                  <a:ext uri="{FF2B5EF4-FFF2-40B4-BE49-F238E27FC236}">
                    <a16:creationId xmlns:a16="http://schemas.microsoft.com/office/drawing/2014/main" id="{ADF5388C-571A-4863-8FAE-3D980A61295B}"/>
                  </a:ext>
                </a:extLst>
              </p:cNvPr>
              <p:cNvSpPr txBox="1">
                <a:spLocks noRot="1" noChangeAspect="1" noMove="1" noResize="1" noEditPoints="1" noAdjustHandles="1" noChangeArrowheads="1" noChangeShapeType="1" noTextEdit="1"/>
              </p:cNvSpPr>
              <p:nvPr/>
            </p:nvSpPr>
            <p:spPr>
              <a:xfrm>
                <a:off x="1710690" y="2591270"/>
                <a:ext cx="2861310" cy="10526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E5AEF40-B382-4D48-AA91-80BFC9E56CB7}"/>
                  </a:ext>
                </a:extLst>
              </p:cNvPr>
              <p:cNvSpPr txBox="1"/>
              <p:nvPr/>
            </p:nvSpPr>
            <p:spPr>
              <a:xfrm>
                <a:off x="5177532" y="2633645"/>
                <a:ext cx="2732286" cy="1074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up/>
                              </m:sSubSup>
                            </m:sup>
                          </m:sSup>
                        </m:num>
                        <m:den>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Sup>
                                <m:sSubSupPr>
                                  <m:ctrlPr>
                                    <a:rPr lang="en-US" sz="2800" i="1">
                                      <a:latin typeface="Cambria Math" panose="02040503050406030204" pitchFamily="18" charset="0"/>
                                    </a:rPr>
                                  </m:ctrlPr>
                                </m:sSubSupPr>
                                <m:e>
                                  <m:r>
                                    <a:rPr lang="en-US" sz="2800" i="1">
                                      <a:latin typeface="Cambria Math" panose="02040503050406030204" pitchFamily="18" charset="0"/>
                                    </a:rPr>
                                    <m:t>𝑦</m:t>
                                  </m:r>
                                </m:e>
                                <m:sub>
                                  <m:r>
                                    <a:rPr lang="en-US" sz="2800" b="0" i="1" smtClean="0">
                                      <a:latin typeface="Cambria Math" panose="02040503050406030204" pitchFamily="18" charset="0"/>
                                    </a:rPr>
                                    <m:t>1</m:t>
                                  </m:r>
                                </m:sub>
                                <m:sup/>
                              </m:sSubSup>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Sup>
                                <m:sSubSupPr>
                                  <m:ctrlPr>
                                    <a:rPr lang="en-US" sz="2800" i="1">
                                      <a:latin typeface="Cambria Math" panose="02040503050406030204" pitchFamily="18" charset="0"/>
                                    </a:rPr>
                                  </m:ctrlPr>
                                </m:sSubSupPr>
                                <m:e>
                                  <m:r>
                                    <a:rPr lang="en-US" sz="2800" i="1">
                                      <a:latin typeface="Cambria Math" panose="02040503050406030204" pitchFamily="18" charset="0"/>
                                    </a:rPr>
                                    <m:t>𝑦</m:t>
                                  </m:r>
                                </m:e>
                                <m:sub>
                                  <m:r>
                                    <a:rPr lang="en-US" sz="2800" i="1">
                                      <a:latin typeface="Cambria Math" panose="02040503050406030204" pitchFamily="18" charset="0"/>
                                    </a:rPr>
                                    <m:t>2</m:t>
                                  </m:r>
                                </m:sub>
                                <m:sup/>
                              </m:sSubSup>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Sup>
                                <m:sSubSupPr>
                                  <m:ctrlPr>
                                    <a:rPr lang="en-US" sz="2800" i="1">
                                      <a:latin typeface="Cambria Math" panose="02040503050406030204" pitchFamily="18" charset="0"/>
                                    </a:rPr>
                                  </m:ctrlPr>
                                </m:sSubSupPr>
                                <m:e>
                                  <m:r>
                                    <a:rPr lang="en-US" sz="2800" i="1">
                                      <a:latin typeface="Cambria Math" panose="02040503050406030204" pitchFamily="18" charset="0"/>
                                    </a:rPr>
                                    <m:t>𝑦</m:t>
                                  </m:r>
                                </m:e>
                                <m:sub>
                                  <m:r>
                                    <a:rPr lang="en-US" sz="2800" b="0" i="1" smtClean="0">
                                      <a:latin typeface="Cambria Math" panose="02040503050406030204" pitchFamily="18" charset="0"/>
                                    </a:rPr>
                                    <m:t>3</m:t>
                                  </m:r>
                                </m:sub>
                                <m:sup/>
                              </m:sSubSup>
                            </m:sup>
                          </m:sSup>
                        </m:den>
                      </m:f>
                    </m:oMath>
                  </m:oMathPara>
                </a14:m>
                <a:endParaRPr lang="en-US" dirty="0"/>
              </a:p>
            </p:txBody>
          </p:sp>
        </mc:Choice>
        <mc:Fallback xmlns="">
          <p:sp>
            <p:nvSpPr>
              <p:cNvPr id="6" name="文本框 5">
                <a:extLst>
                  <a:ext uri="{FF2B5EF4-FFF2-40B4-BE49-F238E27FC236}">
                    <a16:creationId xmlns:a16="http://schemas.microsoft.com/office/drawing/2014/main" id="{3E5AEF40-B382-4D48-AA91-80BFC9E56CB7}"/>
                  </a:ext>
                </a:extLst>
              </p:cNvPr>
              <p:cNvSpPr txBox="1">
                <a:spLocks noRot="1" noChangeAspect="1" noMove="1" noResize="1" noEditPoints="1" noAdjustHandles="1" noChangeArrowheads="1" noChangeShapeType="1" noTextEdit="1"/>
              </p:cNvSpPr>
              <p:nvPr/>
            </p:nvSpPr>
            <p:spPr>
              <a:xfrm>
                <a:off x="5177532" y="2633645"/>
                <a:ext cx="2732286" cy="10745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059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descr="logistic regression."/>
          <p:cNvSpPr>
            <a:spLocks noGrp="1"/>
          </p:cNvSpPr>
          <p:nvPr>
            <p:ph idx="1"/>
          </p:nvPr>
        </p:nvSpPr>
        <p:spPr>
          <a:xfrm>
            <a:off x="352065" y="1690689"/>
            <a:ext cx="7886700" cy="962552"/>
          </a:xfrm>
        </p:spPr>
        <p:txBody>
          <a:bodyPr>
            <a:normAutofit/>
          </a:bodyPr>
          <a:lstStyle/>
          <a:p>
            <a:pPr marL="0" indent="0">
              <a:buNone/>
            </a:pPr>
            <a:r>
              <a:rPr lang="en-US" dirty="0"/>
              <a:t>Upon completion of this unit:</a:t>
            </a:r>
          </a:p>
          <a:p>
            <a:r>
              <a:rPr lang="en-US" dirty="0"/>
              <a:t>Students will have a better understanding logistic regression</a:t>
            </a:r>
            <a:r>
              <a:rPr lang="is-IS" dirty="0"/>
              <a:t>.</a:t>
            </a:r>
            <a:endParaRPr lang="en-US" dirty="0"/>
          </a:p>
        </p:txBody>
      </p:sp>
      <p:grpSp>
        <p:nvGrpSpPr>
          <p:cNvPr id="12" name="组合 11">
            <a:extLst>
              <a:ext uri="{FF2B5EF4-FFF2-40B4-BE49-F238E27FC236}">
                <a16:creationId xmlns:a16="http://schemas.microsoft.com/office/drawing/2014/main" id="{A9F625DA-D927-4F8E-BBE4-2749FC12B44C}"/>
              </a:ext>
              <a:ext uri="{C183D7F6-B498-43B3-948B-1728B52AA6E4}">
                <adec:decorative xmlns:adec="http://schemas.microsoft.com/office/drawing/2017/decorative" val="1"/>
              </a:ext>
            </a:extLst>
          </p:cNvPr>
          <p:cNvGrpSpPr/>
          <p:nvPr/>
        </p:nvGrpSpPr>
        <p:grpSpPr>
          <a:xfrm>
            <a:off x="1532965" y="2801470"/>
            <a:ext cx="376518" cy="224118"/>
            <a:chOff x="1344706" y="2832847"/>
            <a:chExt cx="376518" cy="224118"/>
          </a:xfrm>
        </p:grpSpPr>
        <p:cxnSp>
          <p:nvCxnSpPr>
            <p:cNvPr id="8" name="直接连接符 7">
              <a:extLst>
                <a:ext uri="{FF2B5EF4-FFF2-40B4-BE49-F238E27FC236}">
                  <a16:creationId xmlns:a16="http://schemas.microsoft.com/office/drawing/2014/main" id="{D675DCE7-4E06-425F-A184-31BC3F9A077C}"/>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1445FC65-56C4-451B-A9CD-A6220D06214D}"/>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4" name="文本框 13">
            <a:extLst>
              <a:ext uri="{FF2B5EF4-FFF2-40B4-BE49-F238E27FC236}">
                <a16:creationId xmlns:a16="http://schemas.microsoft.com/office/drawing/2014/main" id="{CF8DEE5E-C01C-4027-A9A3-432707EB6536}"/>
              </a:ext>
            </a:extLst>
          </p:cNvPr>
          <p:cNvSpPr txBox="1"/>
          <p:nvPr/>
        </p:nvSpPr>
        <p:spPr>
          <a:xfrm>
            <a:off x="1927412" y="2913529"/>
            <a:ext cx="2895596" cy="646331"/>
          </a:xfrm>
          <a:prstGeom prst="rect">
            <a:avLst/>
          </a:prstGeom>
          <a:noFill/>
        </p:spPr>
        <p:txBody>
          <a:bodyPr wrap="square" rtlCol="0">
            <a:spAutoFit/>
          </a:bodyPr>
          <a:lstStyle/>
          <a:p>
            <a:r>
              <a:rPr lang="en-US" altLang="zh-CN" dirty="0"/>
              <a:t>Theory logistic Regression</a:t>
            </a:r>
          </a:p>
          <a:p>
            <a:r>
              <a:rPr lang="en-US" dirty="0"/>
              <a:t>Not the math intuition</a:t>
            </a:r>
          </a:p>
        </p:txBody>
      </p:sp>
      <p:grpSp>
        <p:nvGrpSpPr>
          <p:cNvPr id="15" name="组合 14">
            <a:extLst>
              <a:ext uri="{FF2B5EF4-FFF2-40B4-BE49-F238E27FC236}">
                <a16:creationId xmlns:a16="http://schemas.microsoft.com/office/drawing/2014/main" id="{D3F21834-F65C-4A02-B166-DBE9A5236399}"/>
              </a:ext>
              <a:ext uri="{C183D7F6-B498-43B3-948B-1728B52AA6E4}">
                <adec:decorative xmlns:adec="http://schemas.microsoft.com/office/drawing/2017/decorative" val="1"/>
              </a:ext>
            </a:extLst>
          </p:cNvPr>
          <p:cNvGrpSpPr/>
          <p:nvPr/>
        </p:nvGrpSpPr>
        <p:grpSpPr>
          <a:xfrm>
            <a:off x="1550894" y="3694796"/>
            <a:ext cx="376518" cy="224118"/>
            <a:chOff x="1344706" y="2832847"/>
            <a:chExt cx="376518" cy="224118"/>
          </a:xfrm>
        </p:grpSpPr>
        <p:cxnSp>
          <p:nvCxnSpPr>
            <p:cNvPr id="16" name="直接连接符 15">
              <a:extLst>
                <a:ext uri="{FF2B5EF4-FFF2-40B4-BE49-F238E27FC236}">
                  <a16:creationId xmlns:a16="http://schemas.microsoft.com/office/drawing/2014/main" id="{B76321C0-E45B-4DA2-B572-0E1F7D14AA68}"/>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0903789-AD79-4A63-87B6-4B977697CEF7}"/>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8" name="文本框 17">
            <a:extLst>
              <a:ext uri="{FF2B5EF4-FFF2-40B4-BE49-F238E27FC236}">
                <a16:creationId xmlns:a16="http://schemas.microsoft.com/office/drawing/2014/main" id="{C6FF43BD-50B6-4D39-A818-9ECE4E84B7D4}"/>
              </a:ext>
            </a:extLst>
          </p:cNvPr>
          <p:cNvSpPr txBox="1"/>
          <p:nvPr/>
        </p:nvSpPr>
        <p:spPr>
          <a:xfrm>
            <a:off x="1927412" y="3678128"/>
            <a:ext cx="2895596" cy="369332"/>
          </a:xfrm>
          <a:prstGeom prst="rect">
            <a:avLst/>
          </a:prstGeom>
          <a:noFill/>
        </p:spPr>
        <p:txBody>
          <a:bodyPr wrap="square" rtlCol="0">
            <a:spAutoFit/>
          </a:bodyPr>
          <a:lstStyle/>
          <a:p>
            <a:r>
              <a:rPr lang="en-US" altLang="zh-CN" dirty="0"/>
              <a:t>TensorFlow</a:t>
            </a:r>
            <a:endParaRPr lang="en-US" dirty="0"/>
          </a:p>
        </p:txBody>
      </p:sp>
      <p:grpSp>
        <p:nvGrpSpPr>
          <p:cNvPr id="19" name="组合 18">
            <a:extLst>
              <a:ext uri="{FF2B5EF4-FFF2-40B4-BE49-F238E27FC236}">
                <a16:creationId xmlns:a16="http://schemas.microsoft.com/office/drawing/2014/main" id="{2C83A601-3DCA-49E0-99C4-86F0FA6C939E}"/>
              </a:ext>
              <a:ext uri="{C183D7F6-B498-43B3-948B-1728B52AA6E4}">
                <adec:decorative xmlns:adec="http://schemas.microsoft.com/office/drawing/2017/decorative" val="1"/>
              </a:ext>
            </a:extLst>
          </p:cNvPr>
          <p:cNvGrpSpPr/>
          <p:nvPr/>
        </p:nvGrpSpPr>
        <p:grpSpPr>
          <a:xfrm>
            <a:off x="2338873" y="4137652"/>
            <a:ext cx="376518" cy="224118"/>
            <a:chOff x="1344706" y="2832847"/>
            <a:chExt cx="376518" cy="224118"/>
          </a:xfrm>
        </p:grpSpPr>
        <p:cxnSp>
          <p:nvCxnSpPr>
            <p:cNvPr id="20" name="直接连接符 19">
              <a:extLst>
                <a:ext uri="{FF2B5EF4-FFF2-40B4-BE49-F238E27FC236}">
                  <a16:creationId xmlns:a16="http://schemas.microsoft.com/office/drawing/2014/main" id="{FE8C2D12-3F20-400A-959C-7297D55F8F41}"/>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22822FD-C2CD-4BEE-814A-45C6E2F66E6B}"/>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2" name="文本框 21">
            <a:extLst>
              <a:ext uri="{FF2B5EF4-FFF2-40B4-BE49-F238E27FC236}">
                <a16:creationId xmlns:a16="http://schemas.microsoft.com/office/drawing/2014/main" id="{E768319C-2E5D-4CAE-B9AB-110D7A6F9A24}"/>
              </a:ext>
            </a:extLst>
          </p:cNvPr>
          <p:cNvSpPr txBox="1"/>
          <p:nvPr/>
        </p:nvSpPr>
        <p:spPr>
          <a:xfrm>
            <a:off x="2715391" y="4182396"/>
            <a:ext cx="2895596" cy="369332"/>
          </a:xfrm>
          <a:prstGeom prst="rect">
            <a:avLst/>
          </a:prstGeom>
          <a:noFill/>
        </p:spPr>
        <p:txBody>
          <a:bodyPr wrap="square" rtlCol="0">
            <a:spAutoFit/>
          </a:bodyPr>
          <a:lstStyle/>
          <a:p>
            <a:r>
              <a:rPr lang="en-US" altLang="zh-CN" dirty="0"/>
              <a:t>Code </a:t>
            </a:r>
            <a:r>
              <a:rPr lang="en-US" altLang="zh-CN" dirty="0">
                <a:sym typeface="Wingdings" panose="05000000000000000000" pitchFamily="2" charset="2"/>
              </a:rPr>
              <a:t> Network</a:t>
            </a:r>
            <a:endParaRPr lang="en-US" dirty="0"/>
          </a:p>
        </p:txBody>
      </p:sp>
      <p:grpSp>
        <p:nvGrpSpPr>
          <p:cNvPr id="58" name="组合 57" descr="logistic regression graph">
            <a:extLst>
              <a:ext uri="{FF2B5EF4-FFF2-40B4-BE49-F238E27FC236}">
                <a16:creationId xmlns:a16="http://schemas.microsoft.com/office/drawing/2014/main" id="{75B15DE2-A412-4A67-B9F7-9D20682A1367}"/>
              </a:ext>
            </a:extLst>
          </p:cNvPr>
          <p:cNvGrpSpPr/>
          <p:nvPr/>
        </p:nvGrpSpPr>
        <p:grpSpPr>
          <a:xfrm>
            <a:off x="5005231" y="2957981"/>
            <a:ext cx="2895596" cy="1779901"/>
            <a:chOff x="5898099" y="3182166"/>
            <a:chExt cx="2895596" cy="1779901"/>
          </a:xfrm>
        </p:grpSpPr>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29FA223C-068A-4AD6-AAF0-A1485F27A943}"/>
                    </a:ext>
                  </a:extLst>
                </p:cNvPr>
                <p:cNvSpPr/>
                <p:nvPr/>
              </p:nvSpPr>
              <p:spPr>
                <a:xfrm>
                  <a:off x="5898099" y="3182166"/>
                  <a:ext cx="554930" cy="5572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X</m:t>
                            </m:r>
                          </m:e>
                          <m:sub>
                            <m:r>
                              <a:rPr lang="en-US" sz="2800">
                                <a:latin typeface="Cambria Math" panose="02040503050406030204" pitchFamily="18" charset="0"/>
                              </a:rPr>
                              <m:t>1</m:t>
                            </m:r>
                          </m:sub>
                        </m:sSub>
                      </m:oMath>
                    </m:oMathPara>
                  </a14:m>
                  <a:endParaRPr lang="en-US" sz="2800" dirty="0"/>
                </a:p>
              </p:txBody>
            </p:sp>
          </mc:Choice>
          <mc:Fallback xmlns="">
            <p:sp>
              <p:nvSpPr>
                <p:cNvPr id="23" name="椭圆 22">
                  <a:extLst>
                    <a:ext uri="{FF2B5EF4-FFF2-40B4-BE49-F238E27FC236}">
                      <a16:creationId xmlns:a16="http://schemas.microsoft.com/office/drawing/2014/main" id="{29FA223C-068A-4AD6-AAF0-A1485F27A943}"/>
                    </a:ext>
                  </a:extLst>
                </p:cNvPr>
                <p:cNvSpPr>
                  <a:spLocks noRot="1" noChangeAspect="1" noMove="1" noResize="1" noEditPoints="1" noAdjustHandles="1" noChangeArrowheads="1" noChangeShapeType="1" noTextEdit="1"/>
                </p:cNvSpPr>
                <p:nvPr/>
              </p:nvSpPr>
              <p:spPr>
                <a:xfrm>
                  <a:off x="5898099" y="3182166"/>
                  <a:ext cx="554930" cy="55726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82228AE-133C-4EA9-9402-24B57AAD941E}"/>
                    </a:ext>
                  </a:extLst>
                </p:cNvPr>
                <p:cNvSpPr/>
                <p:nvPr/>
              </p:nvSpPr>
              <p:spPr>
                <a:xfrm>
                  <a:off x="8228238" y="3207173"/>
                  <a:ext cx="554930" cy="5572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1</m:t>
                            </m:r>
                          </m:sub>
                        </m:sSub>
                      </m:oMath>
                    </m:oMathPara>
                  </a14:m>
                  <a:endParaRPr lang="en-US" sz="2800" i="1" dirty="0">
                    <a:latin typeface="Cambria Math" panose="02040503050406030204" pitchFamily="18" charset="0"/>
                  </a:endParaRPr>
                </a:p>
              </p:txBody>
            </p:sp>
          </mc:Choice>
          <mc:Fallback xmlns="">
            <p:sp>
              <p:nvSpPr>
                <p:cNvPr id="24" name="椭圆 23">
                  <a:extLst>
                    <a:ext uri="{FF2B5EF4-FFF2-40B4-BE49-F238E27FC236}">
                      <a16:creationId xmlns:a16="http://schemas.microsoft.com/office/drawing/2014/main" id="{A82228AE-133C-4EA9-9402-24B57AAD941E}"/>
                    </a:ext>
                  </a:extLst>
                </p:cNvPr>
                <p:cNvSpPr>
                  <a:spLocks noRot="1" noChangeAspect="1" noMove="1" noResize="1" noEditPoints="1" noAdjustHandles="1" noChangeArrowheads="1" noChangeShapeType="1" noTextEdit="1"/>
                </p:cNvSpPr>
                <p:nvPr/>
              </p:nvSpPr>
              <p:spPr>
                <a:xfrm>
                  <a:off x="8228238" y="3207173"/>
                  <a:ext cx="554930" cy="55726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C9CB0B3A-E80E-4239-B85A-4A0BECFCFAAD}"/>
                    </a:ext>
                  </a:extLst>
                </p:cNvPr>
                <p:cNvSpPr/>
                <p:nvPr/>
              </p:nvSpPr>
              <p:spPr>
                <a:xfrm>
                  <a:off x="8238765" y="4404803"/>
                  <a:ext cx="554930" cy="5572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2</m:t>
                            </m:r>
                          </m:sub>
                        </m:sSub>
                      </m:oMath>
                    </m:oMathPara>
                  </a14:m>
                  <a:endParaRPr lang="en-US" sz="2800" i="1" dirty="0">
                    <a:latin typeface="Cambria Math" panose="02040503050406030204" pitchFamily="18" charset="0"/>
                  </a:endParaRPr>
                </a:p>
              </p:txBody>
            </p:sp>
          </mc:Choice>
          <mc:Fallback xmlns="">
            <p:sp>
              <p:nvSpPr>
                <p:cNvPr id="25" name="椭圆 24">
                  <a:extLst>
                    <a:ext uri="{FF2B5EF4-FFF2-40B4-BE49-F238E27FC236}">
                      <a16:creationId xmlns:a16="http://schemas.microsoft.com/office/drawing/2014/main" id="{C9CB0B3A-E80E-4239-B85A-4A0BECFCFAAD}"/>
                    </a:ext>
                  </a:extLst>
                </p:cNvPr>
                <p:cNvSpPr>
                  <a:spLocks noRot="1" noChangeAspect="1" noMove="1" noResize="1" noEditPoints="1" noAdjustHandles="1" noChangeArrowheads="1" noChangeShapeType="1" noTextEdit="1"/>
                </p:cNvSpPr>
                <p:nvPr/>
              </p:nvSpPr>
              <p:spPr>
                <a:xfrm>
                  <a:off x="8238765" y="4404803"/>
                  <a:ext cx="554930" cy="557263"/>
                </a:xfrm>
                <a:prstGeom prst="ellipse">
                  <a:avLst/>
                </a:prstGeom>
                <a:blipFill>
                  <a:blip r:embed="rId5"/>
                  <a:stretch>
                    <a:fillRect/>
                  </a:stretch>
                </a:blipFill>
              </p:spPr>
              <p:txBody>
                <a:bodyPr/>
                <a:lstStyle/>
                <a:p>
                  <a:r>
                    <a:rPr lang="en-US">
                      <a:noFill/>
                    </a:rPr>
                    <a:t> </a:t>
                  </a:r>
                </a:p>
              </p:txBody>
            </p:sp>
          </mc:Fallback>
        </mc:AlternateContent>
        <p:cxnSp>
          <p:nvCxnSpPr>
            <p:cNvPr id="27" name="直接连接符 26">
              <a:extLst>
                <a:ext uri="{FF2B5EF4-FFF2-40B4-BE49-F238E27FC236}">
                  <a16:creationId xmlns:a16="http://schemas.microsoft.com/office/drawing/2014/main" id="{087624B5-7B52-4840-887F-279A0A1EF961}"/>
                </a:ext>
              </a:extLst>
            </p:cNvPr>
            <p:cNvCxnSpPr>
              <a:stCxn id="23" idx="6"/>
              <a:endCxn id="24" idx="2"/>
            </p:cNvCxnSpPr>
            <p:nvPr/>
          </p:nvCxnSpPr>
          <p:spPr>
            <a:xfrm>
              <a:off x="6453029" y="3460798"/>
              <a:ext cx="1775209" cy="25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3DC0B2-A1DD-4B13-98C9-89F1C58D5548}"/>
                </a:ext>
              </a:extLst>
            </p:cNvPr>
            <p:cNvCxnSpPr>
              <a:cxnSpLocks/>
              <a:stCxn id="23" idx="6"/>
              <a:endCxn id="25" idx="2"/>
            </p:cNvCxnSpPr>
            <p:nvPr/>
          </p:nvCxnSpPr>
          <p:spPr>
            <a:xfrm>
              <a:off x="6453029" y="3460798"/>
              <a:ext cx="1785736" cy="1222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54260AB6-C47B-43D1-84C4-4C70E6C2F5D5}"/>
                    </a:ext>
                  </a:extLst>
                </p:cNvPr>
                <p:cNvSpPr/>
                <p:nvPr/>
              </p:nvSpPr>
              <p:spPr>
                <a:xfrm>
                  <a:off x="5898099" y="4404804"/>
                  <a:ext cx="554930" cy="5572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X</m:t>
                            </m:r>
                          </m:e>
                          <m:sub>
                            <m:r>
                              <a:rPr lang="en-US" sz="2800" i="1">
                                <a:latin typeface="Cambria Math" panose="02040503050406030204" pitchFamily="18" charset="0"/>
                              </a:rPr>
                              <m:t>2</m:t>
                            </m:r>
                          </m:sub>
                        </m:sSub>
                      </m:oMath>
                    </m:oMathPara>
                  </a14:m>
                  <a:endParaRPr lang="en-US" sz="2800" i="1" dirty="0">
                    <a:latin typeface="Cambria Math" panose="02040503050406030204" pitchFamily="18" charset="0"/>
                  </a:endParaRPr>
                </a:p>
              </p:txBody>
            </p:sp>
          </mc:Choice>
          <mc:Fallback xmlns="">
            <p:sp>
              <p:nvSpPr>
                <p:cNvPr id="30" name="椭圆 29">
                  <a:extLst>
                    <a:ext uri="{FF2B5EF4-FFF2-40B4-BE49-F238E27FC236}">
                      <a16:creationId xmlns:a16="http://schemas.microsoft.com/office/drawing/2014/main" id="{54260AB6-C47B-43D1-84C4-4C70E6C2F5D5}"/>
                    </a:ext>
                  </a:extLst>
                </p:cNvPr>
                <p:cNvSpPr>
                  <a:spLocks noRot="1" noChangeAspect="1" noMove="1" noResize="1" noEditPoints="1" noAdjustHandles="1" noChangeArrowheads="1" noChangeShapeType="1" noTextEdit="1"/>
                </p:cNvSpPr>
                <p:nvPr/>
              </p:nvSpPr>
              <p:spPr>
                <a:xfrm>
                  <a:off x="5898099" y="4404804"/>
                  <a:ext cx="554930" cy="557263"/>
                </a:xfrm>
                <a:prstGeom prst="ellipse">
                  <a:avLst/>
                </a:prstGeom>
                <a:blipFill>
                  <a:blip r:embed="rId6"/>
                  <a:stretch>
                    <a:fillRect/>
                  </a:stretch>
                </a:blipFill>
              </p:spPr>
              <p:txBody>
                <a:bodyPr/>
                <a:lstStyle/>
                <a:p>
                  <a:r>
                    <a:rPr lang="en-US">
                      <a:noFill/>
                    </a:rPr>
                    <a:t> </a:t>
                  </a:r>
                </a:p>
              </p:txBody>
            </p:sp>
          </mc:Fallback>
        </mc:AlternateContent>
        <p:cxnSp>
          <p:nvCxnSpPr>
            <p:cNvPr id="33" name="直接连接符 32">
              <a:extLst>
                <a:ext uri="{FF2B5EF4-FFF2-40B4-BE49-F238E27FC236}">
                  <a16:creationId xmlns:a16="http://schemas.microsoft.com/office/drawing/2014/main" id="{AC10275B-C3C3-40DA-B0C4-8BE70A3BA234}"/>
                </a:ext>
              </a:extLst>
            </p:cNvPr>
            <p:cNvCxnSpPr>
              <a:stCxn id="30" idx="6"/>
              <a:endCxn id="24" idx="2"/>
            </p:cNvCxnSpPr>
            <p:nvPr/>
          </p:nvCxnSpPr>
          <p:spPr>
            <a:xfrm flipV="1">
              <a:off x="6453029" y="3485805"/>
              <a:ext cx="1775209" cy="11976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FF86EFA-1D41-4EBC-9C42-3B46A64A76AB}"/>
                </a:ext>
              </a:extLst>
            </p:cNvPr>
            <p:cNvCxnSpPr>
              <a:stCxn id="30" idx="6"/>
              <a:endCxn id="25" idx="2"/>
            </p:cNvCxnSpPr>
            <p:nvPr/>
          </p:nvCxnSpPr>
          <p:spPr>
            <a:xfrm flipV="1">
              <a:off x="6453029" y="4683435"/>
              <a:ext cx="178573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AB8ED48D-B429-4151-9651-9AA1FCA5E45E}"/>
                    </a:ext>
                  </a:extLst>
                </p:cNvPr>
                <p:cNvSpPr/>
                <p:nvPr/>
              </p:nvSpPr>
              <p:spPr>
                <a:xfrm>
                  <a:off x="6975384" y="3251933"/>
                  <a:ext cx="5511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a:latin typeface="Cambria Math" panose="02040503050406030204" pitchFamily="18" charset="0"/>
                              </a:rPr>
                              <m:t>1</m:t>
                            </m:r>
                          </m:sub>
                        </m:sSub>
                      </m:oMath>
                    </m:oMathPara>
                  </a14:m>
                  <a:endParaRPr lang="en-US" dirty="0"/>
                </a:p>
              </p:txBody>
            </p:sp>
          </mc:Choice>
          <mc:Fallback xmlns="">
            <p:sp>
              <p:nvSpPr>
                <p:cNvPr id="54" name="矩形 53">
                  <a:extLst>
                    <a:ext uri="{FF2B5EF4-FFF2-40B4-BE49-F238E27FC236}">
                      <a16:creationId xmlns:a16="http://schemas.microsoft.com/office/drawing/2014/main" id="{AB8ED48D-B429-4151-9651-9AA1FCA5E45E}"/>
                    </a:ext>
                  </a:extLst>
                </p:cNvPr>
                <p:cNvSpPr>
                  <a:spLocks noRot="1" noChangeAspect="1" noMove="1" noResize="1" noEditPoints="1" noAdjustHandles="1" noChangeArrowheads="1" noChangeShapeType="1" noTextEdit="1"/>
                </p:cNvSpPr>
                <p:nvPr/>
              </p:nvSpPr>
              <p:spPr>
                <a:xfrm>
                  <a:off x="6975384" y="3251933"/>
                  <a:ext cx="55117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3201B035-EB78-4E5F-AF4D-8C70C81FCE7F}"/>
                    </a:ext>
                  </a:extLst>
                </p:cNvPr>
                <p:cNvSpPr/>
                <p:nvPr/>
              </p:nvSpPr>
              <p:spPr>
                <a:xfrm>
                  <a:off x="6665411" y="3559860"/>
                  <a:ext cx="5511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2</m:t>
                            </m:r>
                          </m:sub>
                        </m:sSub>
                      </m:oMath>
                    </m:oMathPara>
                  </a14:m>
                  <a:endParaRPr lang="en-US" dirty="0"/>
                </a:p>
              </p:txBody>
            </p:sp>
          </mc:Choice>
          <mc:Fallback xmlns="">
            <p:sp>
              <p:nvSpPr>
                <p:cNvPr id="55" name="矩形 54">
                  <a:extLst>
                    <a:ext uri="{FF2B5EF4-FFF2-40B4-BE49-F238E27FC236}">
                      <a16:creationId xmlns:a16="http://schemas.microsoft.com/office/drawing/2014/main" id="{3201B035-EB78-4E5F-AF4D-8C70C81FCE7F}"/>
                    </a:ext>
                  </a:extLst>
                </p:cNvPr>
                <p:cNvSpPr>
                  <a:spLocks noRot="1" noChangeAspect="1" noMove="1" noResize="1" noEditPoints="1" noAdjustHandles="1" noChangeArrowheads="1" noChangeShapeType="1" noTextEdit="1"/>
                </p:cNvSpPr>
                <p:nvPr/>
              </p:nvSpPr>
              <p:spPr>
                <a:xfrm>
                  <a:off x="6665411" y="3559860"/>
                  <a:ext cx="55117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C91FAE44-563E-42B1-9449-546B0B301E51}"/>
                    </a:ext>
                  </a:extLst>
                </p:cNvPr>
                <p:cNvSpPr/>
                <p:nvPr/>
              </p:nvSpPr>
              <p:spPr>
                <a:xfrm>
                  <a:off x="6689831" y="4207823"/>
                  <a:ext cx="5511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3</m:t>
                            </m:r>
                          </m:sub>
                        </m:sSub>
                      </m:oMath>
                    </m:oMathPara>
                  </a14:m>
                  <a:endParaRPr lang="en-US" dirty="0"/>
                </a:p>
              </p:txBody>
            </p:sp>
          </mc:Choice>
          <mc:Fallback xmlns="">
            <p:sp>
              <p:nvSpPr>
                <p:cNvPr id="56" name="矩形 55">
                  <a:extLst>
                    <a:ext uri="{FF2B5EF4-FFF2-40B4-BE49-F238E27FC236}">
                      <a16:creationId xmlns:a16="http://schemas.microsoft.com/office/drawing/2014/main" id="{C91FAE44-563E-42B1-9449-546B0B301E51}"/>
                    </a:ext>
                  </a:extLst>
                </p:cNvPr>
                <p:cNvSpPr>
                  <a:spLocks noRot="1" noChangeAspect="1" noMove="1" noResize="1" noEditPoints="1" noAdjustHandles="1" noChangeArrowheads="1" noChangeShapeType="1" noTextEdit="1"/>
                </p:cNvSpPr>
                <p:nvPr/>
              </p:nvSpPr>
              <p:spPr>
                <a:xfrm>
                  <a:off x="6689831" y="4207823"/>
                  <a:ext cx="55117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EE912AA2-9AFC-42D5-A7E2-0AB4CAC51340}"/>
                    </a:ext>
                  </a:extLst>
                </p:cNvPr>
                <p:cNvSpPr/>
                <p:nvPr/>
              </p:nvSpPr>
              <p:spPr>
                <a:xfrm>
                  <a:off x="6986790" y="4545177"/>
                  <a:ext cx="5511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W</m:t>
                            </m:r>
                          </m:e>
                          <m:sub>
                            <m:r>
                              <a:rPr lang="en-US" b="0" i="0" smtClean="0">
                                <a:latin typeface="Cambria Math" panose="02040503050406030204" pitchFamily="18" charset="0"/>
                              </a:rPr>
                              <m:t>4</m:t>
                            </m:r>
                          </m:sub>
                        </m:sSub>
                      </m:oMath>
                    </m:oMathPara>
                  </a14:m>
                  <a:endParaRPr lang="en-US" dirty="0"/>
                </a:p>
              </p:txBody>
            </p:sp>
          </mc:Choice>
          <mc:Fallback xmlns="">
            <p:sp>
              <p:nvSpPr>
                <p:cNvPr id="57" name="矩形 56">
                  <a:extLst>
                    <a:ext uri="{FF2B5EF4-FFF2-40B4-BE49-F238E27FC236}">
                      <a16:creationId xmlns:a16="http://schemas.microsoft.com/office/drawing/2014/main" id="{EE912AA2-9AFC-42D5-A7E2-0AB4CAC51340}"/>
                    </a:ext>
                  </a:extLst>
                </p:cNvPr>
                <p:cNvSpPr>
                  <a:spLocks noRot="1" noChangeAspect="1" noMove="1" noResize="1" noEditPoints="1" noAdjustHandles="1" noChangeArrowheads="1" noChangeShapeType="1" noTextEdit="1"/>
                </p:cNvSpPr>
                <p:nvPr/>
              </p:nvSpPr>
              <p:spPr>
                <a:xfrm>
                  <a:off x="6986790" y="4545177"/>
                  <a:ext cx="551177" cy="369332"/>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72A6-7ED4-43D2-A604-93AA8C5304B7}"/>
              </a:ext>
            </a:extLst>
          </p:cNvPr>
          <p:cNvSpPr>
            <a:spLocks noGrp="1"/>
          </p:cNvSpPr>
          <p:nvPr>
            <p:ph type="title"/>
          </p:nvPr>
        </p:nvSpPr>
        <p:spPr/>
        <p:txBody>
          <a:bodyPr/>
          <a:lstStyle/>
          <a:p>
            <a:r>
              <a:rPr lang="en-US" dirty="0"/>
              <a:t>Python (</a:t>
            </a:r>
            <a:r>
              <a:rPr lang="en-US" dirty="0" err="1"/>
              <a:t>Softmax</a:t>
            </a:r>
            <a:r>
              <a:rPr lang="en-US" dirty="0"/>
              <a:t>)</a:t>
            </a:r>
          </a:p>
        </p:txBody>
      </p:sp>
      <p:sp>
        <p:nvSpPr>
          <p:cNvPr id="3" name="Content Placeholder 2">
            <a:extLst>
              <a:ext uri="{FF2B5EF4-FFF2-40B4-BE49-F238E27FC236}">
                <a16:creationId xmlns:a16="http://schemas.microsoft.com/office/drawing/2014/main" id="{5063D821-AD82-408A-A90F-A5D57B18C116}"/>
              </a:ext>
            </a:extLst>
          </p:cNvPr>
          <p:cNvSpPr>
            <a:spLocks noGrp="1"/>
          </p:cNvSpPr>
          <p:nvPr>
            <p:ph idx="1"/>
          </p:nvPr>
        </p:nvSpPr>
        <p:spPr/>
        <p:txBody>
          <a:bodyPr/>
          <a:lstStyle/>
          <a:p>
            <a:pPr marL="0" indent="0">
              <a:buNone/>
            </a:pPr>
            <a:r>
              <a:rPr lang="en-US" dirty="0"/>
              <a:t>&gt;&gt;&gt; logits = [2.0, 1.0, 0.1 ]</a:t>
            </a:r>
          </a:p>
          <a:p>
            <a:pPr marL="0" indent="0">
              <a:buNone/>
            </a:pPr>
            <a:r>
              <a:rPr lang="en-US" dirty="0"/>
              <a:t>&gt;&gt;&gt;import </a:t>
            </a:r>
            <a:r>
              <a:rPr lang="en-US" dirty="0" err="1"/>
              <a:t>numpy</a:t>
            </a:r>
            <a:r>
              <a:rPr lang="en-US" dirty="0"/>
              <a:t> as np</a:t>
            </a:r>
          </a:p>
          <a:p>
            <a:pPr marL="0" indent="0">
              <a:buNone/>
            </a:pPr>
            <a:r>
              <a:rPr lang="en-US" dirty="0"/>
              <a:t>&gt;&gt;&gt;</a:t>
            </a:r>
            <a:r>
              <a:rPr lang="en-US" dirty="0" err="1"/>
              <a:t>exps</a:t>
            </a:r>
            <a:r>
              <a:rPr lang="en-US" dirty="0"/>
              <a:t> = [ </a:t>
            </a:r>
            <a:r>
              <a:rPr lang="en-US" dirty="0" err="1"/>
              <a:t>np.exp</a:t>
            </a:r>
            <a:r>
              <a:rPr lang="en-US" dirty="0"/>
              <a:t>(</a:t>
            </a:r>
            <a:r>
              <a:rPr lang="en-US" dirty="0" err="1"/>
              <a:t>i</a:t>
            </a:r>
            <a:r>
              <a:rPr lang="en-US" dirty="0"/>
              <a:t>) for </a:t>
            </a:r>
            <a:r>
              <a:rPr lang="en-US" dirty="0" err="1"/>
              <a:t>i</a:t>
            </a:r>
            <a:r>
              <a:rPr lang="en-US" dirty="0"/>
              <a:t> in logits]</a:t>
            </a:r>
          </a:p>
          <a:p>
            <a:pPr marL="0" indent="0">
              <a:buNone/>
            </a:pPr>
            <a:r>
              <a:rPr lang="en-US" dirty="0"/>
              <a:t>&gt;&gt;&gt;</a:t>
            </a:r>
            <a:r>
              <a:rPr lang="en-US" dirty="0" err="1"/>
              <a:t>sum_of_exps</a:t>
            </a:r>
            <a:r>
              <a:rPr lang="en-US" dirty="0"/>
              <a:t> = sum(exp)</a:t>
            </a:r>
          </a:p>
          <a:p>
            <a:pPr marL="0" indent="0">
              <a:buNone/>
            </a:pPr>
            <a:r>
              <a:rPr lang="en-US" dirty="0"/>
              <a:t>&gt;&gt;&gt;</a:t>
            </a:r>
            <a:r>
              <a:rPr lang="en-US" dirty="0" err="1"/>
              <a:t>softmax</a:t>
            </a:r>
            <a:r>
              <a:rPr lang="en-US" dirty="0"/>
              <a:t> = [  j/</a:t>
            </a:r>
            <a:r>
              <a:rPr lang="en-US" dirty="0" err="1"/>
              <a:t>sum_of_exps</a:t>
            </a:r>
            <a:r>
              <a:rPr lang="en-US" dirty="0"/>
              <a:t>  for  j  in </a:t>
            </a:r>
            <a:r>
              <a:rPr lang="en-US" dirty="0" err="1"/>
              <a:t>exps</a:t>
            </a:r>
            <a:r>
              <a:rPr lang="en-US" dirty="0"/>
              <a:t>  ]</a:t>
            </a:r>
          </a:p>
          <a:p>
            <a:pPr marL="0" indent="0">
              <a:buNone/>
            </a:pPr>
            <a:r>
              <a:rPr lang="en-US" dirty="0"/>
              <a:t>&gt;&gt;&gt; print sum(</a:t>
            </a:r>
            <a:r>
              <a:rPr lang="en-US" dirty="0" err="1"/>
              <a:t>softmax</a:t>
            </a:r>
            <a:r>
              <a:rPr lang="en-US" dirty="0"/>
              <a:t>)</a:t>
            </a:r>
          </a:p>
          <a:p>
            <a:pPr marL="0" indent="0">
              <a:buNone/>
            </a:pPr>
            <a:r>
              <a:rPr lang="en-US" dirty="0"/>
              <a:t>1</a:t>
            </a:r>
          </a:p>
          <a:p>
            <a:endParaRPr lang="en-US" dirty="0"/>
          </a:p>
        </p:txBody>
      </p:sp>
    </p:spTree>
    <p:extLst>
      <p:ext uri="{BB962C8B-B14F-4D97-AF65-F5344CB8AC3E}">
        <p14:creationId xmlns:p14="http://schemas.microsoft.com/office/powerpoint/2010/main" val="363874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C7F0-5771-4294-843A-8CAB52F2965B}"/>
              </a:ext>
            </a:extLst>
          </p:cNvPr>
          <p:cNvSpPr>
            <a:spLocks noGrp="1"/>
          </p:cNvSpPr>
          <p:nvPr>
            <p:ph type="title"/>
          </p:nvPr>
        </p:nvSpPr>
        <p:spPr/>
        <p:txBody>
          <a:bodyPr/>
          <a:lstStyle/>
          <a:p>
            <a:r>
              <a:rPr lang="en-US" dirty="0"/>
              <a:t>simple linear regression defines the network architecture</a:t>
            </a:r>
          </a:p>
        </p:txBody>
      </p:sp>
      <p:pic>
        <p:nvPicPr>
          <p:cNvPr id="4" name="Picture 3" descr="defines the network architecture&#10;#simple logistic regression&#10;&#10;def inference(x_tf, A, B):&#10;    init = tf.constant_initializer(value=0)&#10;    #W = tf.Variable(tf.zeros([A,B]))&#10;    W = tf.get_variable(&quot;W&quot;, [A,B],initializer=init)&#10;    #b = tf.Variable(tf.zeros([B]))&#10;    b = tf.get_variable(&quot;b&quot;, [B], initializer=init)&#10;&#10;    output = tf.nn.softmax(tf.matmul(x_tf, W) + b)&#10;    return output&#10;">
            <a:extLst>
              <a:ext uri="{FF2B5EF4-FFF2-40B4-BE49-F238E27FC236}">
                <a16:creationId xmlns:a16="http://schemas.microsoft.com/office/drawing/2014/main" id="{79D770D2-DC99-A845-AB03-0CAA63E06232}"/>
              </a:ext>
            </a:extLst>
          </p:cNvPr>
          <p:cNvPicPr>
            <a:picLocks noChangeAspect="1"/>
          </p:cNvPicPr>
          <p:nvPr/>
        </p:nvPicPr>
        <p:blipFill>
          <a:blip r:embed="rId3"/>
          <a:stretch>
            <a:fillRect/>
          </a:stretch>
        </p:blipFill>
        <p:spPr>
          <a:xfrm>
            <a:off x="1466415" y="2146691"/>
            <a:ext cx="6211170" cy="2564617"/>
          </a:xfrm>
          <a:prstGeom prst="rect">
            <a:avLst/>
          </a:prstGeom>
        </p:spPr>
      </p:pic>
    </p:spTree>
    <p:extLst>
      <p:ext uri="{BB962C8B-B14F-4D97-AF65-F5344CB8AC3E}">
        <p14:creationId xmlns:p14="http://schemas.microsoft.com/office/powerpoint/2010/main" val="345425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ogistic regression network architecture">
            <a:extLst>
              <a:ext uri="{FF2B5EF4-FFF2-40B4-BE49-F238E27FC236}">
                <a16:creationId xmlns:a16="http://schemas.microsoft.com/office/drawing/2014/main" id="{D998C7F0-5771-4294-843A-8CAB52F2965B}"/>
              </a:ext>
            </a:extLst>
          </p:cNvPr>
          <p:cNvSpPr>
            <a:spLocks noGrp="1"/>
          </p:cNvSpPr>
          <p:nvPr>
            <p:ph type="title"/>
          </p:nvPr>
        </p:nvSpPr>
        <p:spPr/>
        <p:txBody>
          <a:bodyPr/>
          <a:lstStyle/>
          <a:p>
            <a:r>
              <a:rPr lang="en-US" dirty="0"/>
              <a:t>simple logistic regression defines the network architecture</a:t>
            </a:r>
          </a:p>
        </p:txBody>
      </p:sp>
      <p:pic>
        <p:nvPicPr>
          <p:cNvPr id="7" name="Picture 6" descr="simple logistic regression defines the network architecture&#10;def inference(x_tf, A, B):&#10;    init = tf.constant_initializer(value=0)&#10;    #W = tf.Variable(tf.zeros([A,B]))&#10;    W = tf.get_variable(&quot;W&quot;, [A,B],initializer=init)&#10;    #b = tf.Variable(tf.zeros([B]))&#10;    b = tf.get_variable(&quot;b&quot;, [B], initializer=init)&#10;&#10;    output = tf.nn.softmax(tf.matmul(x_tf, W) + b)&#10;    return output&#10;">
            <a:extLst>
              <a:ext uri="{FF2B5EF4-FFF2-40B4-BE49-F238E27FC236}">
                <a16:creationId xmlns:a16="http://schemas.microsoft.com/office/drawing/2014/main" id="{46346C6E-4C81-4E23-B43F-D0D240DCBA63}"/>
              </a:ext>
            </a:extLst>
          </p:cNvPr>
          <p:cNvPicPr>
            <a:picLocks noChangeAspect="1"/>
          </p:cNvPicPr>
          <p:nvPr/>
        </p:nvPicPr>
        <p:blipFill rotWithShape="1">
          <a:blip r:embed="rId3"/>
          <a:srcRect l="1533" t="8623" r="21381" b="4111"/>
          <a:stretch/>
        </p:blipFill>
        <p:spPr>
          <a:xfrm>
            <a:off x="712055" y="2118134"/>
            <a:ext cx="5314220" cy="3482340"/>
          </a:xfrm>
          <a:prstGeom prst="rect">
            <a:avLst/>
          </a:prstGeom>
          <a:solidFill>
            <a:schemeClr val="accent1">
              <a:lumMod val="50000"/>
            </a:schemeClr>
          </a:solidFill>
        </p:spPr>
      </p:pic>
      <p:grpSp>
        <p:nvGrpSpPr>
          <p:cNvPr id="25" name="组合 24" descr="log">
            <a:extLst>
              <a:ext uri="{FF2B5EF4-FFF2-40B4-BE49-F238E27FC236}">
                <a16:creationId xmlns:a16="http://schemas.microsoft.com/office/drawing/2014/main" id="{8C26BC7A-C100-4CD1-B25F-735B1D7212B6}"/>
              </a:ext>
            </a:extLst>
          </p:cNvPr>
          <p:cNvGrpSpPr/>
          <p:nvPr/>
        </p:nvGrpSpPr>
        <p:grpSpPr>
          <a:xfrm>
            <a:off x="6022833" y="2837721"/>
            <a:ext cx="2289861" cy="1901691"/>
            <a:chOff x="6022833" y="2837721"/>
            <a:chExt cx="2289861" cy="1901691"/>
          </a:xfrm>
        </p:grpSpPr>
        <p:sp>
          <p:nvSpPr>
            <p:cNvPr id="4" name="椭圆 3">
              <a:extLst>
                <a:ext uri="{FF2B5EF4-FFF2-40B4-BE49-F238E27FC236}">
                  <a16:creationId xmlns:a16="http://schemas.microsoft.com/office/drawing/2014/main" id="{5AA76FD4-EC77-4E47-8555-DFACF0D4C963}"/>
                </a:ext>
              </a:extLst>
            </p:cNvPr>
            <p:cNvSpPr/>
            <p:nvPr/>
          </p:nvSpPr>
          <p:spPr>
            <a:xfrm>
              <a:off x="6577633" y="3474268"/>
              <a:ext cx="1391991" cy="5715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err="1">
                  <a:latin typeface="Cambria Math" panose="02040503050406030204" pitchFamily="18" charset="0"/>
                </a:rPr>
                <a:t>matmul</a:t>
              </a:r>
              <a:endParaRPr lang="en-US" i="1" dirty="0">
                <a:latin typeface="Cambria Math" panose="02040503050406030204" pitchFamily="18" charset="0"/>
              </a:endParaRPr>
            </a:p>
          </p:txBody>
        </p:sp>
        <p:sp>
          <p:nvSpPr>
            <p:cNvPr id="6" name="椭圆 5">
              <a:extLst>
                <a:ext uri="{FF2B5EF4-FFF2-40B4-BE49-F238E27FC236}">
                  <a16:creationId xmlns:a16="http://schemas.microsoft.com/office/drawing/2014/main" id="{217AE626-26B5-4D2F-A3C1-6A8D632593D1}"/>
                </a:ext>
              </a:extLst>
            </p:cNvPr>
            <p:cNvSpPr/>
            <p:nvPr/>
          </p:nvSpPr>
          <p:spPr>
            <a:xfrm>
              <a:off x="7007139" y="2837721"/>
              <a:ext cx="449565" cy="42672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latin typeface="Cambria Math" panose="02040503050406030204" pitchFamily="18" charset="0"/>
                </a:rPr>
                <a:t>w</a:t>
              </a:r>
            </a:p>
          </p:txBody>
        </p:sp>
        <p:sp>
          <p:nvSpPr>
            <p:cNvPr id="8" name="椭圆 7">
              <a:extLst>
                <a:ext uri="{FF2B5EF4-FFF2-40B4-BE49-F238E27FC236}">
                  <a16:creationId xmlns:a16="http://schemas.microsoft.com/office/drawing/2014/main" id="{2869E8ED-0311-4CA6-84F3-35140FDCAD60}"/>
                </a:ext>
              </a:extLst>
            </p:cNvPr>
            <p:cNvSpPr/>
            <p:nvPr/>
          </p:nvSpPr>
          <p:spPr>
            <a:xfrm>
              <a:off x="6022833" y="2865964"/>
              <a:ext cx="804521" cy="37023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err="1">
                  <a:latin typeface="Cambria Math" panose="02040503050406030204" pitchFamily="18" charset="0"/>
                </a:rPr>
                <a:t>X_tf</a:t>
              </a:r>
              <a:endParaRPr lang="en-US" i="1" dirty="0">
                <a:latin typeface="Cambria Math" panose="02040503050406030204" pitchFamily="18" charset="0"/>
              </a:endParaRPr>
            </a:p>
          </p:txBody>
        </p:sp>
        <p:sp>
          <p:nvSpPr>
            <p:cNvPr id="9" name="椭圆 8">
              <a:extLst>
                <a:ext uri="{FF2B5EF4-FFF2-40B4-BE49-F238E27FC236}">
                  <a16:creationId xmlns:a16="http://schemas.microsoft.com/office/drawing/2014/main" id="{41DE90C2-0D03-4FF4-A589-39FE29780EE1}"/>
                </a:ext>
              </a:extLst>
            </p:cNvPr>
            <p:cNvSpPr/>
            <p:nvPr/>
          </p:nvSpPr>
          <p:spPr>
            <a:xfrm>
              <a:off x="6155364" y="4312692"/>
              <a:ext cx="449565" cy="42672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i="1" dirty="0">
                  <a:latin typeface="Cambria Math" panose="02040503050406030204" pitchFamily="18" charset="0"/>
                </a:rPr>
                <a:t>y</a:t>
              </a:r>
              <a:endParaRPr lang="en-US" i="1" dirty="0">
                <a:latin typeface="Cambria Math" panose="02040503050406030204" pitchFamily="18" charset="0"/>
              </a:endParaRPr>
            </a:p>
          </p:txBody>
        </p:sp>
        <p:sp>
          <p:nvSpPr>
            <p:cNvPr id="5" name="矩形 4">
              <a:extLst>
                <a:ext uri="{FF2B5EF4-FFF2-40B4-BE49-F238E27FC236}">
                  <a16:creationId xmlns:a16="http://schemas.microsoft.com/office/drawing/2014/main" id="{81EF1B81-9E25-409A-8F31-79E4512CA37E}"/>
                </a:ext>
              </a:extLst>
            </p:cNvPr>
            <p:cNvSpPr/>
            <p:nvPr/>
          </p:nvSpPr>
          <p:spPr>
            <a:xfrm>
              <a:off x="7741536" y="2895698"/>
              <a:ext cx="571158" cy="2965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latin typeface="Cambria Math" panose="02040503050406030204" pitchFamily="18" charset="0"/>
                </a:rPr>
                <a:t>“w”</a:t>
              </a:r>
            </a:p>
          </p:txBody>
        </p:sp>
        <p:sp>
          <p:nvSpPr>
            <p:cNvPr id="11" name="矩形 10">
              <a:extLst>
                <a:ext uri="{FF2B5EF4-FFF2-40B4-BE49-F238E27FC236}">
                  <a16:creationId xmlns:a16="http://schemas.microsoft.com/office/drawing/2014/main" id="{5C62FFBD-3505-497A-A973-2C29203D49FF}"/>
                </a:ext>
              </a:extLst>
            </p:cNvPr>
            <p:cNvSpPr/>
            <p:nvPr/>
          </p:nvSpPr>
          <p:spPr>
            <a:xfrm>
              <a:off x="7638262" y="4377786"/>
              <a:ext cx="571158" cy="2965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i="1" dirty="0">
                  <a:latin typeface="Cambria Math" panose="02040503050406030204" pitchFamily="18" charset="0"/>
                </a:rPr>
                <a:t>“b”</a:t>
              </a:r>
            </a:p>
          </p:txBody>
        </p:sp>
        <p:sp>
          <p:nvSpPr>
            <p:cNvPr id="12" name="椭圆 11">
              <a:extLst>
                <a:ext uri="{FF2B5EF4-FFF2-40B4-BE49-F238E27FC236}">
                  <a16:creationId xmlns:a16="http://schemas.microsoft.com/office/drawing/2014/main" id="{A39F9961-5800-4BDD-B685-17BD9ECD53E3}"/>
                </a:ext>
              </a:extLst>
            </p:cNvPr>
            <p:cNvSpPr/>
            <p:nvPr/>
          </p:nvSpPr>
          <p:spPr>
            <a:xfrm>
              <a:off x="6866653" y="4312692"/>
              <a:ext cx="449565" cy="42672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i="1" dirty="0">
                  <a:latin typeface="Cambria Math" panose="02040503050406030204" pitchFamily="18" charset="0"/>
                </a:rPr>
                <a:t>b</a:t>
              </a:r>
              <a:endParaRPr lang="en-US" i="1" dirty="0">
                <a:latin typeface="Cambria Math" panose="02040503050406030204" pitchFamily="18" charset="0"/>
              </a:endParaRPr>
            </a:p>
          </p:txBody>
        </p:sp>
        <p:cxnSp>
          <p:nvCxnSpPr>
            <p:cNvPr id="14" name="直接连接符 13">
              <a:extLst>
                <a:ext uri="{FF2B5EF4-FFF2-40B4-BE49-F238E27FC236}">
                  <a16:creationId xmlns:a16="http://schemas.microsoft.com/office/drawing/2014/main" id="{06A794A7-5B8A-40FB-82CF-2FD6ECFDC98D}"/>
                </a:ext>
              </a:extLst>
            </p:cNvPr>
            <p:cNvCxnSpPr>
              <a:cxnSpLocks/>
              <a:stCxn id="4" idx="0"/>
              <a:endCxn id="6" idx="4"/>
            </p:cNvCxnSpPr>
            <p:nvPr/>
          </p:nvCxnSpPr>
          <p:spPr>
            <a:xfrm flipH="1" flipV="1">
              <a:off x="7231922" y="3264441"/>
              <a:ext cx="41707" cy="2098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0303CD5-5F5D-4B59-AC6D-BA4F4D6D7D2F}"/>
                </a:ext>
              </a:extLst>
            </p:cNvPr>
            <p:cNvCxnSpPr>
              <a:stCxn id="6" idx="6"/>
              <a:endCxn id="5" idx="1"/>
            </p:cNvCxnSpPr>
            <p:nvPr/>
          </p:nvCxnSpPr>
          <p:spPr>
            <a:xfrm flipV="1">
              <a:off x="7456704" y="3043964"/>
              <a:ext cx="284832" cy="71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7E884FF-A5AC-4D8E-9175-9253ED479BE9}"/>
                </a:ext>
              </a:extLst>
            </p:cNvPr>
            <p:cNvCxnSpPr>
              <a:cxnSpLocks/>
              <a:stCxn id="8" idx="4"/>
              <a:endCxn id="4" idx="1"/>
            </p:cNvCxnSpPr>
            <p:nvPr/>
          </p:nvCxnSpPr>
          <p:spPr>
            <a:xfrm>
              <a:off x="6425094" y="3236197"/>
              <a:ext cx="356391" cy="321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AB04CD7-873E-41BE-A0B2-1F08F3DF2201}"/>
                </a:ext>
              </a:extLst>
            </p:cNvPr>
            <p:cNvCxnSpPr>
              <a:cxnSpLocks/>
              <a:stCxn id="4" idx="3"/>
              <a:endCxn id="9" idx="0"/>
            </p:cNvCxnSpPr>
            <p:nvPr/>
          </p:nvCxnSpPr>
          <p:spPr>
            <a:xfrm flipH="1">
              <a:off x="6380147" y="3962074"/>
              <a:ext cx="401338" cy="3506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DB43D90-707A-4AF9-942D-F2ABC6C3B1BA}"/>
                </a:ext>
              </a:extLst>
            </p:cNvPr>
            <p:cNvCxnSpPr>
              <a:stCxn id="9" idx="6"/>
              <a:endCxn id="12" idx="2"/>
            </p:cNvCxnSpPr>
            <p:nvPr/>
          </p:nvCxnSpPr>
          <p:spPr>
            <a:xfrm>
              <a:off x="6604929" y="4526052"/>
              <a:ext cx="2617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688F35-3866-4E41-A0E0-E4BFED317D6A}"/>
                </a:ext>
              </a:extLst>
            </p:cNvPr>
            <p:cNvCxnSpPr>
              <a:stCxn id="12" idx="6"/>
              <a:endCxn id="11" idx="1"/>
            </p:cNvCxnSpPr>
            <p:nvPr/>
          </p:nvCxnSpPr>
          <p:spPr>
            <a:xfrm>
              <a:off x="7316218" y="4526052"/>
              <a:ext cx="3220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940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77F360C-6CF4-468B-9A50-DA6BD8FE32A2}"/>
              </a:ext>
            </a:extLst>
          </p:cNvPr>
          <p:cNvSpPr>
            <a:spLocks noGrp="1"/>
          </p:cNvSpPr>
          <p:nvPr>
            <p:ph type="title"/>
          </p:nvPr>
        </p:nvSpPr>
        <p:spPr/>
        <p:txBody>
          <a:bodyPr/>
          <a:lstStyle/>
          <a:p>
            <a:r>
              <a:rPr lang="en-US" dirty="0" err="1"/>
              <a:t>tf.get_variable</a:t>
            </a:r>
            <a:r>
              <a:rPr lang="en-US" dirty="0"/>
              <a:t>()</a:t>
            </a:r>
          </a:p>
        </p:txBody>
      </p:sp>
      <p:sp>
        <p:nvSpPr>
          <p:cNvPr id="3" name="Content Placeholder 2">
            <a:extLst>
              <a:ext uri="{FF2B5EF4-FFF2-40B4-BE49-F238E27FC236}">
                <a16:creationId xmlns:a16="http://schemas.microsoft.com/office/drawing/2014/main" id="{4C3C8218-B197-4235-824C-5B50186270C7}"/>
              </a:ext>
            </a:extLst>
          </p:cNvPr>
          <p:cNvSpPr>
            <a:spLocks noGrp="1"/>
          </p:cNvSpPr>
          <p:nvPr>
            <p:ph idx="1"/>
          </p:nvPr>
        </p:nvSpPr>
        <p:spPr/>
        <p:txBody>
          <a:bodyPr/>
          <a:lstStyle/>
          <a:p>
            <a:r>
              <a:rPr lang="en-US" dirty="0"/>
              <a:t>Notice that we can use </a:t>
            </a:r>
            <a:r>
              <a:rPr lang="en-US" dirty="0" err="1"/>
              <a:t>tf.get_variable</a:t>
            </a:r>
            <a:r>
              <a:rPr lang="en-US" dirty="0"/>
              <a:t>() instead of </a:t>
            </a:r>
            <a:r>
              <a:rPr lang="en-US" dirty="0" err="1"/>
              <a:t>tf.Variable</a:t>
            </a:r>
            <a:r>
              <a:rPr lang="en-US" dirty="0"/>
              <a:t>() here to declare W and b. The values A and B represent, as previously defined, the number of features and the number of classes. </a:t>
            </a:r>
          </a:p>
          <a:p>
            <a:r>
              <a:rPr lang="en-US" dirty="0"/>
              <a:t>The difference between </a:t>
            </a:r>
            <a:r>
              <a:rPr lang="en-US" dirty="0" err="1"/>
              <a:t>tf.Variable</a:t>
            </a:r>
            <a:r>
              <a:rPr lang="en-US" dirty="0"/>
              <a:t>() and </a:t>
            </a:r>
            <a:r>
              <a:rPr lang="en-US" dirty="0" err="1"/>
              <a:t>tf.get_variable</a:t>
            </a:r>
            <a:r>
              <a:rPr lang="en-US" dirty="0"/>
              <a:t>() have to do with re-using the same variable. </a:t>
            </a:r>
          </a:p>
          <a:p>
            <a:r>
              <a:rPr lang="en-US" dirty="0"/>
              <a:t>Basically, </a:t>
            </a:r>
            <a:r>
              <a:rPr lang="en-US" dirty="0" err="1"/>
              <a:t>tf.Variable</a:t>
            </a:r>
            <a:r>
              <a:rPr lang="en-US" dirty="0"/>
              <a:t>() is older and </a:t>
            </a:r>
            <a:r>
              <a:rPr lang="en-US" dirty="0" err="1"/>
              <a:t>tf.get_variable</a:t>
            </a:r>
            <a:r>
              <a:rPr lang="en-US" dirty="0"/>
              <a:t>() is newer and more efficient. </a:t>
            </a:r>
          </a:p>
          <a:p>
            <a:r>
              <a:rPr lang="en-US" dirty="0"/>
              <a:t>The current </a:t>
            </a:r>
            <a:r>
              <a:rPr lang="en-US" dirty="0" err="1"/>
              <a:t>Tensorflow</a:t>
            </a:r>
            <a:r>
              <a:rPr lang="en-US" dirty="0"/>
              <a:t> world suggestion on this issue is to forget about </a:t>
            </a:r>
            <a:r>
              <a:rPr lang="en-US" dirty="0" err="1"/>
              <a:t>tf.Variable</a:t>
            </a:r>
            <a:r>
              <a:rPr lang="en-US" dirty="0"/>
              <a:t>() and always use </a:t>
            </a:r>
            <a:r>
              <a:rPr lang="en-US" dirty="0" err="1"/>
              <a:t>tf.get_variable</a:t>
            </a:r>
            <a:r>
              <a:rPr lang="en-US" dirty="0"/>
              <a:t>() instead. </a:t>
            </a:r>
          </a:p>
          <a:p>
            <a:endParaRPr lang="en-US" dirty="0"/>
          </a:p>
        </p:txBody>
      </p:sp>
    </p:spTree>
    <p:extLst>
      <p:ext uri="{BB962C8B-B14F-4D97-AF65-F5344CB8AC3E}">
        <p14:creationId xmlns:p14="http://schemas.microsoft.com/office/powerpoint/2010/main" val="207217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5299-CADD-4634-94CF-813EECBCE336}"/>
              </a:ext>
            </a:extLst>
          </p:cNvPr>
          <p:cNvSpPr>
            <a:spLocks noGrp="1"/>
          </p:cNvSpPr>
          <p:nvPr>
            <p:ph type="title"/>
          </p:nvPr>
        </p:nvSpPr>
        <p:spPr/>
        <p:txBody>
          <a:bodyPr/>
          <a:lstStyle/>
          <a:p>
            <a:r>
              <a:rPr lang="en-US" dirty="0"/>
              <a:t>iris dataset</a:t>
            </a:r>
          </a:p>
        </p:txBody>
      </p:sp>
      <p:sp>
        <p:nvSpPr>
          <p:cNvPr id="3" name="Content Placeholder 2">
            <a:extLst>
              <a:ext uri="{FF2B5EF4-FFF2-40B4-BE49-F238E27FC236}">
                <a16:creationId xmlns:a16="http://schemas.microsoft.com/office/drawing/2014/main" id="{21C0A16C-8F7C-4BFE-A07C-943A17D7E986}"/>
              </a:ext>
            </a:extLst>
          </p:cNvPr>
          <p:cNvSpPr>
            <a:spLocks noGrp="1"/>
          </p:cNvSpPr>
          <p:nvPr>
            <p:ph idx="1"/>
          </p:nvPr>
        </p:nvSpPr>
        <p:spPr/>
        <p:txBody>
          <a:bodyPr/>
          <a:lstStyle/>
          <a:p>
            <a:r>
              <a:rPr lang="en-US" dirty="0"/>
              <a:t>So, assuming we are working with the iris dataset, </a:t>
            </a:r>
            <a:r>
              <a:rPr lang="en-US" b="1" dirty="0"/>
              <a:t>A</a:t>
            </a:r>
            <a:r>
              <a:rPr lang="en-US" dirty="0"/>
              <a:t> would be equal to 4 and </a:t>
            </a:r>
            <a:r>
              <a:rPr lang="en-US" b="1" dirty="0"/>
              <a:t>B</a:t>
            </a:r>
            <a:r>
              <a:rPr lang="en-US" dirty="0"/>
              <a:t> would be equal to 3. </a:t>
            </a:r>
          </a:p>
          <a:p>
            <a:r>
              <a:rPr lang="en-US" dirty="0"/>
              <a:t>The drawing below shows the architecture for a logistic regression model.</a:t>
            </a:r>
          </a:p>
          <a:p>
            <a:r>
              <a:rPr lang="en-US" dirty="0"/>
              <a:t> If you look closely, you can conclude that a logistic regression model is like a neural network with no hidden layers. </a:t>
            </a:r>
          </a:p>
          <a:p>
            <a:r>
              <a:rPr lang="en-US" dirty="0"/>
              <a:t>There are only 2 layers: the input layer and the output layer. A hidden layer would be a layer in between input and output that connects these 2 layers. </a:t>
            </a:r>
          </a:p>
          <a:p>
            <a:endParaRPr lang="en-US" dirty="0"/>
          </a:p>
        </p:txBody>
      </p:sp>
    </p:spTree>
    <p:extLst>
      <p:ext uri="{BB962C8B-B14F-4D97-AF65-F5344CB8AC3E}">
        <p14:creationId xmlns:p14="http://schemas.microsoft.com/office/powerpoint/2010/main" val="262071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9A71-4BB3-44F7-9F50-87AA6486EB46}"/>
              </a:ext>
            </a:extLst>
          </p:cNvPr>
          <p:cNvSpPr>
            <a:spLocks noGrp="1"/>
          </p:cNvSpPr>
          <p:nvPr>
            <p:ph type="title"/>
          </p:nvPr>
        </p:nvSpPr>
        <p:spPr>
          <a:xfrm>
            <a:off x="628650" y="365126"/>
            <a:ext cx="7886700" cy="1325563"/>
          </a:xfrm>
        </p:spPr>
        <p:txBody>
          <a:bodyPr/>
          <a:lstStyle/>
          <a:p>
            <a:r>
              <a:rPr lang="en-US" dirty="0"/>
              <a:t>Logistic Regression Architecture for the Iris dataset</a:t>
            </a: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C11773CB-DE44-464D-B0EA-85DAABE0B213}"/>
                  </a:ext>
                </a:extLst>
              </p:cNvPr>
              <p:cNvSpPr/>
              <p:nvPr/>
            </p:nvSpPr>
            <p:spPr>
              <a:xfrm>
                <a:off x="2629650" y="2385854"/>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X</m:t>
                          </m:r>
                        </m:e>
                        <m:sub>
                          <m:r>
                            <a:rPr lang="en-US" sz="2800" i="1">
                              <a:latin typeface="Cambria Math" panose="02040503050406030204" pitchFamily="18" charset="0"/>
                            </a:rPr>
                            <m:t>1</m:t>
                          </m:r>
                        </m:sub>
                      </m:sSub>
                    </m:oMath>
                  </m:oMathPara>
                </a14:m>
                <a:endParaRPr lang="en-US" sz="2800" i="1" dirty="0">
                  <a:latin typeface="Cambria Math" panose="02040503050406030204" pitchFamily="18" charset="0"/>
                </a:endParaRPr>
              </a:p>
            </p:txBody>
          </p:sp>
        </mc:Choice>
        <mc:Fallback xmlns="">
          <p:sp>
            <p:nvSpPr>
              <p:cNvPr id="5" name="椭圆 4">
                <a:extLst>
                  <a:ext uri="{FF2B5EF4-FFF2-40B4-BE49-F238E27FC236}">
                    <a16:creationId xmlns:a16="http://schemas.microsoft.com/office/drawing/2014/main" id="{C11773CB-DE44-464D-B0EA-85DAABE0B213}"/>
                  </a:ext>
                </a:extLst>
              </p:cNvPr>
              <p:cNvSpPr>
                <a:spLocks noRot="1" noChangeAspect="1" noMove="1" noResize="1" noEditPoints="1" noAdjustHandles="1" noChangeArrowheads="1" noChangeShapeType="1" noTextEdit="1"/>
              </p:cNvSpPr>
              <p:nvPr/>
            </p:nvSpPr>
            <p:spPr>
              <a:xfrm>
                <a:off x="2629650" y="2385854"/>
                <a:ext cx="594360" cy="59436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1EC94599-02A5-4CCF-941F-688D4F628010}"/>
                  </a:ext>
                </a:extLst>
              </p:cNvPr>
              <p:cNvSpPr/>
              <p:nvPr/>
            </p:nvSpPr>
            <p:spPr>
              <a:xfrm>
                <a:off x="5136630" y="2683034"/>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1</m:t>
                          </m:r>
                        </m:sub>
                      </m:sSub>
                    </m:oMath>
                  </m:oMathPara>
                </a14:m>
                <a:endParaRPr lang="en-US" sz="2800" i="1" dirty="0">
                  <a:latin typeface="Cambria Math" panose="02040503050406030204" pitchFamily="18" charset="0"/>
                </a:endParaRPr>
              </a:p>
            </p:txBody>
          </p:sp>
        </mc:Choice>
        <mc:Fallback xmlns="">
          <p:sp>
            <p:nvSpPr>
              <p:cNvPr id="6" name="椭圆 5">
                <a:extLst>
                  <a:ext uri="{FF2B5EF4-FFF2-40B4-BE49-F238E27FC236}">
                    <a16:creationId xmlns:a16="http://schemas.microsoft.com/office/drawing/2014/main" id="{1EC94599-02A5-4CCF-941F-688D4F628010}"/>
                  </a:ext>
                </a:extLst>
              </p:cNvPr>
              <p:cNvSpPr>
                <a:spLocks noRot="1" noChangeAspect="1" noMove="1" noResize="1" noEditPoints="1" noAdjustHandles="1" noChangeArrowheads="1" noChangeShapeType="1" noTextEdit="1"/>
              </p:cNvSpPr>
              <p:nvPr/>
            </p:nvSpPr>
            <p:spPr>
              <a:xfrm>
                <a:off x="5136630" y="2683034"/>
                <a:ext cx="594360" cy="59436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37372244-928F-427C-B65A-55A606945A35}"/>
                  </a:ext>
                </a:extLst>
              </p:cNvPr>
              <p:cNvSpPr/>
              <p:nvPr/>
            </p:nvSpPr>
            <p:spPr>
              <a:xfrm>
                <a:off x="5136630" y="3736334"/>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2</m:t>
                          </m:r>
                        </m:sub>
                      </m:sSub>
                    </m:oMath>
                  </m:oMathPara>
                </a14:m>
                <a:endParaRPr lang="en-US" sz="2800" i="1" dirty="0">
                  <a:latin typeface="Cambria Math" panose="02040503050406030204" pitchFamily="18" charset="0"/>
                </a:endParaRPr>
              </a:p>
            </p:txBody>
          </p:sp>
        </mc:Choice>
        <mc:Fallback xmlns="">
          <p:sp>
            <p:nvSpPr>
              <p:cNvPr id="7" name="椭圆 6">
                <a:extLst>
                  <a:ext uri="{FF2B5EF4-FFF2-40B4-BE49-F238E27FC236}">
                    <a16:creationId xmlns:a16="http://schemas.microsoft.com/office/drawing/2014/main" id="{37372244-928F-427C-B65A-55A606945A35}"/>
                  </a:ext>
                </a:extLst>
              </p:cNvPr>
              <p:cNvSpPr>
                <a:spLocks noRot="1" noChangeAspect="1" noMove="1" noResize="1" noEditPoints="1" noAdjustHandles="1" noChangeArrowheads="1" noChangeShapeType="1" noTextEdit="1"/>
              </p:cNvSpPr>
              <p:nvPr/>
            </p:nvSpPr>
            <p:spPr>
              <a:xfrm>
                <a:off x="5136630" y="3736334"/>
                <a:ext cx="594360" cy="59436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D35A6389-992A-4B92-915F-508964D45115}"/>
                  </a:ext>
                </a:extLst>
              </p:cNvPr>
              <p:cNvSpPr/>
              <p:nvPr/>
            </p:nvSpPr>
            <p:spPr>
              <a:xfrm>
                <a:off x="5136630" y="4765274"/>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Y</m:t>
                          </m:r>
                        </m:e>
                        <m:sub>
                          <m:r>
                            <a:rPr lang="en-US" sz="2800" i="1">
                              <a:latin typeface="Cambria Math" panose="02040503050406030204" pitchFamily="18" charset="0"/>
                            </a:rPr>
                            <m:t>3</m:t>
                          </m:r>
                        </m:sub>
                      </m:sSub>
                    </m:oMath>
                  </m:oMathPara>
                </a14:m>
                <a:endParaRPr lang="en-US" sz="2800" i="1" dirty="0">
                  <a:latin typeface="Cambria Math" panose="02040503050406030204" pitchFamily="18" charset="0"/>
                </a:endParaRPr>
              </a:p>
            </p:txBody>
          </p:sp>
        </mc:Choice>
        <mc:Fallback xmlns="">
          <p:sp>
            <p:nvSpPr>
              <p:cNvPr id="8" name="椭圆 7">
                <a:extLst>
                  <a:ext uri="{FF2B5EF4-FFF2-40B4-BE49-F238E27FC236}">
                    <a16:creationId xmlns:a16="http://schemas.microsoft.com/office/drawing/2014/main" id="{D35A6389-992A-4B92-915F-508964D45115}"/>
                  </a:ext>
                </a:extLst>
              </p:cNvPr>
              <p:cNvSpPr>
                <a:spLocks noRot="1" noChangeAspect="1" noMove="1" noResize="1" noEditPoints="1" noAdjustHandles="1" noChangeArrowheads="1" noChangeShapeType="1" noTextEdit="1"/>
              </p:cNvSpPr>
              <p:nvPr/>
            </p:nvSpPr>
            <p:spPr>
              <a:xfrm>
                <a:off x="5136630" y="4765274"/>
                <a:ext cx="594360" cy="594360"/>
              </a:xfrm>
              <a:prstGeom prst="ellipse">
                <a:avLst/>
              </a:prstGeom>
              <a:blipFill>
                <a:blip r:embed="rId5"/>
                <a:stretch>
                  <a:fillRect/>
                </a:stretch>
              </a:blipFill>
            </p:spPr>
            <p:txBody>
              <a:bodyPr/>
              <a:lstStyle/>
              <a:p>
                <a:r>
                  <a:rPr lang="en-US">
                    <a:noFill/>
                  </a:rPr>
                  <a:t> </a:t>
                </a:r>
              </a:p>
            </p:txBody>
          </p:sp>
        </mc:Fallback>
      </mc:AlternateContent>
      <p:cxnSp>
        <p:nvCxnSpPr>
          <p:cNvPr id="9" name="直接连接符 8">
            <a:extLst>
              <a:ext uri="{FF2B5EF4-FFF2-40B4-BE49-F238E27FC236}">
                <a16:creationId xmlns:a16="http://schemas.microsoft.com/office/drawing/2014/main" id="{B6A8FD9A-2580-459B-803B-42A94E38C8EF}"/>
              </a:ext>
              <a:ext uri="{C183D7F6-B498-43B3-948B-1728B52AA6E4}">
                <adec:decorative xmlns:adec="http://schemas.microsoft.com/office/drawing/2017/decorative" val="1"/>
              </a:ext>
            </a:extLst>
          </p:cNvPr>
          <p:cNvCxnSpPr>
            <a:stCxn id="5" idx="6"/>
            <a:endCxn id="6" idx="2"/>
          </p:cNvCxnSpPr>
          <p:nvPr/>
        </p:nvCxnSpPr>
        <p:spPr>
          <a:xfrm>
            <a:off x="3224010" y="2683034"/>
            <a:ext cx="1912620" cy="297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F039C8-9122-4B9D-BA60-99A4E09CE66D}"/>
              </a:ext>
              <a:ext uri="{C183D7F6-B498-43B3-948B-1728B52AA6E4}">
                <adec:decorative xmlns:adec="http://schemas.microsoft.com/office/drawing/2017/decorative" val="1"/>
              </a:ext>
            </a:extLst>
          </p:cNvPr>
          <p:cNvCxnSpPr>
            <a:cxnSpLocks/>
            <a:stCxn id="5" idx="6"/>
            <a:endCxn id="7" idx="2"/>
          </p:cNvCxnSpPr>
          <p:nvPr/>
        </p:nvCxnSpPr>
        <p:spPr>
          <a:xfrm>
            <a:off x="3224010" y="2683034"/>
            <a:ext cx="1912620" cy="13504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73905F4-1CCB-4A1F-A39D-1FBAE20D187A}"/>
              </a:ext>
              <a:ext uri="{C183D7F6-B498-43B3-948B-1728B52AA6E4}">
                <adec:decorative xmlns:adec="http://schemas.microsoft.com/office/drawing/2017/decorative" val="1"/>
              </a:ext>
            </a:extLst>
          </p:cNvPr>
          <p:cNvCxnSpPr>
            <a:stCxn id="5" idx="6"/>
            <a:endCxn id="8" idx="2"/>
          </p:cNvCxnSpPr>
          <p:nvPr/>
        </p:nvCxnSpPr>
        <p:spPr>
          <a:xfrm>
            <a:off x="3224010" y="2683034"/>
            <a:ext cx="1912620" cy="2379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8EBE7FF5-F99A-4EEC-9F68-0FC6FA221C14}"/>
                  </a:ext>
                </a:extLst>
              </p:cNvPr>
              <p:cNvSpPr/>
              <p:nvPr/>
            </p:nvSpPr>
            <p:spPr>
              <a:xfrm>
                <a:off x="2629650" y="3193314"/>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X</m:t>
                          </m:r>
                        </m:e>
                        <m:sub>
                          <m:r>
                            <a:rPr lang="en-US" sz="2800" i="1">
                              <a:latin typeface="Cambria Math" panose="02040503050406030204" pitchFamily="18" charset="0"/>
                            </a:rPr>
                            <m:t>2</m:t>
                          </m:r>
                        </m:sub>
                      </m:sSub>
                    </m:oMath>
                  </m:oMathPara>
                </a14:m>
                <a:endParaRPr lang="en-US" sz="2800" i="1" dirty="0">
                  <a:latin typeface="Cambria Math" panose="02040503050406030204" pitchFamily="18" charset="0"/>
                </a:endParaRPr>
              </a:p>
            </p:txBody>
          </p:sp>
        </mc:Choice>
        <mc:Fallback xmlns="">
          <p:sp>
            <p:nvSpPr>
              <p:cNvPr id="21" name="椭圆 20">
                <a:extLst>
                  <a:ext uri="{FF2B5EF4-FFF2-40B4-BE49-F238E27FC236}">
                    <a16:creationId xmlns:a16="http://schemas.microsoft.com/office/drawing/2014/main" id="{8EBE7FF5-F99A-4EEC-9F68-0FC6FA221C14}"/>
                  </a:ext>
                </a:extLst>
              </p:cNvPr>
              <p:cNvSpPr>
                <a:spLocks noRot="1" noChangeAspect="1" noMove="1" noResize="1" noEditPoints="1" noAdjustHandles="1" noChangeArrowheads="1" noChangeShapeType="1" noTextEdit="1"/>
              </p:cNvSpPr>
              <p:nvPr/>
            </p:nvSpPr>
            <p:spPr>
              <a:xfrm>
                <a:off x="2629650" y="3193314"/>
                <a:ext cx="594360" cy="594360"/>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940DE5FD-25CC-43DF-B5E0-26DD21911D47}"/>
                  </a:ext>
                </a:extLst>
              </p:cNvPr>
              <p:cNvSpPr/>
              <p:nvPr/>
            </p:nvSpPr>
            <p:spPr>
              <a:xfrm>
                <a:off x="2629650" y="4083485"/>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X</m:t>
                          </m:r>
                        </m:e>
                        <m:sub>
                          <m:r>
                            <a:rPr lang="en-US" sz="2800" i="1">
                              <a:latin typeface="Cambria Math" panose="02040503050406030204" pitchFamily="18" charset="0"/>
                            </a:rPr>
                            <m:t>3</m:t>
                          </m:r>
                        </m:sub>
                      </m:sSub>
                    </m:oMath>
                  </m:oMathPara>
                </a14:m>
                <a:endParaRPr lang="en-US" sz="2800" i="1" dirty="0">
                  <a:latin typeface="Cambria Math" panose="02040503050406030204" pitchFamily="18" charset="0"/>
                </a:endParaRPr>
              </a:p>
            </p:txBody>
          </p:sp>
        </mc:Choice>
        <mc:Fallback xmlns="">
          <p:sp>
            <p:nvSpPr>
              <p:cNvPr id="22" name="椭圆 21">
                <a:extLst>
                  <a:ext uri="{FF2B5EF4-FFF2-40B4-BE49-F238E27FC236}">
                    <a16:creationId xmlns:a16="http://schemas.microsoft.com/office/drawing/2014/main" id="{940DE5FD-25CC-43DF-B5E0-26DD21911D47}"/>
                  </a:ext>
                </a:extLst>
              </p:cNvPr>
              <p:cNvSpPr>
                <a:spLocks noRot="1" noChangeAspect="1" noMove="1" noResize="1" noEditPoints="1" noAdjustHandles="1" noChangeArrowheads="1" noChangeShapeType="1" noTextEdit="1"/>
              </p:cNvSpPr>
              <p:nvPr/>
            </p:nvSpPr>
            <p:spPr>
              <a:xfrm>
                <a:off x="2629650" y="4083485"/>
                <a:ext cx="594360" cy="594360"/>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2E80EA07-2593-4C65-9CD2-6F050C8465AC}"/>
                  </a:ext>
                </a:extLst>
              </p:cNvPr>
              <p:cNvSpPr/>
              <p:nvPr/>
            </p:nvSpPr>
            <p:spPr>
              <a:xfrm>
                <a:off x="2629650" y="4948833"/>
                <a:ext cx="594360" cy="59436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n-US" sz="2800" i="1">
                              <a:latin typeface="Cambria Math" panose="02040503050406030204" pitchFamily="18" charset="0"/>
                            </a:rPr>
                            <m:t>X</m:t>
                          </m:r>
                        </m:e>
                        <m:sub>
                          <m:r>
                            <a:rPr lang="en-US" sz="2800" i="1">
                              <a:latin typeface="Cambria Math" panose="02040503050406030204" pitchFamily="18" charset="0"/>
                            </a:rPr>
                            <m:t>4</m:t>
                          </m:r>
                        </m:sub>
                      </m:sSub>
                    </m:oMath>
                  </m:oMathPara>
                </a14:m>
                <a:endParaRPr lang="en-US" sz="2800" i="1" dirty="0">
                  <a:latin typeface="Cambria Math" panose="02040503050406030204" pitchFamily="18" charset="0"/>
                </a:endParaRPr>
              </a:p>
            </p:txBody>
          </p:sp>
        </mc:Choice>
        <mc:Fallback xmlns="">
          <p:sp>
            <p:nvSpPr>
              <p:cNvPr id="23" name="椭圆 22">
                <a:extLst>
                  <a:ext uri="{FF2B5EF4-FFF2-40B4-BE49-F238E27FC236}">
                    <a16:creationId xmlns:a16="http://schemas.microsoft.com/office/drawing/2014/main" id="{2E80EA07-2593-4C65-9CD2-6F050C8465AC}"/>
                  </a:ext>
                </a:extLst>
              </p:cNvPr>
              <p:cNvSpPr>
                <a:spLocks noRot="1" noChangeAspect="1" noMove="1" noResize="1" noEditPoints="1" noAdjustHandles="1" noChangeArrowheads="1" noChangeShapeType="1" noTextEdit="1"/>
              </p:cNvSpPr>
              <p:nvPr/>
            </p:nvSpPr>
            <p:spPr>
              <a:xfrm>
                <a:off x="2629650" y="4948833"/>
                <a:ext cx="594360" cy="594360"/>
              </a:xfrm>
              <a:prstGeom prst="ellipse">
                <a:avLst/>
              </a:prstGeom>
              <a:blipFill>
                <a:blip r:embed="rId8"/>
                <a:stretch>
                  <a:fillRect/>
                </a:stretch>
              </a:blipFill>
            </p:spPr>
            <p:txBody>
              <a:bodyPr/>
              <a:lstStyle/>
              <a:p>
                <a:r>
                  <a:rPr lang="en-US">
                    <a:noFill/>
                  </a:rPr>
                  <a:t> </a:t>
                </a:r>
              </a:p>
            </p:txBody>
          </p:sp>
        </mc:Fallback>
      </mc:AlternateContent>
      <p:cxnSp>
        <p:nvCxnSpPr>
          <p:cNvPr id="25" name="直接连接符 24">
            <a:extLst>
              <a:ext uri="{FF2B5EF4-FFF2-40B4-BE49-F238E27FC236}">
                <a16:creationId xmlns:a16="http://schemas.microsoft.com/office/drawing/2014/main" id="{D2FE6262-6F06-4AA1-BDBE-ECB2C9DFA07A}"/>
              </a:ext>
              <a:ext uri="{C183D7F6-B498-43B3-948B-1728B52AA6E4}">
                <adec:decorative xmlns:adec="http://schemas.microsoft.com/office/drawing/2017/decorative" val="1"/>
              </a:ext>
            </a:extLst>
          </p:cNvPr>
          <p:cNvCxnSpPr>
            <a:stCxn id="21" idx="6"/>
            <a:endCxn id="6" idx="2"/>
          </p:cNvCxnSpPr>
          <p:nvPr/>
        </p:nvCxnSpPr>
        <p:spPr>
          <a:xfrm flipV="1">
            <a:off x="3224010" y="2980214"/>
            <a:ext cx="1912620" cy="5102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315DE3A-A289-4BF9-B447-94684F1E1B36}"/>
              </a:ext>
              <a:ext uri="{C183D7F6-B498-43B3-948B-1728B52AA6E4}">
                <adec:decorative xmlns:adec="http://schemas.microsoft.com/office/drawing/2017/decorative" val="1"/>
              </a:ext>
            </a:extLst>
          </p:cNvPr>
          <p:cNvCxnSpPr>
            <a:stCxn id="21" idx="6"/>
            <a:endCxn id="7" idx="2"/>
          </p:cNvCxnSpPr>
          <p:nvPr/>
        </p:nvCxnSpPr>
        <p:spPr>
          <a:xfrm>
            <a:off x="3224010" y="3490494"/>
            <a:ext cx="1912620" cy="543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15D9686-6480-4B47-B167-6A8DD5E4FD0A}"/>
              </a:ext>
              <a:ext uri="{C183D7F6-B498-43B3-948B-1728B52AA6E4}">
                <adec:decorative xmlns:adec="http://schemas.microsoft.com/office/drawing/2017/decorative" val="1"/>
              </a:ext>
            </a:extLst>
          </p:cNvPr>
          <p:cNvCxnSpPr>
            <a:stCxn id="21" idx="6"/>
            <a:endCxn id="8" idx="2"/>
          </p:cNvCxnSpPr>
          <p:nvPr/>
        </p:nvCxnSpPr>
        <p:spPr>
          <a:xfrm>
            <a:off x="3224010" y="3490494"/>
            <a:ext cx="1912620" cy="1571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314C98F-212A-43B4-8086-5E0483D36415}"/>
              </a:ext>
              <a:ext uri="{C183D7F6-B498-43B3-948B-1728B52AA6E4}">
                <adec:decorative xmlns:adec="http://schemas.microsoft.com/office/drawing/2017/decorative" val="1"/>
              </a:ext>
            </a:extLst>
          </p:cNvPr>
          <p:cNvCxnSpPr>
            <a:stCxn id="22" idx="6"/>
            <a:endCxn id="6" idx="2"/>
          </p:cNvCxnSpPr>
          <p:nvPr/>
        </p:nvCxnSpPr>
        <p:spPr>
          <a:xfrm flipV="1">
            <a:off x="3224010" y="2980214"/>
            <a:ext cx="1912620" cy="1400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0CA084A-7334-4853-8CC5-31762D2941CC}"/>
              </a:ext>
              <a:ext uri="{C183D7F6-B498-43B3-948B-1728B52AA6E4}">
                <adec:decorative xmlns:adec="http://schemas.microsoft.com/office/drawing/2017/decorative" val="1"/>
              </a:ext>
            </a:extLst>
          </p:cNvPr>
          <p:cNvCxnSpPr>
            <a:stCxn id="22" idx="6"/>
            <a:endCxn id="7" idx="2"/>
          </p:cNvCxnSpPr>
          <p:nvPr/>
        </p:nvCxnSpPr>
        <p:spPr>
          <a:xfrm flipV="1">
            <a:off x="3224010" y="4033514"/>
            <a:ext cx="1912620" cy="347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1965679-AA9B-422C-A910-803051017765}"/>
              </a:ext>
              <a:ext uri="{C183D7F6-B498-43B3-948B-1728B52AA6E4}">
                <adec:decorative xmlns:adec="http://schemas.microsoft.com/office/drawing/2017/decorative" val="1"/>
              </a:ext>
            </a:extLst>
          </p:cNvPr>
          <p:cNvCxnSpPr>
            <a:stCxn id="22" idx="6"/>
            <a:endCxn id="8" idx="2"/>
          </p:cNvCxnSpPr>
          <p:nvPr/>
        </p:nvCxnSpPr>
        <p:spPr>
          <a:xfrm>
            <a:off x="3224010" y="4380665"/>
            <a:ext cx="1912620" cy="681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93DDB9F-FF11-472E-AC8B-E7890E0CEF29}"/>
              </a:ext>
              <a:ext uri="{C183D7F6-B498-43B3-948B-1728B52AA6E4}">
                <adec:decorative xmlns:adec="http://schemas.microsoft.com/office/drawing/2017/decorative" val="1"/>
              </a:ext>
            </a:extLst>
          </p:cNvPr>
          <p:cNvCxnSpPr>
            <a:stCxn id="23" idx="6"/>
            <a:endCxn id="6" idx="2"/>
          </p:cNvCxnSpPr>
          <p:nvPr/>
        </p:nvCxnSpPr>
        <p:spPr>
          <a:xfrm flipV="1">
            <a:off x="3224010" y="2980214"/>
            <a:ext cx="1912620" cy="22657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0E08CAB-ED5F-4EF1-8A52-42B01F6F0D16}"/>
              </a:ext>
              <a:ext uri="{C183D7F6-B498-43B3-948B-1728B52AA6E4}">
                <adec:decorative xmlns:adec="http://schemas.microsoft.com/office/drawing/2017/decorative" val="1"/>
              </a:ext>
            </a:extLst>
          </p:cNvPr>
          <p:cNvCxnSpPr>
            <a:stCxn id="23" idx="6"/>
            <a:endCxn id="7" idx="2"/>
          </p:cNvCxnSpPr>
          <p:nvPr/>
        </p:nvCxnSpPr>
        <p:spPr>
          <a:xfrm flipV="1">
            <a:off x="3224010" y="4033514"/>
            <a:ext cx="1912620" cy="121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1FA0D22-0E9E-49C3-BC34-D005606FC74E}"/>
              </a:ext>
              <a:ext uri="{C183D7F6-B498-43B3-948B-1728B52AA6E4}">
                <adec:decorative xmlns:adec="http://schemas.microsoft.com/office/drawing/2017/decorative" val="1"/>
              </a:ext>
            </a:extLst>
          </p:cNvPr>
          <p:cNvCxnSpPr>
            <a:stCxn id="23" idx="6"/>
            <a:endCxn id="8" idx="2"/>
          </p:cNvCxnSpPr>
          <p:nvPr/>
        </p:nvCxnSpPr>
        <p:spPr>
          <a:xfrm flipV="1">
            <a:off x="3224010" y="5062454"/>
            <a:ext cx="1912620" cy="1835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0A277CD-96F0-41CB-A3DB-390EA591E81A}"/>
                  </a:ext>
                </a:extLst>
              </p:cNvPr>
              <p:cNvSpPr txBox="1"/>
              <p:nvPr/>
            </p:nvSpPr>
            <p:spPr>
              <a:xfrm>
                <a:off x="5937480" y="2729526"/>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a:latin typeface="Cambria Math" panose="02040503050406030204" pitchFamily="18" charset="0"/>
                          </a:rPr>
                          <m:t>1</m:t>
                        </m:r>
                      </m:sub>
                    </m:sSub>
                  </m:oMath>
                </a14:m>
                <a:endParaRPr lang="en-US" sz="2800" dirty="0"/>
              </a:p>
            </p:txBody>
          </p:sp>
        </mc:Choice>
        <mc:Fallback xmlns="">
          <p:sp>
            <p:nvSpPr>
              <p:cNvPr id="43" name="文本框 42">
                <a:extLst>
                  <a:ext uri="{FF2B5EF4-FFF2-40B4-BE49-F238E27FC236}">
                    <a16:creationId xmlns:a16="http://schemas.microsoft.com/office/drawing/2014/main" id="{A0A277CD-96F0-41CB-A3DB-390EA591E81A}"/>
                  </a:ext>
                </a:extLst>
              </p:cNvPr>
              <p:cNvSpPr txBox="1">
                <a:spLocks noRot="1" noChangeAspect="1" noMove="1" noResize="1" noEditPoints="1" noAdjustHandles="1" noChangeArrowheads="1" noChangeShapeType="1" noTextEdit="1"/>
              </p:cNvSpPr>
              <p:nvPr/>
            </p:nvSpPr>
            <p:spPr>
              <a:xfrm>
                <a:off x="5937480" y="2729526"/>
                <a:ext cx="1280160" cy="523220"/>
              </a:xfrm>
              <a:prstGeom prst="rect">
                <a:avLst/>
              </a:prstGeom>
              <a:blipFill>
                <a:blip r:embed="rId9"/>
                <a:stretch>
                  <a:fillRect l="-10000"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7D5510F-2878-4221-BD65-1573471837D5}"/>
                  </a:ext>
                </a:extLst>
              </p:cNvPr>
              <p:cNvSpPr txBox="1"/>
              <p:nvPr/>
            </p:nvSpPr>
            <p:spPr>
              <a:xfrm>
                <a:off x="5937480" y="3852301"/>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b="0" i="0" smtClean="0">
                            <a:latin typeface="Cambria Math" panose="02040503050406030204" pitchFamily="18" charset="0"/>
                          </a:rPr>
                          <m:t>2</m:t>
                        </m:r>
                      </m:sub>
                    </m:sSub>
                  </m:oMath>
                </a14:m>
                <a:endParaRPr lang="en-US" sz="2800" dirty="0"/>
              </a:p>
            </p:txBody>
          </p:sp>
        </mc:Choice>
        <mc:Fallback xmlns="">
          <p:sp>
            <p:nvSpPr>
              <p:cNvPr id="44" name="文本框 43">
                <a:extLst>
                  <a:ext uri="{FF2B5EF4-FFF2-40B4-BE49-F238E27FC236}">
                    <a16:creationId xmlns:a16="http://schemas.microsoft.com/office/drawing/2014/main" id="{87D5510F-2878-4221-BD65-1573471837D5}"/>
                  </a:ext>
                </a:extLst>
              </p:cNvPr>
              <p:cNvSpPr txBox="1">
                <a:spLocks noRot="1" noChangeAspect="1" noMove="1" noResize="1" noEditPoints="1" noAdjustHandles="1" noChangeArrowheads="1" noChangeShapeType="1" noTextEdit="1"/>
              </p:cNvSpPr>
              <p:nvPr/>
            </p:nvSpPr>
            <p:spPr>
              <a:xfrm>
                <a:off x="5937480" y="3852301"/>
                <a:ext cx="1280160" cy="523220"/>
              </a:xfrm>
              <a:prstGeom prst="rect">
                <a:avLst/>
              </a:prstGeom>
              <a:blipFill>
                <a:blip r:embed="rId10"/>
                <a:stretch>
                  <a:fillRect l="-10000"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70D2F328-C5FF-47F7-8EEB-4B724B9CA0F1}"/>
                  </a:ext>
                </a:extLst>
              </p:cNvPr>
              <p:cNvSpPr txBox="1"/>
              <p:nvPr/>
            </p:nvSpPr>
            <p:spPr>
              <a:xfrm>
                <a:off x="5937480" y="4856193"/>
                <a:ext cx="1280160" cy="523220"/>
              </a:xfrm>
              <a:prstGeom prst="rect">
                <a:avLst/>
              </a:prstGeom>
              <a:noFill/>
            </p:spPr>
            <p:txBody>
              <a:bodyPr wrap="square" rtlCol="0">
                <a:spAutoFit/>
              </a:bodyPr>
              <a:lstStyle/>
              <a:p>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b</m:t>
                        </m:r>
                      </m:e>
                      <m:sub>
                        <m:r>
                          <a:rPr lang="en-US" sz="2800" b="0" i="0" smtClean="0">
                            <a:latin typeface="Cambria Math" panose="02040503050406030204" pitchFamily="18" charset="0"/>
                          </a:rPr>
                          <m:t>3</m:t>
                        </m:r>
                      </m:sub>
                    </m:sSub>
                  </m:oMath>
                </a14:m>
                <a:endParaRPr lang="en-US" sz="2800" dirty="0"/>
              </a:p>
            </p:txBody>
          </p:sp>
        </mc:Choice>
        <mc:Fallback xmlns="">
          <p:sp>
            <p:nvSpPr>
              <p:cNvPr id="45" name="文本框 44">
                <a:extLst>
                  <a:ext uri="{FF2B5EF4-FFF2-40B4-BE49-F238E27FC236}">
                    <a16:creationId xmlns:a16="http://schemas.microsoft.com/office/drawing/2014/main" id="{70D2F328-C5FF-47F7-8EEB-4B724B9CA0F1}"/>
                  </a:ext>
                </a:extLst>
              </p:cNvPr>
              <p:cNvSpPr txBox="1">
                <a:spLocks noRot="1" noChangeAspect="1" noMove="1" noResize="1" noEditPoints="1" noAdjustHandles="1" noChangeArrowheads="1" noChangeShapeType="1" noTextEdit="1"/>
              </p:cNvSpPr>
              <p:nvPr/>
            </p:nvSpPr>
            <p:spPr>
              <a:xfrm>
                <a:off x="5937480" y="4856193"/>
                <a:ext cx="1280160" cy="523220"/>
              </a:xfrm>
              <a:prstGeom prst="rect">
                <a:avLst/>
              </a:prstGeom>
              <a:blipFill>
                <a:blip r:embed="rId11"/>
                <a:stretch>
                  <a:fillRect l="-10000" t="-11765" b="-34118"/>
                </a:stretch>
              </a:blipFill>
            </p:spPr>
            <p:txBody>
              <a:bodyPr/>
              <a:lstStyle/>
              <a:p>
                <a:r>
                  <a:rPr lang="en-US">
                    <a:noFill/>
                  </a:rPr>
                  <a:t> </a:t>
                </a:r>
              </a:p>
            </p:txBody>
          </p:sp>
        </mc:Fallback>
      </mc:AlternateContent>
      <p:sp>
        <p:nvSpPr>
          <p:cNvPr id="46" name="文本框 45">
            <a:extLst>
              <a:ext uri="{FF2B5EF4-FFF2-40B4-BE49-F238E27FC236}">
                <a16:creationId xmlns:a16="http://schemas.microsoft.com/office/drawing/2014/main" id="{9A7E75F3-831C-40B0-A1BB-2C0BDED8AF89}"/>
              </a:ext>
            </a:extLst>
          </p:cNvPr>
          <p:cNvSpPr txBox="1"/>
          <p:nvPr/>
        </p:nvSpPr>
        <p:spPr>
          <a:xfrm>
            <a:off x="3616814" y="1724629"/>
            <a:ext cx="1910372" cy="523220"/>
          </a:xfrm>
          <a:prstGeom prst="rect">
            <a:avLst/>
          </a:prstGeom>
          <a:noFill/>
        </p:spPr>
        <p:txBody>
          <a:bodyPr wrap="square" rtlCol="0">
            <a:spAutoFit/>
          </a:bodyPr>
          <a:lstStyle/>
          <a:p>
            <a:r>
              <a:rPr lang="en-US" sz="2800" dirty="0"/>
              <a:t>12 weights</a:t>
            </a:r>
          </a:p>
        </p:txBody>
      </p:sp>
    </p:spTree>
    <p:extLst>
      <p:ext uri="{BB962C8B-B14F-4D97-AF65-F5344CB8AC3E}">
        <p14:creationId xmlns:p14="http://schemas.microsoft.com/office/powerpoint/2010/main" val="319025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A49-4533-4E99-A66F-B048F2BE4EA7}"/>
              </a:ext>
            </a:extLst>
          </p:cNvPr>
          <p:cNvSpPr>
            <a:spLocks noGrp="1"/>
          </p:cNvSpPr>
          <p:nvPr>
            <p:ph type="title"/>
          </p:nvPr>
        </p:nvSpPr>
        <p:spPr/>
        <p:txBody>
          <a:bodyPr/>
          <a:lstStyle/>
          <a:p>
            <a:r>
              <a:rPr lang="en-US" dirty="0"/>
              <a:t>Code explanation</a:t>
            </a:r>
          </a:p>
        </p:txBody>
      </p:sp>
      <p:sp>
        <p:nvSpPr>
          <p:cNvPr id="3" name="Content Placeholder 2">
            <a:extLst>
              <a:ext uri="{FF2B5EF4-FFF2-40B4-BE49-F238E27FC236}">
                <a16:creationId xmlns:a16="http://schemas.microsoft.com/office/drawing/2014/main" id="{6BA8E007-EA37-406D-8EA0-7778F7A6995E}"/>
              </a:ext>
            </a:extLst>
          </p:cNvPr>
          <p:cNvSpPr>
            <a:spLocks noGrp="1"/>
          </p:cNvSpPr>
          <p:nvPr>
            <p:ph idx="1"/>
          </p:nvPr>
        </p:nvSpPr>
        <p:spPr/>
        <p:txBody>
          <a:bodyPr/>
          <a:lstStyle/>
          <a:p>
            <a:r>
              <a:rPr lang="en-US" dirty="0"/>
              <a:t>So for the previous code segment, in </a:t>
            </a:r>
            <a:r>
              <a:rPr lang="en-US" b="1" dirty="0"/>
              <a:t>W</a:t>
            </a:r>
            <a:r>
              <a:rPr lang="en-US" dirty="0"/>
              <a:t> we can see that we create a matrix that is [A,B] in size or for Iris [4,3]. </a:t>
            </a:r>
          </a:p>
          <a:p>
            <a:r>
              <a:rPr lang="en-US" dirty="0"/>
              <a:t>The </a:t>
            </a:r>
            <a:r>
              <a:rPr lang="en-US" b="1" dirty="0"/>
              <a:t>b</a:t>
            </a:r>
            <a:r>
              <a:rPr lang="en-US" dirty="0"/>
              <a:t> vector (bias) has dimension </a:t>
            </a:r>
            <a:r>
              <a:rPr lang="en-US" b="1" dirty="0"/>
              <a:t>B</a:t>
            </a:r>
            <a:r>
              <a:rPr lang="en-US" dirty="0"/>
              <a:t> equal to 3 (for the 3 output neurons). </a:t>
            </a:r>
          </a:p>
          <a:p>
            <a:r>
              <a:rPr lang="en-US" dirty="0"/>
              <a:t>That is, there is now a bias for every neuron in the output layer.</a:t>
            </a:r>
          </a:p>
          <a:p>
            <a:r>
              <a:rPr lang="en-US" dirty="0"/>
              <a:t> Additionally, notice that the variable </a:t>
            </a:r>
            <a:r>
              <a:rPr lang="en-US" b="1" dirty="0" err="1"/>
              <a:t>ini</a:t>
            </a:r>
            <a:r>
              <a:rPr lang="en-US" dirty="0" err="1"/>
              <a:t>t</a:t>
            </a:r>
            <a:r>
              <a:rPr lang="en-US" dirty="0"/>
              <a:t> in </a:t>
            </a:r>
            <a:r>
              <a:rPr lang="en-US" dirty="0" err="1"/>
              <a:t>init</a:t>
            </a:r>
            <a:r>
              <a:rPr lang="en-US" dirty="0"/>
              <a:t> = </a:t>
            </a:r>
            <a:r>
              <a:rPr lang="en-US" dirty="0" err="1"/>
              <a:t>tf.constant_initializer</a:t>
            </a:r>
            <a:r>
              <a:rPr lang="en-US" dirty="0"/>
              <a:t>(value=0) helps to initialize </a:t>
            </a:r>
            <a:r>
              <a:rPr lang="en-US" dirty="0" err="1"/>
              <a:t>Tensorflow</a:t>
            </a:r>
            <a:r>
              <a:rPr lang="en-US" dirty="0"/>
              <a:t> variables. </a:t>
            </a:r>
          </a:p>
          <a:p>
            <a:endParaRPr lang="en-US" dirty="0"/>
          </a:p>
        </p:txBody>
      </p:sp>
    </p:spTree>
    <p:extLst>
      <p:ext uri="{BB962C8B-B14F-4D97-AF65-F5344CB8AC3E}">
        <p14:creationId xmlns:p14="http://schemas.microsoft.com/office/powerpoint/2010/main" val="38100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C75-3B13-4A20-9760-3CB9F9BFE0C8}"/>
              </a:ext>
            </a:extLst>
          </p:cNvPr>
          <p:cNvSpPr>
            <a:spLocks noGrp="1"/>
          </p:cNvSpPr>
          <p:nvPr>
            <p:ph type="title"/>
          </p:nvPr>
        </p:nvSpPr>
        <p:spPr/>
        <p:txBody>
          <a:bodyPr/>
          <a:lstStyle/>
          <a:p>
            <a:r>
              <a:rPr lang="en-US" dirty="0"/>
              <a:t>Init: normal distribution</a:t>
            </a:r>
          </a:p>
        </p:txBody>
      </p:sp>
      <p:sp>
        <p:nvSpPr>
          <p:cNvPr id="3" name="Content Placeholder 2">
            <a:extLst>
              <a:ext uri="{FF2B5EF4-FFF2-40B4-BE49-F238E27FC236}">
                <a16:creationId xmlns:a16="http://schemas.microsoft.com/office/drawing/2014/main" id="{55F73262-BDE4-448E-AE59-1BEB06B41A0C}"/>
              </a:ext>
            </a:extLst>
          </p:cNvPr>
          <p:cNvSpPr>
            <a:spLocks noGrp="1"/>
          </p:cNvSpPr>
          <p:nvPr>
            <p:ph idx="1"/>
          </p:nvPr>
        </p:nvSpPr>
        <p:spPr/>
        <p:txBody>
          <a:bodyPr/>
          <a:lstStyle/>
          <a:p>
            <a:r>
              <a:rPr lang="en-US" dirty="0"/>
              <a:t>There are several available options in </a:t>
            </a:r>
            <a:r>
              <a:rPr lang="en-US" dirty="0" err="1"/>
              <a:t>Tensorflow</a:t>
            </a:r>
            <a:r>
              <a:rPr lang="en-US" dirty="0"/>
              <a:t> to do this. </a:t>
            </a:r>
          </a:p>
          <a:p>
            <a:r>
              <a:rPr lang="en-US" dirty="0"/>
              <a:t>Similarly, the loss function is also changed from the linear regression version. </a:t>
            </a:r>
          </a:p>
          <a:p>
            <a:r>
              <a:rPr lang="en-US" dirty="0"/>
              <a:t>In the linear regression version we used a Least Squares Error loss function. </a:t>
            </a:r>
          </a:p>
          <a:p>
            <a:r>
              <a:rPr lang="en-US" dirty="0"/>
              <a:t>In this case we now use a logistic regression cost function as shown below. </a:t>
            </a:r>
          </a:p>
        </p:txBody>
      </p:sp>
    </p:spTree>
    <p:extLst>
      <p:ext uri="{BB962C8B-B14F-4D97-AF65-F5344CB8AC3E}">
        <p14:creationId xmlns:p14="http://schemas.microsoft.com/office/powerpoint/2010/main" val="1686547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6FA4-CC72-4BBD-9F6D-D4876C884A90}"/>
              </a:ext>
            </a:extLst>
          </p:cNvPr>
          <p:cNvSpPr>
            <a:spLocks noGrp="1"/>
          </p:cNvSpPr>
          <p:nvPr>
            <p:ph type="title"/>
          </p:nvPr>
        </p:nvSpPr>
        <p:spPr/>
        <p:txBody>
          <a:bodyPr/>
          <a:lstStyle/>
          <a:p>
            <a:r>
              <a:rPr lang="en-US" dirty="0"/>
              <a:t>Cost Function</a:t>
            </a:r>
          </a:p>
        </p:txBody>
      </p:sp>
      <p:sp>
        <p:nvSpPr>
          <p:cNvPr id="3" name="Content Placeholder 2" descr="Cost function">
            <a:extLst>
              <a:ext uri="{FF2B5EF4-FFF2-40B4-BE49-F238E27FC236}">
                <a16:creationId xmlns:a16="http://schemas.microsoft.com/office/drawing/2014/main" id="{4F687117-D5FA-4098-BEDF-8AB02D2CF65C}"/>
              </a:ext>
            </a:extLst>
          </p:cNvPr>
          <p:cNvSpPr>
            <a:spLocks noGrp="1"/>
          </p:cNvSpPr>
          <p:nvPr>
            <p:ph idx="1"/>
          </p:nvPr>
        </p:nvSpPr>
        <p:spPr/>
        <p:txBody>
          <a:bodyPr/>
          <a:lstStyle/>
          <a:p>
            <a:endParaRPr lang="en-US" dirty="0"/>
          </a:p>
          <a:p>
            <a:endParaRPr lang="en-US" dirty="0"/>
          </a:p>
        </p:txBody>
      </p:sp>
      <p:pic>
        <p:nvPicPr>
          <p:cNvPr id="8" name="Picture 7" descr="Cost function">
            <a:extLst>
              <a:ext uri="{FF2B5EF4-FFF2-40B4-BE49-F238E27FC236}">
                <a16:creationId xmlns:a16="http://schemas.microsoft.com/office/drawing/2014/main" id="{CEBF0D16-FB78-44C5-8234-7612B8A9ED42}"/>
              </a:ext>
            </a:extLst>
          </p:cNvPr>
          <p:cNvPicPr>
            <a:picLocks noChangeAspect="1"/>
          </p:cNvPicPr>
          <p:nvPr/>
        </p:nvPicPr>
        <p:blipFill rotWithShape="1">
          <a:blip r:embed="rId2"/>
          <a:srcRect l="28021" t="27407" r="36562" b="51297"/>
          <a:stretch/>
        </p:blipFill>
        <p:spPr>
          <a:xfrm>
            <a:off x="337516" y="2266949"/>
            <a:ext cx="8177834" cy="2752725"/>
          </a:xfrm>
          <a:prstGeom prst="rect">
            <a:avLst/>
          </a:prstGeom>
        </p:spPr>
      </p:pic>
    </p:spTree>
    <p:extLst>
      <p:ext uri="{BB962C8B-B14F-4D97-AF65-F5344CB8AC3E}">
        <p14:creationId xmlns:p14="http://schemas.microsoft.com/office/powerpoint/2010/main" val="421508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2A45-950F-4AAC-B8BD-A7A4F6FF76EE}"/>
              </a:ext>
            </a:extLst>
          </p:cNvPr>
          <p:cNvSpPr>
            <a:spLocks noGrp="1"/>
          </p:cNvSpPr>
          <p:nvPr>
            <p:ph type="title"/>
          </p:nvPr>
        </p:nvSpPr>
        <p:spPr/>
        <p:txBody>
          <a:bodyPr/>
          <a:lstStyle/>
          <a:p>
            <a:r>
              <a:rPr lang="en-US" dirty="0"/>
              <a:t>Sigmoid function </a:t>
            </a:r>
          </a:p>
        </p:txBody>
      </p:sp>
      <p:pic>
        <p:nvPicPr>
          <p:cNvPr id="7" name="Picture 6" descr="sigmoid function">
            <a:extLst>
              <a:ext uri="{FF2B5EF4-FFF2-40B4-BE49-F238E27FC236}">
                <a16:creationId xmlns:a16="http://schemas.microsoft.com/office/drawing/2014/main" id="{AEAFBB63-5E00-4CFB-A663-8539960C0E2B}"/>
              </a:ext>
            </a:extLst>
          </p:cNvPr>
          <p:cNvPicPr>
            <a:picLocks noChangeAspect="1"/>
          </p:cNvPicPr>
          <p:nvPr/>
        </p:nvPicPr>
        <p:blipFill rotWithShape="1">
          <a:blip r:embed="rId2"/>
          <a:srcRect l="27083" t="31852" r="29375" b="48518"/>
          <a:stretch/>
        </p:blipFill>
        <p:spPr>
          <a:xfrm>
            <a:off x="388352" y="1996580"/>
            <a:ext cx="7841771" cy="2403970"/>
          </a:xfrm>
          <a:prstGeom prst="rect">
            <a:avLst/>
          </a:prstGeom>
        </p:spPr>
      </p:pic>
    </p:spTree>
    <p:extLst>
      <p:ext uri="{BB962C8B-B14F-4D97-AF65-F5344CB8AC3E}">
        <p14:creationId xmlns:p14="http://schemas.microsoft.com/office/powerpoint/2010/main" val="265759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r>
              <a:rPr lang="en-US" dirty="0"/>
              <a:t>Logistic regression</a:t>
            </a:r>
          </a:p>
          <a:p>
            <a:endParaRPr lang="en-US" dirty="0"/>
          </a:p>
          <a:p>
            <a:r>
              <a:rPr lang="en-US" dirty="0"/>
              <a:t>TensorFlow</a:t>
            </a:r>
          </a:p>
          <a:p>
            <a:pPr marL="0" indent="0">
              <a:buNone/>
            </a:pPr>
            <a:endParaRPr lang="en-US" dirty="0"/>
          </a:p>
        </p:txBody>
      </p:sp>
    </p:spTree>
    <p:extLst>
      <p:ext uri="{BB962C8B-B14F-4D97-AF65-F5344CB8AC3E}">
        <p14:creationId xmlns:p14="http://schemas.microsoft.com/office/powerpoint/2010/main" val="1409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descr="Logistic regression graphs">
            <a:extLst>
              <a:ext uri="{FF2B5EF4-FFF2-40B4-BE49-F238E27FC236}">
                <a16:creationId xmlns:a16="http://schemas.microsoft.com/office/drawing/2014/main" id="{C595AA07-7FB4-4F6E-AAEB-39471683D927}"/>
              </a:ext>
            </a:extLst>
          </p:cNvPr>
          <p:cNvGrpSpPr/>
          <p:nvPr/>
        </p:nvGrpSpPr>
        <p:grpSpPr>
          <a:xfrm>
            <a:off x="284970" y="1625797"/>
            <a:ext cx="8115298" cy="2774517"/>
            <a:chOff x="335123" y="1092972"/>
            <a:chExt cx="8115298" cy="2774517"/>
          </a:xfrm>
        </p:grpSpPr>
        <p:pic>
          <p:nvPicPr>
            <p:cNvPr id="7" name="Picture 6">
              <a:extLst>
                <a:ext uri="{FF2B5EF4-FFF2-40B4-BE49-F238E27FC236}">
                  <a16:creationId xmlns:a16="http://schemas.microsoft.com/office/drawing/2014/main" id="{8C1D3CEC-7BAC-49CC-AF86-1ECF8A6360C8}"/>
                </a:ext>
              </a:extLst>
            </p:cNvPr>
            <p:cNvPicPr>
              <a:picLocks noChangeAspect="1"/>
            </p:cNvPicPr>
            <p:nvPr/>
          </p:nvPicPr>
          <p:blipFill rotWithShape="1">
            <a:blip r:embed="rId2"/>
            <a:srcRect l="36875" t="24444" r="35729" b="48323"/>
            <a:stretch/>
          </p:blipFill>
          <p:spPr>
            <a:xfrm>
              <a:off x="335123" y="1160085"/>
              <a:ext cx="4057649" cy="2268915"/>
            </a:xfrm>
            <a:prstGeom prst="rect">
              <a:avLst/>
            </a:prstGeom>
          </p:spPr>
        </p:pic>
        <p:pic>
          <p:nvPicPr>
            <p:cNvPr id="5" name="Picture 4">
              <a:extLst>
                <a:ext uri="{FF2B5EF4-FFF2-40B4-BE49-F238E27FC236}">
                  <a16:creationId xmlns:a16="http://schemas.microsoft.com/office/drawing/2014/main" id="{E5624C0A-71AA-4140-840A-FE82BD12886A}"/>
                </a:ext>
              </a:extLst>
            </p:cNvPr>
            <p:cNvPicPr>
              <a:picLocks noChangeAspect="1"/>
            </p:cNvPicPr>
            <p:nvPr/>
          </p:nvPicPr>
          <p:blipFill rotWithShape="1">
            <a:blip r:embed="rId2"/>
            <a:srcRect l="36875" t="60150" r="35729" b="12616"/>
            <a:stretch/>
          </p:blipFill>
          <p:spPr>
            <a:xfrm>
              <a:off x="4392772" y="1092972"/>
              <a:ext cx="4057649" cy="2268915"/>
            </a:xfrm>
            <a:prstGeom prst="rect">
              <a:avLst/>
            </a:prstGeom>
          </p:spPr>
        </p:pic>
        <p:sp>
          <p:nvSpPr>
            <p:cNvPr id="6" name="Text Box 661">
              <a:extLst>
                <a:ext uri="{FF2B5EF4-FFF2-40B4-BE49-F238E27FC236}">
                  <a16:creationId xmlns:a16="http://schemas.microsoft.com/office/drawing/2014/main" id="{1ADC3F0F-2B79-4AAB-A02E-7F9E50F51211}"/>
                </a:ext>
              </a:extLst>
            </p:cNvPr>
            <p:cNvSpPr txBox="1">
              <a:spLocks noChangeArrowheads="1"/>
            </p:cNvSpPr>
            <p:nvPr/>
          </p:nvSpPr>
          <p:spPr bwMode="auto">
            <a:xfrm>
              <a:off x="2994689" y="3529669"/>
              <a:ext cx="2919730" cy="33782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algn="ctr">
                <a:lnSpc>
                  <a:spcPct val="200000"/>
                </a:lnSpc>
                <a:spcBef>
                  <a:spcPts val="600"/>
                </a:spcBef>
                <a:spcAft>
                  <a:spcPts val="1000"/>
                </a:spcAft>
              </a:pPr>
              <a:r>
                <a:rPr lang="en-US" sz="900" b="1" dirty="0">
                  <a:effectLst/>
                  <a:latin typeface="Times New Roman" panose="02020603050405020304" pitchFamily="18" charset="0"/>
                  <a:ea typeface="Calibri" panose="020F0502020204030204" pitchFamily="34" charset="0"/>
                </a:rPr>
                <a:t>Figure. Logistic regression graphs</a:t>
              </a:r>
            </a:p>
            <a:p>
              <a:pPr marL="0" marR="0" algn="ctr">
                <a:lnSpc>
                  <a:spcPct val="200000"/>
                </a:lnSpc>
                <a:spcBef>
                  <a:spcPts val="600"/>
                </a:spcBef>
                <a:spcAft>
                  <a:spcPts val="1000"/>
                </a:spcAft>
              </a:pPr>
              <a:r>
                <a:rPr lang="en-US" sz="900" b="1" dirty="0">
                  <a:effectLst/>
                  <a:latin typeface="Times New Roman" panose="02020603050405020304" pitchFamily="18" charset="0"/>
                  <a:ea typeface="Calibri" panose="020F0502020204030204" pitchFamily="34" charset="0"/>
                </a:rPr>
                <a:t> </a:t>
              </a:r>
            </a:p>
            <a:p>
              <a:pPr marL="0" marR="0" algn="ctr">
                <a:lnSpc>
                  <a:spcPct val="200000"/>
                </a:lnSpc>
                <a:spcBef>
                  <a:spcPts val="600"/>
                </a:spcBef>
                <a:spcAft>
                  <a:spcPts val="1000"/>
                </a:spcAft>
              </a:pPr>
              <a:r>
                <a:rPr lang="en-US" sz="900" b="1" dirty="0">
                  <a:effectLst/>
                  <a:latin typeface="Times New Roman" panose="02020603050405020304" pitchFamily="18" charset="0"/>
                  <a:ea typeface="Calibri" panose="020F0502020204030204" pitchFamily="34" charset="0"/>
                </a:rPr>
                <a:t>.</a:t>
              </a:r>
            </a:p>
            <a:p>
              <a:pPr marL="0" marR="0" algn="ctr">
                <a:lnSpc>
                  <a:spcPct val="115000"/>
                </a:lnSpc>
                <a:spcBef>
                  <a:spcPts val="600"/>
                </a:spcBef>
                <a:spcAft>
                  <a:spcPts val="0"/>
                </a:spcAft>
              </a:pPr>
              <a:r>
                <a:rPr lang="en-AU" sz="1100" dirty="0">
                  <a:effectLst/>
                  <a:latin typeface="Times New Roman" panose="02020603050405020304" pitchFamily="18" charset="0"/>
                  <a:ea typeface="Calibri" panose="020F0502020204030204" pitchFamily="34" charset="0"/>
                </a:rPr>
                <a:t> </a:t>
              </a:r>
              <a:endParaRPr lang="en-US" sz="1100" dirty="0">
                <a:effectLst/>
                <a:latin typeface="Times New Roman" panose="02020603050405020304" pitchFamily="18" charset="0"/>
                <a:ea typeface="Calibri" panose="020F0502020204030204" pitchFamily="34" charset="0"/>
              </a:endParaRPr>
            </a:p>
            <a:p>
              <a:pPr marL="0" marR="0" algn="ctr">
                <a:lnSpc>
                  <a:spcPct val="115000"/>
                </a:lnSpc>
                <a:spcBef>
                  <a:spcPts val="600"/>
                </a:spcBef>
                <a:spcAft>
                  <a:spcPts val="0"/>
                </a:spcAft>
              </a:pPr>
              <a:r>
                <a:rPr lang="en-AU" sz="1100" dirty="0">
                  <a:effectLst/>
                  <a:latin typeface="Times New Roman" panose="02020603050405020304" pitchFamily="18" charset="0"/>
                  <a:ea typeface="Calibri" panose="020F0502020204030204" pitchFamily="34" charset="0"/>
                </a:rPr>
                <a:t> </a:t>
              </a:r>
              <a:endParaRPr lang="en-US" sz="1100" dirty="0">
                <a:effectLst/>
                <a:latin typeface="Times New Roman" panose="02020603050405020304" pitchFamily="18" charset="0"/>
                <a:ea typeface="Calibri" panose="020F0502020204030204" pitchFamily="34" charset="0"/>
              </a:endParaRPr>
            </a:p>
          </p:txBody>
        </p:sp>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CF529AF-141F-4888-8B5F-95DF0232F033}"/>
                  </a:ext>
                </a:extLst>
              </p:cNvPr>
              <p:cNvSpPr/>
              <p:nvPr/>
            </p:nvSpPr>
            <p:spPr>
              <a:xfrm>
                <a:off x="1327558" y="4587555"/>
                <a:ext cx="6706998" cy="847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𝜽</m:t>
                              </m:r>
                            </m:e>
                          </m:d>
                        </m:e>
                        <m:sup/>
                      </m:sSup>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𝒎</m:t>
                          </m:r>
                        </m:den>
                      </m:f>
                      <m:r>
                        <a:rPr lang="en-US" b="1" i="1">
                          <a:latin typeface="Cambria Math" panose="02040503050406030204" pitchFamily="18" charset="0"/>
                        </a:rPr>
                        <m:t>)</m:t>
                      </m:r>
                      <m:nary>
                        <m:naryPr>
                          <m:chr m:val="∑"/>
                          <m:grow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𝒎</m:t>
                          </m:r>
                        </m:sup>
                        <m:e>
                          <m:r>
                            <a:rPr lang="en-US" b="1" i="1">
                              <a:latin typeface="Cambria Math" panose="02040503050406030204" pitchFamily="18" charset="0"/>
                            </a:rPr>
                            <m:t>[  </m:t>
                          </m:r>
                          <m:r>
                            <a:rPr lang="en-US" b="1" i="1">
                              <a:latin typeface="Cambria Math" panose="02040503050406030204" pitchFamily="18" charset="0"/>
                            </a:rPr>
                            <m:t>𝒚</m:t>
                          </m:r>
                          <m:r>
                            <a:rPr lang="en-US" b="1" i="1">
                              <a:latin typeface="Cambria Math" panose="02040503050406030204" pitchFamily="18" charset="0"/>
                            </a:rPr>
                            <m:t> </m:t>
                          </m:r>
                          <m:r>
                            <a:rPr lang="en-US" b="1" i="1">
                              <a:latin typeface="Cambria Math" panose="02040503050406030204" pitchFamily="18" charset="0"/>
                            </a:rPr>
                            <m:t>𝒍𝒐𝒈</m:t>
                          </m:r>
                          <m:d>
                            <m:dPr>
                              <m:ctrlPr>
                                <a:rPr lang="en-US" b="1" i="1">
                                  <a:latin typeface="Cambria Math" panose="02040503050406030204" pitchFamily="18" charset="0"/>
                                </a:rPr>
                              </m:ctrlPr>
                            </m:dPr>
                            <m:e>
                              <m:r>
                                <a:rPr lang="en-US" b="1" i="1">
                                  <a:latin typeface="Cambria Math" panose="02040503050406030204" pitchFamily="18" charset="0"/>
                                </a:rPr>
                                <m:t>𝒉</m:t>
                              </m:r>
                              <m:r>
                                <a:rPr lang="en-US" b="1" i="1">
                                  <a:latin typeface="Cambria Math" panose="02040503050406030204" pitchFamily="18" charset="0"/>
                                </a:rPr>
                                <m:t>𝜽</m:t>
                              </m:r>
                              <m:d>
                                <m:dPr>
                                  <m:ctrlPr>
                                    <a:rPr lang="en-US" b="1" i="1">
                                      <a:latin typeface="Cambria Math" panose="02040503050406030204" pitchFamily="18" charset="0"/>
                                    </a:rPr>
                                  </m:ctrlPr>
                                </m:dPr>
                                <m:e>
                                  <m:r>
                                    <a:rPr lang="en-US" b="1" i="1">
                                      <a:latin typeface="Cambria Math" panose="02040503050406030204" pitchFamily="18" charset="0"/>
                                    </a:rPr>
                                    <m:t>𝒙</m:t>
                                  </m:r>
                                </m:e>
                              </m:d>
                            </m:e>
                          </m:d>
                          <m:r>
                            <a:rPr lang="en-US" b="1" i="1">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𝒚</m:t>
                              </m:r>
                            </m:e>
                          </m:d>
                          <m:r>
                            <a:rPr lang="en-US" b="1" i="1">
                              <a:latin typeface="Cambria Math" panose="02040503050406030204" pitchFamily="18" charset="0"/>
                            </a:rPr>
                            <m:t>𝒍𝒐𝒈</m:t>
                          </m:r>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𝒉</m:t>
                              </m:r>
                              <m:r>
                                <a:rPr lang="en-US" b="1" i="1">
                                  <a:latin typeface="Cambria Math" panose="02040503050406030204" pitchFamily="18" charset="0"/>
                                </a:rPr>
                                <m:t>𝜽</m:t>
                              </m:r>
                              <m:d>
                                <m:dPr>
                                  <m:ctrlPr>
                                    <a:rPr lang="en-US" b="1" i="1">
                                      <a:latin typeface="Cambria Math" panose="02040503050406030204" pitchFamily="18" charset="0"/>
                                    </a:rPr>
                                  </m:ctrlPr>
                                </m:dPr>
                                <m:e>
                                  <m:r>
                                    <a:rPr lang="en-US" b="1" i="1">
                                      <a:latin typeface="Cambria Math" panose="02040503050406030204" pitchFamily="18" charset="0"/>
                                    </a:rPr>
                                    <m:t>𝒙</m:t>
                                  </m:r>
                                </m:e>
                              </m:d>
                            </m:e>
                          </m:d>
                          <m:r>
                            <a:rPr lang="en-US" b="1" i="1">
                              <a:latin typeface="Cambria Math" panose="02040503050406030204" pitchFamily="18" charset="0"/>
                            </a:rPr>
                            <m:t>  ]</m:t>
                          </m:r>
                        </m:e>
                      </m:nary>
                    </m:oMath>
                  </m:oMathPara>
                </a14:m>
                <a:endParaRPr lang="en-US" dirty="0"/>
              </a:p>
            </p:txBody>
          </p:sp>
        </mc:Choice>
        <mc:Fallback xmlns="">
          <p:sp>
            <p:nvSpPr>
              <p:cNvPr id="4" name="Rectangle 3">
                <a:extLst>
                  <a:ext uri="{FF2B5EF4-FFF2-40B4-BE49-F238E27FC236}">
                    <a16:creationId xmlns:a16="http://schemas.microsoft.com/office/drawing/2014/main" id="{DCF529AF-141F-4888-8B5F-95DF0232F033}"/>
                  </a:ext>
                </a:extLst>
              </p:cNvPr>
              <p:cNvSpPr>
                <a:spLocks noRot="1" noChangeAspect="1" noMove="1" noResize="1" noEditPoints="1" noAdjustHandles="1" noChangeArrowheads="1" noChangeShapeType="1" noTextEdit="1"/>
              </p:cNvSpPr>
              <p:nvPr/>
            </p:nvSpPr>
            <p:spPr>
              <a:xfrm>
                <a:off x="1327558" y="4587555"/>
                <a:ext cx="6706998" cy="847220"/>
              </a:xfrm>
              <a:prstGeom prst="rect">
                <a:avLst/>
              </a:prstGeom>
              <a:blipFill>
                <a:blip r:embed="rId3"/>
                <a:stretch>
                  <a:fillRect/>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0C051798-C2AD-4A48-9DB8-EDD5EAC3062D}"/>
              </a:ext>
            </a:extLst>
          </p:cNvPr>
          <p:cNvSpPr>
            <a:spLocks noGrp="1"/>
          </p:cNvSpPr>
          <p:nvPr>
            <p:ph type="title"/>
          </p:nvPr>
        </p:nvSpPr>
        <p:spPr>
          <a:xfrm>
            <a:off x="628650" y="365126"/>
            <a:ext cx="7886700" cy="1325563"/>
          </a:xfrm>
        </p:spPr>
        <p:txBody>
          <a:bodyPr/>
          <a:lstStyle/>
          <a:p>
            <a:r>
              <a:rPr lang="en-US" b="1" dirty="0"/>
              <a:t>logistic regression graph</a:t>
            </a:r>
          </a:p>
        </p:txBody>
      </p:sp>
    </p:spTree>
    <p:extLst>
      <p:ext uri="{BB962C8B-B14F-4D97-AF65-F5344CB8AC3E}">
        <p14:creationId xmlns:p14="http://schemas.microsoft.com/office/powerpoint/2010/main" val="416814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ogistic regression function">
            <a:extLst>
              <a:ext uri="{FF2B5EF4-FFF2-40B4-BE49-F238E27FC236}">
                <a16:creationId xmlns:a16="http://schemas.microsoft.com/office/drawing/2014/main" id="{B71FA88B-EDC5-4543-98ED-5B928EDB4F8C}"/>
              </a:ext>
            </a:extLst>
          </p:cNvPr>
          <p:cNvSpPr>
            <a:spLocks noGrp="1"/>
          </p:cNvSpPr>
          <p:nvPr>
            <p:ph type="title"/>
          </p:nvPr>
        </p:nvSpPr>
        <p:spPr/>
        <p:txBody>
          <a:bodyPr/>
          <a:lstStyle/>
          <a:p>
            <a:r>
              <a:rPr lang="en-US" dirty="0"/>
              <a:t>logistic regression function (binary)</a:t>
            </a:r>
          </a:p>
        </p:txBody>
      </p:sp>
      <p:pic>
        <p:nvPicPr>
          <p:cNvPr id="4" name="Picture 3" descr="logistic regression function">
            <a:extLst>
              <a:ext uri="{FF2B5EF4-FFF2-40B4-BE49-F238E27FC236}">
                <a16:creationId xmlns:a16="http://schemas.microsoft.com/office/drawing/2014/main" id="{2049FF87-6724-449A-8E7D-6B0DC512796A}"/>
              </a:ext>
            </a:extLst>
          </p:cNvPr>
          <p:cNvPicPr>
            <a:picLocks noChangeAspect="1"/>
          </p:cNvPicPr>
          <p:nvPr/>
        </p:nvPicPr>
        <p:blipFill rotWithShape="1">
          <a:blip r:embed="rId2"/>
          <a:srcRect l="28749" t="33519" r="29897" b="46482"/>
          <a:stretch/>
        </p:blipFill>
        <p:spPr>
          <a:xfrm>
            <a:off x="633148" y="2581274"/>
            <a:ext cx="8298131" cy="2257426"/>
          </a:xfrm>
          <a:prstGeom prst="rect">
            <a:avLst/>
          </a:prstGeom>
        </p:spPr>
      </p:pic>
    </p:spTree>
    <p:extLst>
      <p:ext uri="{BB962C8B-B14F-4D97-AF65-F5344CB8AC3E}">
        <p14:creationId xmlns:p14="http://schemas.microsoft.com/office/powerpoint/2010/main" val="913434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CB51-493E-43FB-825B-E1AC88EEFAAF}"/>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96D703E4-77AF-46EA-BF40-0A7B5323D23D}"/>
              </a:ext>
            </a:extLst>
          </p:cNvPr>
          <p:cNvSpPr>
            <a:spLocks noGrp="1"/>
          </p:cNvSpPr>
          <p:nvPr>
            <p:ph idx="1"/>
          </p:nvPr>
        </p:nvSpPr>
        <p:spPr>
          <a:xfrm>
            <a:off x="628650" y="1825625"/>
            <a:ext cx="7886700" cy="2517775"/>
          </a:xfrm>
        </p:spPr>
        <p:txBody>
          <a:bodyPr>
            <a:normAutofit/>
          </a:bodyPr>
          <a:lstStyle/>
          <a:p>
            <a:r>
              <a:rPr lang="en-US" dirty="0"/>
              <a:t>The following code shows the implementation of the loss function for logistic regression as if we were writing out the equations. </a:t>
            </a:r>
          </a:p>
          <a:p>
            <a:r>
              <a:rPr lang="en-US" dirty="0"/>
              <a:t>One important thing to mention is that I have noticed that this model does not always converge. </a:t>
            </a:r>
          </a:p>
          <a:p>
            <a:r>
              <a:rPr lang="en-US" dirty="0"/>
              <a:t>To correct this, I have added the following line of code </a:t>
            </a:r>
          </a:p>
          <a:p>
            <a:pPr marL="0" indent="0">
              <a:buNone/>
            </a:pPr>
            <a:r>
              <a:rPr lang="en-US" dirty="0"/>
              <a:t>    output2 = </a:t>
            </a:r>
            <a:r>
              <a:rPr lang="en-US" dirty="0" err="1"/>
              <a:t>tf.clip_by_value</a:t>
            </a:r>
            <a:r>
              <a:rPr lang="en-US" dirty="0"/>
              <a:t> (output,1e-10,1.0) </a:t>
            </a:r>
          </a:p>
        </p:txBody>
      </p:sp>
    </p:spTree>
    <p:extLst>
      <p:ext uri="{BB962C8B-B14F-4D97-AF65-F5344CB8AC3E}">
        <p14:creationId xmlns:p14="http://schemas.microsoft.com/office/powerpoint/2010/main" val="806948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3FB1-264B-49E9-9F08-3CB36EDB1DB8}"/>
              </a:ext>
            </a:extLst>
          </p:cNvPr>
          <p:cNvSpPr>
            <a:spLocks noGrp="1"/>
          </p:cNvSpPr>
          <p:nvPr>
            <p:ph type="title"/>
          </p:nvPr>
        </p:nvSpPr>
        <p:spPr/>
        <p:txBody>
          <a:bodyPr/>
          <a:lstStyle/>
          <a:p>
            <a:r>
              <a:rPr lang="en-US" dirty="0"/>
              <a:t>Clip</a:t>
            </a:r>
          </a:p>
        </p:txBody>
      </p:sp>
      <p:sp>
        <p:nvSpPr>
          <p:cNvPr id="3" name="Content Placeholder 2">
            <a:extLst>
              <a:ext uri="{FF2B5EF4-FFF2-40B4-BE49-F238E27FC236}">
                <a16:creationId xmlns:a16="http://schemas.microsoft.com/office/drawing/2014/main" id="{A5D9F95A-96D7-4627-A968-65A550FD648F}"/>
              </a:ext>
            </a:extLst>
          </p:cNvPr>
          <p:cNvSpPr>
            <a:spLocks noGrp="1"/>
          </p:cNvSpPr>
          <p:nvPr>
            <p:ph idx="1"/>
          </p:nvPr>
        </p:nvSpPr>
        <p:spPr/>
        <p:txBody>
          <a:bodyPr/>
          <a:lstStyle/>
          <a:p>
            <a:r>
              <a:rPr lang="en-US" dirty="0"/>
              <a:t>This line of code helps because some values in the process become </a:t>
            </a:r>
            <a:r>
              <a:rPr lang="en-US" dirty="0" err="1"/>
              <a:t>NaN</a:t>
            </a:r>
            <a:r>
              <a:rPr lang="en-US" dirty="0"/>
              <a:t> (Not a number) and the clipping in the function addresses the problem. </a:t>
            </a:r>
          </a:p>
          <a:p>
            <a:r>
              <a:rPr lang="en-US" dirty="0"/>
              <a:t>This approach of writing out the cost function or equations is not always the most optimal but I have shown it here for contrast between linear regression and logistic regression. </a:t>
            </a:r>
          </a:p>
          <a:p>
            <a:r>
              <a:rPr lang="en-US" dirty="0"/>
              <a:t>A better approach is to use </a:t>
            </a:r>
            <a:r>
              <a:rPr lang="en-US" dirty="0" err="1"/>
              <a:t>Tensorflow</a:t>
            </a:r>
            <a:r>
              <a:rPr lang="en-US" dirty="0"/>
              <a:t> built-in cost functions for cross entropy calculations. </a:t>
            </a:r>
          </a:p>
          <a:p>
            <a:r>
              <a:rPr lang="en-US" dirty="0"/>
              <a:t>Future code for deep neural networks will abstract this by using the built-in functions. </a:t>
            </a:r>
          </a:p>
          <a:p>
            <a:endParaRPr lang="en-US" dirty="0"/>
          </a:p>
        </p:txBody>
      </p:sp>
    </p:spTree>
    <p:extLst>
      <p:ext uri="{BB962C8B-B14F-4D97-AF65-F5344CB8AC3E}">
        <p14:creationId xmlns:p14="http://schemas.microsoft.com/office/powerpoint/2010/main" val="2398668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E788-FE9F-4884-9EE7-3DA6119072D5}"/>
              </a:ext>
            </a:extLst>
          </p:cNvPr>
          <p:cNvSpPr>
            <a:spLocks noGrp="1"/>
          </p:cNvSpPr>
          <p:nvPr>
            <p:ph type="title"/>
          </p:nvPr>
        </p:nvSpPr>
        <p:spPr>
          <a:xfrm>
            <a:off x="628650" y="578068"/>
            <a:ext cx="7886700" cy="1325563"/>
          </a:xfrm>
        </p:spPr>
        <p:txBody>
          <a:bodyPr/>
          <a:lstStyle/>
          <a:p>
            <a:r>
              <a:rPr lang="en-US" dirty="0"/>
              <a:t>Loss function for linear regression</a:t>
            </a:r>
          </a:p>
        </p:txBody>
      </p:sp>
      <p:pic>
        <p:nvPicPr>
          <p:cNvPr id="6" name="Picture 5" descr="Loss function for linear regression">
            <a:extLst>
              <a:ext uri="{FF2B5EF4-FFF2-40B4-BE49-F238E27FC236}">
                <a16:creationId xmlns:a16="http://schemas.microsoft.com/office/drawing/2014/main" id="{60481FCD-90DA-2E40-BEA1-409620D05208}"/>
              </a:ext>
            </a:extLst>
          </p:cNvPr>
          <p:cNvPicPr>
            <a:picLocks noChangeAspect="1"/>
          </p:cNvPicPr>
          <p:nvPr/>
        </p:nvPicPr>
        <p:blipFill rotWithShape="1">
          <a:blip r:embed="rId3"/>
          <a:srcRect l="5758" r="5264"/>
          <a:stretch/>
        </p:blipFill>
        <p:spPr>
          <a:xfrm>
            <a:off x="726510" y="2304463"/>
            <a:ext cx="6663846" cy="1766495"/>
          </a:xfrm>
          <a:prstGeom prst="rect">
            <a:avLst/>
          </a:prstGeom>
        </p:spPr>
      </p:pic>
    </p:spTree>
    <p:extLst>
      <p:ext uri="{BB962C8B-B14F-4D97-AF65-F5344CB8AC3E}">
        <p14:creationId xmlns:p14="http://schemas.microsoft.com/office/powerpoint/2010/main" val="3668698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E788-FE9F-4884-9EE7-3DA6119072D5}"/>
              </a:ext>
            </a:extLst>
          </p:cNvPr>
          <p:cNvSpPr>
            <a:spLocks noGrp="1"/>
          </p:cNvSpPr>
          <p:nvPr>
            <p:ph type="title"/>
          </p:nvPr>
        </p:nvSpPr>
        <p:spPr/>
        <p:txBody>
          <a:bodyPr/>
          <a:lstStyle/>
          <a:p>
            <a:r>
              <a:rPr lang="en-US" dirty="0"/>
              <a:t>Loss function for logistic regression</a:t>
            </a:r>
          </a:p>
        </p:txBody>
      </p:sp>
      <p:pic>
        <p:nvPicPr>
          <p:cNvPr id="4" name="Picture 3" descr="#logistic regression code example&#10;def loss(output, y_tf):&#10;    output2 = tf.clip_by_value(output,1e-10,1.0)&#10;    dot_product = y_tf * tf.log(output2)&#10;    xentropy = -tf.reduce_sum(dot_product, reduction_indices=[1])&#10;&#10;    loss = tf.reduce_mean(xentropy) &#10;    return loss&#10;&#10;">
            <a:extLst>
              <a:ext uri="{FF2B5EF4-FFF2-40B4-BE49-F238E27FC236}">
                <a16:creationId xmlns:a16="http://schemas.microsoft.com/office/drawing/2014/main" id="{794F112A-DFCC-482E-9175-6BD8FC023423}"/>
              </a:ext>
            </a:extLst>
          </p:cNvPr>
          <p:cNvPicPr>
            <a:picLocks noChangeAspect="1"/>
          </p:cNvPicPr>
          <p:nvPr/>
        </p:nvPicPr>
        <p:blipFill>
          <a:blip r:embed="rId3"/>
          <a:stretch>
            <a:fillRect/>
          </a:stretch>
        </p:blipFill>
        <p:spPr>
          <a:xfrm>
            <a:off x="628650" y="2068996"/>
            <a:ext cx="7137400" cy="2720007"/>
          </a:xfrm>
          <a:prstGeom prst="rect">
            <a:avLst/>
          </a:prstGeom>
        </p:spPr>
      </p:pic>
    </p:spTree>
    <p:extLst>
      <p:ext uri="{BB962C8B-B14F-4D97-AF65-F5344CB8AC3E}">
        <p14:creationId xmlns:p14="http://schemas.microsoft.com/office/powerpoint/2010/main" val="3809523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C1D1-B925-AD4C-8554-86E529B7A2FC}"/>
              </a:ext>
            </a:extLst>
          </p:cNvPr>
          <p:cNvSpPr>
            <a:spLocks noGrp="1"/>
          </p:cNvSpPr>
          <p:nvPr>
            <p:ph type="title"/>
          </p:nvPr>
        </p:nvSpPr>
        <p:spPr/>
        <p:txBody>
          <a:bodyPr/>
          <a:lstStyle/>
          <a:p>
            <a:r>
              <a:rPr lang="en-US" dirty="0" err="1"/>
              <a:t>tf.reduce_sum</a:t>
            </a:r>
            <a:r>
              <a:rPr lang="en-US" dirty="0"/>
              <a:t>() function </a:t>
            </a:r>
          </a:p>
        </p:txBody>
      </p:sp>
      <p:sp>
        <p:nvSpPr>
          <p:cNvPr id="4" name="Rectangle 3">
            <a:extLst>
              <a:ext uri="{FF2B5EF4-FFF2-40B4-BE49-F238E27FC236}">
                <a16:creationId xmlns:a16="http://schemas.microsoft.com/office/drawing/2014/main" id="{EB2864E2-F261-6844-B71A-D66B526EDA91}"/>
              </a:ext>
            </a:extLst>
          </p:cNvPr>
          <p:cNvSpPr/>
          <p:nvPr/>
        </p:nvSpPr>
        <p:spPr>
          <a:xfrm>
            <a:off x="804014" y="3429000"/>
            <a:ext cx="7886700" cy="1935402"/>
          </a:xfrm>
          <a:prstGeom prst="rect">
            <a:avLst/>
          </a:prstGeom>
        </p:spPr>
        <p:txBody>
          <a:bodyPr wrap="square">
            <a:spAutoFit/>
          </a:bodyPr>
          <a:lstStyle/>
          <a:p>
            <a:pPr>
              <a:lnSpc>
                <a:spcPct val="150000"/>
              </a:lnSpc>
              <a:spcBef>
                <a:spcPts val="600"/>
              </a:spcBef>
            </a:pPr>
            <a:r>
              <a:rPr lang="en-US" b="1" dirty="0">
                <a:latin typeface="Calibri" panose="020F0502020204030204" pitchFamily="34" charset="0"/>
                <a:ea typeface="Calibri" panose="020F0502020204030204" pitchFamily="34" charset="0"/>
                <a:cs typeface="Calibri" panose="020F0502020204030204" pitchFamily="34" charset="0"/>
              </a:rPr>
              <a:t>&gt;&gt;&gt;x = </a:t>
            </a:r>
            <a:r>
              <a:rPr lang="en-US" b="1" dirty="0" err="1">
                <a:latin typeface="Calibri" panose="020F0502020204030204" pitchFamily="34" charset="0"/>
                <a:ea typeface="Calibri" panose="020F0502020204030204" pitchFamily="34" charset="0"/>
                <a:cs typeface="Calibri" panose="020F0502020204030204" pitchFamily="34" charset="0"/>
              </a:rPr>
              <a:t>tf.constant</a:t>
            </a:r>
            <a:r>
              <a:rPr lang="en-US" b="1" dirty="0">
                <a:latin typeface="Calibri" panose="020F0502020204030204" pitchFamily="34" charset="0"/>
                <a:ea typeface="Calibri" panose="020F0502020204030204" pitchFamily="34" charset="0"/>
                <a:cs typeface="Calibri" panose="020F0502020204030204" pitchFamily="34" charset="0"/>
              </a:rPr>
              <a:t>( [[1, 1, 1], [1, 1, 1]])</a:t>
            </a:r>
          </a:p>
          <a:p>
            <a:pPr>
              <a:lnSpc>
                <a:spcPct val="150000"/>
              </a:lnSpc>
              <a:spcBef>
                <a:spcPts val="600"/>
              </a:spcBef>
            </a:pPr>
            <a:r>
              <a:rPr lang="en-US" b="1" dirty="0">
                <a:latin typeface="Calibri" panose="020F0502020204030204" pitchFamily="34" charset="0"/>
                <a:ea typeface="Calibri" panose="020F0502020204030204" pitchFamily="34" charset="0"/>
                <a:cs typeface="Calibri" panose="020F0502020204030204" pitchFamily="34" charset="0"/>
              </a:rPr>
              <a:t>&gt;&gt;&gt;y = </a:t>
            </a:r>
            <a:r>
              <a:rPr lang="en-US" b="1" dirty="0" err="1">
                <a:latin typeface="Calibri" panose="020F0502020204030204" pitchFamily="34" charset="0"/>
                <a:ea typeface="Calibri" panose="020F0502020204030204" pitchFamily="34" charset="0"/>
                <a:cs typeface="Calibri" panose="020F0502020204030204" pitchFamily="34" charset="0"/>
              </a:rPr>
              <a:t>tf.reduce_sum</a:t>
            </a:r>
            <a:r>
              <a:rPr lang="en-US" b="1" dirty="0">
                <a:latin typeface="Calibri" panose="020F0502020204030204" pitchFamily="34" charset="0"/>
                <a:ea typeface="Calibri" panose="020F0502020204030204" pitchFamily="34" charset="0"/>
                <a:cs typeface="Calibri" panose="020F0502020204030204" pitchFamily="34" charset="0"/>
              </a:rPr>
              <a:t>(x)    #6</a:t>
            </a:r>
          </a:p>
          <a:p>
            <a:pPr>
              <a:lnSpc>
                <a:spcPct val="150000"/>
              </a:lnSpc>
              <a:spcBef>
                <a:spcPts val="600"/>
              </a:spcBef>
            </a:pPr>
            <a:r>
              <a:rPr lang="en-US" b="1" dirty="0">
                <a:latin typeface="Calibri" panose="020F0502020204030204" pitchFamily="34" charset="0"/>
                <a:ea typeface="Calibri" panose="020F0502020204030204" pitchFamily="34" charset="0"/>
                <a:cs typeface="Calibri" panose="020F0502020204030204" pitchFamily="34" charset="0"/>
              </a:rPr>
              <a:t>&gt;&gt;&gt;y = </a:t>
            </a:r>
            <a:r>
              <a:rPr lang="en-US" b="1" dirty="0" err="1">
                <a:latin typeface="Calibri" panose="020F0502020204030204" pitchFamily="34" charset="0"/>
                <a:ea typeface="Calibri" panose="020F0502020204030204" pitchFamily="34" charset="0"/>
                <a:cs typeface="Calibri" panose="020F0502020204030204" pitchFamily="34" charset="0"/>
              </a:rPr>
              <a:t>tf.reduce_sum</a:t>
            </a:r>
            <a:r>
              <a:rPr lang="en-US" b="1" dirty="0">
                <a:latin typeface="Calibri" panose="020F0502020204030204" pitchFamily="34" charset="0"/>
                <a:ea typeface="Calibri" panose="020F0502020204030204" pitchFamily="34" charset="0"/>
                <a:cs typeface="Calibri" panose="020F0502020204030204" pitchFamily="34" charset="0"/>
              </a:rPr>
              <a:t>(x, 0)    #[2, 2, 2]</a:t>
            </a:r>
          </a:p>
          <a:p>
            <a:pPr>
              <a:lnSpc>
                <a:spcPct val="150000"/>
              </a:lnSpc>
              <a:spcBef>
                <a:spcPts val="600"/>
              </a:spcBef>
            </a:pPr>
            <a:r>
              <a:rPr lang="en-US" b="1" dirty="0">
                <a:latin typeface="Calibri" panose="020F0502020204030204" pitchFamily="34" charset="0"/>
                <a:ea typeface="Calibri" panose="020F0502020204030204" pitchFamily="34" charset="0"/>
                <a:cs typeface="Calibri" panose="020F0502020204030204" pitchFamily="34" charset="0"/>
              </a:rPr>
              <a:t>&gt;&gt;&gt;y = </a:t>
            </a:r>
            <a:r>
              <a:rPr lang="en-US" b="1" dirty="0" err="1">
                <a:latin typeface="Calibri" panose="020F0502020204030204" pitchFamily="34" charset="0"/>
                <a:ea typeface="Calibri" panose="020F0502020204030204" pitchFamily="34" charset="0"/>
                <a:cs typeface="Calibri" panose="020F0502020204030204" pitchFamily="34" charset="0"/>
              </a:rPr>
              <a:t>tf.reduce_sum</a:t>
            </a:r>
            <a:r>
              <a:rPr lang="en-US" b="1" dirty="0">
                <a:latin typeface="Calibri" panose="020F0502020204030204" pitchFamily="34" charset="0"/>
                <a:ea typeface="Calibri" panose="020F0502020204030204" pitchFamily="34" charset="0"/>
                <a:cs typeface="Calibri" panose="020F0502020204030204" pitchFamily="34" charset="0"/>
              </a:rPr>
              <a:t>(x, 1)    #[3, 3]</a:t>
            </a:r>
          </a:p>
        </p:txBody>
      </p:sp>
      <p:sp>
        <p:nvSpPr>
          <p:cNvPr id="6" name="Rectangle 5">
            <a:extLst>
              <a:ext uri="{FF2B5EF4-FFF2-40B4-BE49-F238E27FC236}">
                <a16:creationId xmlns:a16="http://schemas.microsoft.com/office/drawing/2014/main" id="{95F84D52-985D-F740-A855-3F35D3CA6EBC}"/>
              </a:ext>
            </a:extLst>
          </p:cNvPr>
          <p:cNvSpPr/>
          <p:nvPr/>
        </p:nvSpPr>
        <p:spPr>
          <a:xfrm>
            <a:off x="804014" y="1915341"/>
            <a:ext cx="7535972" cy="1289007"/>
          </a:xfrm>
          <a:prstGeom prst="rect">
            <a:avLst/>
          </a:prstGeom>
        </p:spPr>
        <p:txBody>
          <a:bodyPr wrap="square">
            <a:spAutoFit/>
          </a:bodyPr>
          <a:lstStyle/>
          <a:p>
            <a:pPr>
              <a:lnSpc>
                <a:spcPct val="150000"/>
              </a:lnSpc>
              <a:spcBef>
                <a:spcPts val="600"/>
              </a:spcBef>
            </a:pPr>
            <a:r>
              <a:rPr lang="en-US" b="1" dirty="0" err="1">
                <a:latin typeface="Calibri" panose="020F0502020204030204" pitchFamily="34" charset="0"/>
                <a:ea typeface="Calibri" panose="020F0502020204030204" pitchFamily="34" charset="0"/>
                <a:cs typeface="Calibri" panose="020F0502020204030204" pitchFamily="34" charset="0"/>
              </a:rPr>
              <a:t>tf.reduce_sum</a:t>
            </a:r>
            <a:r>
              <a:rPr lang="en-US" b="1"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a:p>
            <a:pPr indent="228600"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function </a:t>
            </a:r>
            <a:r>
              <a:rPr lang="en-US" dirty="0" err="1">
                <a:latin typeface="Calibri" panose="020F0502020204030204" pitchFamily="34" charset="0"/>
                <a:ea typeface="Calibri" panose="020F0502020204030204" pitchFamily="34" charset="0"/>
                <a:cs typeface="Calibri" panose="020F0502020204030204" pitchFamily="34" charset="0"/>
              </a:rPr>
              <a:t>tf.reduce_sum</a:t>
            </a:r>
            <a:r>
              <a:rPr lang="en-US" dirty="0">
                <a:latin typeface="Calibri" panose="020F0502020204030204" pitchFamily="34" charset="0"/>
                <a:ea typeface="Calibri" panose="020F0502020204030204" pitchFamily="34" charset="0"/>
                <a:cs typeface="Calibri" panose="020F0502020204030204" pitchFamily="34" charset="0"/>
              </a:rPr>
              <a:t>() computes the sum of the elements across dimensions of a tensor. For example:</a:t>
            </a:r>
          </a:p>
        </p:txBody>
      </p:sp>
    </p:spTree>
    <p:extLst>
      <p:ext uri="{BB962C8B-B14F-4D97-AF65-F5344CB8AC3E}">
        <p14:creationId xmlns:p14="http://schemas.microsoft.com/office/powerpoint/2010/main" val="1374359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3B07-A1D3-41CA-8358-60152A333DAC}"/>
              </a:ext>
            </a:extLst>
          </p:cNvPr>
          <p:cNvSpPr>
            <a:spLocks noGrp="1"/>
          </p:cNvSpPr>
          <p:nvPr>
            <p:ph type="title"/>
          </p:nvPr>
        </p:nvSpPr>
        <p:spPr/>
        <p:txBody>
          <a:bodyPr/>
          <a:lstStyle/>
          <a:p>
            <a:r>
              <a:rPr lang="en-US" dirty="0"/>
              <a:t>Cross Entropy</a:t>
            </a:r>
          </a:p>
        </p:txBody>
      </p:sp>
      <p:sp>
        <p:nvSpPr>
          <p:cNvPr id="3" name="Content Placeholder 2">
            <a:extLst>
              <a:ext uri="{FF2B5EF4-FFF2-40B4-BE49-F238E27FC236}">
                <a16:creationId xmlns:a16="http://schemas.microsoft.com/office/drawing/2014/main" id="{13F2B8B5-CC48-4334-B09F-41FB50D1F4A2}"/>
              </a:ext>
            </a:extLst>
          </p:cNvPr>
          <p:cNvSpPr>
            <a:spLocks noGrp="1"/>
          </p:cNvSpPr>
          <p:nvPr>
            <p:ph idx="1"/>
          </p:nvPr>
        </p:nvSpPr>
        <p:spPr/>
        <p:txBody>
          <a:bodyPr/>
          <a:lstStyle/>
          <a:p>
            <a:r>
              <a:rPr lang="en-US" dirty="0"/>
              <a:t>There are actually 2 types of cross entropy. They are: </a:t>
            </a:r>
          </a:p>
          <a:p>
            <a:pPr lvl="1"/>
            <a:r>
              <a:rPr lang="en-US" dirty="0"/>
              <a:t>The binary form of the cross-entropy </a:t>
            </a:r>
          </a:p>
          <a:p>
            <a:pPr lvl="1"/>
            <a:endParaRPr lang="en-US" dirty="0"/>
          </a:p>
          <a:p>
            <a:pPr lvl="1"/>
            <a:endParaRPr lang="en-US" dirty="0"/>
          </a:p>
          <a:p>
            <a:pPr marL="342900" lvl="1" indent="0">
              <a:buNone/>
            </a:pPr>
            <a:endParaRPr lang="en-US" dirty="0"/>
          </a:p>
          <a:p>
            <a:pPr marL="342900" lvl="1" indent="0">
              <a:buNone/>
            </a:pPr>
            <a:endParaRPr lang="en-US" dirty="0"/>
          </a:p>
          <a:p>
            <a:pPr marL="342900" lvl="1" indent="0">
              <a:buNone/>
            </a:pPr>
            <a:endParaRPr lang="en-US" dirty="0"/>
          </a:p>
          <a:p>
            <a:pPr lvl="1"/>
            <a:r>
              <a:rPr lang="en-US" dirty="0"/>
              <a:t>And the multi-class form (think one-hot encoded vectors)</a:t>
            </a:r>
          </a:p>
          <a:p>
            <a:pPr lvl="1"/>
            <a:endParaRPr lang="en-US" dirty="0"/>
          </a:p>
          <a:p>
            <a:pPr lvl="1"/>
            <a:endParaRPr lang="en-US" dirty="0"/>
          </a:p>
        </p:txBody>
      </p:sp>
      <p:pic>
        <p:nvPicPr>
          <p:cNvPr id="4" name="Picture 3" descr="logistic regression function">
            <a:extLst>
              <a:ext uri="{FF2B5EF4-FFF2-40B4-BE49-F238E27FC236}">
                <a16:creationId xmlns:a16="http://schemas.microsoft.com/office/drawing/2014/main" id="{FF1DD026-BD40-4FC4-A5DC-C3D631755139}"/>
              </a:ext>
            </a:extLst>
          </p:cNvPr>
          <p:cNvPicPr>
            <a:picLocks noChangeAspect="1"/>
          </p:cNvPicPr>
          <p:nvPr/>
        </p:nvPicPr>
        <p:blipFill rotWithShape="1">
          <a:blip r:embed="rId2"/>
          <a:srcRect l="35416" t="41974" r="37039" b="48935"/>
          <a:stretch/>
        </p:blipFill>
        <p:spPr>
          <a:xfrm>
            <a:off x="1706879" y="2611120"/>
            <a:ext cx="5527041" cy="1026160"/>
          </a:xfrm>
          <a:prstGeom prst="rect">
            <a:avLst/>
          </a:prstGeom>
        </p:spPr>
      </p:pic>
      <p:pic>
        <p:nvPicPr>
          <p:cNvPr id="5" name="Picture 4">
            <a:extLst>
              <a:ext uri="{FF2B5EF4-FFF2-40B4-BE49-F238E27FC236}">
                <a16:creationId xmlns:a16="http://schemas.microsoft.com/office/drawing/2014/main" id="{79685DA9-7D49-42BE-B987-1DA2D5E32D4D}"/>
              </a:ext>
            </a:extLst>
          </p:cNvPr>
          <p:cNvPicPr>
            <a:picLocks noChangeAspect="1"/>
          </p:cNvPicPr>
          <p:nvPr/>
        </p:nvPicPr>
        <p:blipFill rotWithShape="1">
          <a:blip r:embed="rId3"/>
          <a:srcRect l="35260" t="52647" r="41465" b="43327"/>
          <a:stretch/>
        </p:blipFill>
        <p:spPr>
          <a:xfrm>
            <a:off x="1706879" y="4775200"/>
            <a:ext cx="5638801" cy="548640"/>
          </a:xfrm>
          <a:prstGeom prst="rect">
            <a:avLst/>
          </a:prstGeom>
        </p:spPr>
      </p:pic>
    </p:spTree>
    <p:extLst>
      <p:ext uri="{BB962C8B-B14F-4D97-AF65-F5344CB8AC3E}">
        <p14:creationId xmlns:p14="http://schemas.microsoft.com/office/powerpoint/2010/main" val="61462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85BF-99D3-4428-B3AC-99145E330D10}"/>
              </a:ext>
            </a:extLst>
          </p:cNvPr>
          <p:cNvSpPr>
            <a:spLocks noGrp="1"/>
          </p:cNvSpPr>
          <p:nvPr>
            <p:ph type="title"/>
          </p:nvPr>
        </p:nvSpPr>
        <p:spPr/>
        <p:txBody>
          <a:bodyPr/>
          <a:lstStyle/>
          <a:p>
            <a:r>
              <a:rPr lang="en-US" dirty="0"/>
              <a:t>We actually used the multiclass cross entropy</a:t>
            </a:r>
          </a:p>
        </p:txBody>
      </p:sp>
      <p:sp>
        <p:nvSpPr>
          <p:cNvPr id="3" name="Content Placeholder 2">
            <a:extLst>
              <a:ext uri="{FF2B5EF4-FFF2-40B4-BE49-F238E27FC236}">
                <a16:creationId xmlns:a16="http://schemas.microsoft.com/office/drawing/2014/main" id="{D46BBAB3-07DD-4E7F-AAC0-517C1B43EF80}"/>
              </a:ext>
            </a:extLst>
          </p:cNvPr>
          <p:cNvSpPr>
            <a:spLocks noGrp="1"/>
          </p:cNvSpPr>
          <p:nvPr>
            <p:ph idx="1"/>
          </p:nvPr>
        </p:nvSpPr>
        <p:spPr/>
        <p:txBody>
          <a:bodyPr/>
          <a:lstStyle/>
          <a:p>
            <a:endParaRPr lang="en-US" dirty="0"/>
          </a:p>
        </p:txBody>
      </p:sp>
      <p:pic>
        <p:nvPicPr>
          <p:cNvPr id="4" name="Picture 3" descr="#logistic regression code example&#10;def loss(output, y_tf):&#10;    output2 = tf.clip_by_value(output,1e-10,1.0)&#10;    dot_product = y_tf * tf.log(output2)&#10;    xentropy = -tf.reduce_sum(dot_product, reduction_indices=[1])&#10;&#10;    loss = tf.reduce_mean(xentropy) &#10;    return loss&#10;&#10;">
            <a:extLst>
              <a:ext uri="{FF2B5EF4-FFF2-40B4-BE49-F238E27FC236}">
                <a16:creationId xmlns:a16="http://schemas.microsoft.com/office/drawing/2014/main" id="{3D215FCC-4C04-4A09-A135-FF07F8AF56DA}"/>
              </a:ext>
            </a:extLst>
          </p:cNvPr>
          <p:cNvPicPr>
            <a:picLocks noChangeAspect="1"/>
          </p:cNvPicPr>
          <p:nvPr/>
        </p:nvPicPr>
        <p:blipFill rotWithShape="1">
          <a:blip r:embed="rId2"/>
          <a:srcRect l="-5249" t="-21040" r="5249" b="21040"/>
          <a:stretch/>
        </p:blipFill>
        <p:spPr>
          <a:xfrm>
            <a:off x="628650" y="2068996"/>
            <a:ext cx="7137400" cy="2720007"/>
          </a:xfrm>
          <a:prstGeom prst="rect">
            <a:avLst/>
          </a:prstGeom>
        </p:spPr>
      </p:pic>
    </p:spTree>
    <p:extLst>
      <p:ext uri="{BB962C8B-B14F-4D97-AF65-F5344CB8AC3E}">
        <p14:creationId xmlns:p14="http://schemas.microsoft.com/office/powerpoint/2010/main" val="1495106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09F8-F5F9-4BD0-82EA-EECD2BE95A7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E77217B-DF94-4118-9B44-F46580CA35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9574465-8CF2-46E9-B813-B90954B4826C}"/>
              </a:ext>
            </a:extLst>
          </p:cNvPr>
          <p:cNvPicPr>
            <a:picLocks noChangeAspect="1"/>
          </p:cNvPicPr>
          <p:nvPr/>
        </p:nvPicPr>
        <p:blipFill rotWithShape="1">
          <a:blip r:embed="rId2"/>
          <a:srcRect l="21111" t="30148" r="24889" b="12765"/>
          <a:stretch/>
        </p:blipFill>
        <p:spPr>
          <a:xfrm>
            <a:off x="1341120" y="2057505"/>
            <a:ext cx="5994400" cy="3564571"/>
          </a:xfrm>
          <a:prstGeom prst="rect">
            <a:avLst/>
          </a:prstGeom>
        </p:spPr>
      </p:pic>
    </p:spTree>
    <p:extLst>
      <p:ext uri="{BB962C8B-B14F-4D97-AF65-F5344CB8AC3E}">
        <p14:creationId xmlns:p14="http://schemas.microsoft.com/office/powerpoint/2010/main" val="56818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B316-5B2E-4646-A85F-BEC97E4300BE}"/>
              </a:ext>
            </a:extLst>
          </p:cNvPr>
          <p:cNvSpPr>
            <a:spLocks noGrp="1"/>
          </p:cNvSpPr>
          <p:nvPr>
            <p:ph type="title"/>
          </p:nvPr>
        </p:nvSpPr>
        <p:spPr/>
        <p:txBody>
          <a:bodyPr/>
          <a:lstStyle/>
          <a:p>
            <a:r>
              <a:rPr lang="en-US" dirty="0"/>
              <a:t>Neural Nets</a:t>
            </a:r>
          </a:p>
        </p:txBody>
      </p:sp>
      <p:sp>
        <p:nvSpPr>
          <p:cNvPr id="3" name="Content Placeholder 2">
            <a:extLst>
              <a:ext uri="{FF2B5EF4-FFF2-40B4-BE49-F238E27FC236}">
                <a16:creationId xmlns:a16="http://schemas.microsoft.com/office/drawing/2014/main" id="{417A18B5-DA85-4BBC-BC64-D3DE582CCFD0}"/>
              </a:ext>
            </a:extLst>
          </p:cNvPr>
          <p:cNvSpPr>
            <a:spLocks noGrp="1"/>
          </p:cNvSpPr>
          <p:nvPr>
            <p:ph idx="1"/>
          </p:nvPr>
        </p:nvSpPr>
        <p:spPr/>
        <p:txBody>
          <a:bodyPr>
            <a:normAutofit lnSpcReduction="10000"/>
          </a:bodyPr>
          <a:lstStyle/>
          <a:p>
            <a:r>
              <a:rPr lang="en-US" dirty="0"/>
              <a:t>Before we look at the deep neural nets, it is a good idea to look at logistic regression. </a:t>
            </a:r>
          </a:p>
          <a:p>
            <a:r>
              <a:rPr lang="en-US" dirty="0"/>
              <a:t>Logistic regression is still a linear classifier but deep neural nets can build on the ideas of logistic regression. </a:t>
            </a:r>
          </a:p>
          <a:p>
            <a:r>
              <a:rPr lang="en-US" dirty="0"/>
              <a:t>So, basically here we will use all the code we have developed so far. </a:t>
            </a:r>
          </a:p>
          <a:p>
            <a:r>
              <a:rPr lang="en-US" dirty="0"/>
              <a:t>The only difference is that now we will re-define the code for the functions:</a:t>
            </a:r>
          </a:p>
          <a:p>
            <a:pPr marL="342900" lvl="1" indent="0">
              <a:buNone/>
            </a:pPr>
            <a:r>
              <a:rPr lang="en-US" dirty="0"/>
              <a:t>inference()</a:t>
            </a:r>
          </a:p>
          <a:p>
            <a:pPr marL="342900" lvl="1" indent="0">
              <a:buNone/>
            </a:pPr>
            <a:r>
              <a:rPr lang="en-US" dirty="0"/>
              <a:t>loss()</a:t>
            </a:r>
          </a:p>
          <a:p>
            <a:r>
              <a:rPr lang="en-US" dirty="0"/>
              <a:t>As we can see in the next code segment, inference is mainly different from the linear regression approach because we now run our equation </a:t>
            </a:r>
          </a:p>
          <a:p>
            <a:pPr marL="0" indent="0">
              <a:buNone/>
            </a:pPr>
            <a:r>
              <a:rPr lang="en-US" dirty="0"/>
              <a:t>         </a:t>
            </a:r>
            <a:r>
              <a:rPr lang="en-US" dirty="0" err="1"/>
              <a:t>tf.matmul</a:t>
            </a:r>
            <a:r>
              <a:rPr lang="en-US" dirty="0"/>
              <a:t>(</a:t>
            </a:r>
            <a:r>
              <a:rPr lang="en-US" dirty="0" err="1"/>
              <a:t>x_tf</a:t>
            </a:r>
            <a:r>
              <a:rPr lang="en-US" dirty="0"/>
              <a:t>, W) + b </a:t>
            </a:r>
          </a:p>
          <a:p>
            <a:endParaRPr lang="en-US" dirty="0"/>
          </a:p>
        </p:txBody>
      </p:sp>
    </p:spTree>
    <p:extLst>
      <p:ext uri="{BB962C8B-B14F-4D97-AF65-F5344CB8AC3E}">
        <p14:creationId xmlns:p14="http://schemas.microsoft.com/office/powerpoint/2010/main" val="3597415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07F2-0713-43E3-A66C-BB1FD75C88A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44C7977-CDC0-49F7-B65D-2396E501079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06C67CC-4337-4DEF-815A-E174E08FE03A}"/>
              </a:ext>
            </a:extLst>
          </p:cNvPr>
          <p:cNvPicPr>
            <a:picLocks noChangeAspect="1"/>
          </p:cNvPicPr>
          <p:nvPr/>
        </p:nvPicPr>
        <p:blipFill rotWithShape="1">
          <a:blip r:embed="rId2"/>
          <a:srcRect l="19888" t="27580" r="20778" b="31334"/>
          <a:stretch/>
        </p:blipFill>
        <p:spPr>
          <a:xfrm>
            <a:off x="528320" y="2275839"/>
            <a:ext cx="8489462" cy="3306757"/>
          </a:xfrm>
          <a:prstGeom prst="rect">
            <a:avLst/>
          </a:prstGeom>
        </p:spPr>
      </p:pic>
    </p:spTree>
    <p:extLst>
      <p:ext uri="{BB962C8B-B14F-4D97-AF65-F5344CB8AC3E}">
        <p14:creationId xmlns:p14="http://schemas.microsoft.com/office/powerpoint/2010/main" val="680548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E15B-6C27-4613-84F0-86C641B073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33E259-6637-4E85-B0CE-00DE4953C5D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89D8DC0-431A-4456-8087-CC7144A5206B}"/>
              </a:ext>
            </a:extLst>
          </p:cNvPr>
          <p:cNvPicPr>
            <a:picLocks noChangeAspect="1"/>
          </p:cNvPicPr>
          <p:nvPr/>
        </p:nvPicPr>
        <p:blipFill rotWithShape="1">
          <a:blip r:embed="rId2"/>
          <a:srcRect l="19333" t="27581" r="22445" b="8221"/>
          <a:stretch/>
        </p:blipFill>
        <p:spPr>
          <a:xfrm>
            <a:off x="934720" y="1759115"/>
            <a:ext cx="6969760" cy="4322847"/>
          </a:xfrm>
          <a:prstGeom prst="rect">
            <a:avLst/>
          </a:prstGeom>
        </p:spPr>
      </p:pic>
    </p:spTree>
    <p:extLst>
      <p:ext uri="{BB962C8B-B14F-4D97-AF65-F5344CB8AC3E}">
        <p14:creationId xmlns:p14="http://schemas.microsoft.com/office/powerpoint/2010/main" val="487387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9820-910D-406C-9F3D-09C8D3DE7940}"/>
              </a:ext>
            </a:extLst>
          </p:cNvPr>
          <p:cNvSpPr>
            <a:spLocks noGrp="1"/>
          </p:cNvSpPr>
          <p:nvPr>
            <p:ph type="title"/>
          </p:nvPr>
        </p:nvSpPr>
        <p:spPr/>
        <p:txBody>
          <a:bodyPr/>
          <a:lstStyle/>
          <a:p>
            <a:r>
              <a:rPr lang="en-US" dirty="0"/>
              <a:t>Example conclusion</a:t>
            </a:r>
          </a:p>
        </p:txBody>
      </p:sp>
      <p:sp>
        <p:nvSpPr>
          <p:cNvPr id="3" name="Content Placeholder 2">
            <a:extLst>
              <a:ext uri="{FF2B5EF4-FFF2-40B4-BE49-F238E27FC236}">
                <a16:creationId xmlns:a16="http://schemas.microsoft.com/office/drawing/2014/main" id="{96D7AE5C-85F5-4ED3-AED7-DF1D8FA837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B452269-D46C-4C87-B480-6B3D3DFB8160}"/>
              </a:ext>
            </a:extLst>
          </p:cNvPr>
          <p:cNvPicPr>
            <a:picLocks noChangeAspect="1"/>
          </p:cNvPicPr>
          <p:nvPr/>
        </p:nvPicPr>
        <p:blipFill rotWithShape="1">
          <a:blip r:embed="rId2"/>
          <a:srcRect l="19333" t="33111" r="22555" b="39235"/>
          <a:stretch/>
        </p:blipFill>
        <p:spPr>
          <a:xfrm>
            <a:off x="97826" y="2560320"/>
            <a:ext cx="8767572" cy="2346960"/>
          </a:xfrm>
          <a:prstGeom prst="rect">
            <a:avLst/>
          </a:prstGeom>
        </p:spPr>
      </p:pic>
    </p:spTree>
    <p:extLst>
      <p:ext uri="{BB962C8B-B14F-4D97-AF65-F5344CB8AC3E}">
        <p14:creationId xmlns:p14="http://schemas.microsoft.com/office/powerpoint/2010/main" val="2719616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3B07-A1D3-41CA-8358-60152A333DAC}"/>
              </a:ext>
            </a:extLst>
          </p:cNvPr>
          <p:cNvSpPr>
            <a:spLocks noGrp="1"/>
          </p:cNvSpPr>
          <p:nvPr>
            <p:ph type="title"/>
          </p:nvPr>
        </p:nvSpPr>
        <p:spPr/>
        <p:txBody>
          <a:bodyPr/>
          <a:lstStyle/>
          <a:p>
            <a:r>
              <a:rPr lang="en-US" dirty="0"/>
              <a:t>So, which Cross Entropy should I use?</a:t>
            </a:r>
          </a:p>
        </p:txBody>
      </p:sp>
      <p:sp>
        <p:nvSpPr>
          <p:cNvPr id="3" name="Content Placeholder 2">
            <a:extLst>
              <a:ext uri="{FF2B5EF4-FFF2-40B4-BE49-F238E27FC236}">
                <a16:creationId xmlns:a16="http://schemas.microsoft.com/office/drawing/2014/main" id="{13F2B8B5-CC48-4334-B09F-41FB50D1F4A2}"/>
              </a:ext>
            </a:extLst>
          </p:cNvPr>
          <p:cNvSpPr>
            <a:spLocks noGrp="1"/>
          </p:cNvSpPr>
          <p:nvPr>
            <p:ph idx="1"/>
          </p:nvPr>
        </p:nvSpPr>
        <p:spPr/>
        <p:txBody>
          <a:bodyPr/>
          <a:lstStyle/>
          <a:p>
            <a:pPr lvl="1"/>
            <a:r>
              <a:rPr lang="en-US" dirty="0"/>
              <a:t>The binary form of the cross-entropy </a:t>
            </a:r>
          </a:p>
          <a:p>
            <a:pPr lvl="1"/>
            <a:endParaRPr lang="en-US" dirty="0"/>
          </a:p>
          <a:p>
            <a:pPr lvl="1"/>
            <a:endParaRPr lang="en-US" dirty="0"/>
          </a:p>
          <a:p>
            <a:pPr marL="342900" lvl="1" indent="0">
              <a:buNone/>
            </a:pPr>
            <a:endParaRPr lang="en-US" dirty="0"/>
          </a:p>
          <a:p>
            <a:pPr marL="342900" lvl="1" indent="0">
              <a:buNone/>
            </a:pPr>
            <a:endParaRPr lang="en-US" dirty="0"/>
          </a:p>
          <a:p>
            <a:pPr marL="342900" lvl="1" indent="0">
              <a:buNone/>
            </a:pPr>
            <a:endParaRPr lang="en-US" dirty="0"/>
          </a:p>
          <a:p>
            <a:pPr lvl="1"/>
            <a:r>
              <a:rPr lang="en-US" dirty="0"/>
              <a:t>The multi-class form</a:t>
            </a:r>
          </a:p>
          <a:p>
            <a:pPr lvl="1"/>
            <a:endParaRPr lang="en-US" dirty="0"/>
          </a:p>
          <a:p>
            <a:pPr lvl="1"/>
            <a:endParaRPr lang="en-US" dirty="0"/>
          </a:p>
        </p:txBody>
      </p:sp>
      <p:pic>
        <p:nvPicPr>
          <p:cNvPr id="4" name="Picture 3" descr="logistic regression function">
            <a:extLst>
              <a:ext uri="{FF2B5EF4-FFF2-40B4-BE49-F238E27FC236}">
                <a16:creationId xmlns:a16="http://schemas.microsoft.com/office/drawing/2014/main" id="{FF1DD026-BD40-4FC4-A5DC-C3D631755139}"/>
              </a:ext>
            </a:extLst>
          </p:cNvPr>
          <p:cNvPicPr>
            <a:picLocks noChangeAspect="1"/>
          </p:cNvPicPr>
          <p:nvPr/>
        </p:nvPicPr>
        <p:blipFill rotWithShape="1">
          <a:blip r:embed="rId2"/>
          <a:srcRect l="35416" t="41974" r="37039" b="48935"/>
          <a:stretch/>
        </p:blipFill>
        <p:spPr>
          <a:xfrm>
            <a:off x="1706879" y="2611120"/>
            <a:ext cx="5527041" cy="1026160"/>
          </a:xfrm>
          <a:prstGeom prst="rect">
            <a:avLst/>
          </a:prstGeom>
        </p:spPr>
      </p:pic>
      <p:pic>
        <p:nvPicPr>
          <p:cNvPr id="5" name="Picture 4">
            <a:extLst>
              <a:ext uri="{FF2B5EF4-FFF2-40B4-BE49-F238E27FC236}">
                <a16:creationId xmlns:a16="http://schemas.microsoft.com/office/drawing/2014/main" id="{79685DA9-7D49-42BE-B987-1DA2D5E32D4D}"/>
              </a:ext>
            </a:extLst>
          </p:cNvPr>
          <p:cNvPicPr>
            <a:picLocks noChangeAspect="1"/>
          </p:cNvPicPr>
          <p:nvPr/>
        </p:nvPicPr>
        <p:blipFill rotWithShape="1">
          <a:blip r:embed="rId3"/>
          <a:srcRect l="35260" t="52647" r="41465" b="43327"/>
          <a:stretch/>
        </p:blipFill>
        <p:spPr>
          <a:xfrm>
            <a:off x="1706879" y="4775200"/>
            <a:ext cx="5638801" cy="548640"/>
          </a:xfrm>
          <a:prstGeom prst="rect">
            <a:avLst/>
          </a:prstGeom>
        </p:spPr>
      </p:pic>
    </p:spTree>
    <p:extLst>
      <p:ext uri="{BB962C8B-B14F-4D97-AF65-F5344CB8AC3E}">
        <p14:creationId xmlns:p14="http://schemas.microsoft.com/office/powerpoint/2010/main" val="2816276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F33E-6EDF-4C45-A8BD-D9D9FC02F84A}"/>
              </a:ext>
            </a:extLst>
          </p:cNvPr>
          <p:cNvSpPr>
            <a:spLocks noGrp="1"/>
          </p:cNvSpPr>
          <p:nvPr>
            <p:ph type="title"/>
          </p:nvPr>
        </p:nvSpPr>
        <p:spPr/>
        <p:txBody>
          <a:bodyPr/>
          <a:lstStyle/>
          <a:p>
            <a:r>
              <a:rPr lang="en-US" dirty="0"/>
              <a:t>Answer: Neither</a:t>
            </a:r>
          </a:p>
        </p:txBody>
      </p:sp>
      <p:sp>
        <p:nvSpPr>
          <p:cNvPr id="3" name="Content Placeholder 2">
            <a:extLst>
              <a:ext uri="{FF2B5EF4-FFF2-40B4-BE49-F238E27FC236}">
                <a16:creationId xmlns:a16="http://schemas.microsoft.com/office/drawing/2014/main" id="{362376A2-D472-4895-8C94-9377618D2D8B}"/>
              </a:ext>
            </a:extLst>
          </p:cNvPr>
          <p:cNvSpPr>
            <a:spLocks noGrp="1"/>
          </p:cNvSpPr>
          <p:nvPr>
            <p:ph idx="1"/>
          </p:nvPr>
        </p:nvSpPr>
        <p:spPr/>
        <p:txBody>
          <a:bodyPr/>
          <a:lstStyle/>
          <a:p>
            <a:r>
              <a:rPr lang="en-US" dirty="0"/>
              <a:t>Instead use:</a:t>
            </a:r>
          </a:p>
          <a:p>
            <a:pPr marL="0" indent="0">
              <a:buNone/>
            </a:pPr>
            <a:r>
              <a:rPr lang="en-US" dirty="0"/>
              <a:t>	</a:t>
            </a:r>
            <a:r>
              <a:rPr lang="en-US" dirty="0" err="1"/>
              <a:t>tf.nn.softmax_cross_entropy_with_logits</a:t>
            </a:r>
            <a:r>
              <a:rPr lang="en-US" dirty="0"/>
              <a:t>(output, </a:t>
            </a:r>
            <a:r>
              <a:rPr lang="en-US" dirty="0" err="1"/>
              <a:t>y_tf</a:t>
            </a:r>
            <a:r>
              <a:rPr lang="en-US" dirty="0"/>
              <a:t>)</a:t>
            </a:r>
          </a:p>
          <a:p>
            <a:endParaRPr lang="en-US" dirty="0"/>
          </a:p>
          <a:p>
            <a:r>
              <a:rPr lang="en-US" dirty="0"/>
              <a:t>Which is the built in TensorFlow cross entropy </a:t>
            </a:r>
          </a:p>
          <a:p>
            <a:endParaRPr lang="en-US" dirty="0"/>
          </a:p>
          <a:p>
            <a:r>
              <a:rPr lang="en-US" dirty="0"/>
              <a:t>When can I use my own loss functions:</a:t>
            </a:r>
          </a:p>
          <a:p>
            <a:pPr lvl="1"/>
            <a:r>
              <a:rPr lang="en-US" dirty="0"/>
              <a:t>When you are really sure of what you are doing with loss functions</a:t>
            </a:r>
          </a:p>
          <a:p>
            <a:pPr lvl="1"/>
            <a:r>
              <a:rPr lang="en-US" dirty="0"/>
              <a:t>When you understand the numerical methods’ implications of your own loss</a:t>
            </a:r>
          </a:p>
          <a:p>
            <a:pPr lvl="1"/>
            <a:r>
              <a:rPr lang="en-US" dirty="0"/>
              <a:t>When you use your own regularization parameters</a:t>
            </a:r>
          </a:p>
          <a:p>
            <a:pPr lvl="1"/>
            <a:r>
              <a:rPr lang="en-US" dirty="0"/>
              <a:t>After extensive research</a:t>
            </a:r>
          </a:p>
          <a:p>
            <a:pPr lvl="1"/>
            <a:r>
              <a:rPr lang="en-US" dirty="0"/>
              <a:t>When you want to understand intuition for academic growth</a:t>
            </a:r>
          </a:p>
        </p:txBody>
      </p:sp>
    </p:spTree>
    <p:extLst>
      <p:ext uri="{BB962C8B-B14F-4D97-AF65-F5344CB8AC3E}">
        <p14:creationId xmlns:p14="http://schemas.microsoft.com/office/powerpoint/2010/main" val="2153851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B00D-B85F-4A94-9335-AF77795D4248}"/>
              </a:ext>
            </a:extLst>
          </p:cNvPr>
          <p:cNvSpPr>
            <a:spLocks noGrp="1"/>
          </p:cNvSpPr>
          <p:nvPr>
            <p:ph type="title"/>
          </p:nvPr>
        </p:nvSpPr>
        <p:spPr/>
        <p:txBody>
          <a:bodyPr/>
          <a:lstStyle/>
          <a:p>
            <a:r>
              <a:rPr lang="en-US" dirty="0"/>
              <a:t>Summary</a:t>
            </a:r>
          </a:p>
        </p:txBody>
      </p:sp>
      <p:sp>
        <p:nvSpPr>
          <p:cNvPr id="5" name="文本框 4">
            <a:extLst>
              <a:ext uri="{FF2B5EF4-FFF2-40B4-BE49-F238E27FC236}">
                <a16:creationId xmlns:a16="http://schemas.microsoft.com/office/drawing/2014/main" id="{E72A6BCB-C2CA-4331-AE47-66EB1C96F84C}"/>
              </a:ext>
            </a:extLst>
          </p:cNvPr>
          <p:cNvSpPr txBox="1"/>
          <p:nvPr/>
        </p:nvSpPr>
        <p:spPr>
          <a:xfrm>
            <a:off x="1424268" y="1855228"/>
            <a:ext cx="760207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Theory logistic</a:t>
            </a:r>
          </a:p>
          <a:p>
            <a:pPr marL="285750" indent="-285750">
              <a:lnSpc>
                <a:spcPct val="150000"/>
              </a:lnSpc>
              <a:buFont typeface="Arial" panose="020B0604020202020204" pitchFamily="34" charset="0"/>
              <a:buChar char="•"/>
            </a:pPr>
            <a:r>
              <a:rPr lang="en-US" sz="2400" dirty="0"/>
              <a:t>Linear regression</a:t>
            </a:r>
          </a:p>
          <a:p>
            <a:pPr marL="285750" indent="-285750">
              <a:lnSpc>
                <a:spcPct val="150000"/>
              </a:lnSpc>
              <a:buFont typeface="Arial" panose="020B0604020202020204" pitchFamily="34" charset="0"/>
              <a:buChar char="•"/>
            </a:pPr>
            <a:r>
              <a:rPr lang="en-US" sz="2400" dirty="0"/>
              <a:t>Logistic regression</a:t>
            </a:r>
          </a:p>
          <a:p>
            <a:pPr marL="285750" indent="-285750">
              <a:lnSpc>
                <a:spcPct val="150000"/>
              </a:lnSpc>
              <a:buFont typeface="Arial" panose="020B0604020202020204" pitchFamily="34" charset="0"/>
              <a:buChar char="•"/>
            </a:pPr>
            <a:r>
              <a:rPr lang="en-US" sz="2400" dirty="0"/>
              <a:t>Log regression</a:t>
            </a:r>
          </a:p>
          <a:p>
            <a:pPr>
              <a:lnSpc>
                <a:spcPct val="150000"/>
              </a:lnSpc>
            </a:pPr>
            <a:r>
              <a:rPr lang="en-US" sz="2400" dirty="0"/>
              <a:t>	inference()</a:t>
            </a:r>
          </a:p>
          <a:p>
            <a:pPr>
              <a:lnSpc>
                <a:spcPct val="150000"/>
              </a:lnSpc>
            </a:pPr>
            <a:r>
              <a:rPr lang="en-US" sz="2400" dirty="0"/>
              <a:t>	loss()</a:t>
            </a:r>
          </a:p>
        </p:txBody>
      </p:sp>
      <p:grpSp>
        <p:nvGrpSpPr>
          <p:cNvPr id="8" name="组合 7">
            <a:extLst>
              <a:ext uri="{FF2B5EF4-FFF2-40B4-BE49-F238E27FC236}">
                <a16:creationId xmlns:a16="http://schemas.microsoft.com/office/drawing/2014/main" id="{AC4D8975-6CF8-4DB0-B926-693DFE2A6398}"/>
              </a:ext>
              <a:ext uri="{C183D7F6-B498-43B3-948B-1728B52AA6E4}">
                <adec:decorative xmlns:adec="http://schemas.microsoft.com/office/drawing/2017/decorative" val="1"/>
              </a:ext>
            </a:extLst>
          </p:cNvPr>
          <p:cNvGrpSpPr/>
          <p:nvPr/>
        </p:nvGrpSpPr>
        <p:grpSpPr>
          <a:xfrm>
            <a:off x="1855695" y="4226858"/>
            <a:ext cx="376518" cy="224118"/>
            <a:chOff x="1344706" y="2832847"/>
            <a:chExt cx="376518" cy="224118"/>
          </a:xfrm>
        </p:grpSpPr>
        <p:cxnSp>
          <p:nvCxnSpPr>
            <p:cNvPr id="9" name="直接连接符 8">
              <a:extLst>
                <a:ext uri="{FF2B5EF4-FFF2-40B4-BE49-F238E27FC236}">
                  <a16:creationId xmlns:a16="http://schemas.microsoft.com/office/drawing/2014/main" id="{417912FA-7945-411A-8F31-AC2A63DE0202}"/>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C437F6A0-F182-4E38-8335-B1B00B4FB5E6}"/>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1" name="组合 10">
            <a:extLst>
              <a:ext uri="{FF2B5EF4-FFF2-40B4-BE49-F238E27FC236}">
                <a16:creationId xmlns:a16="http://schemas.microsoft.com/office/drawing/2014/main" id="{8C455410-580B-4554-B5CA-5EE8E149256D}"/>
              </a:ext>
              <a:ext uri="{C183D7F6-B498-43B3-948B-1728B52AA6E4}">
                <adec:decorative xmlns:adec="http://schemas.microsoft.com/office/drawing/2017/decorative" val="1"/>
              </a:ext>
            </a:extLst>
          </p:cNvPr>
          <p:cNvGrpSpPr/>
          <p:nvPr/>
        </p:nvGrpSpPr>
        <p:grpSpPr>
          <a:xfrm>
            <a:off x="1855695" y="4737847"/>
            <a:ext cx="376518" cy="224118"/>
            <a:chOff x="1344706" y="2832847"/>
            <a:chExt cx="376518" cy="224118"/>
          </a:xfrm>
        </p:grpSpPr>
        <p:cxnSp>
          <p:nvCxnSpPr>
            <p:cNvPr id="12" name="直接连接符 11">
              <a:extLst>
                <a:ext uri="{FF2B5EF4-FFF2-40B4-BE49-F238E27FC236}">
                  <a16:creationId xmlns:a16="http://schemas.microsoft.com/office/drawing/2014/main" id="{35A9A059-2F68-4E84-805C-991A4E660630}"/>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E08F149-A904-4EFE-AD5C-271D1A2DF9D3}"/>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84280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8DF-35B5-423F-8E1D-DFE6B2C79EFA}"/>
              </a:ext>
            </a:extLst>
          </p:cNvPr>
          <p:cNvSpPr>
            <a:spLocks noGrp="1"/>
          </p:cNvSpPr>
          <p:nvPr>
            <p:ph type="title"/>
          </p:nvPr>
        </p:nvSpPr>
        <p:spPr/>
        <p:txBody>
          <a:bodyPr/>
          <a:lstStyle/>
          <a:p>
            <a:r>
              <a:rPr lang="en-US" dirty="0" err="1"/>
              <a:t>Softmax</a:t>
            </a:r>
            <a:r>
              <a:rPr lang="en-US" dirty="0"/>
              <a:t> Function</a:t>
            </a:r>
          </a:p>
        </p:txBody>
      </p:sp>
      <p:sp>
        <p:nvSpPr>
          <p:cNvPr id="3" name="Content Placeholder 2">
            <a:extLst>
              <a:ext uri="{FF2B5EF4-FFF2-40B4-BE49-F238E27FC236}">
                <a16:creationId xmlns:a16="http://schemas.microsoft.com/office/drawing/2014/main" id="{2176312F-7BA9-468A-B15E-CCB2746EB57A}"/>
              </a:ext>
            </a:extLst>
          </p:cNvPr>
          <p:cNvSpPr>
            <a:spLocks noGrp="1"/>
          </p:cNvSpPr>
          <p:nvPr>
            <p:ph idx="1"/>
          </p:nvPr>
        </p:nvSpPr>
        <p:spPr/>
        <p:txBody>
          <a:bodyPr/>
          <a:lstStyle/>
          <a:p>
            <a:r>
              <a:rPr lang="en-US" dirty="0"/>
              <a:t>through a </a:t>
            </a:r>
            <a:r>
              <a:rPr lang="en-US" dirty="0" err="1"/>
              <a:t>softmax</a:t>
            </a:r>
            <a:r>
              <a:rPr lang="en-US" dirty="0"/>
              <a:t> function. </a:t>
            </a:r>
          </a:p>
          <a:p>
            <a:r>
              <a:rPr lang="en-US" dirty="0"/>
              <a:t>Additionally, instead of predicting a real valued number with just one output neuron, we now have several output neurons which represent each possible class (3 in the case of IRIS, or 10in the case of MNIST).</a:t>
            </a:r>
          </a:p>
          <a:p>
            <a:r>
              <a:rPr lang="en-US" dirty="0"/>
              <a:t> Intuitively think of it this way. </a:t>
            </a:r>
          </a:p>
        </p:txBody>
      </p:sp>
    </p:spTree>
    <p:extLst>
      <p:ext uri="{BB962C8B-B14F-4D97-AF65-F5344CB8AC3E}">
        <p14:creationId xmlns:p14="http://schemas.microsoft.com/office/powerpoint/2010/main" val="349307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678A-3C2C-45E9-B310-8161D87B4F26}"/>
              </a:ext>
            </a:extLst>
          </p:cNvPr>
          <p:cNvSpPr>
            <a:spLocks noGrp="1"/>
          </p:cNvSpPr>
          <p:nvPr>
            <p:ph type="title"/>
          </p:nvPr>
        </p:nvSpPr>
        <p:spPr/>
        <p:txBody>
          <a:bodyPr/>
          <a:lstStyle/>
          <a:p>
            <a:r>
              <a:rPr lang="en-US" dirty="0"/>
              <a:t>Housing Price</a:t>
            </a:r>
          </a:p>
        </p:txBody>
      </p:sp>
      <p:sp>
        <p:nvSpPr>
          <p:cNvPr id="3" name="Content Placeholder 2">
            <a:extLst>
              <a:ext uri="{FF2B5EF4-FFF2-40B4-BE49-F238E27FC236}">
                <a16:creationId xmlns:a16="http://schemas.microsoft.com/office/drawing/2014/main" id="{7875288B-60D8-41E0-AF70-EF68D41AF2EC}"/>
              </a:ext>
            </a:extLst>
          </p:cNvPr>
          <p:cNvSpPr>
            <a:spLocks noGrp="1"/>
          </p:cNvSpPr>
          <p:nvPr>
            <p:ph idx="1"/>
          </p:nvPr>
        </p:nvSpPr>
        <p:spPr/>
        <p:txBody>
          <a:bodyPr/>
          <a:lstStyle/>
          <a:p>
            <a:pPr marL="0" indent="0">
              <a:buNone/>
            </a:pPr>
            <a:r>
              <a:rPr lang="en-US" dirty="0"/>
              <a:t>For the linear regression problem we were predicting housing prices given square footage as such:</a:t>
            </a:r>
          </a:p>
          <a:p>
            <a:pPr marL="0" indent="0">
              <a:buNone/>
            </a:pPr>
            <a:r>
              <a:rPr lang="en-US" dirty="0"/>
              <a:t>                                       </a:t>
            </a:r>
            <a:r>
              <a:rPr lang="en-US" dirty="0" err="1"/>
              <a:t>housing_price</a:t>
            </a:r>
            <a:r>
              <a:rPr lang="en-US" dirty="0"/>
              <a:t> = w1 * </a:t>
            </a:r>
            <a:r>
              <a:rPr lang="en-US" dirty="0" err="1"/>
              <a:t>square_footage</a:t>
            </a:r>
            <a:r>
              <a:rPr lang="en-US" dirty="0"/>
              <a:t> + b</a:t>
            </a:r>
          </a:p>
          <a:p>
            <a:pPr marL="0" indent="0">
              <a:buNone/>
            </a:pPr>
            <a:r>
              <a:rPr lang="en-US" dirty="0"/>
              <a:t>or</a:t>
            </a:r>
          </a:p>
          <a:p>
            <a:pPr marL="0" indent="0">
              <a:buNone/>
            </a:pPr>
            <a:r>
              <a:rPr lang="en-US" dirty="0"/>
              <a:t>                                                          y = w1*x1 + b</a:t>
            </a:r>
          </a:p>
          <a:p>
            <a:pPr marL="0" indent="0">
              <a:buNone/>
            </a:pPr>
            <a:r>
              <a:rPr lang="en-US" dirty="0"/>
              <a:t>This formula with values could look like this:</a:t>
            </a:r>
          </a:p>
          <a:p>
            <a:pPr marL="0" indent="0">
              <a:buNone/>
            </a:pPr>
            <a:r>
              <a:rPr lang="en-US" dirty="0"/>
              <a:t>                                                   $250,500 = 50 * 5000 + 500</a:t>
            </a:r>
          </a:p>
          <a:p>
            <a:endParaRPr lang="en-US" dirty="0"/>
          </a:p>
        </p:txBody>
      </p:sp>
    </p:spTree>
    <p:extLst>
      <p:ext uri="{BB962C8B-B14F-4D97-AF65-F5344CB8AC3E}">
        <p14:creationId xmlns:p14="http://schemas.microsoft.com/office/powerpoint/2010/main" val="369253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61B-909D-4868-A190-158206698FDA}"/>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AA7F5AE-1F66-449D-BC50-870D53D389BC}"/>
              </a:ext>
            </a:extLst>
          </p:cNvPr>
          <p:cNvSpPr>
            <a:spLocks noGrp="1"/>
          </p:cNvSpPr>
          <p:nvPr>
            <p:ph idx="1"/>
          </p:nvPr>
        </p:nvSpPr>
        <p:spPr>
          <a:xfrm>
            <a:off x="697230" y="1923185"/>
            <a:ext cx="7886700" cy="2425495"/>
          </a:xfrm>
        </p:spPr>
        <p:txBody>
          <a:bodyPr/>
          <a:lstStyle/>
          <a:p>
            <a:r>
              <a:rPr lang="en-US" dirty="0"/>
              <a:t>The model learned the parameters 50 and 500, and with an input of 5000 square feet can predict a housing price.</a:t>
            </a:r>
          </a:p>
          <a:p>
            <a:r>
              <a:rPr lang="en-US" dirty="0"/>
              <a:t> If you remember, this is a network of 1 input neuron and one output neuron.</a:t>
            </a:r>
          </a:p>
          <a:p>
            <a:r>
              <a:rPr lang="en-US" dirty="0"/>
              <a:t> But the question is, how can we represent a model of several classes? </a:t>
            </a:r>
          </a:p>
          <a:p>
            <a:r>
              <a:rPr lang="en-US" dirty="0"/>
              <a:t>Such as a model for the IRIS data set which has 3 classes?</a:t>
            </a:r>
          </a:p>
        </p:txBody>
      </p:sp>
      <p:sp>
        <p:nvSpPr>
          <p:cNvPr id="7" name="矩形 6">
            <a:extLst>
              <a:ext uri="{FF2B5EF4-FFF2-40B4-BE49-F238E27FC236}">
                <a16:creationId xmlns:a16="http://schemas.microsoft.com/office/drawing/2014/main" id="{77456A83-5123-4E56-A06A-89889383648A}"/>
              </a:ext>
              <a:ext uri="{C183D7F6-B498-43B3-948B-1728B52AA6E4}">
                <adec:decorative xmlns:adec="http://schemas.microsoft.com/office/drawing/2017/decorative" val="1"/>
              </a:ext>
            </a:extLst>
          </p:cNvPr>
          <p:cNvSpPr/>
          <p:nvPr/>
        </p:nvSpPr>
        <p:spPr>
          <a:xfrm>
            <a:off x="3137647" y="4563035"/>
            <a:ext cx="376518" cy="1138518"/>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3BA2A8A8-361C-490B-B9A0-704B4F6FCDBA}"/>
              </a:ext>
              <a:ext uri="{C183D7F6-B498-43B3-948B-1728B52AA6E4}">
                <adec:decorative xmlns:adec="http://schemas.microsoft.com/office/drawing/2017/decorative" val="1"/>
              </a:ext>
            </a:extLst>
          </p:cNvPr>
          <p:cNvSpPr/>
          <p:nvPr/>
        </p:nvSpPr>
        <p:spPr>
          <a:xfrm>
            <a:off x="4025153" y="4563034"/>
            <a:ext cx="376518" cy="113851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椭圆 8">
            <a:extLst>
              <a:ext uri="{FF2B5EF4-FFF2-40B4-BE49-F238E27FC236}">
                <a16:creationId xmlns:a16="http://schemas.microsoft.com/office/drawing/2014/main" id="{2024D7D1-F071-4474-9170-5318926BC005}"/>
              </a:ext>
              <a:ext uri="{C183D7F6-B498-43B3-948B-1728B52AA6E4}">
                <adec:decorative xmlns:adec="http://schemas.microsoft.com/office/drawing/2017/decorative" val="1"/>
              </a:ext>
            </a:extLst>
          </p:cNvPr>
          <p:cNvSpPr/>
          <p:nvPr/>
        </p:nvSpPr>
        <p:spPr>
          <a:xfrm>
            <a:off x="3200399" y="4997822"/>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4DAF95C3-F169-4373-893B-DF5DFCD20748}"/>
              </a:ext>
              <a:ext uri="{C183D7F6-B498-43B3-948B-1728B52AA6E4}">
                <adec:decorative xmlns:adec="http://schemas.microsoft.com/office/drawing/2017/decorative" val="1"/>
              </a:ext>
            </a:extLst>
          </p:cNvPr>
          <p:cNvSpPr/>
          <p:nvPr/>
        </p:nvSpPr>
        <p:spPr>
          <a:xfrm>
            <a:off x="4067834" y="4679917"/>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椭圆 10">
            <a:extLst>
              <a:ext uri="{FF2B5EF4-FFF2-40B4-BE49-F238E27FC236}">
                <a16:creationId xmlns:a16="http://schemas.microsoft.com/office/drawing/2014/main" id="{2D8E08DC-B417-4BBE-8D8E-28D7B2FD0308}"/>
              </a:ext>
              <a:ext uri="{C183D7F6-B498-43B3-948B-1728B52AA6E4}">
                <adec:decorative xmlns:adec="http://schemas.microsoft.com/office/drawing/2017/decorative" val="1"/>
              </a:ext>
            </a:extLst>
          </p:cNvPr>
          <p:cNvSpPr/>
          <p:nvPr/>
        </p:nvSpPr>
        <p:spPr>
          <a:xfrm>
            <a:off x="4073388" y="4997821"/>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椭圆 11">
            <a:extLst>
              <a:ext uri="{FF2B5EF4-FFF2-40B4-BE49-F238E27FC236}">
                <a16:creationId xmlns:a16="http://schemas.microsoft.com/office/drawing/2014/main" id="{780B7991-9519-4857-BA2C-87EAA4F2BC75}"/>
              </a:ext>
              <a:ext uri="{C183D7F6-B498-43B3-948B-1728B52AA6E4}">
                <adec:decorative xmlns:adec="http://schemas.microsoft.com/office/drawing/2017/decorative" val="1"/>
              </a:ext>
            </a:extLst>
          </p:cNvPr>
          <p:cNvSpPr/>
          <p:nvPr/>
        </p:nvSpPr>
        <p:spPr>
          <a:xfrm>
            <a:off x="4078941" y="5341531"/>
            <a:ext cx="268941" cy="26894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直接箭头连接符 13">
            <a:extLst>
              <a:ext uri="{FF2B5EF4-FFF2-40B4-BE49-F238E27FC236}">
                <a16:creationId xmlns:a16="http://schemas.microsoft.com/office/drawing/2014/main" id="{5DD0A2AA-834A-478D-8049-F025492C0B92}"/>
              </a:ext>
              <a:ext uri="{C183D7F6-B498-43B3-948B-1728B52AA6E4}">
                <adec:decorative xmlns:adec="http://schemas.microsoft.com/office/drawing/2017/decorative" val="1"/>
              </a:ext>
            </a:extLst>
          </p:cNvPr>
          <p:cNvCxnSpPr>
            <a:cxnSpLocks/>
            <a:stCxn id="9" idx="6"/>
            <a:endCxn id="11" idx="2"/>
          </p:cNvCxnSpPr>
          <p:nvPr/>
        </p:nvCxnSpPr>
        <p:spPr>
          <a:xfrm flipV="1">
            <a:off x="3469340" y="5132292"/>
            <a:ext cx="60404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D2B15F0-D445-46B6-81D8-4D5E15869093}"/>
              </a:ext>
              <a:ext uri="{C183D7F6-B498-43B3-948B-1728B52AA6E4}">
                <adec:decorative xmlns:adec="http://schemas.microsoft.com/office/drawing/2017/decorative" val="1"/>
              </a:ext>
            </a:extLst>
          </p:cNvPr>
          <p:cNvCxnSpPr>
            <a:cxnSpLocks/>
            <a:stCxn id="9" idx="6"/>
            <a:endCxn id="12" idx="2"/>
          </p:cNvCxnSpPr>
          <p:nvPr/>
        </p:nvCxnSpPr>
        <p:spPr>
          <a:xfrm>
            <a:off x="3469340" y="5132293"/>
            <a:ext cx="609601" cy="343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BBE9C24-0774-4532-8535-7D037173EE87}"/>
              </a:ext>
              <a:ext uri="{C183D7F6-B498-43B3-948B-1728B52AA6E4}">
                <adec:decorative xmlns:adec="http://schemas.microsoft.com/office/drawing/2017/decorative" val="1"/>
              </a:ext>
            </a:extLst>
          </p:cNvPr>
          <p:cNvCxnSpPr>
            <a:cxnSpLocks/>
            <a:stCxn id="9" idx="6"/>
            <a:endCxn id="10" idx="2"/>
          </p:cNvCxnSpPr>
          <p:nvPr/>
        </p:nvCxnSpPr>
        <p:spPr>
          <a:xfrm flipV="1">
            <a:off x="3469340" y="4814388"/>
            <a:ext cx="598494" cy="3179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9749A74-292E-4870-9D36-0D42845D73E8}"/>
              </a:ext>
            </a:extLst>
          </p:cNvPr>
          <p:cNvSpPr txBox="1"/>
          <p:nvPr/>
        </p:nvSpPr>
        <p:spPr>
          <a:xfrm>
            <a:off x="2535050" y="4953621"/>
            <a:ext cx="678796" cy="369332"/>
          </a:xfrm>
          <a:prstGeom prst="rect">
            <a:avLst/>
          </a:prstGeom>
          <a:noFill/>
        </p:spPr>
        <p:txBody>
          <a:bodyPr wrap="square" rtlCol="0">
            <a:spAutoFit/>
          </a:bodyPr>
          <a:lstStyle/>
          <a:p>
            <a:r>
              <a:rPr lang="en-US" dirty="0"/>
              <a:t>5000</a:t>
            </a:r>
          </a:p>
        </p:txBody>
      </p:sp>
      <p:cxnSp>
        <p:nvCxnSpPr>
          <p:cNvPr id="25" name="直接箭头连接符 24">
            <a:extLst>
              <a:ext uri="{FF2B5EF4-FFF2-40B4-BE49-F238E27FC236}">
                <a16:creationId xmlns:a16="http://schemas.microsoft.com/office/drawing/2014/main" id="{17E03A56-45EC-4A7E-9371-61507081371B}"/>
              </a:ext>
              <a:ext uri="{C183D7F6-B498-43B3-948B-1728B52AA6E4}">
                <adec:decorative xmlns:adec="http://schemas.microsoft.com/office/drawing/2017/decorative" val="1"/>
              </a:ext>
            </a:extLst>
          </p:cNvPr>
          <p:cNvCxnSpPr/>
          <p:nvPr/>
        </p:nvCxnSpPr>
        <p:spPr>
          <a:xfrm flipV="1">
            <a:off x="4457700" y="4814387"/>
            <a:ext cx="27622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B13894B-F820-457E-81F6-971991AEBD95}"/>
              </a:ext>
              <a:ext uri="{C183D7F6-B498-43B3-948B-1728B52AA6E4}">
                <adec:decorative xmlns:adec="http://schemas.microsoft.com/office/drawing/2017/decorative" val="1"/>
              </a:ext>
            </a:extLst>
          </p:cNvPr>
          <p:cNvCxnSpPr/>
          <p:nvPr/>
        </p:nvCxnSpPr>
        <p:spPr>
          <a:xfrm flipV="1">
            <a:off x="4442708" y="5132290"/>
            <a:ext cx="27622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88501F6-D730-4C1B-A99B-4A640619BAE2}"/>
              </a:ext>
              <a:ext uri="{C183D7F6-B498-43B3-948B-1728B52AA6E4}">
                <adec:decorative xmlns:adec="http://schemas.microsoft.com/office/drawing/2017/decorative" val="1"/>
              </a:ext>
            </a:extLst>
          </p:cNvPr>
          <p:cNvCxnSpPr/>
          <p:nvPr/>
        </p:nvCxnSpPr>
        <p:spPr>
          <a:xfrm flipV="1">
            <a:off x="4466106" y="5450192"/>
            <a:ext cx="27622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2F51E8F-ADB5-41ED-AF68-7566F7869C04}"/>
              </a:ext>
            </a:extLst>
          </p:cNvPr>
          <p:cNvSpPr txBox="1"/>
          <p:nvPr/>
        </p:nvSpPr>
        <p:spPr>
          <a:xfrm>
            <a:off x="4817079" y="4629722"/>
            <a:ext cx="1969483" cy="369332"/>
          </a:xfrm>
          <a:prstGeom prst="rect">
            <a:avLst/>
          </a:prstGeom>
          <a:noFill/>
        </p:spPr>
        <p:txBody>
          <a:bodyPr wrap="square" rtlCol="0">
            <a:spAutoFit/>
          </a:bodyPr>
          <a:lstStyle/>
          <a:p>
            <a:r>
              <a:rPr lang="en-US" dirty="0"/>
              <a:t>150,500 </a:t>
            </a:r>
            <a:r>
              <a:rPr lang="en-US" dirty="0">
                <a:sym typeface="Wingdings" panose="05000000000000000000" pitchFamily="2" charset="2"/>
              </a:rPr>
              <a:t> low</a:t>
            </a:r>
            <a:endParaRPr lang="en-US" dirty="0"/>
          </a:p>
        </p:txBody>
      </p:sp>
      <p:sp>
        <p:nvSpPr>
          <p:cNvPr id="31" name="文本框 30">
            <a:extLst>
              <a:ext uri="{FF2B5EF4-FFF2-40B4-BE49-F238E27FC236}">
                <a16:creationId xmlns:a16="http://schemas.microsoft.com/office/drawing/2014/main" id="{0B151A73-7929-40D3-B282-6E399BD7F427}"/>
              </a:ext>
            </a:extLst>
          </p:cNvPr>
          <p:cNvSpPr txBox="1"/>
          <p:nvPr/>
        </p:nvSpPr>
        <p:spPr>
          <a:xfrm>
            <a:off x="4817079" y="4934815"/>
            <a:ext cx="1969483" cy="369332"/>
          </a:xfrm>
          <a:prstGeom prst="rect">
            <a:avLst/>
          </a:prstGeom>
          <a:noFill/>
        </p:spPr>
        <p:txBody>
          <a:bodyPr wrap="square" rtlCol="0">
            <a:spAutoFit/>
          </a:bodyPr>
          <a:lstStyle/>
          <a:p>
            <a:r>
              <a:rPr lang="en-US" dirty="0"/>
              <a:t>250,500 </a:t>
            </a:r>
            <a:r>
              <a:rPr lang="en-US" dirty="0">
                <a:sym typeface="Wingdings" panose="05000000000000000000" pitchFamily="2" charset="2"/>
              </a:rPr>
              <a:t> med</a:t>
            </a:r>
            <a:endParaRPr lang="en-US" dirty="0"/>
          </a:p>
        </p:txBody>
      </p:sp>
      <p:sp>
        <p:nvSpPr>
          <p:cNvPr id="32" name="文本框 31">
            <a:extLst>
              <a:ext uri="{FF2B5EF4-FFF2-40B4-BE49-F238E27FC236}">
                <a16:creationId xmlns:a16="http://schemas.microsoft.com/office/drawing/2014/main" id="{CDED0610-DC01-477F-A52A-B36F58264253}"/>
              </a:ext>
            </a:extLst>
          </p:cNvPr>
          <p:cNvSpPr txBox="1"/>
          <p:nvPr/>
        </p:nvSpPr>
        <p:spPr>
          <a:xfrm>
            <a:off x="4817079" y="5259043"/>
            <a:ext cx="1969483" cy="369332"/>
          </a:xfrm>
          <a:prstGeom prst="rect">
            <a:avLst/>
          </a:prstGeom>
          <a:noFill/>
        </p:spPr>
        <p:txBody>
          <a:bodyPr wrap="square" rtlCol="0">
            <a:spAutoFit/>
          </a:bodyPr>
          <a:lstStyle/>
          <a:p>
            <a:r>
              <a:rPr lang="en-US" dirty="0"/>
              <a:t>350,500 </a:t>
            </a:r>
            <a:r>
              <a:rPr lang="en-US" dirty="0">
                <a:sym typeface="Wingdings" panose="05000000000000000000" pitchFamily="2" charset="2"/>
              </a:rPr>
              <a:t> high</a:t>
            </a:r>
            <a:endParaRPr lang="en-US" dirty="0"/>
          </a:p>
        </p:txBody>
      </p:sp>
    </p:spTree>
    <p:extLst>
      <p:ext uri="{BB962C8B-B14F-4D97-AF65-F5344CB8AC3E}">
        <p14:creationId xmlns:p14="http://schemas.microsoft.com/office/powerpoint/2010/main" val="385699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FA2D-4F80-495F-A97F-907B3392E190}"/>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F0209B61-FD43-483A-BD53-81FDA26AEF22}"/>
              </a:ext>
            </a:extLst>
          </p:cNvPr>
          <p:cNvSpPr>
            <a:spLocks noGrp="1"/>
          </p:cNvSpPr>
          <p:nvPr>
            <p:ph idx="1"/>
          </p:nvPr>
        </p:nvSpPr>
        <p:spPr/>
        <p:txBody>
          <a:bodyPr>
            <a:normAutofit lnSpcReduction="10000"/>
          </a:bodyPr>
          <a:lstStyle/>
          <a:p>
            <a:r>
              <a:rPr lang="en-US" dirty="0"/>
              <a:t>Well, we know in linear regression we can learn to predict real valued numbers given inputs. </a:t>
            </a:r>
          </a:p>
          <a:p>
            <a:r>
              <a:rPr lang="en-US" dirty="0"/>
              <a:t>From </a:t>
            </a:r>
            <a:r>
              <a:rPr lang="en-US" dirty="0" err="1"/>
              <a:t>maths</a:t>
            </a:r>
            <a:r>
              <a:rPr lang="en-US" dirty="0"/>
              <a:t> we also know that we can run real valued numbers through certain functions to obtain scaled versions of those numbers.</a:t>
            </a:r>
          </a:p>
          <a:p>
            <a:r>
              <a:rPr lang="en-US" dirty="0"/>
              <a:t> In this case a function such as the sigmoid (or the </a:t>
            </a:r>
            <a:r>
              <a:rPr lang="en-US" dirty="0" err="1"/>
              <a:t>softmax</a:t>
            </a:r>
            <a:r>
              <a:rPr lang="en-US" dirty="0"/>
              <a:t>) can do the following:</a:t>
            </a:r>
          </a:p>
          <a:p>
            <a:pPr marL="0" indent="0">
              <a:buNone/>
            </a:pPr>
            <a:r>
              <a:rPr lang="en-US" dirty="0"/>
              <a:t> </a:t>
            </a:r>
          </a:p>
          <a:p>
            <a:pPr marL="0" indent="0">
              <a:buNone/>
            </a:pPr>
            <a:r>
              <a:rPr lang="en-US" dirty="0"/>
              <a:t> </a:t>
            </a:r>
          </a:p>
          <a:p>
            <a:pPr marL="0" indent="0">
              <a:buNone/>
            </a:pPr>
            <a:r>
              <a:rPr lang="en-US" dirty="0"/>
              <a:t>                                                    </a:t>
            </a:r>
            <a:r>
              <a:rPr lang="en-US" dirty="0" err="1"/>
              <a:t>new_y</a:t>
            </a:r>
            <a:r>
              <a:rPr lang="en-US" dirty="0"/>
              <a:t>  =  S(y)</a:t>
            </a:r>
          </a:p>
          <a:p>
            <a:pPr marL="0" indent="0">
              <a:buNone/>
            </a:pPr>
            <a:r>
              <a:rPr lang="en-US" dirty="0"/>
              <a:t>where </a:t>
            </a:r>
          </a:p>
          <a:p>
            <a:pPr marL="0" indent="0">
              <a:buNone/>
            </a:pPr>
            <a:r>
              <a:rPr lang="en-US" dirty="0"/>
              <a:t>                                                     y  =  w * x  +  b</a:t>
            </a:r>
          </a:p>
          <a:p>
            <a:pPr marL="0" indent="0">
              <a:buNone/>
            </a:pPr>
            <a:r>
              <a:rPr lang="en-US" dirty="0"/>
              <a:t>      </a:t>
            </a:r>
          </a:p>
          <a:p>
            <a:endParaRPr lang="en-US" dirty="0"/>
          </a:p>
        </p:txBody>
      </p:sp>
    </p:spTree>
    <p:extLst>
      <p:ext uri="{BB962C8B-B14F-4D97-AF65-F5344CB8AC3E}">
        <p14:creationId xmlns:p14="http://schemas.microsoft.com/office/powerpoint/2010/main" val="383138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B809-077E-498C-9B79-25C61FA21107}"/>
              </a:ext>
            </a:extLst>
          </p:cNvPr>
          <p:cNvSpPr>
            <a:spLocks noGrp="1"/>
          </p:cNvSpPr>
          <p:nvPr>
            <p:ph type="title"/>
          </p:nvPr>
        </p:nvSpPr>
        <p:spPr>
          <a:xfrm>
            <a:off x="6975090" y="1124694"/>
            <a:ext cx="1763745" cy="455836"/>
          </a:xfrm>
        </p:spPr>
        <p:txBody>
          <a:bodyPr>
            <a:noAutofit/>
          </a:bodyPr>
          <a:lstStyle/>
          <a:p>
            <a:r>
              <a:rPr lang="en-US" sz="2400" dirty="0">
                <a:latin typeface="+mn-lt"/>
              </a:rPr>
              <a:t>Sigmoid()</a:t>
            </a:r>
          </a:p>
        </p:txBody>
      </p:sp>
      <p:sp>
        <p:nvSpPr>
          <p:cNvPr id="3" name="Content Placeholder 2">
            <a:extLst>
              <a:ext uri="{FF2B5EF4-FFF2-40B4-BE49-F238E27FC236}">
                <a16:creationId xmlns:a16="http://schemas.microsoft.com/office/drawing/2014/main" id="{CA22B326-9A18-40D2-B29B-22AA4C0638F6}"/>
              </a:ext>
            </a:extLst>
          </p:cNvPr>
          <p:cNvSpPr>
            <a:spLocks noGrp="1"/>
          </p:cNvSpPr>
          <p:nvPr>
            <p:ph idx="1"/>
          </p:nvPr>
        </p:nvSpPr>
        <p:spPr/>
        <p:txBody>
          <a:bodyPr/>
          <a:lstStyle/>
          <a:p>
            <a:r>
              <a:rPr lang="en-US" dirty="0"/>
              <a:t>This function will take any value and convert it into a value in the range from 0-1</a:t>
            </a:r>
          </a:p>
          <a:p>
            <a:pPr marL="0" indent="0">
              <a:buNone/>
            </a:pPr>
            <a:r>
              <a:rPr lang="en-US" dirty="0"/>
              <a:t>For example:</a:t>
            </a:r>
          </a:p>
          <a:p>
            <a:pPr marL="0" indent="0">
              <a:buNone/>
            </a:pPr>
            <a:r>
              <a:rPr lang="en-US" dirty="0"/>
              <a:t>                                              $250,500 = 50 * 5000 + 500</a:t>
            </a:r>
          </a:p>
          <a:p>
            <a:pPr marL="0" indent="0">
              <a:buNone/>
            </a:pPr>
            <a:r>
              <a:rPr lang="en-US" dirty="0"/>
              <a:t>                                                    </a:t>
            </a:r>
            <a:r>
              <a:rPr lang="en-US" dirty="0" err="1"/>
              <a:t>new_y</a:t>
            </a:r>
            <a:r>
              <a:rPr lang="en-US" dirty="0"/>
              <a:t>  =  S($250,500)</a:t>
            </a:r>
          </a:p>
          <a:p>
            <a:pPr marL="0" indent="0">
              <a:buNone/>
            </a:pPr>
            <a:r>
              <a:rPr lang="en-US" dirty="0"/>
              <a:t>                                                       </a:t>
            </a:r>
            <a:r>
              <a:rPr lang="en-US" dirty="0" err="1"/>
              <a:t>new_y</a:t>
            </a:r>
            <a:r>
              <a:rPr lang="en-US" dirty="0"/>
              <a:t>  =   0.80</a:t>
            </a:r>
          </a:p>
          <a:p>
            <a:endParaRPr lang="en-US" dirty="0"/>
          </a:p>
        </p:txBody>
      </p:sp>
      <p:sp>
        <p:nvSpPr>
          <p:cNvPr id="5" name="Title 1">
            <a:extLst>
              <a:ext uri="{FF2B5EF4-FFF2-40B4-BE49-F238E27FC236}">
                <a16:creationId xmlns:a16="http://schemas.microsoft.com/office/drawing/2014/main" id="{23D269A7-1202-4FDA-B2A9-D1251E8A952C}"/>
              </a:ext>
            </a:extLst>
          </p:cNvPr>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Softmax()</a:t>
            </a:r>
            <a:endParaRPr lang="en-US" dirty="0"/>
          </a:p>
        </p:txBody>
      </p:sp>
      <p:cxnSp>
        <p:nvCxnSpPr>
          <p:cNvPr id="7" name="直接箭头连接符 6">
            <a:extLst>
              <a:ext uri="{FF2B5EF4-FFF2-40B4-BE49-F238E27FC236}">
                <a16:creationId xmlns:a16="http://schemas.microsoft.com/office/drawing/2014/main" id="{296DD9EA-1A59-4DBE-90E7-58AE372F4EF9}"/>
              </a:ext>
              <a:ext uri="{C183D7F6-B498-43B3-948B-1728B52AA6E4}">
                <adec:decorative xmlns:adec="http://schemas.microsoft.com/office/drawing/2017/decorative" val="1"/>
              </a:ext>
            </a:extLst>
          </p:cNvPr>
          <p:cNvCxnSpPr>
            <a:cxnSpLocks/>
          </p:cNvCxnSpPr>
          <p:nvPr/>
        </p:nvCxnSpPr>
        <p:spPr>
          <a:xfrm>
            <a:off x="7688580" y="1490548"/>
            <a:ext cx="1" cy="386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938884"/>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2686</TotalTime>
  <Words>2210</Words>
  <Application>Microsoft Office PowerPoint</Application>
  <PresentationFormat>On-screen Show (4:3)</PresentationFormat>
  <Paragraphs>307</Paragraphs>
  <Slides>46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Times New Roman</vt:lpstr>
      <vt:lpstr>PP_C5Modules_CC_License_standard</vt:lpstr>
      <vt:lpstr>Machine Learning For Cyber </vt:lpstr>
      <vt:lpstr>Learning Outcomes</vt:lpstr>
      <vt:lpstr>Terms</vt:lpstr>
      <vt:lpstr>Neural Nets</vt:lpstr>
      <vt:lpstr>Softmax Function</vt:lpstr>
      <vt:lpstr>Housing Price</vt:lpstr>
      <vt:lpstr>Model</vt:lpstr>
      <vt:lpstr>Activation functions</vt:lpstr>
      <vt:lpstr>Sigmoid()</vt:lpstr>
      <vt:lpstr>Softmax function </vt:lpstr>
      <vt:lpstr>Softmax function  </vt:lpstr>
      <vt:lpstr>Softmax function   </vt:lpstr>
      <vt:lpstr>3 housing price equations architecture.</vt:lpstr>
      <vt:lpstr>Sigmoid function</vt:lpstr>
      <vt:lpstr>Sigmoid function   </vt:lpstr>
      <vt:lpstr>Sigmoid function    </vt:lpstr>
      <vt:lpstr>Sigmoid function     </vt:lpstr>
      <vt:lpstr>Softmax()</vt:lpstr>
      <vt:lpstr>Softmax()</vt:lpstr>
      <vt:lpstr>Python (Softmax)</vt:lpstr>
      <vt:lpstr>simple linear regression defines the network architecture</vt:lpstr>
      <vt:lpstr>simple logistic regression defines the network architecture</vt:lpstr>
      <vt:lpstr>tf.get_variable()</vt:lpstr>
      <vt:lpstr>iris dataset</vt:lpstr>
      <vt:lpstr>Logistic Regression Architecture for the Iris dataset</vt:lpstr>
      <vt:lpstr>Code explanation</vt:lpstr>
      <vt:lpstr>Init: normal distribution</vt:lpstr>
      <vt:lpstr>Cost Function</vt:lpstr>
      <vt:lpstr>Sigmoid function </vt:lpstr>
      <vt:lpstr>logistic regression graph</vt:lpstr>
      <vt:lpstr>logistic regression function (binary)</vt:lpstr>
      <vt:lpstr>Code</vt:lpstr>
      <vt:lpstr>Clip</vt:lpstr>
      <vt:lpstr>Loss function for linear regression</vt:lpstr>
      <vt:lpstr>Loss function for logistic regression</vt:lpstr>
      <vt:lpstr>tf.reduce_sum() function </vt:lpstr>
      <vt:lpstr>Cross Entropy</vt:lpstr>
      <vt:lpstr>We actually used the multiclass cross entropy</vt:lpstr>
      <vt:lpstr>Example</vt:lpstr>
      <vt:lpstr>Example</vt:lpstr>
      <vt:lpstr>Example</vt:lpstr>
      <vt:lpstr>Example conclusion</vt:lpstr>
      <vt:lpstr>So, which Cross Entropy should I use?</vt:lpstr>
      <vt:lpstr>Answer: Neither</vt:lpstr>
      <vt:lpstr>Summary</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user</cp:lastModifiedBy>
  <cp:revision>229</cp:revision>
  <cp:lastPrinted>2016-07-13T17:16:41Z</cp:lastPrinted>
  <dcterms:created xsi:type="dcterms:W3CDTF">2016-07-03T20:12:42Z</dcterms:created>
  <dcterms:modified xsi:type="dcterms:W3CDTF">2019-07-18T03:40:56Z</dcterms:modified>
</cp:coreProperties>
</file>