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6" r:id="rId2"/>
  </p:sldMasterIdLst>
  <p:notesMasterIdLst>
    <p:notesMasterId r:id="rId21"/>
  </p:notesMasterIdLst>
  <p:sldIdLst>
    <p:sldId id="256" r:id="rId3"/>
    <p:sldId id="311" r:id="rId4"/>
    <p:sldId id="316" r:id="rId5"/>
    <p:sldId id="317" r:id="rId6"/>
    <p:sldId id="318" r:id="rId7"/>
    <p:sldId id="315" r:id="rId8"/>
    <p:sldId id="314" r:id="rId9"/>
    <p:sldId id="313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12" r:id="rId19"/>
    <p:sldId id="310" r:id="rId2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81868" autoAdjust="0"/>
  </p:normalViewPr>
  <p:slideViewPr>
    <p:cSldViewPr snapToGrid="0" snapToObjects="1">
      <p:cViewPr varScale="1">
        <p:scale>
          <a:sx n="79" d="100"/>
          <a:sy n="79" d="100"/>
        </p:scale>
        <p:origin x="102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34958D-5910-2B4E-8346-D45CE8D303A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27B6843-3AD9-D947-BFC2-4A81687A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2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3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736975"/>
            <a:ext cx="6400800" cy="11366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955A6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91124"/>
            <a:ext cx="6400800" cy="44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2955A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657600"/>
            <a:ext cx="7162800" cy="2059641"/>
            <a:chOff x="914400" y="3657600"/>
            <a:chExt cx="7162800" cy="2059641"/>
          </a:xfrm>
        </p:grpSpPr>
        <p:sp>
          <p:nvSpPr>
            <p:cNvPr id="5" name="Rectangle 4"/>
            <p:cNvSpPr/>
            <p:nvPr/>
          </p:nvSpPr>
          <p:spPr>
            <a:xfrm>
              <a:off x="914400" y="3657600"/>
              <a:ext cx="7162800" cy="12954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400" kern="0">
                <a:solidFill>
                  <a:srgbClr val="FFFFFF"/>
                </a:solidFill>
                <a:sym typeface="Arial"/>
                <a:rtl val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5069541"/>
              <a:ext cx="7162800" cy="6477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400" kern="0">
                <a:solidFill>
                  <a:srgbClr val="FFFFFF"/>
                </a:solidFill>
                <a:sym typeface="Arial"/>
                <a:rtl val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3657600"/>
              <a:ext cx="228600" cy="12954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400" kern="0">
                <a:solidFill>
                  <a:srgbClr val="FFFFFF"/>
                </a:solidFill>
                <a:sym typeface="Arial"/>
                <a:rtl val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5069541"/>
              <a:ext cx="228600" cy="6477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400" kern="0">
                <a:solidFill>
                  <a:srgbClr val="FFFFFF"/>
                </a:solidFill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7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568325"/>
            <a:ext cx="3008313" cy="1384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575" y="568325"/>
            <a:ext cx="5073650" cy="555783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955A6"/>
                </a:solidFill>
              </a:defRPr>
            </a:lvl1pPr>
            <a:lvl2pPr>
              <a:defRPr sz="2400">
                <a:solidFill>
                  <a:srgbClr val="2955A6"/>
                </a:solidFill>
              </a:defRPr>
            </a:lvl2pPr>
            <a:lvl3pPr>
              <a:defRPr sz="2000">
                <a:solidFill>
                  <a:srgbClr val="2955A6"/>
                </a:solidFill>
              </a:defRPr>
            </a:lvl3pPr>
            <a:lvl4pPr>
              <a:defRPr sz="1800">
                <a:solidFill>
                  <a:srgbClr val="2955A6"/>
                </a:solidFill>
              </a:defRPr>
            </a:lvl4pPr>
            <a:lvl5pPr>
              <a:defRPr sz="1800">
                <a:solidFill>
                  <a:srgbClr val="2955A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7" y="2166938"/>
            <a:ext cx="3008314" cy="39592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1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3180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65" y="286239"/>
            <a:ext cx="5499069" cy="62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49552" y="3401981"/>
            <a:ext cx="5372100" cy="2059641"/>
            <a:chOff x="914400" y="3657600"/>
            <a:chExt cx="7162800" cy="2059641"/>
          </a:xfrm>
        </p:grpSpPr>
        <p:sp>
          <p:nvSpPr>
            <p:cNvPr id="11" name="Rectangle 10"/>
            <p:cNvSpPr/>
            <p:nvPr/>
          </p:nvSpPr>
          <p:spPr>
            <a:xfrm>
              <a:off x="914400" y="3657600"/>
              <a:ext cx="7162800" cy="12954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0" y="5069541"/>
              <a:ext cx="7162800" cy="6477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3657600"/>
              <a:ext cx="228600" cy="12954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5069541"/>
              <a:ext cx="228600" cy="6477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27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62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1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7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2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8229600" cy="1143000"/>
          </a:xfrm>
        </p:spPr>
        <p:txBody>
          <a:bodyPr/>
          <a:lstStyle>
            <a:lvl1pPr>
              <a:defRPr>
                <a:solidFill>
                  <a:srgbClr val="2955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26"/>
            <a:ext cx="8229600" cy="3771900"/>
          </a:xfrm>
          <a:prstGeom prst="rect">
            <a:avLst/>
          </a:prstGeom>
        </p:spPr>
        <p:txBody>
          <a:bodyPr/>
          <a:lstStyle>
            <a:lvl1pPr>
              <a:buClr>
                <a:srgbClr val="2955A6"/>
              </a:buClr>
              <a:defRPr sz="2800">
                <a:solidFill>
                  <a:srgbClr val="2955A6"/>
                </a:solidFill>
              </a:defRPr>
            </a:lvl1pPr>
            <a:lvl2pPr>
              <a:defRPr sz="2400">
                <a:solidFill>
                  <a:srgbClr val="2955A6"/>
                </a:solidFill>
              </a:defRPr>
            </a:lvl2pPr>
            <a:lvl3pPr>
              <a:defRPr sz="2000">
                <a:solidFill>
                  <a:srgbClr val="2955A6"/>
                </a:solidFill>
              </a:defRPr>
            </a:lvl3pPr>
            <a:lvl4pPr>
              <a:defRPr sz="1800">
                <a:solidFill>
                  <a:srgbClr val="2955A6"/>
                </a:solidFill>
              </a:defRPr>
            </a:lvl4pPr>
            <a:lvl5pPr>
              <a:defRPr sz="1800">
                <a:solidFill>
                  <a:srgbClr val="2955A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8792"/>
            <a:ext cx="8236410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8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88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7" y="187779"/>
            <a:ext cx="5550681" cy="66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09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457200" y="800100"/>
            <a:ext cx="8236410" cy="1126551"/>
          </a:xfrm>
        </p:spPr>
        <p:txBody>
          <a:bodyPr/>
          <a:lstStyle>
            <a:lvl1pPr>
              <a:defRPr>
                <a:solidFill>
                  <a:srgbClr val="2955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26"/>
            <a:ext cx="8229600" cy="3771900"/>
          </a:xfrm>
          <a:prstGeom prst="rect">
            <a:avLst/>
          </a:prstGeom>
        </p:spPr>
        <p:txBody>
          <a:bodyPr/>
          <a:lstStyle>
            <a:lvl1pPr>
              <a:buClr>
                <a:srgbClr val="2955A6"/>
              </a:buClr>
              <a:defRPr sz="2800">
                <a:solidFill>
                  <a:srgbClr val="2955A6"/>
                </a:solidFill>
              </a:defRPr>
            </a:lvl1pPr>
            <a:lvl2pPr>
              <a:defRPr sz="2400">
                <a:solidFill>
                  <a:srgbClr val="2955A6"/>
                </a:solidFill>
              </a:defRPr>
            </a:lvl2pPr>
            <a:lvl3pPr>
              <a:defRPr sz="2000">
                <a:solidFill>
                  <a:srgbClr val="2955A6"/>
                </a:solidFill>
              </a:defRPr>
            </a:lvl3pPr>
            <a:lvl4pPr>
              <a:defRPr sz="1800">
                <a:solidFill>
                  <a:srgbClr val="2955A6"/>
                </a:solidFill>
              </a:defRPr>
            </a:lvl4pPr>
            <a:lvl5pPr>
              <a:defRPr sz="1800">
                <a:solidFill>
                  <a:srgbClr val="2955A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473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11726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8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955A6"/>
                </a:solidFill>
              </a:defRPr>
            </a:lvl1pPr>
            <a:lvl2pPr>
              <a:defRPr sz="2400">
                <a:solidFill>
                  <a:srgbClr val="2955A6"/>
                </a:solidFill>
              </a:defRPr>
            </a:lvl2pPr>
            <a:lvl3pPr>
              <a:defRPr sz="2000">
                <a:solidFill>
                  <a:srgbClr val="2955A6"/>
                </a:solidFill>
              </a:defRPr>
            </a:lvl3pPr>
            <a:lvl4pPr>
              <a:defRPr sz="1800">
                <a:solidFill>
                  <a:srgbClr val="2955A6"/>
                </a:solidFill>
              </a:defRPr>
            </a:lvl4pPr>
            <a:lvl5pPr>
              <a:defRPr sz="1800">
                <a:solidFill>
                  <a:srgbClr val="2955A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955A6"/>
                </a:solidFill>
              </a:defRPr>
            </a:lvl1pPr>
            <a:lvl2pPr>
              <a:defRPr sz="2400">
                <a:solidFill>
                  <a:srgbClr val="2955A6"/>
                </a:solidFill>
              </a:defRPr>
            </a:lvl2pPr>
            <a:lvl3pPr>
              <a:defRPr sz="2000">
                <a:solidFill>
                  <a:srgbClr val="2955A6"/>
                </a:solidFill>
              </a:defRPr>
            </a:lvl3pPr>
            <a:lvl4pPr>
              <a:defRPr sz="1800">
                <a:solidFill>
                  <a:srgbClr val="2955A6"/>
                </a:solidFill>
              </a:defRPr>
            </a:lvl4pPr>
            <a:lvl5pPr>
              <a:defRPr sz="1800">
                <a:solidFill>
                  <a:srgbClr val="2955A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0" y="1500695"/>
            <a:ext cx="8236410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248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2955A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955A6"/>
                </a:solidFill>
              </a:defRPr>
            </a:lvl1pPr>
            <a:lvl2pPr>
              <a:defRPr sz="2000">
                <a:solidFill>
                  <a:srgbClr val="2955A6"/>
                </a:solidFill>
              </a:defRPr>
            </a:lvl2pPr>
            <a:lvl3pPr>
              <a:defRPr sz="1800">
                <a:solidFill>
                  <a:srgbClr val="2955A6"/>
                </a:solidFill>
              </a:defRPr>
            </a:lvl3pPr>
            <a:lvl4pPr>
              <a:defRPr sz="1600">
                <a:solidFill>
                  <a:srgbClr val="2955A6"/>
                </a:solidFill>
              </a:defRPr>
            </a:lvl4pPr>
            <a:lvl5pPr>
              <a:defRPr sz="1600">
                <a:solidFill>
                  <a:srgbClr val="2955A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2955A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955A6"/>
                </a:solidFill>
              </a:defRPr>
            </a:lvl1pPr>
            <a:lvl2pPr>
              <a:defRPr sz="2000">
                <a:solidFill>
                  <a:srgbClr val="2955A6"/>
                </a:solidFill>
              </a:defRPr>
            </a:lvl2pPr>
            <a:lvl3pPr>
              <a:defRPr sz="1800">
                <a:solidFill>
                  <a:srgbClr val="2955A6"/>
                </a:solidFill>
              </a:defRPr>
            </a:lvl3pPr>
            <a:lvl4pPr>
              <a:defRPr sz="1600">
                <a:solidFill>
                  <a:srgbClr val="2955A6"/>
                </a:solidFill>
              </a:defRPr>
            </a:lvl4pPr>
            <a:lvl5pPr>
              <a:defRPr sz="1600">
                <a:solidFill>
                  <a:srgbClr val="2955A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278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0" y="1500695"/>
            <a:ext cx="8236410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056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 b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6292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tal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5382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9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955A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title="Page Number"/>
          <p:cNvSpPr>
            <a:spLocks noGrp="1"/>
          </p:cNvSpPr>
          <p:nvPr>
            <p:ph type="sldNum" sz="quarter" idx="4"/>
          </p:nvPr>
        </p:nvSpPr>
        <p:spPr>
          <a:xfrm>
            <a:off x="8019661" y="6329898"/>
            <a:ext cx="49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FE3C-7E70-4420-AA12-392E0D4EE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28650" y="457200"/>
            <a:ext cx="5685995" cy="110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title="Creative Commons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3019"/>
            <a:ext cx="720197" cy="295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48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</a:t>
            </a:r>
          </a:p>
          <a:p>
            <a:pPr lvl="0"/>
            <a:r>
              <a:rPr lang="en-US" dirty="0"/>
              <a:t>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levelThird</a:t>
            </a:r>
            <a:r>
              <a:rPr lang="en-US" dirty="0"/>
              <a:t>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9010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rot="10800000" flipV="1">
            <a:off x="1397918" y="6564397"/>
            <a:ext cx="4147458" cy="15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8850" algn="ctr"/>
                <a:tab pos="4457700" algn="r"/>
              </a:tabLst>
            </a:pP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document is licensed with a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Creative Commons Attribution 4.0 International License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©2017</a:t>
            </a:r>
            <a:endParaRPr kumimoji="0" lang="en-US" altLang="en-US" sz="13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8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3300" dirty="0"/>
            </a:br>
            <a:br>
              <a:rPr lang="en-US" sz="3300" dirty="0"/>
            </a:br>
            <a:r>
              <a:rPr lang="en-US" sz="3300" dirty="0"/>
              <a:t>Machine Learning for Cyber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Unit : IOT device detection</a:t>
            </a:r>
          </a:p>
        </p:txBody>
      </p:sp>
    </p:spTree>
    <p:extLst>
      <p:ext uri="{BB962C8B-B14F-4D97-AF65-F5344CB8AC3E}">
        <p14:creationId xmlns:p14="http://schemas.microsoft.com/office/powerpoint/2010/main" val="270434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</a:t>
            </a:r>
            <a:r>
              <a:rPr lang="en-US" altLang="zh-CN" dirty="0"/>
              <a:t>headers</a:t>
            </a:r>
            <a:endParaRPr 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DB7DFAB-DFE4-4FC0-885F-EB9E54C24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6856" y="1718685"/>
            <a:ext cx="7588912" cy="4027878"/>
            <a:chOff x="1066856" y="1718685"/>
            <a:chExt cx="7588912" cy="4027878"/>
          </a:xfrm>
        </p:grpSpPr>
        <p:sp>
          <p:nvSpPr>
            <p:cNvPr id="5" name="左中括号 4">
              <a:extLst>
                <a:ext uri="{FF2B5EF4-FFF2-40B4-BE49-F238E27FC236}">
                  <a16:creationId xmlns:a16="http://schemas.microsoft.com/office/drawing/2014/main" id="{D6BB4F59-EE1E-4DA1-91AC-39137008DC20}"/>
                </a:ext>
              </a:extLst>
            </p:cNvPr>
            <p:cNvSpPr/>
            <p:nvPr/>
          </p:nvSpPr>
          <p:spPr>
            <a:xfrm>
              <a:off x="1458930" y="2406705"/>
              <a:ext cx="523982" cy="2890213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左中括号 6">
              <a:extLst>
                <a:ext uri="{FF2B5EF4-FFF2-40B4-BE49-F238E27FC236}">
                  <a16:creationId xmlns:a16="http://schemas.microsoft.com/office/drawing/2014/main" id="{4AA0C5A4-7FDC-453A-B68C-4418F05F1B61}"/>
                </a:ext>
              </a:extLst>
            </p:cNvPr>
            <p:cNvSpPr/>
            <p:nvPr/>
          </p:nvSpPr>
          <p:spPr>
            <a:xfrm>
              <a:off x="5631955" y="2406705"/>
              <a:ext cx="417810" cy="2890213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左中括号 7">
              <a:extLst>
                <a:ext uri="{FF2B5EF4-FFF2-40B4-BE49-F238E27FC236}">
                  <a16:creationId xmlns:a16="http://schemas.microsoft.com/office/drawing/2014/main" id="{A25EB1CB-F629-42D7-90A3-2E1BF357A12D}"/>
                </a:ext>
              </a:extLst>
            </p:cNvPr>
            <p:cNvSpPr/>
            <p:nvPr/>
          </p:nvSpPr>
          <p:spPr>
            <a:xfrm flipH="1">
              <a:off x="4018910" y="2406704"/>
              <a:ext cx="523981" cy="2890213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左中括号 9">
              <a:extLst>
                <a:ext uri="{FF2B5EF4-FFF2-40B4-BE49-F238E27FC236}">
                  <a16:creationId xmlns:a16="http://schemas.microsoft.com/office/drawing/2014/main" id="{89612D9D-61F8-41E2-92CD-43B2E3611319}"/>
                </a:ext>
              </a:extLst>
            </p:cNvPr>
            <p:cNvSpPr/>
            <p:nvPr/>
          </p:nvSpPr>
          <p:spPr>
            <a:xfrm flipH="1">
              <a:off x="6542927" y="2406705"/>
              <a:ext cx="417810" cy="2890213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FC4136C-4537-4FE0-A434-31BAE8F8938C}"/>
                </a:ext>
              </a:extLst>
            </p:cNvPr>
            <p:cNvSpPr txBox="1"/>
            <p:nvPr/>
          </p:nvSpPr>
          <p:spPr>
            <a:xfrm>
              <a:off x="1720921" y="1996598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F1    F2                            F40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C3C9AFF-210D-41C6-AD5A-DE908C64738D}"/>
                </a:ext>
              </a:extLst>
            </p:cNvPr>
            <p:cNvSpPr txBox="1"/>
            <p:nvPr/>
          </p:nvSpPr>
          <p:spPr>
            <a:xfrm>
              <a:off x="1066856" y="2461131"/>
              <a:ext cx="4074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  <a:p>
              <a:r>
                <a:rPr lang="en-US" dirty="0"/>
                <a:t>S2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AD8A955-82D6-4448-934E-7AFCA55BB66A}"/>
                </a:ext>
              </a:extLst>
            </p:cNvPr>
            <p:cNvSpPr txBox="1"/>
            <p:nvPr/>
          </p:nvSpPr>
          <p:spPr>
            <a:xfrm>
              <a:off x="6190183" y="2563993"/>
              <a:ext cx="35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020B606-A1B5-40A4-A9BD-184EA9DC5DD2}"/>
                </a:ext>
              </a:extLst>
            </p:cNvPr>
            <p:cNvSpPr txBox="1"/>
            <p:nvPr/>
          </p:nvSpPr>
          <p:spPr>
            <a:xfrm>
              <a:off x="7453899" y="1718685"/>
              <a:ext cx="12018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 IP, if IP in </a:t>
              </a:r>
              <a:r>
                <a:rPr lang="en-US" dirty="0" err="1"/>
                <a:t>camera_IPs</a:t>
              </a:r>
              <a:r>
                <a:rPr lang="en-US" dirty="0"/>
                <a:t>, class=0</a:t>
              </a:r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52A5743C-13DC-4461-86E8-C06F3DD0590C}"/>
                </a:ext>
              </a:extLst>
            </p:cNvPr>
            <p:cNvSpPr/>
            <p:nvPr/>
          </p:nvSpPr>
          <p:spPr>
            <a:xfrm rot="2113178">
              <a:off x="7101033" y="2307350"/>
              <a:ext cx="282806" cy="576301"/>
            </a:xfrm>
            <a:prstGeom prst="downArrow">
              <a:avLst/>
            </a:prstGeom>
            <a:solidFill>
              <a:schemeClr val="tx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65F25D7-8C5C-45CE-B32D-5CE89A63DB15}"/>
                </a:ext>
              </a:extLst>
            </p:cNvPr>
            <p:cNvSpPr txBox="1"/>
            <p:nvPr/>
          </p:nvSpPr>
          <p:spPr>
            <a:xfrm>
              <a:off x="2644891" y="537723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E726001-1BB2-40C2-A019-80DDB27B938C}"/>
                </a:ext>
              </a:extLst>
            </p:cNvPr>
            <p:cNvSpPr txBox="1"/>
            <p:nvPr/>
          </p:nvSpPr>
          <p:spPr>
            <a:xfrm>
              <a:off x="6086639" y="52969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92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and Python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1A0126-DC46-485A-9521-6288D095A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5691" y="2636737"/>
            <a:ext cx="921536" cy="6678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689981B-4F2A-473F-8D7D-BC19C68EC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98244" y="2956459"/>
            <a:ext cx="477447" cy="14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AFB0CDC-D6B6-48ED-8A80-6E3E17DC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68394" y="2725816"/>
            <a:ext cx="629849" cy="47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70890A-F4B7-4B7B-A798-D11BF41EC88B}"/>
              </a:ext>
            </a:extLst>
          </p:cNvPr>
          <p:cNvSpPr/>
          <p:nvPr/>
        </p:nvSpPr>
        <p:spPr>
          <a:xfrm>
            <a:off x="2454454" y="2786007"/>
            <a:ext cx="92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clean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3C6399-44C5-4D86-8A4E-CAF3E8916E9B}"/>
              </a:ext>
            </a:extLst>
          </p:cNvPr>
          <p:cNvSpPr/>
          <p:nvPr/>
        </p:nvSpPr>
        <p:spPr>
          <a:xfrm>
            <a:off x="1268394" y="2786008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592D65A-2834-4AA9-BA95-816948742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97227" y="2946223"/>
            <a:ext cx="483663" cy="12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5767BB4-C275-46DA-ABFA-EC64F3A2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74674" y="2636736"/>
            <a:ext cx="921536" cy="6678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3A25435-8C9C-424D-85B6-A141A348201B}"/>
              </a:ext>
            </a:extLst>
          </p:cNvPr>
          <p:cNvSpPr/>
          <p:nvPr/>
        </p:nvSpPr>
        <p:spPr>
          <a:xfrm>
            <a:off x="3884259" y="2658279"/>
            <a:ext cx="794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Vector</a:t>
            </a:r>
          </a:p>
          <a:p>
            <a:r>
              <a:rPr lang="en-US" dirty="0"/>
              <a:t>space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ECA36DE-BA20-4C12-B572-D424C2A31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89994" y="2926551"/>
            <a:ext cx="483663" cy="12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FE757F5-8F49-410E-961B-5AB7D0403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175134" y="1426105"/>
            <a:ext cx="0" cy="4351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09CCB3E6-0B49-48A0-9EFA-CA1DBCA180BB}"/>
              </a:ext>
            </a:extLst>
          </p:cNvPr>
          <p:cNvSpPr/>
          <p:nvPr/>
        </p:nvSpPr>
        <p:spPr>
          <a:xfrm>
            <a:off x="5361127" y="2667843"/>
            <a:ext cx="757360" cy="6056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5DD0B8-EBFD-4153-B185-7945B07C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161185" y="2939284"/>
            <a:ext cx="477447" cy="17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3F0F5A6-67CA-41BE-9547-5F861DD0CBCF}"/>
              </a:ext>
            </a:extLst>
          </p:cNvPr>
          <p:cNvSpPr/>
          <p:nvPr/>
        </p:nvSpPr>
        <p:spPr>
          <a:xfrm>
            <a:off x="6717394" y="2786006"/>
            <a:ext cx="1158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Evaluate 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23E4A77-C4A0-4D12-818C-00209C60F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318421" y="3429000"/>
            <a:ext cx="0" cy="510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DB30C2F-1ACB-4AE3-8866-7A5338E7EC7C}"/>
              </a:ext>
            </a:extLst>
          </p:cNvPr>
          <p:cNvSpPr/>
          <p:nvPr/>
        </p:nvSpPr>
        <p:spPr>
          <a:xfrm>
            <a:off x="5967534" y="3999485"/>
            <a:ext cx="1158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WEKA </a:t>
            </a: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D1B12D5D-06BE-47CE-9F54-CD0F58EB7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860844" y="2652518"/>
            <a:ext cx="447908" cy="274836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DFE1CB-AF8E-4094-B586-6FDC380EFB0E}"/>
              </a:ext>
            </a:extLst>
          </p:cNvPr>
          <p:cNvSpPr/>
          <p:nvPr/>
        </p:nvSpPr>
        <p:spPr>
          <a:xfrm>
            <a:off x="2136967" y="447853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 extraction </a:t>
            </a:r>
          </a:p>
        </p:txBody>
      </p:sp>
    </p:spTree>
    <p:extLst>
      <p:ext uri="{BB962C8B-B14F-4D97-AF65-F5344CB8AC3E}">
        <p14:creationId xmlns:p14="http://schemas.microsoft.com/office/powerpoint/2010/main" val="126050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Lab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Goal is to extract features from </a:t>
            </a:r>
            <a:r>
              <a:rPr lang="en-US" dirty="0" err="1"/>
              <a:t>pcap</a:t>
            </a:r>
            <a:r>
              <a:rPr lang="en-US" dirty="0"/>
              <a:t> file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Identify the feature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Write a python script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List of IPs per IOT device for the classes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18 features </a:t>
            </a:r>
          </a:p>
        </p:txBody>
      </p:sp>
    </p:spTree>
    <p:extLst>
      <p:ext uri="{BB962C8B-B14F-4D97-AF65-F5344CB8AC3E}">
        <p14:creationId xmlns:p14="http://schemas.microsoft.com/office/powerpoint/2010/main" val="131906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environment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Tshark</a:t>
            </a:r>
            <a:endParaRPr lang="en-US" dirty="0"/>
          </a:p>
          <a:p>
            <a:r>
              <a:rPr lang="en-US" dirty="0"/>
              <a:t>WEKA</a:t>
            </a:r>
          </a:p>
          <a:p>
            <a:r>
              <a:rPr lang="en-US" dirty="0" err="1"/>
              <a:t>Pcap</a:t>
            </a:r>
            <a:endParaRPr lang="en-US" dirty="0"/>
          </a:p>
          <a:p>
            <a:pPr lvl="1"/>
            <a:r>
              <a:rPr lang="en-US" dirty="0"/>
              <a:t>File</a:t>
            </a:r>
          </a:p>
          <a:p>
            <a:pPr marL="171450" lvl="1">
              <a:spcBef>
                <a:spcPts val="750"/>
              </a:spcBef>
            </a:pPr>
            <a:r>
              <a:rPr lang="en-US" altLang="zh-CN" sz="2100" dirty="0"/>
              <a:t>Starter code</a:t>
            </a:r>
          </a:p>
          <a:p>
            <a:pPr marL="171450" lvl="1">
              <a:spcBef>
                <a:spcPts val="750"/>
              </a:spcBef>
            </a:pPr>
            <a:r>
              <a:rPr lang="en-US" sz="2100" dirty="0"/>
              <a:t>Evaluate performance</a:t>
            </a:r>
          </a:p>
          <a:p>
            <a:pPr marL="171450" lvl="1">
              <a:spcBef>
                <a:spcPts val="750"/>
              </a:spcBef>
            </a:pPr>
            <a:r>
              <a:rPr lang="en-US" sz="2100" dirty="0"/>
              <a:t>WEKA</a:t>
            </a:r>
          </a:p>
          <a:p>
            <a:pPr marL="514350" lvl="2">
              <a:spcBef>
                <a:spcPts val="750"/>
              </a:spcBef>
            </a:pPr>
            <a:r>
              <a:rPr lang="en-US" sz="1800" dirty="0"/>
              <a:t>ML</a:t>
            </a:r>
          </a:p>
          <a:p>
            <a:pPr marL="514350" lvl="2">
              <a:spcBef>
                <a:spcPts val="750"/>
              </a:spcBef>
            </a:pPr>
            <a:r>
              <a:rPr lang="en-US" sz="1800" dirty="0"/>
              <a:t>Select 3 algorithms</a:t>
            </a:r>
          </a:p>
          <a:p>
            <a:pPr marL="514350" lvl="2">
              <a:spcBef>
                <a:spcPts val="750"/>
              </a:spcBef>
            </a:pPr>
            <a:r>
              <a:rPr lang="en-US" sz="1800" dirty="0"/>
              <a:t>Evaluate </a:t>
            </a:r>
          </a:p>
        </p:txBody>
      </p:sp>
    </p:spTree>
    <p:extLst>
      <p:ext uri="{BB962C8B-B14F-4D97-AF65-F5344CB8AC3E}">
        <p14:creationId xmlns:p14="http://schemas.microsoft.com/office/powerpoint/2010/main" val="50951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23" y="139777"/>
            <a:ext cx="7886700" cy="1325563"/>
          </a:xfrm>
        </p:spPr>
        <p:txBody>
          <a:bodyPr/>
          <a:lstStyle/>
          <a:p>
            <a:r>
              <a:rPr lang="en-US" dirty="0"/>
              <a:t>Feature extraction </a:t>
            </a:r>
          </a:p>
        </p:txBody>
      </p:sp>
      <p:grpSp>
        <p:nvGrpSpPr>
          <p:cNvPr id="49" name="组合 48" descr="Feature extraction ">
            <a:extLst>
              <a:ext uri="{FF2B5EF4-FFF2-40B4-BE49-F238E27FC236}">
                <a16:creationId xmlns:a16="http://schemas.microsoft.com/office/drawing/2014/main" id="{81C26B8B-9D94-438A-B570-F3552D238F39}"/>
              </a:ext>
            </a:extLst>
          </p:cNvPr>
          <p:cNvGrpSpPr/>
          <p:nvPr/>
        </p:nvGrpSpPr>
        <p:grpSpPr>
          <a:xfrm>
            <a:off x="277533" y="1134173"/>
            <a:ext cx="8778210" cy="5358701"/>
            <a:chOff x="277533" y="1134173"/>
            <a:chExt cx="8778210" cy="53587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DFE81F5-AFDD-4BA3-8EF8-B5402599A58E}"/>
                </a:ext>
              </a:extLst>
            </p:cNvPr>
            <p:cNvSpPr/>
            <p:nvPr/>
          </p:nvSpPr>
          <p:spPr>
            <a:xfrm>
              <a:off x="5922867" y="2280803"/>
              <a:ext cx="1667667" cy="8806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47F637E-5115-482A-A6C0-45977B0DE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4271981" y="2721152"/>
              <a:ext cx="1650886" cy="581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1C98E84-C055-4E8B-9F19-3FFE2D9C2D5F}"/>
                </a:ext>
              </a:extLst>
            </p:cNvPr>
            <p:cNvSpPr/>
            <p:nvPr/>
          </p:nvSpPr>
          <p:spPr>
            <a:xfrm>
              <a:off x="5922867" y="4426117"/>
              <a:ext cx="1667667" cy="8806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3FD3FCC-F77D-4011-ACE4-1F4935B8F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262370" y="3662605"/>
              <a:ext cx="1660497" cy="12038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A08C1D-39F6-4555-9736-346BA7491E2C}"/>
                </a:ext>
              </a:extLst>
            </p:cNvPr>
            <p:cNvSpPr/>
            <p:nvPr/>
          </p:nvSpPr>
          <p:spPr>
            <a:xfrm>
              <a:off x="5922867" y="1134173"/>
              <a:ext cx="1667667" cy="8806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53ABD03-82EC-488B-AEE0-7715C15D8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4254391" y="1574522"/>
              <a:ext cx="1668476" cy="16477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F030378-3F3D-43CE-8384-14F2383BD5F2}"/>
                </a:ext>
              </a:extLst>
            </p:cNvPr>
            <p:cNvSpPr/>
            <p:nvPr/>
          </p:nvSpPr>
          <p:spPr>
            <a:xfrm>
              <a:off x="5922866" y="5612177"/>
              <a:ext cx="1667667" cy="8806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BE77E3E-DAB5-435D-8D36-7343FCB34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54391" y="3754791"/>
              <a:ext cx="1668476" cy="2266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3D78656-85D5-4791-BAFA-6AA27A408621}"/>
                </a:ext>
              </a:extLst>
            </p:cNvPr>
            <p:cNvSpPr/>
            <p:nvPr/>
          </p:nvSpPr>
          <p:spPr>
            <a:xfrm>
              <a:off x="5922867" y="3346548"/>
              <a:ext cx="1667667" cy="8806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87CE08D-FA67-443F-81FE-A2A4A2C4F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271981" y="3515802"/>
              <a:ext cx="1650886" cy="271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3D1242A-6C0D-438D-83E5-D072AA389E88}"/>
                </a:ext>
              </a:extLst>
            </p:cNvPr>
            <p:cNvSpPr txBox="1"/>
            <p:nvPr/>
          </p:nvSpPr>
          <p:spPr>
            <a:xfrm>
              <a:off x="7590534" y="1363617"/>
              <a:ext cx="1465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Camera.pcap</a:t>
              </a:r>
              <a:r>
                <a:rPr lang="en-US" dirty="0"/>
                <a:t> 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63E8E02-CF92-4104-AAEF-AE0D39381719}"/>
                </a:ext>
              </a:extLst>
            </p:cNvPr>
            <p:cNvSpPr txBox="1"/>
            <p:nvPr/>
          </p:nvSpPr>
          <p:spPr>
            <a:xfrm>
              <a:off x="7624495" y="2468929"/>
              <a:ext cx="1071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Assistant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8521EC0-E5DF-437B-8405-157A2090DBAE}"/>
                </a:ext>
              </a:extLst>
            </p:cNvPr>
            <p:cNvSpPr txBox="1"/>
            <p:nvPr/>
          </p:nvSpPr>
          <p:spPr>
            <a:xfrm>
              <a:off x="7625713" y="3574241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 use </a:t>
              </a:r>
              <a:r>
                <a:rPr lang="en-US" dirty="0" err="1"/>
                <a:t>pcap</a:t>
              </a:r>
              <a:r>
                <a:rPr lang="en-US" dirty="0"/>
                <a:t> 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F4498DA-9954-45FC-A339-41B05B114339}"/>
                </a:ext>
              </a:extLst>
            </p:cNvPr>
            <p:cNvSpPr txBox="1"/>
            <p:nvPr/>
          </p:nvSpPr>
          <p:spPr>
            <a:xfrm>
              <a:off x="7625713" y="4581115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Misc</a:t>
              </a:r>
              <a:r>
                <a:rPr lang="en-US" dirty="0"/>
                <a:t>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043BB01-AA78-4FF8-AE7F-AC636F116D5A}"/>
                </a:ext>
              </a:extLst>
            </p:cNvPr>
            <p:cNvSpPr txBox="1"/>
            <p:nvPr/>
          </p:nvSpPr>
          <p:spPr>
            <a:xfrm>
              <a:off x="7625713" y="5803020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Mobile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65BBB75-FEF1-49ED-A649-F40D3943419B}"/>
                </a:ext>
              </a:extLst>
            </p:cNvPr>
            <p:cNvSpPr/>
            <p:nvPr/>
          </p:nvSpPr>
          <p:spPr>
            <a:xfrm>
              <a:off x="2586724" y="3141377"/>
              <a:ext cx="1667667" cy="6455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77AD896-816B-4A01-8361-3711A0A180BD}"/>
                </a:ext>
              </a:extLst>
            </p:cNvPr>
            <p:cNvSpPr txBox="1"/>
            <p:nvPr/>
          </p:nvSpPr>
          <p:spPr>
            <a:xfrm>
              <a:off x="2887788" y="3272664"/>
              <a:ext cx="1060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List of IPs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737B8F1-A622-4F27-B44E-27ED37D20E50}"/>
                </a:ext>
              </a:extLst>
            </p:cNvPr>
            <p:cNvSpPr/>
            <p:nvPr/>
          </p:nvSpPr>
          <p:spPr>
            <a:xfrm>
              <a:off x="628650" y="1466327"/>
              <a:ext cx="1479073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A77288B-85E7-4094-8D20-5984071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2093860" y="3443541"/>
              <a:ext cx="492864" cy="205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DE19B80-7347-46DF-8048-FF637E16EE53}"/>
                </a:ext>
              </a:extLst>
            </p:cNvPr>
            <p:cNvSpPr txBox="1"/>
            <p:nvPr/>
          </p:nvSpPr>
          <p:spPr>
            <a:xfrm>
              <a:off x="741707" y="1713536"/>
              <a:ext cx="904478" cy="212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Camera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Camera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Server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Host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Alexa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369150B-1E16-4198-8303-D956F8B54F60}"/>
                </a:ext>
              </a:extLst>
            </p:cNvPr>
            <p:cNvSpPr/>
            <p:nvPr/>
          </p:nvSpPr>
          <p:spPr>
            <a:xfrm>
              <a:off x="277533" y="1559589"/>
              <a:ext cx="554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1</a:t>
              </a:r>
            </a:p>
            <a:p>
              <a:r>
                <a:rPr lang="en-US" dirty="0"/>
                <a:t>P</a:t>
              </a:r>
              <a:r>
                <a:rPr lang="en-US" baseline="-25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370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Graph </a:t>
            </a:r>
            <a:endParaRPr lang="en-US" b="1" dirty="0"/>
          </a:p>
        </p:txBody>
      </p:sp>
      <p:grpSp>
        <p:nvGrpSpPr>
          <p:cNvPr id="41" name="组合 40" descr="Vector space&#10;">
            <a:extLst>
              <a:ext uri="{FF2B5EF4-FFF2-40B4-BE49-F238E27FC236}">
                <a16:creationId xmlns:a16="http://schemas.microsoft.com/office/drawing/2014/main" id="{CFE24192-3E42-4865-8169-F24D8D5591E0}"/>
              </a:ext>
            </a:extLst>
          </p:cNvPr>
          <p:cNvGrpSpPr/>
          <p:nvPr/>
        </p:nvGrpSpPr>
        <p:grpSpPr>
          <a:xfrm>
            <a:off x="535435" y="1232421"/>
            <a:ext cx="7979915" cy="5225854"/>
            <a:chOff x="535435" y="1232421"/>
            <a:chExt cx="7979915" cy="52258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A20FECB-DEE1-42F2-9F90-583B499D6108}"/>
                </a:ext>
              </a:extLst>
            </p:cNvPr>
            <p:cNvSpPr/>
            <p:nvPr/>
          </p:nvSpPr>
          <p:spPr>
            <a:xfrm>
              <a:off x="3628254" y="1652136"/>
              <a:ext cx="3411021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0B339BE-34E1-4792-9CFE-7942B3B4F400}"/>
                </a:ext>
              </a:extLst>
            </p:cNvPr>
            <p:cNvCxnSpPr/>
            <p:nvPr/>
          </p:nvCxnSpPr>
          <p:spPr>
            <a:xfrm>
              <a:off x="4727589" y="1652136"/>
              <a:ext cx="0" cy="4351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DB50A74-3289-4E4C-8436-4952CC6D2293}"/>
                </a:ext>
              </a:extLst>
            </p:cNvPr>
            <p:cNvCxnSpPr/>
            <p:nvPr/>
          </p:nvCxnSpPr>
          <p:spPr>
            <a:xfrm>
              <a:off x="3628254" y="2305135"/>
              <a:ext cx="34110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12FC8F4-72C2-418B-9BC0-A393A2615103}"/>
                </a:ext>
              </a:extLst>
            </p:cNvPr>
            <p:cNvCxnSpPr/>
            <p:nvPr/>
          </p:nvCxnSpPr>
          <p:spPr>
            <a:xfrm>
              <a:off x="3628254" y="2827405"/>
              <a:ext cx="34110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A218204-50AF-48BA-AC95-D76FEA841BC4}"/>
                </a:ext>
              </a:extLst>
            </p:cNvPr>
            <p:cNvSpPr txBox="1"/>
            <p:nvPr/>
          </p:nvSpPr>
          <p:spPr>
            <a:xfrm>
              <a:off x="3813393" y="1824793"/>
              <a:ext cx="9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Camera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ABF607C-51D1-4C5F-ABB5-441AD99143E5}"/>
                </a:ext>
              </a:extLst>
            </p:cNvPr>
            <p:cNvSpPr txBox="1"/>
            <p:nvPr/>
          </p:nvSpPr>
          <p:spPr>
            <a:xfrm>
              <a:off x="3813393" y="2390605"/>
              <a:ext cx="9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Camera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7156E73-1A2F-4FAA-8459-CF777FE904D1}"/>
                </a:ext>
              </a:extLst>
            </p:cNvPr>
            <p:cNvSpPr txBox="1"/>
            <p:nvPr/>
          </p:nvSpPr>
          <p:spPr>
            <a:xfrm>
              <a:off x="4862503" y="1780471"/>
              <a:ext cx="1295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1</a:t>
              </a:r>
              <a:r>
                <a:rPr lang="en-US" dirty="0"/>
                <a:t> features 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EB3300E-FC4D-42AD-ABA9-6C3C87A9D360}"/>
                </a:ext>
              </a:extLst>
            </p:cNvPr>
            <p:cNvSpPr txBox="1"/>
            <p:nvPr/>
          </p:nvSpPr>
          <p:spPr>
            <a:xfrm>
              <a:off x="4862503" y="2323137"/>
              <a:ext cx="1295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2</a:t>
              </a:r>
              <a:r>
                <a:rPr lang="en-US" dirty="0"/>
                <a:t> features 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7466F75-BE8E-478A-A131-DEB39C886D16}"/>
                </a:ext>
              </a:extLst>
            </p:cNvPr>
            <p:cNvSpPr txBox="1"/>
            <p:nvPr/>
          </p:nvSpPr>
          <p:spPr>
            <a:xfrm>
              <a:off x="3913612" y="1249070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 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FE7D3DD-D257-4FE1-9C46-500E3E5DA5E0}"/>
                </a:ext>
              </a:extLst>
            </p:cNvPr>
            <p:cNvSpPr txBox="1"/>
            <p:nvPr/>
          </p:nvSpPr>
          <p:spPr>
            <a:xfrm>
              <a:off x="5030301" y="1232421"/>
              <a:ext cx="1265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vector</a:t>
              </a:r>
            </a:p>
          </p:txBody>
        </p:sp>
        <p:sp>
          <p:nvSpPr>
            <p:cNvPr id="20" name="文本框 19" descr="Vector space&#10;">
              <a:extLst>
                <a:ext uri="{FF2B5EF4-FFF2-40B4-BE49-F238E27FC236}">
                  <a16:creationId xmlns:a16="http://schemas.microsoft.com/office/drawing/2014/main" id="{D49C7818-327C-4642-A021-E4C0DC3A36E7}"/>
                </a:ext>
              </a:extLst>
            </p:cNvPr>
            <p:cNvSpPr txBox="1"/>
            <p:nvPr/>
          </p:nvSpPr>
          <p:spPr>
            <a:xfrm>
              <a:off x="4338894" y="6088943"/>
              <a:ext cx="1382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Vector space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1774B1C-5125-4D08-B407-9D8CD0C0C748}"/>
                </a:ext>
              </a:extLst>
            </p:cNvPr>
            <p:cNvSpPr/>
            <p:nvPr/>
          </p:nvSpPr>
          <p:spPr>
            <a:xfrm>
              <a:off x="1013888" y="3376804"/>
              <a:ext cx="851069" cy="6703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27CF2EE-4BBB-4916-9B03-047AB2589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1232" y="3456858"/>
              <a:ext cx="1169567" cy="321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2CF603D-60D4-4476-86AF-0519C61A9129}"/>
                </a:ext>
              </a:extLst>
            </p:cNvPr>
            <p:cNvSpPr/>
            <p:nvPr/>
          </p:nvSpPr>
          <p:spPr>
            <a:xfrm>
              <a:off x="1013888" y="4307212"/>
              <a:ext cx="851069" cy="6703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0BF6943-9352-4F6E-9548-BF654AA76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1232" y="4387266"/>
              <a:ext cx="1169567" cy="321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134384E-7221-4F54-9B72-0908ABF34CE9}"/>
                </a:ext>
              </a:extLst>
            </p:cNvPr>
            <p:cNvSpPr/>
            <p:nvPr/>
          </p:nvSpPr>
          <p:spPr>
            <a:xfrm>
              <a:off x="1013888" y="2170915"/>
              <a:ext cx="851069" cy="6703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8BC48D6-C767-4928-AB38-F80B01683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851232" y="2572353"/>
              <a:ext cx="1138548" cy="2992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373DEE8-25C0-4A43-BC1B-0CB9A748BBD0}"/>
                </a:ext>
              </a:extLst>
            </p:cNvPr>
            <p:cNvSpPr/>
            <p:nvPr/>
          </p:nvSpPr>
          <p:spPr>
            <a:xfrm>
              <a:off x="1023499" y="5317674"/>
              <a:ext cx="851069" cy="6703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D110B01-5676-40C8-888E-B8835CF68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0843" y="5397728"/>
              <a:ext cx="1169567" cy="321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9AFDE6E-AC69-4B94-AB92-7F5E62D22DDA}"/>
                </a:ext>
              </a:extLst>
            </p:cNvPr>
            <p:cNvSpPr txBox="1"/>
            <p:nvPr/>
          </p:nvSpPr>
          <p:spPr>
            <a:xfrm>
              <a:off x="1687901" y="1752362"/>
              <a:ext cx="1465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Camera.pcap</a:t>
              </a:r>
              <a:r>
                <a:rPr lang="en-US" dirty="0"/>
                <a:t> 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E5B1BFC-4E69-4957-A99B-90C1E277E3F7}"/>
                </a:ext>
              </a:extLst>
            </p:cNvPr>
            <p:cNvSpPr/>
            <p:nvPr/>
          </p:nvSpPr>
          <p:spPr>
            <a:xfrm>
              <a:off x="535435" y="1856857"/>
              <a:ext cx="4876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/P</a:t>
              </a:r>
              <a:r>
                <a:rPr lang="en-US" baseline="-25000" dirty="0"/>
                <a:t>1</a:t>
              </a:r>
            </a:p>
            <a:p>
              <a:r>
                <a:rPr lang="en-US" dirty="0"/>
                <a:t>  P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C5CA00B-C4CE-4D89-B1DB-C91836FB231D}"/>
                </a:ext>
              </a:extLst>
            </p:cNvPr>
            <p:cNvSpPr/>
            <p:nvPr/>
          </p:nvSpPr>
          <p:spPr>
            <a:xfrm>
              <a:off x="7757990" y="3641557"/>
              <a:ext cx="757360" cy="605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ML</a:t>
              </a:r>
            </a:p>
          </p:txBody>
        </p:sp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D6A954B6-360F-4E9E-9951-FAE7593A4E2D}"/>
                </a:ext>
              </a:extLst>
            </p:cNvPr>
            <p:cNvSpPr/>
            <p:nvPr/>
          </p:nvSpPr>
          <p:spPr>
            <a:xfrm>
              <a:off x="7183588" y="3768554"/>
              <a:ext cx="494161" cy="351661"/>
            </a:xfrm>
            <a:prstGeom prst="rightArrow">
              <a:avLst/>
            </a:prstGeom>
            <a:solidFill>
              <a:schemeClr val="tx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18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proceed to the code</a:t>
            </a:r>
          </a:p>
        </p:txBody>
      </p:sp>
    </p:spTree>
    <p:extLst>
      <p:ext uri="{BB962C8B-B14F-4D97-AF65-F5344CB8AC3E}">
        <p14:creationId xmlns:p14="http://schemas.microsoft.com/office/powerpoint/2010/main" val="93429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IOT Device Detection Lab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Realistic data set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dirty="0"/>
              <a:t>	 Big data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dirty="0"/>
              <a:t>	 Raw data =&gt; VSM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dirty="0"/>
              <a:t>	 ML pipeline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dirty="0"/>
              <a:t>	 WEKA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E20601E-15D8-436C-ACFD-6998D8062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8298" y="3026331"/>
            <a:ext cx="318782" cy="201335"/>
            <a:chOff x="1241570" y="2231102"/>
            <a:chExt cx="318782" cy="20133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2FB28CA-9C46-4357-8FAB-F28C674E6EF6}"/>
                </a:ext>
              </a:extLst>
            </p:cNvPr>
            <p:cNvCxnSpPr/>
            <p:nvPr/>
          </p:nvCxnSpPr>
          <p:spPr>
            <a:xfrm>
              <a:off x="1241570" y="2231102"/>
              <a:ext cx="0" cy="2013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901D5F1-F8F4-42EF-96CB-6750CFDA9266}"/>
                </a:ext>
              </a:extLst>
            </p:cNvPr>
            <p:cNvCxnSpPr/>
            <p:nvPr/>
          </p:nvCxnSpPr>
          <p:spPr>
            <a:xfrm>
              <a:off x="1241570" y="2432437"/>
              <a:ext cx="3187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94EA19C-055C-4BAB-BD4D-1612ED1F5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1307" y="3469812"/>
            <a:ext cx="318782" cy="201335"/>
            <a:chOff x="1241570" y="2231102"/>
            <a:chExt cx="318782" cy="201335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A49121A-B746-4786-9E6D-762A13954DE7}"/>
                </a:ext>
              </a:extLst>
            </p:cNvPr>
            <p:cNvCxnSpPr/>
            <p:nvPr/>
          </p:nvCxnSpPr>
          <p:spPr>
            <a:xfrm>
              <a:off x="1241570" y="2231102"/>
              <a:ext cx="0" cy="2013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C30EDE1-AF97-4A83-9C3F-433AD9FBAAB9}"/>
                </a:ext>
              </a:extLst>
            </p:cNvPr>
            <p:cNvCxnSpPr/>
            <p:nvPr/>
          </p:nvCxnSpPr>
          <p:spPr>
            <a:xfrm>
              <a:off x="1241570" y="2432437"/>
              <a:ext cx="3187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6E61C2-F4D0-41EF-A6F3-5A6F5042E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04111" y="3954106"/>
            <a:ext cx="318782" cy="201335"/>
            <a:chOff x="1241570" y="2231102"/>
            <a:chExt cx="318782" cy="201335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0BF3D73-D43D-4C04-94AC-14ADE020D24A}"/>
                </a:ext>
              </a:extLst>
            </p:cNvPr>
            <p:cNvCxnSpPr/>
            <p:nvPr/>
          </p:nvCxnSpPr>
          <p:spPr>
            <a:xfrm>
              <a:off x="1241570" y="2231102"/>
              <a:ext cx="0" cy="2013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8B70061-2B8E-4C0C-B5F7-CC44946EB4FC}"/>
                </a:ext>
              </a:extLst>
            </p:cNvPr>
            <p:cNvCxnSpPr/>
            <p:nvPr/>
          </p:nvCxnSpPr>
          <p:spPr>
            <a:xfrm>
              <a:off x="1241570" y="2432437"/>
              <a:ext cx="3187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36D7CA5-8B8C-4AC3-ADA1-10C4AD615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8298" y="4438399"/>
            <a:ext cx="318782" cy="201335"/>
            <a:chOff x="1241570" y="2231102"/>
            <a:chExt cx="318782" cy="201335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971D2CA-C2FC-48E6-AEF7-EFC86B0A2F3D}"/>
                </a:ext>
              </a:extLst>
            </p:cNvPr>
            <p:cNvCxnSpPr/>
            <p:nvPr/>
          </p:nvCxnSpPr>
          <p:spPr>
            <a:xfrm>
              <a:off x="1241570" y="2231102"/>
              <a:ext cx="0" cy="2013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1A4398A-FE64-47B3-B2DA-6E51631248C4}"/>
                </a:ext>
              </a:extLst>
            </p:cNvPr>
            <p:cNvCxnSpPr/>
            <p:nvPr/>
          </p:nvCxnSpPr>
          <p:spPr>
            <a:xfrm>
              <a:off x="1241570" y="2432437"/>
              <a:ext cx="3187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89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35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03" y="1825625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Taking a problem</a:t>
            </a:r>
          </a:p>
          <a:p>
            <a:pPr marL="0" indent="0">
              <a:buNone/>
            </a:pPr>
            <a:r>
              <a:rPr lang="en-US" dirty="0"/>
              <a:t>             </a:t>
            </a:r>
          </a:p>
          <a:p>
            <a:pPr marL="0" indent="0">
              <a:buNone/>
            </a:pPr>
            <a:r>
              <a:rPr lang="en-US" dirty="0"/>
              <a:t>                  ML pipeline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        Raw data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39FF1D2-B342-48D2-98EF-9139A9E4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60352" y="2572478"/>
            <a:ext cx="318782" cy="201335"/>
            <a:chOff x="1241570" y="2231102"/>
            <a:chExt cx="318782" cy="201335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56EF3FB-A926-4BC3-B430-4922F723C53B}"/>
                </a:ext>
              </a:extLst>
            </p:cNvPr>
            <p:cNvCxnSpPr/>
            <p:nvPr/>
          </p:nvCxnSpPr>
          <p:spPr>
            <a:xfrm>
              <a:off x="1241570" y="2231102"/>
              <a:ext cx="0" cy="2013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0234777-AE50-4FBF-B537-136E6E1A7E80}"/>
                </a:ext>
              </a:extLst>
            </p:cNvPr>
            <p:cNvCxnSpPr/>
            <p:nvPr/>
          </p:nvCxnSpPr>
          <p:spPr>
            <a:xfrm>
              <a:off x="1241570" y="2432437"/>
              <a:ext cx="3187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DD6EEA47-0B81-4ED8-9905-CE983DEDD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08407" y="3337526"/>
            <a:ext cx="1629923" cy="3876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DC5706D-1CC0-4535-BDE0-9E64617C8766}"/>
              </a:ext>
            </a:extLst>
          </p:cNvPr>
          <p:cNvSpPr/>
          <p:nvPr/>
        </p:nvSpPr>
        <p:spPr>
          <a:xfrm>
            <a:off x="4064214" y="3337526"/>
            <a:ext cx="1629923" cy="3876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1C6D399-8337-413E-996C-B04C66A93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038330" y="3525049"/>
            <a:ext cx="1025884" cy="6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8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Device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429" y="1809722"/>
            <a:ext cx="7886700" cy="4351338"/>
          </a:xfrm>
        </p:spPr>
        <p:txBody>
          <a:bodyPr/>
          <a:lstStyle/>
          <a:p>
            <a:r>
              <a:rPr lang="en-US" dirty="0"/>
              <a:t>IOT = Internet of Things</a:t>
            </a:r>
          </a:p>
        </p:txBody>
      </p:sp>
      <p:grpSp>
        <p:nvGrpSpPr>
          <p:cNvPr id="69" name="组合 68" descr="IOT Device Detection demenstration">
            <a:extLst>
              <a:ext uri="{FF2B5EF4-FFF2-40B4-BE49-F238E27FC236}">
                <a16:creationId xmlns:a16="http://schemas.microsoft.com/office/drawing/2014/main" id="{AE234F94-DFBE-4803-B884-5FDA5E23C98D}"/>
              </a:ext>
            </a:extLst>
          </p:cNvPr>
          <p:cNvGrpSpPr/>
          <p:nvPr/>
        </p:nvGrpSpPr>
        <p:grpSpPr>
          <a:xfrm>
            <a:off x="2085041" y="2770277"/>
            <a:ext cx="5808806" cy="3010322"/>
            <a:chOff x="1957360" y="3023004"/>
            <a:chExt cx="5808806" cy="301032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02A30AB-1846-4750-8AB5-E11316F18F38}"/>
                </a:ext>
              </a:extLst>
            </p:cNvPr>
            <p:cNvSpPr/>
            <p:nvPr/>
          </p:nvSpPr>
          <p:spPr>
            <a:xfrm>
              <a:off x="2712112" y="4568311"/>
              <a:ext cx="1547156" cy="6688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7F47D87-5AAB-4171-968F-69BD9C565207}"/>
                </a:ext>
              </a:extLst>
            </p:cNvPr>
            <p:cNvSpPr/>
            <p:nvPr/>
          </p:nvSpPr>
          <p:spPr>
            <a:xfrm>
              <a:off x="1957360" y="5523023"/>
              <a:ext cx="1286459" cy="4970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Mobile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0ABDE11-D800-4733-A05B-51E1A46EF304}"/>
                </a:ext>
              </a:extLst>
            </p:cNvPr>
            <p:cNvSpPr/>
            <p:nvPr/>
          </p:nvSpPr>
          <p:spPr>
            <a:xfrm>
              <a:off x="1985437" y="4615065"/>
              <a:ext cx="338164" cy="321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7FDB165-57E6-4833-8BFE-0119B371C070}"/>
                </a:ext>
              </a:extLst>
            </p:cNvPr>
            <p:cNvSpPr/>
            <p:nvPr/>
          </p:nvSpPr>
          <p:spPr>
            <a:xfrm>
              <a:off x="3902482" y="5413226"/>
              <a:ext cx="1286458" cy="620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Power Outlet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56AEF43-6B52-4983-83EA-8B908CC9F341}"/>
                </a:ext>
              </a:extLst>
            </p:cNvPr>
            <p:cNvSpPr/>
            <p:nvPr/>
          </p:nvSpPr>
          <p:spPr>
            <a:xfrm>
              <a:off x="4647779" y="4231748"/>
              <a:ext cx="1286458" cy="434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camera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B7EBEE9-24E0-423B-BACD-ADDBB8DC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 flipV="1">
              <a:off x="2323601" y="4775581"/>
              <a:ext cx="388512" cy="13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BF85888-780F-41EB-989B-98ECE775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flipV="1">
              <a:off x="2600590" y="5139226"/>
              <a:ext cx="338098" cy="3837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17F1F90-B226-4D39-8AC0-C903BC8E0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75096" y="5134047"/>
              <a:ext cx="334010" cy="314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5C83470-0CEF-4687-B784-A18095021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 flipV="1">
              <a:off x="4032692" y="4485892"/>
              <a:ext cx="628271" cy="180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60370FA-CD5F-4A0E-92E3-3EDE3000E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9980" y="4095418"/>
              <a:ext cx="615087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0872D25-DDB2-40E2-992A-F06F6E902F3C}"/>
                </a:ext>
              </a:extLst>
            </p:cNvPr>
            <p:cNvSpPr txBox="1"/>
            <p:nvPr/>
          </p:nvSpPr>
          <p:spPr>
            <a:xfrm>
              <a:off x="6345067" y="3862416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9676341-8174-4D06-BDAF-67DD6E18CDC9}"/>
                </a:ext>
              </a:extLst>
            </p:cNvPr>
            <p:cNvSpPr txBox="1"/>
            <p:nvPr/>
          </p:nvSpPr>
          <p:spPr>
            <a:xfrm>
              <a:off x="6978065" y="4275438"/>
              <a:ext cx="788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TCP/IP</a:t>
              </a: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2B6DAB1-6DCD-4239-BB46-405586E2EB20}"/>
                </a:ext>
              </a:extLst>
            </p:cNvPr>
            <p:cNvSpPr/>
            <p:nvPr/>
          </p:nvSpPr>
          <p:spPr>
            <a:xfrm>
              <a:off x="3442288" y="3711642"/>
              <a:ext cx="1547156" cy="5474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Assistant</a:t>
              </a: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1262B19-CC54-43F2-B540-C0946E058007}"/>
                </a:ext>
              </a:extLst>
            </p:cNvPr>
            <p:cNvSpPr/>
            <p:nvPr/>
          </p:nvSpPr>
          <p:spPr>
            <a:xfrm>
              <a:off x="5417426" y="3023004"/>
              <a:ext cx="1033622" cy="5474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Alexa</a:t>
              </a: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33A3AD3-3C68-4A9C-805E-A0C4BB04A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V="1">
              <a:off x="3368607" y="4178961"/>
              <a:ext cx="300257" cy="397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D01E791-797B-40E7-A507-EDD4A461D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36" idx="2"/>
              <a:endCxn id="35" idx="7"/>
            </p:cNvCxnSpPr>
            <p:nvPr/>
          </p:nvCxnSpPr>
          <p:spPr>
            <a:xfrm flipH="1">
              <a:off x="4762868" y="3296753"/>
              <a:ext cx="654558" cy="495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050EC9F-D5CB-4744-B708-526E1D8DB6E6}"/>
                </a:ext>
              </a:extLst>
            </p:cNvPr>
            <p:cNvSpPr/>
            <p:nvPr/>
          </p:nvSpPr>
          <p:spPr>
            <a:xfrm>
              <a:off x="1957360" y="3862416"/>
              <a:ext cx="874254" cy="605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Misc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4315A97-04B4-4530-A2FC-95C4C653B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" idx="1"/>
              <a:endCxn id="63" idx="5"/>
            </p:cNvCxnSpPr>
            <p:nvPr/>
          </p:nvCxnSpPr>
          <p:spPr>
            <a:xfrm flipH="1" flipV="1">
              <a:off x="2703582" y="4379377"/>
              <a:ext cx="235106" cy="286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110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What do we know?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AB3C49-30CD-43EC-891D-4997A89081B7}"/>
              </a:ext>
            </a:extLst>
          </p:cNvPr>
          <p:cNvSpPr/>
          <p:nvPr/>
        </p:nvSpPr>
        <p:spPr>
          <a:xfrm>
            <a:off x="4370577" y="4517054"/>
            <a:ext cx="1547156" cy="8151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abel?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363402D-7451-447A-922C-BB312F3A3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893130" y="4907448"/>
            <a:ext cx="477447" cy="17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08521AD-7817-4313-8B31-9E92562F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01326" y="4474881"/>
            <a:ext cx="1191803" cy="899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ABC8A64-AF00-442E-BE66-707A20B98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2223879" y="4884645"/>
            <a:ext cx="477447" cy="17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D2FC558-F1DD-402D-BD7A-46120525E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4029" y="4671176"/>
            <a:ext cx="629849" cy="47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FE4D55-B650-4CA3-B040-383666817C0A}"/>
              </a:ext>
            </a:extLst>
          </p:cNvPr>
          <p:cNvSpPr/>
          <p:nvPr/>
        </p:nvSpPr>
        <p:spPr>
          <a:xfrm>
            <a:off x="2971593" y="4584282"/>
            <a:ext cx="921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Vector</a:t>
            </a:r>
          </a:p>
          <a:p>
            <a:r>
              <a:rPr lang="en-US" dirty="0"/>
              <a:t> Space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F44672-2146-45A6-B49B-07FC383A905A}"/>
              </a:ext>
            </a:extLst>
          </p:cNvPr>
          <p:cNvSpPr/>
          <p:nvPr/>
        </p:nvSpPr>
        <p:spPr>
          <a:xfrm>
            <a:off x="1594029" y="4731368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17E8DF0-BDCB-4FCB-8B2C-11768C103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154170" y="4901818"/>
            <a:ext cx="477447" cy="17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8F142E-DB6A-4BC1-8649-3D5800168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733843" y="5261885"/>
            <a:ext cx="0" cy="449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4EB6571-DFBF-42AE-98CB-5EB2F8C0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2083164" y="5263747"/>
            <a:ext cx="0" cy="447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D2D4114-1905-4683-994C-EFD8C7AD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163833" y="4910404"/>
            <a:ext cx="756288" cy="142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4DC76BF-B682-444B-9924-BAEECA746559}"/>
              </a:ext>
            </a:extLst>
          </p:cNvPr>
          <p:cNvSpPr/>
          <p:nvPr/>
        </p:nvSpPr>
        <p:spPr>
          <a:xfrm>
            <a:off x="6968194" y="4448739"/>
            <a:ext cx="1547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much data do I have?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1D79309-3958-49C2-A4F5-127C4C8EA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55399" y="2450172"/>
            <a:ext cx="40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A36ABA2-132F-412A-A833-3FE5E44C7F3F}"/>
              </a:ext>
            </a:extLst>
          </p:cNvPr>
          <p:cNvSpPr/>
          <p:nvPr/>
        </p:nvSpPr>
        <p:spPr>
          <a:xfrm>
            <a:off x="6011908" y="2224595"/>
            <a:ext cx="1753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supervised</a:t>
            </a:r>
            <a:r>
              <a:rPr lang="en-US" altLang="zh-CN" dirty="0"/>
              <a:t>?</a:t>
            </a:r>
            <a:endParaRPr 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3BD7FBF-6295-4C46-923D-919291AB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28425" y="2567252"/>
            <a:ext cx="616867" cy="14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0974D1C-36A4-4019-A675-A54215D97FEF}"/>
              </a:ext>
            </a:extLst>
          </p:cNvPr>
          <p:cNvSpPr/>
          <p:nvPr/>
        </p:nvSpPr>
        <p:spPr>
          <a:xfrm>
            <a:off x="764267" y="2409261"/>
            <a:ext cx="3842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 What are the features</a:t>
            </a:r>
            <a:r>
              <a:rPr lang="en-US" altLang="zh-CN" dirty="0"/>
              <a:t>?</a:t>
            </a:r>
            <a:endParaRPr 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C843D4B-F556-4AD0-A8F8-66294D7CA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144155" y="2515762"/>
            <a:ext cx="629921" cy="20012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37D682B-D580-466D-A698-BF6205F76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28426" y="2073731"/>
            <a:ext cx="616867" cy="14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471619B-0A5B-4596-9A3C-28625F3145E5}"/>
              </a:ext>
            </a:extLst>
          </p:cNvPr>
          <p:cNvSpPr/>
          <p:nvPr/>
        </p:nvSpPr>
        <p:spPr>
          <a:xfrm>
            <a:off x="1574843" y="1896174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Classes</a:t>
            </a:r>
            <a:r>
              <a:rPr lang="en-US" altLang="zh-CN" dirty="0"/>
              <a:t>?</a:t>
            </a:r>
            <a:endParaRPr 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CF24BAC-EE37-4E6A-9EA0-DE17075B4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93542" y="2824343"/>
            <a:ext cx="2906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2A2FA05-FD4B-467A-9F09-9157FBD0F874}"/>
              </a:ext>
            </a:extLst>
          </p:cNvPr>
          <p:cNvSpPr/>
          <p:nvPr/>
        </p:nvSpPr>
        <p:spPr>
          <a:xfrm>
            <a:off x="6256962" y="2639677"/>
            <a:ext cx="2258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unsupervised</a:t>
            </a:r>
            <a:r>
              <a:rPr lang="en-US" altLang="zh-CN" dirty="0"/>
              <a:t>?</a:t>
            </a:r>
            <a:endParaRPr 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83E1F79-FFB3-487B-BCEA-812006B17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7"/>
            <a:endCxn id="43" idx="1"/>
          </p:cNvCxnSpPr>
          <p:nvPr/>
        </p:nvCxnSpPr>
        <p:spPr>
          <a:xfrm flipV="1">
            <a:off x="5691157" y="2824343"/>
            <a:ext cx="565805" cy="1812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9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data(40 features) </a:t>
            </a:r>
          </a:p>
        </p:txBody>
      </p:sp>
      <p:grpSp>
        <p:nvGrpSpPr>
          <p:cNvPr id="5" name="组合 4" descr="40 features">
            <a:extLst>
              <a:ext uri="{FF2B5EF4-FFF2-40B4-BE49-F238E27FC236}">
                <a16:creationId xmlns:a16="http://schemas.microsoft.com/office/drawing/2014/main" id="{8365D6AC-B852-41BC-9306-1CBF6A312294}"/>
              </a:ext>
            </a:extLst>
          </p:cNvPr>
          <p:cNvGrpSpPr/>
          <p:nvPr/>
        </p:nvGrpSpPr>
        <p:grpSpPr>
          <a:xfrm>
            <a:off x="5634842" y="1861024"/>
            <a:ext cx="3251737" cy="2834636"/>
            <a:chOff x="804652" y="1420253"/>
            <a:chExt cx="6156085" cy="4326310"/>
          </a:xfrm>
        </p:grpSpPr>
        <p:sp>
          <p:nvSpPr>
            <p:cNvPr id="6" name="左中括号 5">
              <a:extLst>
                <a:ext uri="{FF2B5EF4-FFF2-40B4-BE49-F238E27FC236}">
                  <a16:creationId xmlns:a16="http://schemas.microsoft.com/office/drawing/2014/main" id="{E8E7D952-9ABA-4EA3-B12F-6B9F7FCE5870}"/>
                </a:ext>
              </a:extLst>
            </p:cNvPr>
            <p:cNvSpPr/>
            <p:nvPr/>
          </p:nvSpPr>
          <p:spPr>
            <a:xfrm>
              <a:off x="1458930" y="2406705"/>
              <a:ext cx="523982" cy="2890213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左中括号 6">
              <a:extLst>
                <a:ext uri="{FF2B5EF4-FFF2-40B4-BE49-F238E27FC236}">
                  <a16:creationId xmlns:a16="http://schemas.microsoft.com/office/drawing/2014/main" id="{C38FFCD6-C1D0-42EF-89EF-3B0734A41E27}"/>
                </a:ext>
              </a:extLst>
            </p:cNvPr>
            <p:cNvSpPr/>
            <p:nvPr/>
          </p:nvSpPr>
          <p:spPr>
            <a:xfrm>
              <a:off x="5631955" y="2406705"/>
              <a:ext cx="417810" cy="2890213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左中括号 7">
              <a:extLst>
                <a:ext uri="{FF2B5EF4-FFF2-40B4-BE49-F238E27FC236}">
                  <a16:creationId xmlns:a16="http://schemas.microsoft.com/office/drawing/2014/main" id="{B6C6F9BB-75AE-459B-B442-508D0EAD767B}"/>
                </a:ext>
              </a:extLst>
            </p:cNvPr>
            <p:cNvSpPr/>
            <p:nvPr/>
          </p:nvSpPr>
          <p:spPr>
            <a:xfrm flipH="1">
              <a:off x="4018910" y="2406704"/>
              <a:ext cx="523981" cy="2890213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左中括号 8">
              <a:extLst>
                <a:ext uri="{FF2B5EF4-FFF2-40B4-BE49-F238E27FC236}">
                  <a16:creationId xmlns:a16="http://schemas.microsoft.com/office/drawing/2014/main" id="{53300265-B929-4013-A212-9BA00AF81A41}"/>
                </a:ext>
              </a:extLst>
            </p:cNvPr>
            <p:cNvSpPr/>
            <p:nvPr/>
          </p:nvSpPr>
          <p:spPr>
            <a:xfrm flipH="1">
              <a:off x="6542927" y="2406705"/>
              <a:ext cx="417810" cy="2890213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ED7BAF0-26B9-441C-92BD-003A7E3157DD}"/>
                </a:ext>
              </a:extLst>
            </p:cNvPr>
            <p:cNvSpPr txBox="1"/>
            <p:nvPr/>
          </p:nvSpPr>
          <p:spPr>
            <a:xfrm>
              <a:off x="1657316" y="1420253"/>
              <a:ext cx="4981974" cy="98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F1  F2 F3</a:t>
              </a:r>
            </a:p>
            <a:p>
              <a:r>
                <a:rPr lang="en-US" dirty="0"/>
                <a:t>IP/TCP fields                      C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CBB6603-32E2-4327-9080-F8FFA041C9CC}"/>
                </a:ext>
              </a:extLst>
            </p:cNvPr>
            <p:cNvSpPr txBox="1"/>
            <p:nvPr/>
          </p:nvSpPr>
          <p:spPr>
            <a:xfrm>
              <a:off x="804652" y="2425493"/>
              <a:ext cx="771436" cy="1409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  <a:p>
              <a:r>
                <a:rPr lang="en-US" dirty="0"/>
                <a:t>S2</a:t>
              </a:r>
            </a:p>
            <a:p>
              <a:r>
                <a:rPr lang="en-US" dirty="0"/>
                <a:t>S3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FA1908A-EE3A-4DC5-950A-5AA5467E3F7A}"/>
                </a:ext>
              </a:extLst>
            </p:cNvPr>
            <p:cNvSpPr txBox="1"/>
            <p:nvPr/>
          </p:nvSpPr>
          <p:spPr>
            <a:xfrm>
              <a:off x="6190183" y="2563993"/>
              <a:ext cx="35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7A2928E-CB7C-41E3-912E-B9F52472FD42}"/>
                </a:ext>
              </a:extLst>
            </p:cNvPr>
            <p:cNvSpPr txBox="1"/>
            <p:nvPr/>
          </p:nvSpPr>
          <p:spPr>
            <a:xfrm>
              <a:off x="2644891" y="537723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4D716EE-04E1-41C0-98ED-139EC1D90966}"/>
                </a:ext>
              </a:extLst>
            </p:cNvPr>
            <p:cNvSpPr txBox="1"/>
            <p:nvPr/>
          </p:nvSpPr>
          <p:spPr>
            <a:xfrm>
              <a:off x="6086639" y="52969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5A0BFB31-E6DC-4A1B-AD3F-B5C315C9F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326" y="2696037"/>
            <a:ext cx="629849" cy="47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44BD35-7A95-4CF9-BEA5-01B239E54937}"/>
              </a:ext>
            </a:extLst>
          </p:cNvPr>
          <p:cNvSpPr/>
          <p:nvPr/>
        </p:nvSpPr>
        <p:spPr>
          <a:xfrm>
            <a:off x="571781" y="2728102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4A9B730-B37A-42E9-8CB7-C5AF24BB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7" idx="0"/>
            <a:endCxn id="26" idx="1"/>
          </p:cNvCxnSpPr>
          <p:nvPr/>
        </p:nvCxnSpPr>
        <p:spPr>
          <a:xfrm flipV="1">
            <a:off x="772251" y="2201160"/>
            <a:ext cx="594258" cy="494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DD33962-2B30-43C8-8F6B-BFE32908C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71115" y="3168580"/>
            <a:ext cx="189655" cy="483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13E511B-FE54-4FA5-8587-81C71CF40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6190" y="3652288"/>
            <a:ext cx="629849" cy="47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34F0A1-5CAD-4DF5-B669-79689E573533}"/>
              </a:ext>
            </a:extLst>
          </p:cNvPr>
          <p:cNvSpPr/>
          <p:nvPr/>
        </p:nvSpPr>
        <p:spPr>
          <a:xfrm>
            <a:off x="257421" y="3677925"/>
            <a:ext cx="68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Alexa</a:t>
            </a:r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FE7F781-90D7-4877-B41A-69084A105132}"/>
              </a:ext>
            </a:extLst>
          </p:cNvPr>
          <p:cNvSpPr/>
          <p:nvPr/>
        </p:nvSpPr>
        <p:spPr>
          <a:xfrm>
            <a:off x="2526928" y="4171362"/>
            <a:ext cx="11951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TCP/IP</a:t>
            </a:r>
          </a:p>
          <a:p>
            <a:r>
              <a:rPr lang="en-US" dirty="0"/>
              <a:t>✘  UDP/IP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5F705F0-315D-4665-A41E-F83326CA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66509" y="1964888"/>
            <a:ext cx="661051" cy="47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571774-1DD8-431C-A5E9-56659E729922}"/>
              </a:ext>
            </a:extLst>
          </p:cNvPr>
          <p:cNvSpPr/>
          <p:nvPr/>
        </p:nvSpPr>
        <p:spPr>
          <a:xfrm>
            <a:off x="1366509" y="2005708"/>
            <a:ext cx="628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2C4F3E8-A307-49EA-98EB-C3B2B956F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25464" y="2702465"/>
            <a:ext cx="629849" cy="47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DA00C97-022D-43AF-AFD2-C6ACE7A82A9A}"/>
              </a:ext>
            </a:extLst>
          </p:cNvPr>
          <p:cNvSpPr/>
          <p:nvPr/>
        </p:nvSpPr>
        <p:spPr>
          <a:xfrm>
            <a:off x="2226695" y="2728102"/>
            <a:ext cx="628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58E61D-DE87-45F7-8065-C6E9E34E3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018061" y="2178105"/>
            <a:ext cx="522328" cy="524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8195624-061D-44E6-A2C0-E75D66042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1509" y="1902497"/>
            <a:ext cx="773158" cy="4257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F9C7A4D-B849-4D5A-A186-9664913C11F8}"/>
              </a:ext>
            </a:extLst>
          </p:cNvPr>
          <p:cNvSpPr/>
          <p:nvPr/>
        </p:nvSpPr>
        <p:spPr>
          <a:xfrm>
            <a:off x="3239297" y="1905518"/>
            <a:ext cx="917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Router</a:t>
            </a:r>
            <a:endParaRPr 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7CA18C-DF41-45A5-AF84-9F2B6CE1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6540" y="2633201"/>
            <a:ext cx="629849" cy="47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F7928FD-031F-4517-B14F-9A21E7716CCB}"/>
              </a:ext>
            </a:extLst>
          </p:cNvPr>
          <p:cNvSpPr/>
          <p:nvPr/>
        </p:nvSpPr>
        <p:spPr>
          <a:xfrm>
            <a:off x="4286223" y="2424272"/>
            <a:ext cx="628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  SW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778B06D-E0E1-439A-8339-CC976F58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4667" y="2115714"/>
            <a:ext cx="522328" cy="524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BE63059-B1F6-4854-BD3F-07F0A55D3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639167" y="2115394"/>
            <a:ext cx="652342" cy="58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3E05E2-4AA9-484D-A8D5-2F409CF1F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13626" y="3175008"/>
            <a:ext cx="315753" cy="524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11291059-BFB7-4DF4-84D1-0BB59EF33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39167" y="3713379"/>
            <a:ext cx="950924" cy="4257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5E75FBD-F076-400F-A3BD-775919D36C71}"/>
              </a:ext>
            </a:extLst>
          </p:cNvPr>
          <p:cNvSpPr/>
          <p:nvPr/>
        </p:nvSpPr>
        <p:spPr>
          <a:xfrm>
            <a:off x="2639167" y="3746823"/>
            <a:ext cx="97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Camera</a:t>
            </a:r>
            <a:endParaRPr 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FABD69D-9FFE-494D-ACF0-2AC1F22987B6}"/>
              </a:ext>
            </a:extLst>
          </p:cNvPr>
          <p:cNvSpPr txBox="1"/>
          <p:nvPr/>
        </p:nvSpPr>
        <p:spPr>
          <a:xfrm>
            <a:off x="1666606" y="5112509"/>
            <a:ext cx="4796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Network data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pcap</a:t>
            </a:r>
            <a:r>
              <a:rPr lang="en-US" dirty="0"/>
              <a:t>(Wireshark, TCP dump, </a:t>
            </a:r>
            <a:r>
              <a:rPr lang="en-US" dirty="0" err="1"/>
              <a:t>libpcap</a:t>
            </a:r>
            <a:r>
              <a:rPr lang="en-US" dirty="0"/>
              <a:t>)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79FB49-40E4-4701-8C90-4E46F9740593}"/>
              </a:ext>
            </a:extLst>
          </p:cNvPr>
          <p:cNvSpPr/>
          <p:nvPr/>
        </p:nvSpPr>
        <p:spPr>
          <a:xfrm>
            <a:off x="337233" y="4326328"/>
            <a:ext cx="84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IP/TCP </a:t>
            </a:r>
          </a:p>
        </p:txBody>
      </p:sp>
    </p:spTree>
    <p:extLst>
      <p:ext uri="{BB962C8B-B14F-4D97-AF65-F5344CB8AC3E}">
        <p14:creationId xmlns:p14="http://schemas.microsoft.com/office/powerpoint/2010/main" val="338897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</a:t>
            </a:r>
            <a:endParaRPr 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D58E2D3-7A8F-48C4-8F25-D30573D9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68287" y="1550976"/>
            <a:ext cx="5489474" cy="2794518"/>
            <a:chOff x="2068287" y="1550976"/>
            <a:chExt cx="5489474" cy="279451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83DCAD-0B48-4A0C-9734-9946D6D24D06}"/>
                </a:ext>
              </a:extLst>
            </p:cNvPr>
            <p:cNvSpPr/>
            <p:nvPr/>
          </p:nvSpPr>
          <p:spPr>
            <a:xfrm>
              <a:off x="2068287" y="1974110"/>
              <a:ext cx="5489474" cy="9144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C157EE3-4946-4ADB-AD38-9B5B18231612}"/>
                </a:ext>
              </a:extLst>
            </p:cNvPr>
            <p:cNvCxnSpPr/>
            <p:nvPr/>
          </p:nvCxnSpPr>
          <p:spPr>
            <a:xfrm>
              <a:off x="6005018" y="1974110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5461862-E4AA-406E-A93C-013E1186C0BD}"/>
                </a:ext>
              </a:extLst>
            </p:cNvPr>
            <p:cNvCxnSpPr/>
            <p:nvPr/>
          </p:nvCxnSpPr>
          <p:spPr>
            <a:xfrm>
              <a:off x="4618981" y="1974110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A3D1D3D-ED72-41EB-9A51-407C63202E40}"/>
                </a:ext>
              </a:extLst>
            </p:cNvPr>
            <p:cNvCxnSpPr/>
            <p:nvPr/>
          </p:nvCxnSpPr>
          <p:spPr>
            <a:xfrm>
              <a:off x="3319570" y="1974110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E1521CE-02AF-420C-9EB2-6466C477D3C3}"/>
                </a:ext>
              </a:extLst>
            </p:cNvPr>
            <p:cNvSpPr txBox="1"/>
            <p:nvPr/>
          </p:nvSpPr>
          <p:spPr>
            <a:xfrm>
              <a:off x="2423388" y="2200477"/>
              <a:ext cx="596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Eth</a:t>
              </a:r>
              <a:endParaRPr 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CA8D040-0C01-4330-9528-8EE7D4A8FB8D}"/>
                </a:ext>
              </a:extLst>
            </p:cNvPr>
            <p:cNvSpPr txBox="1"/>
            <p:nvPr/>
          </p:nvSpPr>
          <p:spPr>
            <a:xfrm>
              <a:off x="3741790" y="2200476"/>
              <a:ext cx="420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IP</a:t>
              </a:r>
              <a:endParaRPr 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7580C72-FFB1-4E6D-BD64-A8D39E9A3897}"/>
                </a:ext>
              </a:extLst>
            </p:cNvPr>
            <p:cNvSpPr txBox="1"/>
            <p:nvPr/>
          </p:nvSpPr>
          <p:spPr>
            <a:xfrm>
              <a:off x="4941428" y="2200475"/>
              <a:ext cx="7670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TCP</a:t>
              </a:r>
              <a:endParaRPr 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C7EA98B-6BF6-4AB6-851C-7FD57AB13154}"/>
                </a:ext>
              </a:extLst>
            </p:cNvPr>
            <p:cNvSpPr/>
            <p:nvPr/>
          </p:nvSpPr>
          <p:spPr>
            <a:xfrm>
              <a:off x="6285101" y="2200477"/>
              <a:ext cx="1159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Payload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DC4C6A-183D-4469-A0F0-45E38B538FC2}"/>
                </a:ext>
              </a:extLst>
            </p:cNvPr>
            <p:cNvSpPr/>
            <p:nvPr/>
          </p:nvSpPr>
          <p:spPr>
            <a:xfrm>
              <a:off x="6790948" y="1569297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✘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CAEE090-F370-40D0-A6D6-3EC862A785E7}"/>
                </a:ext>
              </a:extLst>
            </p:cNvPr>
            <p:cNvSpPr/>
            <p:nvPr/>
          </p:nvSpPr>
          <p:spPr>
            <a:xfrm>
              <a:off x="3821142" y="1550976"/>
              <a:ext cx="16578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✓                     ✓</a:t>
              </a:r>
            </a:p>
            <a:p>
              <a:endParaRPr 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FF221E-9F97-49B7-B463-7B1694BAE8FA}"/>
                </a:ext>
              </a:extLst>
            </p:cNvPr>
            <p:cNvSpPr/>
            <p:nvPr/>
          </p:nvSpPr>
          <p:spPr>
            <a:xfrm flipH="1">
              <a:off x="2423388" y="1569297"/>
              <a:ext cx="35816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✘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0A8DC4F-B6AD-4467-B383-FE2862E0D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004221" y="3107657"/>
              <a:ext cx="0" cy="676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C86CB50-E11E-49C8-839F-9ACED2343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721514" y="3107657"/>
              <a:ext cx="0" cy="676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2D308CC-F6FF-4EC2-95BF-9E9F3F16F2B8}"/>
                </a:ext>
              </a:extLst>
            </p:cNvPr>
            <p:cNvSpPr/>
            <p:nvPr/>
          </p:nvSpPr>
          <p:spPr>
            <a:xfrm>
              <a:off x="2269275" y="3932849"/>
              <a:ext cx="864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feature</a:t>
              </a:r>
              <a:endParaRPr 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8464E75-DD77-4901-9D48-33357BF3F7D2}"/>
                </a:ext>
              </a:extLst>
            </p:cNvPr>
            <p:cNvSpPr/>
            <p:nvPr/>
          </p:nvSpPr>
          <p:spPr>
            <a:xfrm>
              <a:off x="3571891" y="3976162"/>
              <a:ext cx="864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feature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917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FDB674-FDF7-419A-8446-36A230882547}"/>
              </a:ext>
            </a:extLst>
          </p:cNvPr>
          <p:cNvSpPr/>
          <p:nvPr/>
        </p:nvSpPr>
        <p:spPr>
          <a:xfrm>
            <a:off x="1421842" y="2751174"/>
            <a:ext cx="1126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Sample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DE72A9C-6CFA-4824-B583-A536D71EA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2476072" y="2222070"/>
            <a:ext cx="2198670" cy="692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589DDD1-326C-4FB9-8534-673E73E18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76072" y="3218073"/>
            <a:ext cx="2311388" cy="810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F08B7F7-4D9C-4E30-A3EB-5E3FD8CA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4874" y="1669146"/>
            <a:ext cx="1962940" cy="1095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1BC205-A912-4003-85E4-88948F9ED25E}"/>
              </a:ext>
            </a:extLst>
          </p:cNvPr>
          <p:cNvSpPr/>
          <p:nvPr/>
        </p:nvSpPr>
        <p:spPr>
          <a:xfrm>
            <a:off x="4934458" y="1690689"/>
            <a:ext cx="18533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Per packet basic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3E57D2F-7551-420F-A6E5-5F1EBB833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60219" y="3665289"/>
            <a:ext cx="2177579" cy="1180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95CFDE-BA34-456F-A7B3-B9D5E3580A0A}"/>
              </a:ext>
            </a:extLst>
          </p:cNvPr>
          <p:cNvSpPr/>
          <p:nvPr/>
        </p:nvSpPr>
        <p:spPr>
          <a:xfrm>
            <a:off x="5074788" y="3778396"/>
            <a:ext cx="23762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Window of time basic</a:t>
            </a:r>
          </a:p>
        </p:txBody>
      </p:sp>
    </p:spTree>
    <p:extLst>
      <p:ext uri="{BB962C8B-B14F-4D97-AF65-F5344CB8AC3E}">
        <p14:creationId xmlns:p14="http://schemas.microsoft.com/office/powerpoint/2010/main" val="347611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demo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87D22F-BB02-49E1-921F-AC3629CFA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66106" y="2382994"/>
            <a:ext cx="921536" cy="6678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EF096A1-97B3-4D27-9A93-FD814114C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88659" y="2702716"/>
            <a:ext cx="477447" cy="14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5C923B0-040C-4E76-AAEE-88536AF1C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8809" y="2472073"/>
            <a:ext cx="629849" cy="47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DEF0EE-170B-481C-85D7-AADD65762A6F}"/>
              </a:ext>
            </a:extLst>
          </p:cNvPr>
          <p:cNvSpPr/>
          <p:nvPr/>
        </p:nvSpPr>
        <p:spPr>
          <a:xfrm>
            <a:off x="2344869" y="2532264"/>
            <a:ext cx="92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clean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A761A1-E634-407D-9C9C-ED46D64AF8BB}"/>
              </a:ext>
            </a:extLst>
          </p:cNvPr>
          <p:cNvSpPr/>
          <p:nvPr/>
        </p:nvSpPr>
        <p:spPr>
          <a:xfrm>
            <a:off x="1158809" y="2532265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AE809DC-199D-49F3-964B-3071DC2AA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87642" y="2692480"/>
            <a:ext cx="483663" cy="12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5800FD9-29F5-479D-9E84-C2AF6DED1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65089" y="2382993"/>
            <a:ext cx="921536" cy="6678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C266E-DEEA-4CA0-A4FF-8B6C55DE1E8A}"/>
              </a:ext>
            </a:extLst>
          </p:cNvPr>
          <p:cNvSpPr/>
          <p:nvPr/>
        </p:nvSpPr>
        <p:spPr>
          <a:xfrm>
            <a:off x="3774674" y="2404536"/>
            <a:ext cx="794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Vector</a:t>
            </a:r>
          </a:p>
          <a:p>
            <a:r>
              <a:rPr lang="en-US" dirty="0"/>
              <a:t>space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22C4DAC-10EC-41A4-9F69-2888CC3C4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80409" y="2672808"/>
            <a:ext cx="483663" cy="12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9CCC1BB-4162-4B5A-9629-03E952BA101A}"/>
              </a:ext>
            </a:extLst>
          </p:cNvPr>
          <p:cNvSpPr/>
          <p:nvPr/>
        </p:nvSpPr>
        <p:spPr>
          <a:xfrm>
            <a:off x="5251542" y="2414100"/>
            <a:ext cx="757360" cy="6056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E58046C-1425-4AD9-86BF-41C57C1A9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51600" y="2685541"/>
            <a:ext cx="477447" cy="17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24F017B-BC24-496B-B579-FE408FE4E281}"/>
              </a:ext>
            </a:extLst>
          </p:cNvPr>
          <p:cNvSpPr/>
          <p:nvPr/>
        </p:nvSpPr>
        <p:spPr>
          <a:xfrm>
            <a:off x="6607809" y="2532263"/>
            <a:ext cx="1158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Evaluate 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15DB71D-72FC-45B8-96CE-8BE1D401C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175134" y="2052047"/>
            <a:ext cx="0" cy="4351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D538D40-E355-4DD3-B548-AA99EC794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88390" y="1875602"/>
            <a:ext cx="2122019" cy="5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1FAFBAC-E27E-4266-8484-892323676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391923" y="1880836"/>
            <a:ext cx="3591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63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1" y="1823325"/>
            <a:ext cx="2186467" cy="435133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Supervised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Identity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MAC address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Source IP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6E7D693-99DF-43A7-BD24-D4F87163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72000" y="1690689"/>
            <a:ext cx="0" cy="4351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36433F8-44A4-4BF4-92EA-3C536259B0B8}"/>
              </a:ext>
            </a:extLst>
          </p:cNvPr>
          <p:cNvSpPr/>
          <p:nvPr/>
        </p:nvSpPr>
        <p:spPr>
          <a:xfrm>
            <a:off x="5675040" y="1823325"/>
            <a:ext cx="17372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/>
              <a:t>Unsupervised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9887860"/>
      </p:ext>
    </p:extLst>
  </p:cSld>
  <p:clrMapOvr>
    <a:masterClrMapping/>
  </p:clrMapOvr>
</p:sld>
</file>

<file path=ppt/theme/theme1.xml><?xml version="1.0" encoding="utf-8"?>
<a:theme xmlns:a="http://schemas.openxmlformats.org/drawingml/2006/main" name="C5_Modules">
  <a:themeElements>
    <a:clrScheme name="C5 Colors - Use Light">
      <a:dk1>
        <a:sysClr val="windowText" lastClr="000000"/>
      </a:dk1>
      <a:lt1>
        <a:srgbClr val="FFFFFF"/>
      </a:lt1>
      <a:dk2>
        <a:srgbClr val="1F497D"/>
      </a:dk2>
      <a:lt2>
        <a:srgbClr val="FFFFFF"/>
      </a:lt2>
      <a:accent1>
        <a:srgbClr val="2955A6"/>
      </a:accent1>
      <a:accent2>
        <a:srgbClr val="FFDE1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5_Modules" id="{57392EA0-A76F-44B5-A4EC-FE9095F387E3}" vid="{25AEFA48-4969-4515-BCEB-CDBC52F75B87}"/>
    </a:ext>
  </a:extLst>
</a:theme>
</file>

<file path=ppt/theme/theme2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2449</TotalTime>
  <Words>292</Words>
  <Application>Microsoft Office PowerPoint</Application>
  <PresentationFormat>全屏显示(4:3)</PresentationFormat>
  <Paragraphs>151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C5_Modules</vt:lpstr>
      <vt:lpstr>PP_C5Modules_CC_License_standard</vt:lpstr>
      <vt:lpstr>  Machine Learning for Cyber Security</vt:lpstr>
      <vt:lpstr>Learning Objectives</vt:lpstr>
      <vt:lpstr>IOT Device Detection</vt:lpstr>
      <vt:lpstr>What do we know?</vt:lpstr>
      <vt:lpstr>IOT data(40 features) </vt:lpstr>
      <vt:lpstr>Packet </vt:lpstr>
      <vt:lpstr>Sample</vt:lpstr>
      <vt:lpstr>Graph demo</vt:lpstr>
      <vt:lpstr>classes</vt:lpstr>
      <vt:lpstr>TCP/IP headers</vt:lpstr>
      <vt:lpstr>Tshark and Python </vt:lpstr>
      <vt:lpstr>Lab </vt:lpstr>
      <vt:lpstr>Lab environment </vt:lpstr>
      <vt:lpstr>Feature extraction </vt:lpstr>
      <vt:lpstr>Graph </vt:lpstr>
      <vt:lpstr>Now we proceed to the code</vt:lpstr>
      <vt:lpstr>Summary </vt:lpstr>
      <vt:lpstr>PowerPoint 演示文稿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liu2085@pnw.edu</cp:lastModifiedBy>
  <cp:revision>224</cp:revision>
  <cp:lastPrinted>2016-07-18T16:40:10Z</cp:lastPrinted>
  <dcterms:created xsi:type="dcterms:W3CDTF">2016-07-03T20:12:42Z</dcterms:created>
  <dcterms:modified xsi:type="dcterms:W3CDTF">2019-07-10T02:28:10Z</dcterms:modified>
</cp:coreProperties>
</file>