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6" r:id="rId2"/>
  </p:sldMasterIdLst>
  <p:notesMasterIdLst>
    <p:notesMasterId r:id="rId16"/>
  </p:notesMasterIdLst>
  <p:sldIdLst>
    <p:sldId id="256" r:id="rId3"/>
    <p:sldId id="320" r:id="rId4"/>
    <p:sldId id="319" r:id="rId5"/>
    <p:sldId id="318" r:id="rId6"/>
    <p:sldId id="317" r:id="rId7"/>
    <p:sldId id="327" r:id="rId8"/>
    <p:sldId id="326" r:id="rId9"/>
    <p:sldId id="325" r:id="rId10"/>
    <p:sldId id="324" r:id="rId11"/>
    <p:sldId id="323" r:id="rId12"/>
    <p:sldId id="322" r:id="rId13"/>
    <p:sldId id="321" r:id="rId14"/>
    <p:sldId id="310" r:id="rId1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1883" autoAdjust="0"/>
  </p:normalViewPr>
  <p:slideViewPr>
    <p:cSldViewPr snapToGrid="0" snapToObjects="1">
      <p:cViewPr varScale="1">
        <p:scale>
          <a:sx n="93" d="100"/>
          <a:sy n="93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34958D-5910-2B4E-8346-D45CE8D303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36975"/>
            <a:ext cx="6400800" cy="11366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955A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91124"/>
            <a:ext cx="6400800" cy="44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2955A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657600"/>
            <a:ext cx="7162800" cy="2059641"/>
            <a:chOff x="914400" y="3657600"/>
            <a:chExt cx="7162800" cy="2059641"/>
          </a:xfrm>
        </p:grpSpPr>
        <p:sp>
          <p:nvSpPr>
            <p:cNvPr id="5" name="Rectangle 4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7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568325"/>
            <a:ext cx="3008313" cy="1384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575" y="568325"/>
            <a:ext cx="5073650" cy="55578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7" y="2166938"/>
            <a:ext cx="3008314" cy="39592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3180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65" y="286239"/>
            <a:ext cx="5499069" cy="6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27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</p:spPr>
        <p:txBody>
          <a:bodyPr/>
          <a:lstStyle>
            <a:lvl1pPr>
              <a:defRPr>
                <a:solidFill>
                  <a:srgbClr val="2955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26"/>
            <a:ext cx="8229600" cy="3771900"/>
          </a:xfrm>
          <a:prstGeom prst="rect">
            <a:avLst/>
          </a:prstGeom>
        </p:spPr>
        <p:txBody>
          <a:bodyPr/>
          <a:lstStyle>
            <a:lvl1pPr>
              <a:buClr>
                <a:srgbClr val="2955A6"/>
              </a:buCl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8792"/>
            <a:ext cx="8236410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8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8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9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36410" cy="1126551"/>
          </a:xfrm>
        </p:spPr>
        <p:txBody>
          <a:bodyPr/>
          <a:lstStyle>
            <a:lvl1pPr>
              <a:defRPr>
                <a:solidFill>
                  <a:srgbClr val="2955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26"/>
            <a:ext cx="8229600" cy="3771900"/>
          </a:xfrm>
          <a:prstGeom prst="rect">
            <a:avLst/>
          </a:prstGeom>
        </p:spPr>
        <p:txBody>
          <a:bodyPr/>
          <a:lstStyle>
            <a:lvl1pPr>
              <a:buClr>
                <a:srgbClr val="2955A6"/>
              </a:buCl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473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1726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" y="1500695"/>
            <a:ext cx="8236410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24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2955A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955A6"/>
                </a:solidFill>
              </a:defRPr>
            </a:lvl1pPr>
            <a:lvl2pPr>
              <a:defRPr sz="2000">
                <a:solidFill>
                  <a:srgbClr val="2955A6"/>
                </a:solidFill>
              </a:defRPr>
            </a:lvl2pPr>
            <a:lvl3pPr>
              <a:defRPr sz="1800">
                <a:solidFill>
                  <a:srgbClr val="2955A6"/>
                </a:solidFill>
              </a:defRPr>
            </a:lvl3pPr>
            <a:lvl4pPr>
              <a:defRPr sz="1600">
                <a:solidFill>
                  <a:srgbClr val="2955A6"/>
                </a:solidFill>
              </a:defRPr>
            </a:lvl4pPr>
            <a:lvl5pPr>
              <a:defRPr sz="1600">
                <a:solidFill>
                  <a:srgbClr val="2955A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2955A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955A6"/>
                </a:solidFill>
              </a:defRPr>
            </a:lvl1pPr>
            <a:lvl2pPr>
              <a:defRPr sz="2000">
                <a:solidFill>
                  <a:srgbClr val="2955A6"/>
                </a:solidFill>
              </a:defRPr>
            </a:lvl2pPr>
            <a:lvl3pPr>
              <a:defRPr sz="1800">
                <a:solidFill>
                  <a:srgbClr val="2955A6"/>
                </a:solidFill>
              </a:defRPr>
            </a:lvl3pPr>
            <a:lvl4pPr>
              <a:defRPr sz="1600">
                <a:solidFill>
                  <a:srgbClr val="2955A6"/>
                </a:solidFill>
              </a:defRPr>
            </a:lvl4pPr>
            <a:lvl5pPr>
              <a:defRPr sz="1600">
                <a:solidFill>
                  <a:srgbClr val="2955A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278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" y="1500695"/>
            <a:ext cx="8236410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56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 b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6292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tal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5382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955A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Machine Learning for Cyber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Unit : K Nearest Neighbor(KNN)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Converts data to vector space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distance between your X test sample and all other points or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 distance in ascending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5 closest sample KNN(5) and pick the majority class</a:t>
            </a:r>
          </a:p>
        </p:txBody>
      </p:sp>
    </p:spTree>
    <p:extLst>
      <p:ext uri="{BB962C8B-B14F-4D97-AF65-F5344CB8AC3E}">
        <p14:creationId xmlns:p14="http://schemas.microsoft.com/office/powerpoint/2010/main" val="203376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lesson: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KNN in WEKA to analyze and classify our data</a:t>
            </a:r>
          </a:p>
        </p:txBody>
      </p:sp>
    </p:spTree>
    <p:extLst>
      <p:ext uri="{BB962C8B-B14F-4D97-AF65-F5344CB8AC3E}">
        <p14:creationId xmlns:p14="http://schemas.microsoft.com/office/powerpoint/2010/main" val="337373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pPr lvl="1"/>
            <a:r>
              <a:rPr lang="en-US" dirty="0"/>
              <a:t>Traditional machine learning algorithm</a:t>
            </a:r>
          </a:p>
          <a:p>
            <a:pPr lvl="1"/>
            <a:r>
              <a:rPr lang="en-US" dirty="0"/>
              <a:t>Easy to implement </a:t>
            </a:r>
          </a:p>
          <a:p>
            <a:pPr lvl="1"/>
            <a:endParaRPr lang="en-US" dirty="0"/>
          </a:p>
          <a:p>
            <a:pPr marL="171450" lvl="1">
              <a:spcBef>
                <a:spcPts val="750"/>
              </a:spcBef>
            </a:pPr>
            <a:r>
              <a:rPr lang="en-US" altLang="zh-CN" sz="2100" dirty="0"/>
              <a:t>Vector space model and how to represent packets with this model</a:t>
            </a:r>
          </a:p>
          <a:p>
            <a:pPr marL="171450" lvl="1">
              <a:spcBef>
                <a:spcPts val="750"/>
              </a:spcBef>
            </a:pPr>
            <a:endParaRPr lang="en-US" altLang="zh-CN" sz="2100" dirty="0"/>
          </a:p>
          <a:p>
            <a:pPr marL="171450" lvl="1">
              <a:spcBef>
                <a:spcPts val="750"/>
              </a:spcBef>
            </a:pPr>
            <a:r>
              <a:rPr lang="en-US" sz="2100" dirty="0"/>
              <a:t>We learned the mechanism of the KNN algorithm </a:t>
            </a:r>
          </a:p>
        </p:txBody>
      </p:sp>
    </p:spTree>
    <p:extLst>
      <p:ext uri="{BB962C8B-B14F-4D97-AF65-F5344CB8AC3E}">
        <p14:creationId xmlns:p14="http://schemas.microsoft.com/office/powerpoint/2010/main" val="121470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5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50" y="365126"/>
            <a:ext cx="7886700" cy="1325563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will learn about KNN</a:t>
            </a:r>
          </a:p>
          <a:p>
            <a:r>
              <a:rPr lang="en-US" dirty="0"/>
              <a:t>KNN is a traditional ML algorithm</a:t>
            </a:r>
          </a:p>
          <a:p>
            <a:r>
              <a:rPr lang="en-US" dirty="0"/>
              <a:t>Simple algorithm/ mechanism </a:t>
            </a:r>
          </a:p>
        </p:txBody>
      </p:sp>
    </p:spTree>
    <p:extLst>
      <p:ext uri="{BB962C8B-B14F-4D97-AF65-F5344CB8AC3E}">
        <p14:creationId xmlns:p14="http://schemas.microsoft.com/office/powerpoint/2010/main" val="28125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grpSp>
        <p:nvGrpSpPr>
          <p:cNvPr id="14" name="Group 13" descr="This is a demestration of the size of data the traditional machine learning algorithms can deal with.">
            <a:extLst>
              <a:ext uri="{FF2B5EF4-FFF2-40B4-BE49-F238E27FC236}">
                <a16:creationId xmlns:a16="http://schemas.microsoft.com/office/drawing/2014/main" id="{5A95F7B4-6AA9-6344-B34B-1247282F87B1}"/>
              </a:ext>
            </a:extLst>
          </p:cNvPr>
          <p:cNvGrpSpPr/>
          <p:nvPr/>
        </p:nvGrpSpPr>
        <p:grpSpPr>
          <a:xfrm>
            <a:off x="1930399" y="5200209"/>
            <a:ext cx="1558119" cy="653527"/>
            <a:chOff x="1000905" y="2387661"/>
            <a:chExt cx="1558119" cy="653527"/>
          </a:xfrm>
        </p:grpSpPr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EF134F28-A12A-7E4D-9571-9C598CFE881E}"/>
                </a:ext>
              </a:extLst>
            </p:cNvPr>
            <p:cNvSpPr/>
            <p:nvPr/>
          </p:nvSpPr>
          <p:spPr>
            <a:xfrm>
              <a:off x="2272667" y="2387661"/>
              <a:ext cx="246743" cy="646331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E01975C2-FB0B-E949-BFB7-DFE8F7E9C21A}"/>
                </a:ext>
              </a:extLst>
            </p:cNvPr>
            <p:cNvSpPr/>
            <p:nvPr/>
          </p:nvSpPr>
          <p:spPr>
            <a:xfrm>
              <a:off x="1000905" y="2394857"/>
              <a:ext cx="246743" cy="646331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F1F33A-E007-9641-884B-D0EA269D4898}"/>
                </a:ext>
              </a:extLst>
            </p:cNvPr>
            <p:cNvSpPr txBox="1"/>
            <p:nvPr/>
          </p:nvSpPr>
          <p:spPr>
            <a:xfrm>
              <a:off x="1000905" y="2394857"/>
              <a:ext cx="1558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10,000     rows</a:t>
              </a:r>
            </a:p>
            <a:p>
              <a:r>
                <a:rPr lang="en-US" dirty="0"/>
                <a:t>10,000      cols</a:t>
              </a:r>
            </a:p>
          </p:txBody>
        </p:sp>
      </p:grpSp>
      <p:grpSp>
        <p:nvGrpSpPr>
          <p:cNvPr id="18" name="Group 17" descr="This is a demestration of the size of data thebig data machine learning algorithms can deal with.">
            <a:extLst>
              <a:ext uri="{FF2B5EF4-FFF2-40B4-BE49-F238E27FC236}">
                <a16:creationId xmlns:a16="http://schemas.microsoft.com/office/drawing/2014/main" id="{496E2773-8BC8-D844-9EC9-ECF83C7A2017}"/>
              </a:ext>
            </a:extLst>
          </p:cNvPr>
          <p:cNvGrpSpPr/>
          <p:nvPr/>
        </p:nvGrpSpPr>
        <p:grpSpPr>
          <a:xfrm>
            <a:off x="5655483" y="5196611"/>
            <a:ext cx="1833900" cy="668716"/>
            <a:chOff x="1000905" y="2387660"/>
            <a:chExt cx="1833900" cy="668716"/>
          </a:xfrm>
        </p:grpSpPr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C6AB3E75-7855-0647-93B7-598D23F1A80C}"/>
                </a:ext>
              </a:extLst>
            </p:cNvPr>
            <p:cNvSpPr/>
            <p:nvPr/>
          </p:nvSpPr>
          <p:spPr>
            <a:xfrm>
              <a:off x="2588062" y="2387660"/>
              <a:ext cx="246743" cy="646331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061B9CB6-7E4E-D64A-B4ED-91BD5B13BA4E}"/>
                </a:ext>
              </a:extLst>
            </p:cNvPr>
            <p:cNvSpPr/>
            <p:nvPr/>
          </p:nvSpPr>
          <p:spPr>
            <a:xfrm>
              <a:off x="1000905" y="2394857"/>
              <a:ext cx="246743" cy="646331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EADD12-9B6C-534B-A231-5929FEB4C483}"/>
                </a:ext>
              </a:extLst>
            </p:cNvPr>
            <p:cNvSpPr txBox="1"/>
            <p:nvPr/>
          </p:nvSpPr>
          <p:spPr>
            <a:xfrm>
              <a:off x="1000905" y="2410045"/>
              <a:ext cx="1833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1,000,000     rows</a:t>
              </a:r>
            </a:p>
            <a:p>
              <a:r>
                <a:rPr lang="en-US" dirty="0"/>
                <a:t>10,000            cols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7E738A-9A90-E740-A663-4DB5A1FBFD3E}"/>
              </a:ext>
            </a:extLst>
          </p:cNvPr>
          <p:cNvSpPr txBox="1"/>
          <p:nvPr/>
        </p:nvSpPr>
        <p:spPr>
          <a:xfrm>
            <a:off x="2129812" y="480410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8-Gig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69724-097A-984A-9874-2ABE41EB42AF}"/>
              </a:ext>
            </a:extLst>
          </p:cNvPr>
          <p:cNvSpPr txBox="1"/>
          <p:nvPr/>
        </p:nvSpPr>
        <p:spPr>
          <a:xfrm>
            <a:off x="6342784" y="483435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GB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887850-170A-4ED2-9C79-AED6F1CF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2650"/>
            <a:ext cx="7886700" cy="821322"/>
          </a:xfrm>
        </p:spPr>
        <p:txBody>
          <a:bodyPr/>
          <a:lstStyle/>
          <a:p>
            <a:r>
              <a:rPr lang="en-US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optimal for big data</a:t>
            </a:r>
          </a:p>
          <a:p>
            <a:r>
              <a:rPr lang="en-US" dirty="0"/>
              <a:t>Quickly prototype your dataset</a:t>
            </a:r>
          </a:p>
          <a:p>
            <a:endParaRPr lang="en-US" dirty="0"/>
          </a:p>
        </p:txBody>
      </p:sp>
      <p:grpSp>
        <p:nvGrpSpPr>
          <p:cNvPr id="46" name="组合 45" descr="traditional ML algorithms">
            <a:extLst>
              <a:ext uri="{FF2B5EF4-FFF2-40B4-BE49-F238E27FC236}">
                <a16:creationId xmlns:a16="http://schemas.microsoft.com/office/drawing/2014/main" id="{86E2D543-54B5-4BDA-AA2E-B0F03259079E}"/>
              </a:ext>
            </a:extLst>
          </p:cNvPr>
          <p:cNvGrpSpPr/>
          <p:nvPr/>
        </p:nvGrpSpPr>
        <p:grpSpPr>
          <a:xfrm>
            <a:off x="1125746" y="2842772"/>
            <a:ext cx="3127051" cy="1699219"/>
            <a:chOff x="941666" y="2572756"/>
            <a:chExt cx="3127051" cy="1699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BAB574-234A-2A41-875C-91EC69349949}"/>
                </a:ext>
              </a:extLst>
            </p:cNvPr>
            <p:cNvSpPr txBox="1"/>
            <p:nvPr/>
          </p:nvSpPr>
          <p:spPr>
            <a:xfrm>
              <a:off x="1196767" y="3692382"/>
              <a:ext cx="67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weak</a:t>
              </a:r>
            </a:p>
          </p:txBody>
        </p:sp>
        <p:sp>
          <p:nvSpPr>
            <p:cNvPr id="4" name="矩形: 圆角 3" descr="traditional ML algorithms">
              <a:extLst>
                <a:ext uri="{FF2B5EF4-FFF2-40B4-BE49-F238E27FC236}">
                  <a16:creationId xmlns:a16="http://schemas.microsoft.com/office/drawing/2014/main" id="{69B8DA49-F83F-4A37-B87B-B98E5013D13F}"/>
                </a:ext>
              </a:extLst>
            </p:cNvPr>
            <p:cNvSpPr/>
            <p:nvPr/>
          </p:nvSpPr>
          <p:spPr>
            <a:xfrm>
              <a:off x="941666" y="3245866"/>
              <a:ext cx="1188146" cy="36626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traditional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725234F-37DA-4621-9767-9528B329E0F4}"/>
                </a:ext>
              </a:extLst>
            </p:cNvPr>
            <p:cNvSpPr/>
            <p:nvPr/>
          </p:nvSpPr>
          <p:spPr>
            <a:xfrm>
              <a:off x="2689272" y="2572756"/>
              <a:ext cx="1188146" cy="36626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KNN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9B42E53-E675-4075-8FB2-280D4B49EC09}"/>
                </a:ext>
              </a:extLst>
            </p:cNvPr>
            <p:cNvSpPr/>
            <p:nvPr/>
          </p:nvSpPr>
          <p:spPr>
            <a:xfrm>
              <a:off x="2510598" y="3234749"/>
              <a:ext cx="1558118" cy="36626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Naïve Bayes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5930DCF-CC01-46A4-9BBD-5D908661A77C}"/>
                </a:ext>
              </a:extLst>
            </p:cNvPr>
            <p:cNvSpPr/>
            <p:nvPr/>
          </p:nvSpPr>
          <p:spPr>
            <a:xfrm>
              <a:off x="2510599" y="3905707"/>
              <a:ext cx="1558118" cy="36626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Decision Trees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30DDEC5-88D0-4E30-8549-C403404469C4}"/>
                </a:ext>
              </a:extLst>
            </p:cNvPr>
            <p:cNvCxnSpPr>
              <a:stCxn id="4" idx="3"/>
              <a:endCxn id="25" idx="1"/>
            </p:cNvCxnSpPr>
            <p:nvPr/>
          </p:nvCxnSpPr>
          <p:spPr>
            <a:xfrm flipV="1">
              <a:off x="2129812" y="3417883"/>
              <a:ext cx="380786" cy="111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2D19C38-EE15-40D7-9B3A-FB9D34B56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9812" y="2778662"/>
              <a:ext cx="559460" cy="5273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4904DF1-9743-44F9-B6A9-37E205E4C0E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29812" y="3582377"/>
              <a:ext cx="380787" cy="5064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4D09663-2859-4925-B044-BFA8875F892C}"/>
              </a:ext>
            </a:extLst>
          </p:cNvPr>
          <p:cNvSpPr/>
          <p:nvPr/>
        </p:nvSpPr>
        <p:spPr>
          <a:xfrm>
            <a:off x="6621132" y="3015620"/>
            <a:ext cx="1812635" cy="366268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Neural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86D8C9-3726-4B7D-B82C-0D9C2D0B91F9}"/>
              </a:ext>
            </a:extLst>
          </p:cNvPr>
          <p:cNvSpPr/>
          <p:nvPr/>
        </p:nvSpPr>
        <p:spPr>
          <a:xfrm>
            <a:off x="6641987" y="3926437"/>
            <a:ext cx="1769927" cy="366268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Deep Learning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ED29465-CDBA-47CB-9F06-9B5EB9354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079351" y="3198754"/>
            <a:ext cx="541781" cy="4542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5EC6D5-02D8-4ED5-99BB-D08D897B6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6079351" y="3708065"/>
            <a:ext cx="562636" cy="401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36CBBAD-B175-478E-8D96-40C2AF866D06}"/>
              </a:ext>
            </a:extLst>
          </p:cNvPr>
          <p:cNvSpPr/>
          <p:nvPr/>
        </p:nvSpPr>
        <p:spPr>
          <a:xfrm>
            <a:off x="4891205" y="3524931"/>
            <a:ext cx="1188146" cy="366268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Big 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6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KNN 3-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  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73AF639E-3840-430E-9195-76A75D8146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11041" y="5170147"/>
            <a:ext cx="805514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Y 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3" name="组合 2" descr="Vector space model&#10;">
            <a:extLst>
              <a:ext uri="{FF2B5EF4-FFF2-40B4-BE49-F238E27FC236}">
                <a16:creationId xmlns:a16="http://schemas.microsoft.com/office/drawing/2014/main" id="{49C65EA9-3276-4B99-904D-77517FCBF3C1}"/>
              </a:ext>
            </a:extLst>
          </p:cNvPr>
          <p:cNvGrpSpPr/>
          <p:nvPr/>
        </p:nvGrpSpPr>
        <p:grpSpPr>
          <a:xfrm>
            <a:off x="2666198" y="1586814"/>
            <a:ext cx="4728959" cy="3603739"/>
            <a:chOff x="2666198" y="1586814"/>
            <a:chExt cx="4728959" cy="360373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2A18192-BF48-47A3-B3E5-2D88C00F4AA7}"/>
                </a:ext>
              </a:extLst>
            </p:cNvPr>
            <p:cNvCxnSpPr>
              <a:cxnSpLocks/>
            </p:cNvCxnSpPr>
            <p:nvPr/>
          </p:nvCxnSpPr>
          <p:spPr>
            <a:xfrm>
              <a:off x="4202424" y="3883856"/>
              <a:ext cx="242938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9757098-D723-4C06-95BD-60742F03B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6198" y="3883856"/>
              <a:ext cx="1536226" cy="13066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A6AB3E2-9706-4ECE-83DE-D79FFB28C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2424" y="2082944"/>
              <a:ext cx="0" cy="1800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1AC956-22F8-46E0-B3A4-B99D04462378}"/>
                </a:ext>
              </a:extLst>
            </p:cNvPr>
            <p:cNvSpPr txBox="1"/>
            <p:nvPr/>
          </p:nvSpPr>
          <p:spPr>
            <a:xfrm>
              <a:off x="3827161" y="1586814"/>
              <a:ext cx="75052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Z (F</a:t>
              </a:r>
              <a:r>
                <a:rPr lang="en-US" sz="2100" baseline="-25000" dirty="0"/>
                <a:t>3</a:t>
              </a:r>
              <a:r>
                <a:rPr lang="en-US" sz="2100" dirty="0"/>
                <a:t>)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F4FDD7E-8AE9-4723-B502-92C8EEC71BA6}"/>
                </a:ext>
              </a:extLst>
            </p:cNvPr>
            <p:cNvSpPr txBox="1"/>
            <p:nvPr/>
          </p:nvSpPr>
          <p:spPr>
            <a:xfrm>
              <a:off x="6631806" y="3676107"/>
              <a:ext cx="7633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X (F</a:t>
              </a:r>
              <a:r>
                <a:rPr lang="en-US" sz="2100" baseline="-25000" dirty="0"/>
                <a:t>1</a:t>
              </a:r>
              <a:r>
                <a:rPr lang="en-US" sz="2100" dirty="0"/>
                <a:t>)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DC58EBE-1ED6-45E6-86D4-3D9B52C50B68}"/>
              </a:ext>
            </a:extLst>
          </p:cNvPr>
          <p:cNvSpPr txBox="1"/>
          <p:nvPr/>
        </p:nvSpPr>
        <p:spPr>
          <a:xfrm>
            <a:off x="3555984" y="5577438"/>
            <a:ext cx="20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23311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KNN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6832"/>
            <a:ext cx="7886700" cy="4351338"/>
          </a:xfrm>
        </p:spPr>
        <p:txBody>
          <a:bodyPr/>
          <a:lstStyle/>
          <a:p>
            <a:r>
              <a:rPr lang="en-US" dirty="0"/>
              <a:t>IDS = Intrusion Detection System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FF8689-B127-4933-AA68-83D3595F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1520" y="32244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4D961D-3DB8-4C1C-8234-B7557682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414914" y="2632181"/>
            <a:ext cx="65933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C6C1A82-1A54-42FB-97A1-79B08FAD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414913" y="3670106"/>
            <a:ext cx="65933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B0B5643-255B-4CB0-B1BD-2681B54EE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62411" y="2900896"/>
            <a:ext cx="2098307" cy="5004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0EE3D6D-0CAA-4BAB-B95E-2379C3033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16455" y="3134822"/>
            <a:ext cx="621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E02D8C-5B2A-4F05-A1AC-F17B10690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65992" y="3151144"/>
            <a:ext cx="57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27295FB-2DB8-4235-B123-87B45CA45EB2}"/>
              </a:ext>
            </a:extLst>
          </p:cNvPr>
          <p:cNvSpPr txBox="1"/>
          <p:nvPr/>
        </p:nvSpPr>
        <p:spPr>
          <a:xfrm>
            <a:off x="2263712" y="29524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AB3AF2-9A8E-4FAC-82F3-9425CD62A1AB}"/>
              </a:ext>
            </a:extLst>
          </p:cNvPr>
          <p:cNvSpPr txBox="1"/>
          <p:nvPr/>
        </p:nvSpPr>
        <p:spPr>
          <a:xfrm>
            <a:off x="6523804" y="29501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0101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F737E4A-D567-470F-9F79-025FD997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23947" y="4205340"/>
            <a:ext cx="0" cy="13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77F451-13A7-4DBB-A040-5A5B643F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72537" y="4205340"/>
            <a:ext cx="0" cy="13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35E5E31-AFE1-42C3-BACD-1857D09AFADF}"/>
              </a:ext>
            </a:extLst>
          </p:cNvPr>
          <p:cNvSpPr txBox="1"/>
          <p:nvPr/>
        </p:nvSpPr>
        <p:spPr>
          <a:xfrm>
            <a:off x="3335842" y="4331210"/>
            <a:ext cx="1303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DDos</a:t>
            </a:r>
            <a:r>
              <a:rPr lang="en-US" dirty="0"/>
              <a:t> attack</a:t>
            </a:r>
          </a:p>
          <a:p>
            <a:r>
              <a:rPr lang="en-US" dirty="0"/>
              <a:t>Malware</a:t>
            </a:r>
          </a:p>
          <a:p>
            <a:r>
              <a:rPr lang="en-US" dirty="0"/>
              <a:t>Spoofed </a:t>
            </a:r>
          </a:p>
          <a:p>
            <a:r>
              <a:rPr lang="en-US" dirty="0"/>
              <a:t>(bad ware)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DE4413-0861-4829-8F5C-6D4DB59B67C3}"/>
              </a:ext>
            </a:extLst>
          </p:cNvPr>
          <p:cNvSpPr txBox="1"/>
          <p:nvPr/>
        </p:nvSpPr>
        <p:spPr>
          <a:xfrm>
            <a:off x="5119890" y="4314853"/>
            <a:ext cx="1492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(crypto)</a:t>
            </a:r>
          </a:p>
          <a:p>
            <a:r>
              <a:rPr lang="en-US" dirty="0"/>
              <a:t>web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(good ware)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D7DD60-97BD-49E1-8579-50E37D593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39403" y="3547104"/>
            <a:ext cx="445916" cy="514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E3A2350-2594-42DB-A8C8-82C99CCD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19761" y="3538792"/>
            <a:ext cx="423327" cy="514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5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pic>
        <p:nvPicPr>
          <p:cNvPr id="4100" name="Picture 4" descr="Intrusion Detection System demenstration graph.">
            <a:extLst>
              <a:ext uri="{FF2B5EF4-FFF2-40B4-BE49-F238E27FC236}">
                <a16:creationId xmlns:a16="http://schemas.microsoft.com/office/drawing/2014/main" id="{45EC0B92-647F-2749-941A-1F142C64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463"/>
            <a:ext cx="9144000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7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Packets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E55E2D-D2BF-4E5D-AEBB-B61BA595F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24965" y="4467361"/>
            <a:ext cx="5489474" cy="1337534"/>
            <a:chOff x="2068287" y="1550976"/>
            <a:chExt cx="5489474" cy="13375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4D4465-5740-47F8-972B-490A5D5A26A1}"/>
                </a:ext>
              </a:extLst>
            </p:cNvPr>
            <p:cNvSpPr/>
            <p:nvPr/>
          </p:nvSpPr>
          <p:spPr>
            <a:xfrm>
              <a:off x="2068287" y="1974110"/>
              <a:ext cx="5489474" cy="9144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BB58726-53DE-405B-A8B6-002327CF8958}"/>
                </a:ext>
              </a:extLst>
            </p:cNvPr>
            <p:cNvCxnSpPr/>
            <p:nvPr/>
          </p:nvCxnSpPr>
          <p:spPr>
            <a:xfrm>
              <a:off x="6005018" y="197411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C2A4AC-7C8C-4375-99D0-A2BF7FB655DF}"/>
                </a:ext>
              </a:extLst>
            </p:cNvPr>
            <p:cNvCxnSpPr/>
            <p:nvPr/>
          </p:nvCxnSpPr>
          <p:spPr>
            <a:xfrm>
              <a:off x="4618981" y="197411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0435D6C-9966-4841-914B-B80057E4EE5A}"/>
                </a:ext>
              </a:extLst>
            </p:cNvPr>
            <p:cNvCxnSpPr/>
            <p:nvPr/>
          </p:nvCxnSpPr>
          <p:spPr>
            <a:xfrm>
              <a:off x="3319570" y="197411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C7BF63-E8C1-4B1B-A596-B96A5C6DCA36}"/>
                </a:ext>
              </a:extLst>
            </p:cNvPr>
            <p:cNvSpPr txBox="1"/>
            <p:nvPr/>
          </p:nvSpPr>
          <p:spPr>
            <a:xfrm>
              <a:off x="2423388" y="2200477"/>
              <a:ext cx="596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Eth</a:t>
              </a:r>
              <a:endParaRPr 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0945E4-E611-4DF9-B246-EAAB34EC79F8}"/>
                </a:ext>
              </a:extLst>
            </p:cNvPr>
            <p:cNvSpPr txBox="1"/>
            <p:nvPr/>
          </p:nvSpPr>
          <p:spPr>
            <a:xfrm>
              <a:off x="3741790" y="2200476"/>
              <a:ext cx="42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IP</a:t>
              </a:r>
              <a:endParaRPr 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EBF043-E1D2-4FFB-AFDF-5837FC49A11D}"/>
                </a:ext>
              </a:extLst>
            </p:cNvPr>
            <p:cNvSpPr txBox="1"/>
            <p:nvPr/>
          </p:nvSpPr>
          <p:spPr>
            <a:xfrm>
              <a:off x="4941428" y="2200475"/>
              <a:ext cx="767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TCP</a:t>
              </a:r>
              <a:endParaRPr 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6FF3CAF-32A1-4097-9E20-7BD930F24118}"/>
                </a:ext>
              </a:extLst>
            </p:cNvPr>
            <p:cNvSpPr/>
            <p:nvPr/>
          </p:nvSpPr>
          <p:spPr>
            <a:xfrm>
              <a:off x="6285101" y="2200477"/>
              <a:ext cx="1159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Payload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2A9483-311C-47E2-B4EB-0FEA9A706F26}"/>
                </a:ext>
              </a:extLst>
            </p:cNvPr>
            <p:cNvSpPr/>
            <p:nvPr/>
          </p:nvSpPr>
          <p:spPr>
            <a:xfrm>
              <a:off x="6790948" y="1569297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✘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527E364-53CF-4F73-8F2F-3BE1712DD256}"/>
                </a:ext>
              </a:extLst>
            </p:cNvPr>
            <p:cNvSpPr/>
            <p:nvPr/>
          </p:nvSpPr>
          <p:spPr>
            <a:xfrm>
              <a:off x="3821142" y="1550976"/>
              <a:ext cx="16578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✓                     ✓</a:t>
              </a:r>
            </a:p>
            <a:p>
              <a:endParaRPr 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98AC84A-8312-45C1-B453-203F6E2B158B}"/>
                </a:ext>
              </a:extLst>
            </p:cNvPr>
            <p:cNvSpPr/>
            <p:nvPr/>
          </p:nvSpPr>
          <p:spPr>
            <a:xfrm flipH="1">
              <a:off x="2423388" y="1569297"/>
              <a:ext cx="35816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✘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EBC6BB-76FE-446C-9797-9296AF4D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81683" y="1155986"/>
            <a:ext cx="4187951" cy="3046959"/>
            <a:chOff x="2381683" y="1155986"/>
            <a:chExt cx="4187951" cy="3046959"/>
          </a:xfrm>
        </p:grpSpPr>
        <p:grpSp>
          <p:nvGrpSpPr>
            <p:cNvPr id="24" name="组合 23" descr="40 features">
              <a:extLst>
                <a:ext uri="{FF2B5EF4-FFF2-40B4-BE49-F238E27FC236}">
                  <a16:creationId xmlns:a16="http://schemas.microsoft.com/office/drawing/2014/main" id="{8AE186CB-7829-4F8C-89E3-C402A2CE9845}"/>
                </a:ext>
              </a:extLst>
            </p:cNvPr>
            <p:cNvGrpSpPr/>
            <p:nvPr/>
          </p:nvGrpSpPr>
          <p:grpSpPr>
            <a:xfrm>
              <a:off x="2381683" y="1155986"/>
              <a:ext cx="4187951" cy="3046959"/>
              <a:chOff x="804652" y="1700970"/>
              <a:chExt cx="6156085" cy="4045593"/>
            </a:xfrm>
          </p:grpSpPr>
          <p:sp>
            <p:nvSpPr>
              <p:cNvPr id="25" name="左中括号 24">
                <a:extLst>
                  <a:ext uri="{FF2B5EF4-FFF2-40B4-BE49-F238E27FC236}">
                    <a16:creationId xmlns:a16="http://schemas.microsoft.com/office/drawing/2014/main" id="{F5E10E63-28AE-475B-9F8F-DFE028A7DAC8}"/>
                  </a:ext>
                </a:extLst>
              </p:cNvPr>
              <p:cNvSpPr/>
              <p:nvPr/>
            </p:nvSpPr>
            <p:spPr>
              <a:xfrm>
                <a:off x="1458930" y="2406705"/>
                <a:ext cx="523982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左中括号 25">
                <a:extLst>
                  <a:ext uri="{FF2B5EF4-FFF2-40B4-BE49-F238E27FC236}">
                    <a16:creationId xmlns:a16="http://schemas.microsoft.com/office/drawing/2014/main" id="{B3038BC8-60B6-45D4-919F-CC49FCD3D8CD}"/>
                  </a:ext>
                </a:extLst>
              </p:cNvPr>
              <p:cNvSpPr/>
              <p:nvPr/>
            </p:nvSpPr>
            <p:spPr>
              <a:xfrm>
                <a:off x="5631955" y="2406705"/>
                <a:ext cx="417810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左中括号 26">
                <a:extLst>
                  <a:ext uri="{FF2B5EF4-FFF2-40B4-BE49-F238E27FC236}">
                    <a16:creationId xmlns:a16="http://schemas.microsoft.com/office/drawing/2014/main" id="{3E6FDC30-E4BB-411C-9CCF-55317045F46D}"/>
                  </a:ext>
                </a:extLst>
              </p:cNvPr>
              <p:cNvSpPr/>
              <p:nvPr/>
            </p:nvSpPr>
            <p:spPr>
              <a:xfrm flipH="1">
                <a:off x="4018910" y="2406704"/>
                <a:ext cx="523981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左中括号 27">
                <a:extLst>
                  <a:ext uri="{FF2B5EF4-FFF2-40B4-BE49-F238E27FC236}">
                    <a16:creationId xmlns:a16="http://schemas.microsoft.com/office/drawing/2014/main" id="{79D1E688-6942-47A3-A713-84ACDB9254D8}"/>
                  </a:ext>
                </a:extLst>
              </p:cNvPr>
              <p:cNvSpPr/>
              <p:nvPr/>
            </p:nvSpPr>
            <p:spPr>
              <a:xfrm flipH="1">
                <a:off x="6542927" y="2406705"/>
                <a:ext cx="417810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CD4DD0B-7198-47E5-9D53-AB4AF6E5B378}"/>
                  </a:ext>
                </a:extLst>
              </p:cNvPr>
              <p:cNvSpPr txBox="1"/>
              <p:nvPr/>
            </p:nvSpPr>
            <p:spPr>
              <a:xfrm>
                <a:off x="1970510" y="1700970"/>
                <a:ext cx="1915536" cy="56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F1  F2 F3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53A889D-ABC6-496C-BDE6-FAAB690AC885}"/>
                  </a:ext>
                </a:extLst>
              </p:cNvPr>
              <p:cNvSpPr txBox="1"/>
              <p:nvPr/>
            </p:nvSpPr>
            <p:spPr>
              <a:xfrm>
                <a:off x="804652" y="2425493"/>
                <a:ext cx="771436" cy="1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  <a:p>
                <a:r>
                  <a:rPr lang="en-US" dirty="0"/>
                  <a:t>S2</a:t>
                </a:r>
              </a:p>
              <a:p>
                <a:r>
                  <a:rPr lang="en-US" dirty="0"/>
                  <a:t>S3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738175-F55B-48B6-B8AE-6C12FF4B61E6}"/>
                  </a:ext>
                </a:extLst>
              </p:cNvPr>
              <p:cNvSpPr txBox="1"/>
              <p:nvPr/>
            </p:nvSpPr>
            <p:spPr>
              <a:xfrm>
                <a:off x="6097856" y="2526777"/>
                <a:ext cx="352744" cy="196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0</a:t>
                </a:r>
                <a:endParaRPr 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64ABB2A-F866-438F-A9A3-161F92E031A8}"/>
                  </a:ext>
                </a:extLst>
              </p:cNvPr>
              <p:cNvSpPr txBox="1"/>
              <p:nvPr/>
            </p:nvSpPr>
            <p:spPr>
              <a:xfrm>
                <a:off x="2644891" y="5377231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DBEE57-F57A-4426-A5CE-5FACDF88A28C}"/>
                  </a:ext>
                </a:extLst>
              </p:cNvPr>
              <p:cNvSpPr txBox="1"/>
              <p:nvPr/>
            </p:nvSpPr>
            <p:spPr>
              <a:xfrm>
                <a:off x="6086639" y="5296918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6DBF15-81A2-4DC9-A214-0A473D0CB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437404" y="1777947"/>
              <a:ext cx="0" cy="208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951108E-B000-47DA-9CAD-BA5A417F2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92108" y="1777948"/>
              <a:ext cx="0" cy="208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B2E0A0-C890-4B4D-B1C2-C6D270A68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853720" y="1777948"/>
              <a:ext cx="0" cy="208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07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51" y="173349"/>
            <a:ext cx="7886700" cy="1325563"/>
          </a:xfrm>
        </p:spPr>
        <p:txBody>
          <a:bodyPr/>
          <a:lstStyle/>
          <a:p>
            <a:r>
              <a:rPr lang="en-US" dirty="0"/>
              <a:t>Graph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DD1D09-6A2F-4FEC-90A6-A7A7D9C6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750" y="1234901"/>
            <a:ext cx="4187951" cy="3046959"/>
            <a:chOff x="2381683" y="1155986"/>
            <a:chExt cx="4187951" cy="3046959"/>
          </a:xfrm>
        </p:grpSpPr>
        <p:grpSp>
          <p:nvGrpSpPr>
            <p:cNvPr id="16" name="组合 15" descr="40 features">
              <a:extLst>
                <a:ext uri="{FF2B5EF4-FFF2-40B4-BE49-F238E27FC236}">
                  <a16:creationId xmlns:a16="http://schemas.microsoft.com/office/drawing/2014/main" id="{D9148AAE-8487-41C1-A0D1-D4BC938D8CD3}"/>
                </a:ext>
              </a:extLst>
            </p:cNvPr>
            <p:cNvGrpSpPr/>
            <p:nvPr/>
          </p:nvGrpSpPr>
          <p:grpSpPr>
            <a:xfrm>
              <a:off x="2381683" y="1155986"/>
              <a:ext cx="4187951" cy="3046959"/>
              <a:chOff x="804652" y="1700970"/>
              <a:chExt cx="6156085" cy="4045593"/>
            </a:xfrm>
          </p:grpSpPr>
          <p:sp>
            <p:nvSpPr>
              <p:cNvPr id="20" name="左中括号 19">
                <a:extLst>
                  <a:ext uri="{FF2B5EF4-FFF2-40B4-BE49-F238E27FC236}">
                    <a16:creationId xmlns:a16="http://schemas.microsoft.com/office/drawing/2014/main" id="{819DF3CA-2B27-46CB-9FEB-0E46FD8B5607}"/>
                  </a:ext>
                </a:extLst>
              </p:cNvPr>
              <p:cNvSpPr/>
              <p:nvPr/>
            </p:nvSpPr>
            <p:spPr>
              <a:xfrm>
                <a:off x="1458930" y="2406705"/>
                <a:ext cx="523982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左中括号 20">
                <a:extLst>
                  <a:ext uri="{FF2B5EF4-FFF2-40B4-BE49-F238E27FC236}">
                    <a16:creationId xmlns:a16="http://schemas.microsoft.com/office/drawing/2014/main" id="{6BD7A024-D37C-4353-829A-5E428E424618}"/>
                  </a:ext>
                </a:extLst>
              </p:cNvPr>
              <p:cNvSpPr/>
              <p:nvPr/>
            </p:nvSpPr>
            <p:spPr>
              <a:xfrm>
                <a:off x="5631955" y="2406705"/>
                <a:ext cx="417810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左中括号 21">
                <a:extLst>
                  <a:ext uri="{FF2B5EF4-FFF2-40B4-BE49-F238E27FC236}">
                    <a16:creationId xmlns:a16="http://schemas.microsoft.com/office/drawing/2014/main" id="{808D86CD-A86B-45A8-B1A2-80B4587438C8}"/>
                  </a:ext>
                </a:extLst>
              </p:cNvPr>
              <p:cNvSpPr/>
              <p:nvPr/>
            </p:nvSpPr>
            <p:spPr>
              <a:xfrm flipH="1">
                <a:off x="4018910" y="2406704"/>
                <a:ext cx="523981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左中括号 22">
                <a:extLst>
                  <a:ext uri="{FF2B5EF4-FFF2-40B4-BE49-F238E27FC236}">
                    <a16:creationId xmlns:a16="http://schemas.microsoft.com/office/drawing/2014/main" id="{4E99EEB6-06EE-4DB9-A732-6D30F3CE6AB4}"/>
                  </a:ext>
                </a:extLst>
              </p:cNvPr>
              <p:cNvSpPr/>
              <p:nvPr/>
            </p:nvSpPr>
            <p:spPr>
              <a:xfrm flipH="1">
                <a:off x="6542927" y="2406705"/>
                <a:ext cx="417810" cy="289021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925E5A-E369-455C-8830-8665BA68E0C3}"/>
                  </a:ext>
                </a:extLst>
              </p:cNvPr>
              <p:cNvSpPr txBox="1"/>
              <p:nvPr/>
            </p:nvSpPr>
            <p:spPr>
              <a:xfrm>
                <a:off x="1970510" y="1700970"/>
                <a:ext cx="1915536" cy="56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F1  F2 F3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FDB390A-D177-4A82-BE4A-F2204D300BED}"/>
                  </a:ext>
                </a:extLst>
              </p:cNvPr>
              <p:cNvSpPr txBox="1"/>
              <p:nvPr/>
            </p:nvSpPr>
            <p:spPr>
              <a:xfrm>
                <a:off x="804652" y="2425493"/>
                <a:ext cx="771436" cy="1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  <a:p>
                <a:r>
                  <a:rPr lang="en-US" dirty="0"/>
                  <a:t>S2</a:t>
                </a:r>
              </a:p>
              <a:p>
                <a:r>
                  <a:rPr lang="en-US" dirty="0"/>
                  <a:t>S3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AC918-EAEE-4FC1-AC6A-5366CC1613D3}"/>
                  </a:ext>
                </a:extLst>
              </p:cNvPr>
              <p:cNvSpPr txBox="1"/>
              <p:nvPr/>
            </p:nvSpPr>
            <p:spPr>
              <a:xfrm>
                <a:off x="6097856" y="2526777"/>
                <a:ext cx="352744" cy="196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0</a:t>
                </a:r>
                <a:endParaRPr 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8EF964-47A8-4140-B456-D0CF8E4C91C6}"/>
                  </a:ext>
                </a:extLst>
              </p:cNvPr>
              <p:cNvSpPr txBox="1"/>
              <p:nvPr/>
            </p:nvSpPr>
            <p:spPr>
              <a:xfrm>
                <a:off x="2644891" y="5377231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9A8A20A-FC36-491B-AFB2-C0388A93A8F9}"/>
                  </a:ext>
                </a:extLst>
              </p:cNvPr>
              <p:cNvSpPr txBox="1"/>
              <p:nvPr/>
            </p:nvSpPr>
            <p:spPr>
              <a:xfrm>
                <a:off x="6086639" y="5296918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035E0CF-68B6-4250-BEF1-BC70B4085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437404" y="1777947"/>
              <a:ext cx="0" cy="208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8DF77BA-A0E6-4372-8859-474560FE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92108" y="1777948"/>
              <a:ext cx="0" cy="208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6D0F1-F1D7-4578-9D89-4BEDC9158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853720" y="1777948"/>
              <a:ext cx="0" cy="208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8F19B83-04A7-4CC1-9C39-DD445616A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08196" y="3129334"/>
            <a:ext cx="2416817" cy="1936674"/>
            <a:chOff x="2666198" y="1586814"/>
            <a:chExt cx="4750863" cy="3603739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E12CF04-C246-48D3-8827-FF2C348D50AA}"/>
                </a:ext>
              </a:extLst>
            </p:cNvPr>
            <p:cNvCxnSpPr>
              <a:cxnSpLocks/>
            </p:cNvCxnSpPr>
            <p:nvPr/>
          </p:nvCxnSpPr>
          <p:spPr>
            <a:xfrm>
              <a:off x="4202424" y="3883856"/>
              <a:ext cx="242938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DE8829C-43E1-4C16-BC1A-AC3F38AA0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6198" y="3883856"/>
              <a:ext cx="1536226" cy="13066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DF6454E-5632-4DDC-9BA6-E886FA214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2424" y="2082944"/>
              <a:ext cx="0" cy="1800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66A6EFC-1F67-4060-B5CE-003BCC6BECEF}"/>
                </a:ext>
              </a:extLst>
            </p:cNvPr>
            <p:cNvSpPr txBox="1"/>
            <p:nvPr/>
          </p:nvSpPr>
          <p:spPr>
            <a:xfrm>
              <a:off x="3827161" y="1586814"/>
              <a:ext cx="785255" cy="77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F</a:t>
              </a:r>
              <a:r>
                <a:rPr lang="en-US" sz="2100" baseline="-25000" dirty="0"/>
                <a:t>3</a:t>
              </a:r>
              <a:endParaRPr lang="en-US" sz="21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5C22998-9F2A-471E-B8E0-0BBC6E508DE4}"/>
                </a:ext>
              </a:extLst>
            </p:cNvPr>
            <p:cNvSpPr txBox="1"/>
            <p:nvPr/>
          </p:nvSpPr>
          <p:spPr>
            <a:xfrm>
              <a:off x="6631806" y="3676106"/>
              <a:ext cx="785255" cy="77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F</a:t>
              </a:r>
              <a:r>
                <a:rPr lang="en-US" sz="2100" baseline="-25000" dirty="0"/>
                <a:t>1</a:t>
              </a:r>
              <a:endParaRPr lang="en-US" sz="2100" dirty="0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FFA1861-65D8-4BD9-8BE9-8963012256FA}"/>
              </a:ext>
            </a:extLst>
          </p:cNvPr>
          <p:cNvSpPr/>
          <p:nvPr/>
        </p:nvSpPr>
        <p:spPr>
          <a:xfrm>
            <a:off x="5078270" y="483176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36697C-901E-41B9-A8ED-878CF327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07543" y="2486962"/>
            <a:ext cx="1235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ED0AA6-915D-4E1C-90DB-D7545A3BE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807543" y="1519140"/>
            <a:ext cx="0" cy="967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12563BD-318F-4C66-980B-878D4E229F1F}"/>
              </a:ext>
            </a:extLst>
          </p:cNvPr>
          <p:cNvSpPr txBox="1"/>
          <p:nvPr/>
        </p:nvSpPr>
        <p:spPr>
          <a:xfrm>
            <a:off x="5616643" y="1252516"/>
            <a:ext cx="399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</a:t>
            </a:r>
            <a:r>
              <a:rPr lang="en-US" altLang="zh-CN" sz="2100" baseline="-25000" dirty="0"/>
              <a:t>2</a:t>
            </a:r>
            <a:endParaRPr lang="en-US" sz="2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744B16-457A-44CA-B576-0190F0D6A10C}"/>
              </a:ext>
            </a:extLst>
          </p:cNvPr>
          <p:cNvSpPr txBox="1"/>
          <p:nvPr/>
        </p:nvSpPr>
        <p:spPr>
          <a:xfrm>
            <a:off x="7043397" y="2375316"/>
            <a:ext cx="399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</a:t>
            </a:r>
            <a:r>
              <a:rPr lang="en-US" sz="2100" baseline="-25000" dirty="0"/>
              <a:t>1</a:t>
            </a:r>
            <a:endParaRPr lang="en-US" sz="21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74C5D5-A347-4E2B-A9D1-A39F3271C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93399" y="5946382"/>
            <a:ext cx="1235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736AC7-21AF-41A8-ABE3-6D414D47D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611904" y="5946382"/>
            <a:ext cx="781495" cy="702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AE834EB-03BF-4345-85ED-9874CEC75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393399" y="4978560"/>
            <a:ext cx="0" cy="967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049171-8322-4C76-9185-C69C43EE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93399" y="5958811"/>
            <a:ext cx="691667" cy="602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EB6A247-8241-4232-ACC9-0A6D9E19E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431694" y="5958811"/>
            <a:ext cx="961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E9B34F-3046-46D9-A8A6-37BDAEA6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393399" y="5160054"/>
            <a:ext cx="781495" cy="798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3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KN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   </a:t>
            </a:r>
            <a:endParaRPr lang="en-US" dirty="0"/>
          </a:p>
        </p:txBody>
      </p:sp>
      <p:grpSp>
        <p:nvGrpSpPr>
          <p:cNvPr id="5" name="组合 4" descr="KNN">
            <a:extLst>
              <a:ext uri="{FF2B5EF4-FFF2-40B4-BE49-F238E27FC236}">
                <a16:creationId xmlns:a16="http://schemas.microsoft.com/office/drawing/2014/main" id="{9FC3F9A1-535C-421E-9CA7-A1FBFDFAE4EC}"/>
              </a:ext>
            </a:extLst>
          </p:cNvPr>
          <p:cNvGrpSpPr/>
          <p:nvPr/>
        </p:nvGrpSpPr>
        <p:grpSpPr>
          <a:xfrm>
            <a:off x="1180972" y="2228672"/>
            <a:ext cx="6814273" cy="4011928"/>
            <a:chOff x="1716643" y="1616062"/>
            <a:chExt cx="6814273" cy="401192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6F77E41-39B4-4227-A9CC-14FF2AB00B58}"/>
                </a:ext>
              </a:extLst>
            </p:cNvPr>
            <p:cNvCxnSpPr>
              <a:cxnSpLocks/>
            </p:cNvCxnSpPr>
            <p:nvPr/>
          </p:nvCxnSpPr>
          <p:spPr>
            <a:xfrm>
              <a:off x="4202424" y="3883856"/>
              <a:ext cx="242938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FB9050E-160D-4EA3-9C76-F29EEF7BB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6198" y="3883856"/>
              <a:ext cx="1536226" cy="13066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26DC922-2E53-4C81-A36D-3FD9697A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2424" y="2082944"/>
              <a:ext cx="0" cy="1800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EB9AE8-7D0B-409C-9F3F-BCC1D246F342}"/>
                </a:ext>
              </a:extLst>
            </p:cNvPr>
            <p:cNvSpPr txBox="1"/>
            <p:nvPr/>
          </p:nvSpPr>
          <p:spPr>
            <a:xfrm>
              <a:off x="3434311" y="1616062"/>
              <a:ext cx="241053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Destination port (F</a:t>
              </a:r>
              <a:r>
                <a:rPr lang="en-US" sz="2100" baseline="-25000" dirty="0"/>
                <a:t>3</a:t>
              </a:r>
              <a:r>
                <a:rPr lang="en-US" sz="2100" dirty="0"/>
                <a:t>)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697B913-2713-4446-93F1-AB1B3CDAFA89}"/>
                </a:ext>
              </a:extLst>
            </p:cNvPr>
            <p:cNvSpPr txBox="1"/>
            <p:nvPr/>
          </p:nvSpPr>
          <p:spPr>
            <a:xfrm>
              <a:off x="6631806" y="3676107"/>
              <a:ext cx="18991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Source port (F</a:t>
              </a:r>
              <a:r>
                <a:rPr lang="en-US" sz="2100" baseline="-25000" dirty="0"/>
                <a:t>2</a:t>
              </a:r>
              <a:r>
                <a:rPr lang="en-US" sz="2100" dirty="0"/>
                <a:t>)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47617E-AA46-40EE-B334-8E7DE7EF1E50}"/>
                </a:ext>
              </a:extLst>
            </p:cNvPr>
            <p:cNvSpPr txBox="1"/>
            <p:nvPr/>
          </p:nvSpPr>
          <p:spPr>
            <a:xfrm>
              <a:off x="1716643" y="5212492"/>
              <a:ext cx="15427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Protocol (F</a:t>
              </a:r>
              <a:r>
                <a:rPr lang="en-US" sz="2100" baseline="-25000" dirty="0"/>
                <a:t>1</a:t>
              </a:r>
              <a:r>
                <a:rPr lang="en-US" sz="21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797772"/>
      </p:ext>
    </p:extLst>
  </p:cSld>
  <p:clrMapOvr>
    <a:masterClrMapping/>
  </p:clrMapOvr>
</p:sld>
</file>

<file path=ppt/theme/theme1.xml><?xml version="1.0" encoding="utf-8"?>
<a:theme xmlns:a="http://schemas.openxmlformats.org/drawingml/2006/main" name="C5_Modules">
  <a:themeElements>
    <a:clrScheme name="C5 Colors - Use Light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2955A6"/>
      </a:accent1>
      <a:accent2>
        <a:srgbClr val="FFDE1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5_Modules" id="{57392EA0-A76F-44B5-A4EC-FE9095F387E3}" vid="{25AEFA48-4969-4515-BCEB-CDBC52F75B87}"/>
    </a:ext>
  </a:extLst>
</a:theme>
</file>

<file path=ppt/theme/theme2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2421</TotalTime>
  <Words>244</Words>
  <Application>Microsoft Office PowerPoint</Application>
  <PresentationFormat>全屏显示(4:3)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C5_Modules</vt:lpstr>
      <vt:lpstr>PP_C5Modules_CC_License_standard</vt:lpstr>
      <vt:lpstr>  Machine Learning for Cyber</vt:lpstr>
      <vt:lpstr>Learning Objectives</vt:lpstr>
      <vt:lpstr>KNN</vt:lpstr>
      <vt:lpstr>KNN   </vt:lpstr>
      <vt:lpstr>KNN </vt:lpstr>
      <vt:lpstr>IDS</vt:lpstr>
      <vt:lpstr>Packets </vt:lpstr>
      <vt:lpstr>Graph </vt:lpstr>
      <vt:lpstr>KNN    </vt:lpstr>
      <vt:lpstr>KNN  </vt:lpstr>
      <vt:lpstr>In the next lesson: </vt:lpstr>
      <vt:lpstr>Summary 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226</cp:revision>
  <cp:lastPrinted>2016-07-18T16:40:10Z</cp:lastPrinted>
  <dcterms:created xsi:type="dcterms:W3CDTF">2016-07-03T20:12:42Z</dcterms:created>
  <dcterms:modified xsi:type="dcterms:W3CDTF">2019-07-10T02:36:42Z</dcterms:modified>
</cp:coreProperties>
</file>