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7"/>
  </p:notesMasterIdLst>
  <p:sldIdLst>
    <p:sldId id="256" r:id="rId2"/>
    <p:sldId id="303" r:id="rId3"/>
    <p:sldId id="304" r:id="rId4"/>
    <p:sldId id="366" r:id="rId5"/>
    <p:sldId id="367" r:id="rId6"/>
    <p:sldId id="369" r:id="rId7"/>
    <p:sldId id="370" r:id="rId8"/>
    <p:sldId id="372" r:id="rId9"/>
    <p:sldId id="387" r:id="rId10"/>
    <p:sldId id="373" r:id="rId11"/>
    <p:sldId id="374" r:id="rId12"/>
    <p:sldId id="375" r:id="rId13"/>
    <p:sldId id="376" r:id="rId14"/>
    <p:sldId id="377" r:id="rId15"/>
    <p:sldId id="379" r:id="rId16"/>
    <p:sldId id="381" r:id="rId17"/>
    <p:sldId id="382" r:id="rId18"/>
    <p:sldId id="385" r:id="rId19"/>
    <p:sldId id="386" r:id="rId20"/>
    <p:sldId id="383" r:id="rId21"/>
    <p:sldId id="388" r:id="rId22"/>
    <p:sldId id="389" r:id="rId23"/>
    <p:sldId id="390" r:id="rId24"/>
    <p:sldId id="355" r:id="rId25"/>
    <p:sldId id="35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6"/>
    <p:restoredTop sz="93867" autoAdjust="0"/>
  </p:normalViewPr>
  <p:slideViewPr>
    <p:cSldViewPr snapToGrid="0" snapToObjects="1">
      <p:cViewPr varScale="1">
        <p:scale>
          <a:sx n="121" d="100"/>
          <a:sy n="121" d="100"/>
        </p:scale>
        <p:origin x="16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4958D-5910-2B4E-8346-D45CE8D303AB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B6843-3AD9-D947-BFC2-4A81687A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sets up the problem we’ll use to demonstrate various control and</a:t>
            </a:r>
            <a:r>
              <a:rPr lang="en-US" baseline="0" dirty="0"/>
              <a:t> data structures of scripts.</a:t>
            </a:r>
          </a:p>
          <a:p>
            <a:endParaRPr lang="en-US" baseline="0" dirty="0"/>
          </a:p>
          <a:p>
            <a:r>
              <a:rPr lang="en-US" baseline="0" dirty="0"/>
              <a:t>This is a common security need, and various commercial tools such as tripwire and tiger do this. They are not scripts, but they work very much like what is here.</a:t>
            </a:r>
          </a:p>
          <a:p>
            <a:endParaRPr lang="en-US" baseline="0" dirty="0"/>
          </a:p>
          <a:p>
            <a:r>
              <a:rPr lang="en-US" baseline="0" dirty="0"/>
              <a:t>You might mention that, in practice, one would put the files we will create in places other than where this exercise puts them. Normally the files would go in a protected area, but here I opt for simplicity.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8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1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49552" y="3401981"/>
            <a:ext cx="5372100" cy="2059641"/>
            <a:chOff x="914400" y="3657600"/>
            <a:chExt cx="7162800" cy="2059641"/>
          </a:xfrm>
        </p:grpSpPr>
        <p:sp>
          <p:nvSpPr>
            <p:cNvPr id="11" name="Rectangle 10"/>
            <p:cNvSpPr/>
            <p:nvPr/>
          </p:nvSpPr>
          <p:spPr>
            <a:xfrm>
              <a:off x="914400" y="3657600"/>
              <a:ext cx="7162800" cy="12954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0" y="5069541"/>
              <a:ext cx="7162800" cy="6477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0" y="3657600"/>
              <a:ext cx="228600" cy="12954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5069541"/>
              <a:ext cx="228600" cy="6477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Module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547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2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4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6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87" y="187779"/>
            <a:ext cx="5550681" cy="66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6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title="Page Number"/>
          <p:cNvSpPr>
            <a:spLocks noGrp="1"/>
          </p:cNvSpPr>
          <p:nvPr>
            <p:ph type="sldNum" sz="quarter" idx="4"/>
          </p:nvPr>
        </p:nvSpPr>
        <p:spPr>
          <a:xfrm>
            <a:off x="8019661" y="6329898"/>
            <a:ext cx="49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FE3C-7E70-4420-AA12-392E0D4EE9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28650" y="457200"/>
            <a:ext cx="5685995" cy="110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title="Creative Commons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3019"/>
            <a:ext cx="720197" cy="295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48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</a:t>
            </a:r>
          </a:p>
          <a:p>
            <a:pPr lvl="0"/>
            <a:r>
              <a:rPr lang="en-US" dirty="0"/>
              <a:t>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levelThird</a:t>
            </a:r>
            <a:r>
              <a:rPr lang="en-US" dirty="0"/>
              <a:t>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9010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rot="10800000" flipV="1">
            <a:off x="1397918" y="6564397"/>
            <a:ext cx="4147458" cy="15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8850" algn="ctr"/>
                <a:tab pos="4457700" algn="r"/>
              </a:tabLst>
            </a:pP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document is licensed with a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Creative Commons Attribution 4.0 International License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©2017</a:t>
            </a:r>
            <a:endParaRPr kumimoji="0" lang="en-US" altLang="en-US" sz="13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117852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Machine Learning for Cyber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2629775" y="4795108"/>
            <a:ext cx="4816054" cy="625977"/>
          </a:xfrm>
        </p:spPr>
        <p:txBody>
          <a:bodyPr>
            <a:noAutofit/>
          </a:bodyPr>
          <a:lstStyle/>
          <a:p>
            <a:pPr algn="l"/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Unit :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Data for TensorFlow </a:t>
            </a:r>
          </a:p>
        </p:txBody>
      </p:sp>
    </p:spTree>
    <p:extLst>
      <p:ext uri="{BB962C8B-B14F-4D97-AF65-F5344CB8AC3E}">
        <p14:creationId xmlns:p14="http://schemas.microsoft.com/office/powerpoint/2010/main" val="270434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D7A8-EAD9-4FE1-AB4E-E06FD385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A3BF6-CB2B-4BD4-A5B0-35A48F89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calculate the dimensions of the matrix as in </a:t>
            </a:r>
          </a:p>
          <a:p>
            <a:pPr lvl="1"/>
            <a:r>
              <a:rPr lang="en-US" dirty="0"/>
              <a:t>A = </a:t>
            </a:r>
            <a:r>
              <a:rPr lang="en-US" b="1" dirty="0" err="1"/>
              <a:t>len</a:t>
            </a:r>
            <a:r>
              <a:rPr lang="en-US" b="1" dirty="0"/>
              <a:t>(</a:t>
            </a:r>
            <a:r>
              <a:rPr lang="en-US" b="1" dirty="0" err="1"/>
              <a:t>Matrix_data</a:t>
            </a:r>
            <a:r>
              <a:rPr lang="en-US" b="1" dirty="0"/>
              <a:t>[0,:])</a:t>
            </a:r>
            <a:r>
              <a:rPr lang="en-US" dirty="0"/>
              <a:t> </a:t>
            </a:r>
          </a:p>
          <a:p>
            <a:r>
              <a:rPr lang="en-US" dirty="0"/>
              <a:t>which gives you the number of columns or the number of features plus the class.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5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CA7D-8311-47BB-A700-B771B357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E29F0-133D-467C-A722-85193B4828E0}"/>
              </a:ext>
            </a:extLst>
          </p:cNvPr>
          <p:cNvSpPr txBox="1"/>
          <p:nvPr/>
        </p:nvSpPr>
        <p:spPr>
          <a:xfrm>
            <a:off x="628650" y="2143125"/>
            <a:ext cx="732472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code example shows how data can be read with </a:t>
            </a:r>
            <a:r>
              <a:rPr lang="en-US" b="1" dirty="0" err="1"/>
              <a:t>np.loadtxt</a:t>
            </a:r>
            <a:r>
              <a:rPr lang="en-US" b="1" dirty="0"/>
              <a:t>()</a:t>
            </a:r>
            <a:r>
              <a:rPr lang="en-US" dirty="0"/>
              <a:t> and sliced from the matrix </a:t>
            </a:r>
            <a:r>
              <a:rPr lang="en-US" b="1" dirty="0" err="1"/>
              <a:t>Test_data</a:t>
            </a:r>
            <a:r>
              <a:rPr lang="en-US" dirty="0"/>
              <a:t> into 2 matrices </a:t>
            </a:r>
            <a:r>
              <a:rPr lang="en-US" b="1" dirty="0" err="1"/>
              <a:t>X_test</a:t>
            </a:r>
            <a:r>
              <a:rPr lang="en-US" dirty="0"/>
              <a:t> and </a:t>
            </a:r>
            <a:r>
              <a:rPr lang="en-US" b="1" dirty="0" err="1"/>
              <a:t>y_test</a:t>
            </a:r>
            <a:r>
              <a:rPr lang="en-US" dirty="0"/>
              <a:t>. Notice that </a:t>
            </a:r>
            <a:r>
              <a:rPr lang="en-US" b="1" dirty="0" err="1"/>
              <a:t>X_test</a:t>
            </a:r>
            <a:r>
              <a:rPr lang="en-US" dirty="0"/>
              <a:t> has all rows from </a:t>
            </a:r>
            <a:r>
              <a:rPr lang="en-US" b="1" dirty="0" err="1"/>
              <a:t>Test_data</a:t>
            </a:r>
            <a:r>
              <a:rPr lang="en-US" dirty="0"/>
              <a:t> and columns from 0 to 18. Whereas, the </a:t>
            </a:r>
            <a:r>
              <a:rPr lang="en-US" b="1" dirty="0" err="1"/>
              <a:t>y_test</a:t>
            </a:r>
            <a:r>
              <a:rPr lang="en-US" dirty="0"/>
              <a:t> matrix has the same number of rows but only 1 column (19).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f_test</a:t>
            </a:r>
            <a:r>
              <a:rPr lang="en-US" dirty="0"/>
              <a:t> = open("data/rc_3156_Test_19_features.csv",'r’)</a:t>
            </a:r>
          </a:p>
          <a:p>
            <a:r>
              <a:rPr lang="en-US" dirty="0" err="1"/>
              <a:t>Test_data</a:t>
            </a:r>
            <a:r>
              <a:rPr lang="en-US" dirty="0"/>
              <a:t> = </a:t>
            </a:r>
            <a:r>
              <a:rPr lang="en-US" dirty="0" err="1"/>
              <a:t>np.loadtxt</a:t>
            </a:r>
            <a:r>
              <a:rPr lang="en-US" dirty="0"/>
              <a:t>(</a:t>
            </a:r>
            <a:r>
              <a:rPr lang="en-US" dirty="0" err="1"/>
              <a:t>f_test</a:t>
            </a:r>
            <a:r>
              <a:rPr lang="en-US" dirty="0"/>
              <a:t>, delimiter=",", </a:t>
            </a:r>
            <a:r>
              <a:rPr lang="en-US" dirty="0" err="1"/>
              <a:t>skiprows</a:t>
            </a:r>
            <a:r>
              <a:rPr lang="en-US" dirty="0"/>
              <a:t>=1)</a:t>
            </a:r>
          </a:p>
          <a:p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Test_data</a:t>
            </a:r>
            <a:r>
              <a:rPr lang="en-US" dirty="0"/>
              <a:t>[:,:18] </a:t>
            </a:r>
          </a:p>
          <a:p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Test_data</a:t>
            </a:r>
            <a:r>
              <a:rPr lang="en-US" dirty="0"/>
              <a:t>[:, 19]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D1AD48-FD92-450E-B680-028DD605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9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6972-766F-431F-9B8E-F75C434D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CE55-D86E-47E5-A6EE-CDABFE48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scaling is very important to achieving good results in classification tasks. </a:t>
            </a:r>
          </a:p>
          <a:p>
            <a:r>
              <a:rPr lang="en-US" dirty="0"/>
              <a:t>For example, in Principal Component Analysis (PCA) which is a feature reduction technique, feature scaling is very important. </a:t>
            </a:r>
          </a:p>
          <a:p>
            <a:r>
              <a:rPr lang="en-US" dirty="0"/>
              <a:t>The purpose of PCA is to project data to a vector that captures the most variability in the data. </a:t>
            </a:r>
          </a:p>
          <a:p>
            <a:r>
              <a:rPr lang="en-US" dirty="0"/>
              <a:t>If the features are not scaled properly, one feature could dominate over the others and therefore be considered as the most variable feature.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5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E603-B9FB-4228-A109-13556A5A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209B-99B9-4C61-BFAF-E0E28C723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feature scaling, features with real valued numbers from any range can be mapped to other ranges </a:t>
            </a:r>
          </a:p>
          <a:p>
            <a:r>
              <a:rPr lang="en-US" dirty="0"/>
              <a:t>such as from -1.0 to 1.0. </a:t>
            </a:r>
          </a:p>
          <a:p>
            <a:r>
              <a:rPr lang="en-US" dirty="0"/>
              <a:t>This is performed for all features so that no one feature will dominate in the model. </a:t>
            </a:r>
          </a:p>
          <a:p>
            <a:r>
              <a:rPr lang="en-US" dirty="0"/>
              <a:t>Other classifiers and Deep learning models are also susceptible to feature scaling.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0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9440-9AF7-40E2-92CA-594DAC6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DC1E-764B-417E-8C1E-072B5BF2975F}"/>
              </a:ext>
            </a:extLst>
          </p:cNvPr>
          <p:cNvSpPr txBox="1"/>
          <p:nvPr/>
        </p:nvSpPr>
        <p:spPr>
          <a:xfrm>
            <a:off x="628650" y="2305050"/>
            <a:ext cx="6858000" cy="366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sc.fit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X_train_normalized</a:t>
            </a:r>
            <a:r>
              <a:rPr lang="en-US" dirty="0"/>
              <a:t> = </a:t>
            </a:r>
            <a:r>
              <a:rPr lang="en-US" dirty="0" err="1"/>
              <a:t>sc.transform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X_test_normalized</a:t>
            </a:r>
            <a:r>
              <a:rPr lang="en-US" dirty="0"/>
              <a:t> = </a:t>
            </a:r>
            <a:r>
              <a:rPr lang="en-US" dirty="0" err="1"/>
              <a:t>sc.transform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601C9-F238-4E96-96F5-9FAD9C68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7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2209-DCAE-4C06-B8E2-127A1662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B5613-0504-4561-8276-291B294BA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228" t="44072" r="44952" b="29879"/>
          <a:stretch/>
        </p:blipFill>
        <p:spPr>
          <a:xfrm>
            <a:off x="171449" y="1528764"/>
            <a:ext cx="3667125" cy="4545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54AA80-1570-466A-9CA0-01DE18729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29" t="31667" r="44687" b="42562"/>
          <a:stretch/>
        </p:blipFill>
        <p:spPr>
          <a:xfrm>
            <a:off x="5305428" y="1528764"/>
            <a:ext cx="3581400" cy="46339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8A0140-DB29-4DC2-8C77-7E70F610FF0C}"/>
              </a:ext>
            </a:extLst>
          </p:cNvPr>
          <p:cNvCxnSpPr/>
          <p:nvPr/>
        </p:nvCxnSpPr>
        <p:spPr>
          <a:xfrm>
            <a:off x="4105275" y="3876675"/>
            <a:ext cx="94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63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9DB6-F6C0-45D5-99AA-CFA03263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C4E4-CB6A-44DE-95A6-EAC99EBA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850F7-FE12-4C5A-810F-A98AC1F39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9" t="27408" r="30312" b="17407"/>
          <a:stretch/>
        </p:blipFill>
        <p:spPr>
          <a:xfrm>
            <a:off x="1472475" y="1768279"/>
            <a:ext cx="6199049" cy="472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5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7399-2267-4224-95A9-4B84188D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95FA0-9438-43ED-B3F4-34D5F396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supervised machine learning algorithm is only as good as the features that are provided to it. </a:t>
            </a:r>
          </a:p>
          <a:p>
            <a:r>
              <a:rPr lang="en-US" dirty="0"/>
              <a:t>This statement used to be very true and many people made careers of just developing features for problems in different domains. </a:t>
            </a:r>
          </a:p>
          <a:p>
            <a:r>
              <a:rPr lang="en-US" dirty="0"/>
              <a:t>For instance, in NLP, many people would spend a lot of time developing parsers and other techniques to find and create features from a text based problem. </a:t>
            </a:r>
          </a:p>
        </p:txBody>
      </p:sp>
    </p:spTree>
    <p:extLst>
      <p:ext uri="{BB962C8B-B14F-4D97-AF65-F5344CB8AC3E}">
        <p14:creationId xmlns:p14="http://schemas.microsoft.com/office/powerpoint/2010/main" val="1819677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8129-3E30-42E5-9F67-75502A95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FDC4-C649-4B08-B113-F90B30B0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image processing, researchers developed many techniques to filter data out of images to perform efficient image classification. </a:t>
            </a:r>
          </a:p>
          <a:p>
            <a:r>
              <a:rPr lang="en-US" dirty="0"/>
              <a:t>Today, deep learning has somewhat changed this.</a:t>
            </a:r>
          </a:p>
          <a:p>
            <a:r>
              <a:rPr lang="en-US" dirty="0"/>
              <a:t> It has managed to introduce approaches to decrease the amount of human involvement in the feature extraction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51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AE2C-B0D0-4ACF-8A42-2924797F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EC75-0D36-45E5-8745-33BF07FB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Basically, deep learning methods, in some cases, have the ability to extract features from data using only un-supervised or semi-supervised techniques. </a:t>
            </a:r>
          </a:p>
          <a:p>
            <a:r>
              <a:rPr lang="en-US" dirty="0"/>
              <a:t>In some way, you can say that deep learning algorithms can extract the features themselves without human involvement. </a:t>
            </a:r>
          </a:p>
          <a:p>
            <a:r>
              <a:rPr lang="en-US" dirty="0"/>
              <a:t>This ability has had a very strong impact in the performance of the algorithms implemented in industry and in the work performed by machine learning specialists. </a:t>
            </a:r>
          </a:p>
          <a:p>
            <a:r>
              <a:rPr lang="en-US" dirty="0"/>
              <a:t>These abilities for enhanced feature extraction are available in the main mediums of text processing and image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5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Upon completion of this unit:</a:t>
            </a:r>
          </a:p>
          <a:p>
            <a:r>
              <a:rPr lang="en-US" dirty="0"/>
              <a:t>Students will have a better understanding of Data for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70200" y="-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89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6B57-08E6-43CE-B1AE-97EAA8C2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6AC7-41A1-4C46-8828-516458E95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supervised machine learning algorithm is only as good as the data that is provided to it. </a:t>
            </a:r>
          </a:p>
          <a:p>
            <a:r>
              <a:rPr lang="en-US" dirty="0"/>
              <a:t>Learning models learn how human annotators assign the labels to a sample and a system can only be expected to be as good as the human annotator. </a:t>
            </a:r>
          </a:p>
          <a:p>
            <a:r>
              <a:rPr lang="en-US" dirty="0"/>
              <a:t>Some tasks are more subjective than others for human annotators and this is usually reflected in the classifier performance. </a:t>
            </a:r>
          </a:p>
          <a:p>
            <a:r>
              <a:rPr lang="en-US" dirty="0"/>
              <a:t>Therefore, many practitioners recommend that before measuring classifier performance, and analysis of the subjectivity of the human annotation should be performed. </a:t>
            </a:r>
          </a:p>
          <a:p>
            <a:r>
              <a:rPr lang="en-US" dirty="0"/>
              <a:t>This is usually referred to as inter annotator agreement. </a:t>
            </a:r>
          </a:p>
          <a:p>
            <a:r>
              <a:rPr lang="en-US" dirty="0"/>
              <a:t>When annotating a new resource, the quality of the annotation process must be measured in some way</a:t>
            </a:r>
          </a:p>
        </p:txBody>
      </p:sp>
    </p:spTree>
    <p:extLst>
      <p:ext uri="{BB962C8B-B14F-4D97-AF65-F5344CB8AC3E}">
        <p14:creationId xmlns:p14="http://schemas.microsoft.com/office/powerpoint/2010/main" val="3916942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A2EF-D47C-49F3-99BA-4EF52D66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B6D1-3076-407C-B3BC-1968DBB7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metrics used to evaluate inter-annotator agreement (</a:t>
            </a:r>
            <a:r>
              <a:rPr lang="en-US" dirty="0" err="1"/>
              <a:t>Artstein</a:t>
            </a:r>
            <a:r>
              <a:rPr lang="en-US" dirty="0"/>
              <a:t> and </a:t>
            </a:r>
            <a:r>
              <a:rPr lang="en-US" dirty="0" err="1"/>
              <a:t>Poesio</a:t>
            </a:r>
            <a:r>
              <a:rPr lang="en-US" dirty="0"/>
              <a:t> 2008) include: </a:t>
            </a:r>
          </a:p>
          <a:p>
            <a:pPr lvl="0"/>
            <a:r>
              <a:rPr lang="en-US" dirty="0"/>
              <a:t>average observed agreement</a:t>
            </a:r>
          </a:p>
          <a:p>
            <a:pPr lvl="0"/>
            <a:r>
              <a:rPr lang="en-US" dirty="0"/>
              <a:t>Pi</a:t>
            </a:r>
          </a:p>
          <a:p>
            <a:pPr lvl="0"/>
            <a:r>
              <a:rPr lang="en-US" dirty="0"/>
              <a:t>Alpha</a:t>
            </a:r>
          </a:p>
          <a:p>
            <a:pPr lvl="0"/>
            <a:r>
              <a:rPr lang="en-US" dirty="0"/>
              <a:t>S</a:t>
            </a:r>
          </a:p>
          <a:p>
            <a:pPr lvl="0"/>
            <a:r>
              <a:rPr lang="en-US" dirty="0"/>
              <a:t>Kappa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26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6A19-9234-4F29-8C71-9201AFAA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Observed Agreement (</a:t>
            </a:r>
            <a:r>
              <a:rPr lang="en-US" b="1" dirty="0" err="1"/>
              <a:t>A</a:t>
            </a:r>
            <a:r>
              <a:rPr lang="en-US" b="1" baseline="-25000" dirty="0" err="1"/>
              <a:t>o</a:t>
            </a:r>
            <a:r>
              <a:rPr lang="en-US" b="1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65878-83E6-406A-AA50-5346A959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Averaged observed agreement is the easiest metric to compute. It is the percentage of annotations that two annotators agreed upon. </a:t>
            </a:r>
          </a:p>
          <a:p>
            <a:r>
              <a:rPr lang="en-US" dirty="0"/>
              <a:t>The metric is formulated as follows where the variable “samples” represents the total number of annotation samples and “agreed” is the amount of samples for which both annotators agreed.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184EE-BE58-4A95-B8C8-B57D2040F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76" t="33518" r="42082" b="53704"/>
          <a:stretch/>
        </p:blipFill>
        <p:spPr>
          <a:xfrm>
            <a:off x="2552699" y="3886200"/>
            <a:ext cx="4594916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16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3030-4A8F-49E9-8C1E-071D9C22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FFC5-97D6-493C-8A00-12F1C241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interannotator</a:t>
            </a:r>
            <a:r>
              <a:rPr lang="en-US" dirty="0"/>
              <a:t> agreement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nltk</a:t>
            </a:r>
            <a:endParaRPr lang="en-US" dirty="0"/>
          </a:p>
          <a:p>
            <a:r>
              <a:rPr lang="en-US" dirty="0" err="1"/>
              <a:t>toy_data</a:t>
            </a:r>
            <a:r>
              <a:rPr lang="en-US" dirty="0"/>
              <a:t> = [</a:t>
            </a:r>
          </a:p>
          <a:p>
            <a:r>
              <a:rPr lang="en-US" dirty="0"/>
              <a:t>    ['1', 5723, 'ORG'],</a:t>
            </a:r>
          </a:p>
          <a:p>
            <a:r>
              <a:rPr lang="en-US" dirty="0"/>
              <a:t>    ['2', 5723, 'ORG'],</a:t>
            </a:r>
          </a:p>
          <a:p>
            <a:r>
              <a:rPr lang="en-US" dirty="0"/>
              <a:t>    ['1', 55829, 'LOC'],</a:t>
            </a:r>
          </a:p>
          <a:p>
            <a:r>
              <a:rPr lang="en-US" dirty="0"/>
              <a:t>    ['2', 55829, 'LOC'],</a:t>
            </a:r>
          </a:p>
          <a:p>
            <a:r>
              <a:rPr lang="en-US" dirty="0"/>
              <a:t>    ['1', 259742, 'PER'],</a:t>
            </a:r>
          </a:p>
          <a:p>
            <a:r>
              <a:rPr lang="en-US" dirty="0"/>
              <a:t>    ['2', 259742, 'LOC'],</a:t>
            </a:r>
          </a:p>
          <a:p>
            <a:r>
              <a:rPr lang="en-US" dirty="0"/>
              <a:t>    ['1', 269340, 'PER'],</a:t>
            </a:r>
          </a:p>
          <a:p>
            <a:r>
              <a:rPr lang="en-US" dirty="0"/>
              <a:t>    ['2', 269340, 'LOC']</a:t>
            </a:r>
          </a:p>
          <a:p>
            <a:r>
              <a:rPr lang="en-US" dirty="0"/>
              <a:t>  ]</a:t>
            </a:r>
          </a:p>
          <a:p>
            <a:endParaRPr lang="en-US" dirty="0"/>
          </a:p>
          <a:p>
            <a:r>
              <a:rPr lang="en-US" dirty="0"/>
              <a:t>task = </a:t>
            </a:r>
            <a:r>
              <a:rPr lang="en-US" dirty="0" err="1"/>
              <a:t>nltk.metrics.agreement.AnnotationTask</a:t>
            </a:r>
            <a:r>
              <a:rPr lang="en-US" dirty="0"/>
              <a:t>(data=</a:t>
            </a:r>
            <a:r>
              <a:rPr lang="en-US" dirty="0" err="1"/>
              <a:t>toy_data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print 'kappa', </a:t>
            </a:r>
            <a:r>
              <a:rPr lang="en-US" dirty="0" err="1"/>
              <a:t>task.kappa</a:t>
            </a:r>
            <a:r>
              <a:rPr lang="en-US" dirty="0"/>
              <a:t>()</a:t>
            </a:r>
          </a:p>
          <a:p>
            <a:r>
              <a:rPr lang="en-US" dirty="0"/>
              <a:t>print 'alpha', </a:t>
            </a:r>
            <a:r>
              <a:rPr lang="en-US" dirty="0" err="1"/>
              <a:t>task.alpha</a:t>
            </a:r>
            <a:r>
              <a:rPr lang="en-US" dirty="0"/>
              <a:t>()</a:t>
            </a:r>
          </a:p>
          <a:p>
            <a:r>
              <a:rPr lang="en-US" dirty="0"/>
              <a:t>print 'average Agreement', </a:t>
            </a:r>
            <a:r>
              <a:rPr lang="en-US" dirty="0" err="1"/>
              <a:t>task.avg_Ao</a:t>
            </a:r>
            <a:r>
              <a:rPr lang="en-US" dirty="0"/>
              <a:t>()</a:t>
            </a:r>
          </a:p>
          <a:p>
            <a:r>
              <a:rPr lang="en-US" dirty="0"/>
              <a:t>print 'pi', </a:t>
            </a:r>
            <a:r>
              <a:rPr lang="en-US" dirty="0" err="1"/>
              <a:t>task.pi</a:t>
            </a:r>
            <a:r>
              <a:rPr lang="en-US" dirty="0"/>
              <a:t>()</a:t>
            </a:r>
          </a:p>
          <a:p>
            <a:r>
              <a:rPr lang="en-US" dirty="0"/>
              <a:t>print 's', </a:t>
            </a:r>
            <a:r>
              <a:rPr lang="en-US" dirty="0" err="1"/>
              <a:t>task.S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print '######################################'</a:t>
            </a:r>
          </a:p>
          <a:p>
            <a:r>
              <a:rPr lang="en-US" dirty="0"/>
              <a:t>print '######################################'</a:t>
            </a:r>
          </a:p>
          <a:p>
            <a:endParaRPr lang="en-US" dirty="0"/>
          </a:p>
          <a:p>
            <a:r>
              <a:rPr lang="en-US" dirty="0"/>
              <a:t>toy1 = ['ORG','LOC','PER','PER']</a:t>
            </a:r>
          </a:p>
          <a:p>
            <a:r>
              <a:rPr lang="en-US" dirty="0"/>
              <a:t>toy2 = ['ORG','LOC','LOC','LOC']</a:t>
            </a:r>
          </a:p>
          <a:p>
            <a:r>
              <a:rPr lang="en-US" dirty="0"/>
              <a:t>cm = </a:t>
            </a:r>
            <a:r>
              <a:rPr lang="en-US" dirty="0" err="1"/>
              <a:t>nltk.metrics.ConfusionMatrix</a:t>
            </a:r>
            <a:r>
              <a:rPr lang="en-US" dirty="0"/>
              <a:t>(toy1,toy2)</a:t>
            </a:r>
          </a:p>
          <a:p>
            <a:r>
              <a:rPr lang="en-US" dirty="0"/>
              <a:t>print cm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66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module we looked at data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4123604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61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most practitioners, data collection is the most important issue in machine learning. </a:t>
            </a:r>
          </a:p>
          <a:p>
            <a:pPr lvl="1"/>
            <a:r>
              <a:rPr lang="en-US" dirty="0"/>
              <a:t>getting the data</a:t>
            </a:r>
          </a:p>
          <a:p>
            <a:pPr lvl="1"/>
            <a:r>
              <a:rPr lang="en-US" dirty="0"/>
              <a:t>cleaning data</a:t>
            </a:r>
          </a:p>
          <a:p>
            <a:pPr lvl="1"/>
            <a:r>
              <a:rPr lang="en-US" dirty="0"/>
              <a:t>pre-processing data</a:t>
            </a:r>
          </a:p>
          <a:p>
            <a:pPr lvl="1"/>
            <a:r>
              <a:rPr lang="en-US" dirty="0"/>
              <a:t>building a corpus and annotating it</a:t>
            </a:r>
          </a:p>
          <a:p>
            <a:pPr lvl="1"/>
            <a:r>
              <a:rPr lang="en-US" dirty="0"/>
              <a:t>performing inter-annotator agreement</a:t>
            </a:r>
          </a:p>
        </p:txBody>
      </p:sp>
    </p:spTree>
    <p:extLst>
      <p:ext uri="{BB962C8B-B14F-4D97-AF65-F5344CB8AC3E}">
        <p14:creationId xmlns:p14="http://schemas.microsoft.com/office/powerpoint/2010/main" val="1409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EACF-33BA-4790-9E75-29FC74E0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0CF6-5406-4A7F-861D-735956A0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can be obtained from the web such as text from twitter or web pages. </a:t>
            </a:r>
          </a:p>
          <a:p>
            <a:pPr marL="0" indent="0">
              <a:buNone/>
            </a:pPr>
            <a:r>
              <a:rPr lang="en-US" dirty="0"/>
              <a:t>Specific data sets can also be obtained from the machine learning libraries. </a:t>
            </a:r>
          </a:p>
          <a:p>
            <a:r>
              <a:rPr lang="en-US" dirty="0" err="1"/>
              <a:t>Sklearn</a:t>
            </a:r>
            <a:r>
              <a:rPr lang="en-US" dirty="0"/>
              <a:t> has a “dataset” module. </a:t>
            </a:r>
          </a:p>
          <a:p>
            <a:r>
              <a:rPr lang="en-US" dirty="0"/>
              <a:t>This dataset module can be used to obtain certain data sets such as the iris dataset</a:t>
            </a:r>
          </a:p>
        </p:txBody>
      </p:sp>
    </p:spTree>
    <p:extLst>
      <p:ext uri="{BB962C8B-B14F-4D97-AF65-F5344CB8AC3E}">
        <p14:creationId xmlns:p14="http://schemas.microsoft.com/office/powerpoint/2010/main" val="62232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6DF3-A090-45B2-8605-3079071C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B1210B-55C2-4C38-A86C-18DD0E851E97}"/>
              </a:ext>
            </a:extLst>
          </p:cNvPr>
          <p:cNvSpPr/>
          <p:nvPr/>
        </p:nvSpPr>
        <p:spPr>
          <a:xfrm>
            <a:off x="1653878" y="2473402"/>
            <a:ext cx="2464393" cy="2120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iris = </a:t>
            </a:r>
            <a:r>
              <a:rPr lang="en-US" dirty="0" err="1"/>
              <a:t>datasets.load_iris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</a:pPr>
            <a:r>
              <a:rPr lang="en-US" dirty="0"/>
              <a:t>X = </a:t>
            </a:r>
            <a:r>
              <a:rPr lang="en-US" dirty="0" err="1"/>
              <a:t>iris.data</a:t>
            </a:r>
            <a:r>
              <a:rPr lang="en-US" dirty="0"/>
              <a:t>[:, [1,2,3]]</a:t>
            </a:r>
          </a:p>
          <a:p>
            <a:pPr>
              <a:lnSpc>
                <a:spcPct val="150000"/>
              </a:lnSpc>
            </a:pPr>
            <a:r>
              <a:rPr lang="en-US" dirty="0"/>
              <a:t>y = </a:t>
            </a:r>
            <a:r>
              <a:rPr lang="en-US" dirty="0" err="1"/>
              <a:t>iris.target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9933B-1B1A-4507-9148-47E9B900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the first index in the data matrix represents the rows and the second index represents the columns.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3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3782-E74F-450C-85FC-791D9E12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1575-C49C-4465-80B9-56520DD8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1.0</a:t>
            </a:r>
            <a:r>
              <a:rPr lang="en-US" dirty="0"/>
              <a:t>,6.1,2.8,4.7,1.2</a:t>
            </a:r>
          </a:p>
          <a:p>
            <a:pPr marL="0" indent="0">
              <a:buNone/>
            </a:pPr>
            <a:r>
              <a:rPr lang="en-US" b="1" dirty="0"/>
              <a:t>0.0</a:t>
            </a:r>
            <a:r>
              <a:rPr lang="en-US" dirty="0"/>
              <a:t>,5.7,3.8,1.7,0.3</a:t>
            </a:r>
          </a:p>
          <a:p>
            <a:pPr marL="0" indent="0">
              <a:buNone/>
            </a:pPr>
            <a:r>
              <a:rPr lang="en-US" b="1" dirty="0"/>
              <a:t>2.0</a:t>
            </a:r>
            <a:r>
              <a:rPr lang="en-US" dirty="0"/>
              <a:t>,7.7,2.6,6.9,2.3</a:t>
            </a:r>
          </a:p>
          <a:p>
            <a:pPr marL="0" indent="0">
              <a:buNone/>
            </a:pPr>
            <a:r>
              <a:rPr lang="en-US" b="1" dirty="0"/>
              <a:t>1.0</a:t>
            </a:r>
            <a:r>
              <a:rPr lang="en-US" dirty="0"/>
              <a:t>,6.0,2.9,4.5,1.5</a:t>
            </a:r>
          </a:p>
          <a:p>
            <a:pPr marL="0" indent="0">
              <a:buNone/>
            </a:pPr>
            <a:r>
              <a:rPr lang="en-US" b="1" dirty="0"/>
              <a:t>1.0</a:t>
            </a:r>
            <a:r>
              <a:rPr lang="en-US" dirty="0"/>
              <a:t>,6.8,2.8,4.8,1.4</a:t>
            </a:r>
          </a:p>
          <a:p>
            <a:pPr marL="0" indent="0">
              <a:buNone/>
            </a:pPr>
            <a:r>
              <a:rPr lang="en-US" b="1" dirty="0"/>
              <a:t>0.0</a:t>
            </a:r>
            <a:r>
              <a:rPr lang="en-US" dirty="0"/>
              <a:t>,5.4,3.4,1.5,0.4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0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8325-11DE-4012-A007-00EB4CF7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8714-3CF4-4894-949E-F8679840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data is in </a:t>
            </a:r>
            <a:r>
              <a:rPr lang="en-US" b="1" dirty="0" err="1"/>
              <a:t>Matrix_data</a:t>
            </a:r>
            <a:r>
              <a:rPr lang="en-US" dirty="0"/>
              <a:t>, it can be processed as a </a:t>
            </a:r>
            <a:r>
              <a:rPr lang="en-US" dirty="0" err="1"/>
              <a:t>numpy</a:t>
            </a:r>
            <a:r>
              <a:rPr lang="en-US" dirty="0"/>
              <a:t> array matrix. </a:t>
            </a:r>
          </a:p>
          <a:p>
            <a:r>
              <a:rPr lang="en-US" dirty="0"/>
              <a:t>This means that it is no longer just an array </a:t>
            </a:r>
          </a:p>
          <a:p>
            <a:r>
              <a:rPr lang="en-US" dirty="0"/>
              <a:t>but instead it is more a vector or matrix as in linear algebra. </a:t>
            </a:r>
          </a:p>
          <a:p>
            <a:r>
              <a:rPr lang="en-US" dirty="0"/>
              <a:t>Many operations are now simplified like</a:t>
            </a:r>
          </a:p>
          <a:p>
            <a:pPr lvl="1"/>
            <a:r>
              <a:rPr lang="en-US" dirty="0"/>
              <a:t> extracting certain columns or rows. </a:t>
            </a:r>
          </a:p>
          <a:p>
            <a:pPr lvl="1"/>
            <a:r>
              <a:rPr lang="en-US" dirty="0"/>
              <a:t>This is usually referred to as slicing.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8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D10A-DA4A-4F67-AC3C-35952B0F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53079-1FD4-4438-8573-2D1CF274D0F3}"/>
              </a:ext>
            </a:extLst>
          </p:cNvPr>
          <p:cNvSpPr txBox="1"/>
          <p:nvPr/>
        </p:nvSpPr>
        <p:spPr>
          <a:xfrm>
            <a:off x="742950" y="2152650"/>
            <a:ext cx="7267575" cy="7216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f_numpy</a:t>
            </a:r>
            <a:r>
              <a:rPr lang="en-US" dirty="0"/>
              <a:t> = open("data/12559_Training_Dataset.csv",'r’)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Matrix_data</a:t>
            </a:r>
            <a:r>
              <a:rPr lang="en-US" dirty="0"/>
              <a:t> = </a:t>
            </a:r>
            <a:r>
              <a:rPr lang="en-US" dirty="0" err="1"/>
              <a:t>numpy.loadtxt</a:t>
            </a:r>
            <a:r>
              <a:rPr lang="en-US" dirty="0"/>
              <a:t>(</a:t>
            </a:r>
            <a:r>
              <a:rPr lang="en-US" dirty="0" err="1"/>
              <a:t>f_numpy</a:t>
            </a:r>
            <a:r>
              <a:rPr lang="en-US" dirty="0"/>
              <a:t>, delimiter=",", </a:t>
            </a:r>
            <a:r>
              <a:rPr lang="en-US" dirty="0" err="1"/>
              <a:t>skiprows</a:t>
            </a:r>
            <a:r>
              <a:rPr lang="en-US" dirty="0"/>
              <a:t>=1)</a:t>
            </a:r>
          </a:p>
          <a:p>
            <a:pPr>
              <a:lnSpc>
                <a:spcPct val="150000"/>
              </a:lnSpc>
            </a:pPr>
            <a:r>
              <a:rPr lang="en-US" dirty="0"/>
              <a:t>A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Matrix_data</a:t>
            </a:r>
            <a:r>
              <a:rPr lang="en-US" dirty="0"/>
              <a:t>[0,:])</a:t>
            </a:r>
          </a:p>
          <a:p>
            <a:pPr>
              <a:lnSpc>
                <a:spcPct val="150000"/>
              </a:lnSpc>
            </a:pPr>
            <a:r>
              <a:rPr lang="en-US" dirty="0"/>
              <a:t>print "num features,", A</a:t>
            </a:r>
          </a:p>
          <a:p>
            <a:pPr>
              <a:lnSpc>
                <a:spcPct val="150000"/>
              </a:lnSpc>
            </a:pPr>
            <a:r>
              <a:rPr lang="en-US" dirty="0"/>
              <a:t>#X=</a:t>
            </a:r>
            <a:r>
              <a:rPr lang="en-US" dirty="0" err="1"/>
              <a:t>Matrix_data</a:t>
            </a:r>
            <a:r>
              <a:rPr lang="en-US" dirty="0"/>
              <a:t>[:, [1,2,3,4,5,6]]</a:t>
            </a:r>
          </a:p>
          <a:p>
            <a:pPr>
              <a:lnSpc>
                <a:spcPct val="150000"/>
              </a:lnSpc>
            </a:pPr>
            <a:r>
              <a:rPr lang="en-US" dirty="0"/>
              <a:t>X = </a:t>
            </a:r>
            <a:r>
              <a:rPr lang="en-US" dirty="0" err="1"/>
              <a:t>Matrix_data</a:t>
            </a:r>
            <a:r>
              <a:rPr lang="en-US" dirty="0"/>
              <a:t>[:,:18]    #[:,:149]</a:t>
            </a:r>
          </a:p>
          <a:p>
            <a:pPr>
              <a:lnSpc>
                <a:spcPct val="150000"/>
              </a:lnSpc>
            </a:pPr>
            <a:r>
              <a:rPr lang="en-US" dirty="0"/>
              <a:t>y = </a:t>
            </a:r>
            <a:r>
              <a:rPr lang="en-US" dirty="0" err="1"/>
              <a:t>Matrix_data</a:t>
            </a:r>
            <a:r>
              <a:rPr lang="en-US" dirty="0"/>
              <a:t>[:, 19]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5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211E1-F1A0-43BF-92B7-D508F05A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5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01A2-2A28-4BCA-B2B0-0836A02B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9D69E-C97F-44FC-8CA7-AAB0AC81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code we can see that we can calculate the dimensions of the matrix as in A = </a:t>
            </a:r>
            <a:r>
              <a:rPr lang="en-US" b="1" dirty="0" err="1"/>
              <a:t>len</a:t>
            </a:r>
            <a:r>
              <a:rPr lang="en-US" b="1" dirty="0"/>
              <a:t>(</a:t>
            </a:r>
            <a:r>
              <a:rPr lang="en-US" b="1" dirty="0" err="1"/>
              <a:t>Matrix_data</a:t>
            </a:r>
            <a:r>
              <a:rPr lang="en-US" b="1" dirty="0"/>
              <a:t>[0,:])</a:t>
            </a:r>
            <a:r>
              <a:rPr lang="en-US" dirty="0"/>
              <a:t> which gives you the number of columns or the number of features plus the class. </a:t>
            </a:r>
          </a:p>
          <a:p>
            <a:r>
              <a:rPr lang="en-US" dirty="0"/>
              <a:t>The following code example shows how data can be read with </a:t>
            </a:r>
            <a:r>
              <a:rPr lang="en-US" b="1" dirty="0" err="1"/>
              <a:t>np.loadtxt</a:t>
            </a:r>
            <a:r>
              <a:rPr lang="en-US" b="1" dirty="0"/>
              <a:t>()</a:t>
            </a:r>
            <a:r>
              <a:rPr lang="en-US" dirty="0"/>
              <a:t> and sliced from the matrix </a:t>
            </a:r>
            <a:r>
              <a:rPr lang="en-US" b="1" dirty="0" err="1"/>
              <a:t>Test_data</a:t>
            </a:r>
            <a:r>
              <a:rPr lang="en-US" dirty="0"/>
              <a:t> into 2 matrices </a:t>
            </a:r>
            <a:r>
              <a:rPr lang="en-US" b="1" dirty="0" err="1"/>
              <a:t>X_test</a:t>
            </a:r>
            <a:r>
              <a:rPr lang="en-US" dirty="0"/>
              <a:t> and </a:t>
            </a:r>
            <a:r>
              <a:rPr lang="en-US" b="1" dirty="0" err="1"/>
              <a:t>y_test</a:t>
            </a:r>
            <a:r>
              <a:rPr lang="en-US" dirty="0"/>
              <a:t>. </a:t>
            </a:r>
          </a:p>
          <a:p>
            <a:r>
              <a:rPr lang="en-US" dirty="0"/>
              <a:t>Notice that </a:t>
            </a:r>
            <a:r>
              <a:rPr lang="en-US" b="1" dirty="0" err="1"/>
              <a:t>X_test</a:t>
            </a:r>
            <a:r>
              <a:rPr lang="en-US" dirty="0"/>
              <a:t> has all rows from </a:t>
            </a:r>
            <a:r>
              <a:rPr lang="en-US" b="1" dirty="0" err="1"/>
              <a:t>Test_data</a:t>
            </a:r>
            <a:r>
              <a:rPr lang="en-US" dirty="0"/>
              <a:t> and columns from 0 to 18. </a:t>
            </a:r>
          </a:p>
          <a:p>
            <a:r>
              <a:rPr lang="en-US" dirty="0"/>
              <a:t>Whereas, the </a:t>
            </a:r>
            <a:r>
              <a:rPr lang="en-US" b="1" dirty="0" err="1"/>
              <a:t>y_test</a:t>
            </a:r>
            <a:r>
              <a:rPr lang="en-US" dirty="0"/>
              <a:t> matrix has the same number of rows but only 1 column (19).</a:t>
            </a:r>
          </a:p>
        </p:txBody>
      </p:sp>
    </p:spTree>
    <p:extLst>
      <p:ext uri="{BB962C8B-B14F-4D97-AF65-F5344CB8AC3E}">
        <p14:creationId xmlns:p14="http://schemas.microsoft.com/office/powerpoint/2010/main" val="638763080"/>
      </p:ext>
    </p:extLst>
  </p:cSld>
  <p:clrMapOvr>
    <a:masterClrMapping/>
  </p:clrMapOvr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00CEDAB-E29F-4A23-9517-54899E07533B}" vid="{1A296487-C81B-47B5-87B1-F78A0BD4BC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PP_C5Modules_CC_License_standard</Template>
  <TotalTime>2488</TotalTime>
  <Words>1484</Words>
  <Application>Microsoft Office PowerPoint</Application>
  <PresentationFormat>全屏显示(4:3)</PresentationFormat>
  <Paragraphs>150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PP_C5Modules_CC_License_standard</vt:lpstr>
      <vt:lpstr>Machine Learning for Cyber </vt:lpstr>
      <vt:lpstr>Learning Outcomes</vt:lpstr>
      <vt:lpstr>Data issues</vt:lpstr>
      <vt:lpstr>Data sets</vt:lpstr>
      <vt:lpstr>Getting Data</vt:lpstr>
      <vt:lpstr>CSV format data set</vt:lpstr>
      <vt:lpstr>Numpy</vt:lpstr>
      <vt:lpstr>code</vt:lpstr>
      <vt:lpstr>PowerPoint 演示文稿</vt:lpstr>
      <vt:lpstr>PowerPoint 演示文稿</vt:lpstr>
      <vt:lpstr>PowerPoint 演示文稿</vt:lpstr>
      <vt:lpstr>PowerPoint 演示文稿</vt:lpstr>
      <vt:lpstr>Feature Scaling</vt:lpstr>
      <vt:lpstr>PowerPoint 演示文稿</vt:lpstr>
      <vt:lpstr>One-Hot encoding</vt:lpstr>
      <vt:lpstr>One-Hot encoding function</vt:lpstr>
      <vt:lpstr>Features</vt:lpstr>
      <vt:lpstr>Features</vt:lpstr>
      <vt:lpstr>Features</vt:lpstr>
      <vt:lpstr>Corpus</vt:lpstr>
      <vt:lpstr>PowerPoint 演示文稿</vt:lpstr>
      <vt:lpstr>Average Observed Agreement (Ao) </vt:lpstr>
      <vt:lpstr>PowerPoint 演示文稿</vt:lpstr>
      <vt:lpstr>Summary</vt:lpstr>
      <vt:lpstr>PowerPoint 演示文稿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liu2085@pnw.edu</cp:lastModifiedBy>
  <cp:revision>213</cp:revision>
  <cp:lastPrinted>2016-07-13T17:16:41Z</cp:lastPrinted>
  <dcterms:created xsi:type="dcterms:W3CDTF">2016-07-03T20:12:42Z</dcterms:created>
  <dcterms:modified xsi:type="dcterms:W3CDTF">2019-07-13T04:52:24Z</dcterms:modified>
</cp:coreProperties>
</file>