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45"/>
  </p:notesMasterIdLst>
  <p:sldIdLst>
    <p:sldId id="256" r:id="rId2"/>
    <p:sldId id="303" r:id="rId3"/>
    <p:sldId id="356" r:id="rId4"/>
    <p:sldId id="358" r:id="rId5"/>
    <p:sldId id="359" r:id="rId6"/>
    <p:sldId id="360" r:id="rId7"/>
    <p:sldId id="389" r:id="rId8"/>
    <p:sldId id="361" r:id="rId9"/>
    <p:sldId id="362" r:id="rId10"/>
    <p:sldId id="363" r:id="rId11"/>
    <p:sldId id="364" r:id="rId12"/>
    <p:sldId id="391" r:id="rId13"/>
    <p:sldId id="392" r:id="rId14"/>
    <p:sldId id="393" r:id="rId15"/>
    <p:sldId id="394" r:id="rId16"/>
    <p:sldId id="366" r:id="rId17"/>
    <p:sldId id="395" r:id="rId18"/>
    <p:sldId id="367" r:id="rId19"/>
    <p:sldId id="396" r:id="rId20"/>
    <p:sldId id="397" r:id="rId21"/>
    <p:sldId id="368" r:id="rId22"/>
    <p:sldId id="369" r:id="rId23"/>
    <p:sldId id="370" r:id="rId24"/>
    <p:sldId id="390" r:id="rId25"/>
    <p:sldId id="371" r:id="rId26"/>
    <p:sldId id="372" r:id="rId27"/>
    <p:sldId id="398" r:id="rId28"/>
    <p:sldId id="373" r:id="rId29"/>
    <p:sldId id="399" r:id="rId30"/>
    <p:sldId id="376" r:id="rId31"/>
    <p:sldId id="375" r:id="rId32"/>
    <p:sldId id="379" r:id="rId33"/>
    <p:sldId id="377" r:id="rId34"/>
    <p:sldId id="380" r:id="rId35"/>
    <p:sldId id="381" r:id="rId36"/>
    <p:sldId id="382" r:id="rId37"/>
    <p:sldId id="383" r:id="rId38"/>
    <p:sldId id="384" r:id="rId39"/>
    <p:sldId id="385" r:id="rId40"/>
    <p:sldId id="387" r:id="rId41"/>
    <p:sldId id="388" r:id="rId42"/>
    <p:sldId id="355" r:id="rId43"/>
    <p:sldId id="354" r:id="rId4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56"/>
    <p:restoredTop sz="93867" autoAdjust="0"/>
  </p:normalViewPr>
  <p:slideViewPr>
    <p:cSldViewPr snapToGrid="0" snapToObjects="1">
      <p:cViewPr varScale="1">
        <p:scale>
          <a:sx n="121" d="100"/>
          <a:sy n="121" d="100"/>
        </p:scale>
        <p:origin x="16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F34958D-5910-2B4E-8346-D45CE8D303AB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27B6843-3AD9-D947-BFC2-4A81687A71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21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442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73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018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7B6843-3AD9-D947-BFC2-4A81687A71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2249552" y="3401981"/>
            <a:ext cx="5372100" cy="2059641"/>
            <a:chOff x="914400" y="3657600"/>
            <a:chExt cx="7162800" cy="2059641"/>
          </a:xfrm>
        </p:grpSpPr>
        <p:sp>
          <p:nvSpPr>
            <p:cNvPr id="11" name="Rectangle 10"/>
            <p:cNvSpPr/>
            <p:nvPr/>
          </p:nvSpPr>
          <p:spPr>
            <a:xfrm>
              <a:off x="914400" y="3657600"/>
              <a:ext cx="7162800" cy="12954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14400" y="5069541"/>
              <a:ext cx="7162800" cy="647700"/>
            </a:xfrm>
            <a:prstGeom prst="rect">
              <a:avLst/>
            </a:prstGeom>
            <a:noFill/>
            <a:ln w="12700">
              <a:solidFill>
                <a:srgbClr val="2955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14400" y="3657600"/>
              <a:ext cx="228600" cy="12954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914400" y="5069541"/>
              <a:ext cx="228600" cy="647700"/>
            </a:xfrm>
            <a:prstGeom prst="rect">
              <a:avLst/>
            </a:prstGeom>
            <a:solidFill>
              <a:srgbClr val="2955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2629775" y="3616586"/>
            <a:ext cx="4611655" cy="80356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000" b="1" kern="1200" baseline="0" dirty="0" smtClean="0">
                <a:solidFill>
                  <a:srgbClr val="2955A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Module Name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/>
          </p:nvPr>
        </p:nvSpPr>
        <p:spPr>
          <a:xfrm>
            <a:off x="2629775" y="4998325"/>
            <a:ext cx="4220429" cy="27889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  <a:lvl3pPr marL="685800" indent="0">
              <a:buNone/>
              <a:defRPr/>
            </a:lvl3pPr>
            <a:lvl5pPr marL="1371600" indent="0" algn="l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473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8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2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78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9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42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1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6FE3C-7E70-4420-AA12-392E0D4EE9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61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587" y="187779"/>
            <a:ext cx="5550681" cy="667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6645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creativecommons.org/licenses/by/4.0/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 title="Page Number"/>
          <p:cNvSpPr>
            <a:spLocks noGrp="1"/>
          </p:cNvSpPr>
          <p:nvPr>
            <p:ph type="sldNum" sz="quarter" idx="4"/>
          </p:nvPr>
        </p:nvSpPr>
        <p:spPr>
          <a:xfrm>
            <a:off x="8019661" y="6329898"/>
            <a:ext cx="4956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6FE3C-7E70-4420-AA12-392E0D4EE99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Placeholder 6"/>
          <p:cNvSpPr>
            <a:spLocks noGrp="1"/>
          </p:cNvSpPr>
          <p:nvPr>
            <p:ph type="title"/>
          </p:nvPr>
        </p:nvSpPr>
        <p:spPr>
          <a:xfrm>
            <a:off x="628650" y="457200"/>
            <a:ext cx="5685995" cy="1101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2" name="Picture 11" title="Creative Commons Logo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6463019"/>
            <a:ext cx="720197" cy="29527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482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Click to edit M</a:t>
            </a:r>
          </a:p>
          <a:p>
            <a:pPr lvl="0"/>
            <a:r>
              <a:rPr lang="en-US" dirty="0"/>
              <a:t>aster text styles</a:t>
            </a:r>
          </a:p>
          <a:p>
            <a:pPr lvl="1"/>
            <a:r>
              <a:rPr lang="en-US" dirty="0"/>
              <a:t>Second </a:t>
            </a:r>
            <a:r>
              <a:rPr lang="en-US" dirty="0" err="1"/>
              <a:t>levelThird</a:t>
            </a:r>
            <a:r>
              <a:rPr lang="en-US" dirty="0"/>
              <a:t>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" y="90100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 rot="10800000" flipV="1">
            <a:off x="1397918" y="6564397"/>
            <a:ext cx="4147458" cy="150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228850" algn="ctr"/>
                <a:tab pos="4457700" algn="r"/>
              </a:tabLst>
            </a:pP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This document is licensed with a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Creative Commons Attribution 4.0 International License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en-US" sz="525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©2017</a:t>
            </a:r>
            <a:endParaRPr kumimoji="0" lang="en-US" altLang="en-US" sz="13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8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685800" rtl="0" eaLnBrk="1" fontAlgn="auto" latinLnBrk="0" hangingPunct="1">
        <a:lnSpc>
          <a:spcPct val="90000"/>
        </a:lnSpc>
        <a:spcBef>
          <a:spcPts val="75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9775" y="3616586"/>
            <a:ext cx="4611655" cy="117852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Machine Learning for Cyber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3"/>
          </p:nvPr>
        </p:nvSpPr>
        <p:spPr>
          <a:xfrm>
            <a:off x="2629775" y="4795108"/>
            <a:ext cx="4816054" cy="625977"/>
          </a:xfrm>
        </p:spPr>
        <p:txBody>
          <a:bodyPr>
            <a:noAutofit/>
          </a:bodyPr>
          <a:lstStyle/>
          <a:p>
            <a:pPr algn="l"/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Unit : 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Deep Learning Intro </a:t>
            </a:r>
          </a:p>
        </p:txBody>
      </p:sp>
    </p:spTree>
    <p:extLst>
      <p:ext uri="{BB962C8B-B14F-4D97-AF65-F5344CB8AC3E}">
        <p14:creationId xmlns:p14="http://schemas.microsoft.com/office/powerpoint/2010/main" val="2704345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086-9DB7-479E-B22C-6F684DE75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7D04-C715-43B3-8F2C-7EA51BADB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algorithms in </a:t>
            </a:r>
            <a:r>
              <a:rPr lang="en-US" dirty="0" err="1"/>
              <a:t>Tensorflow</a:t>
            </a:r>
            <a:r>
              <a:rPr lang="en-US" dirty="0"/>
              <a:t> consist of a basic structure. </a:t>
            </a:r>
          </a:p>
          <a:p>
            <a:r>
              <a:rPr lang="en-US" dirty="0"/>
              <a:t>Simply put, they have: </a:t>
            </a:r>
          </a:p>
          <a:p>
            <a:pPr lvl="1"/>
            <a:r>
              <a:rPr lang="en-US" dirty="0"/>
              <a:t>the main loop</a:t>
            </a:r>
          </a:p>
          <a:p>
            <a:pPr lvl="1"/>
            <a:r>
              <a:rPr lang="en-US" dirty="0"/>
              <a:t>the initialization section</a:t>
            </a:r>
          </a:p>
          <a:p>
            <a:pPr lvl="1"/>
            <a:r>
              <a:rPr lang="en-US" dirty="0"/>
              <a:t>the declaration of the main variables or placeholders</a:t>
            </a:r>
          </a:p>
          <a:p>
            <a:pPr lvl="1"/>
            <a:r>
              <a:rPr lang="en-US" dirty="0"/>
              <a:t>definition of the classifier to use.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371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7F588-E3C2-4A75-8C4C-ADF64044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per epoch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2CE4E-38CE-4EFC-883C-920C0594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k2_precisionH2">
            <a:extLst>
              <a:ext uri="{FF2B5EF4-FFF2-40B4-BE49-F238E27FC236}">
                <a16:creationId xmlns:a16="http://schemas.microsoft.com/office/drawing/2014/main" id="{AD1E233C-7ED2-4631-ADD0-763B8EF4F20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980248"/>
            <a:ext cx="7800975" cy="40420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8037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30FCD-D1D0-433D-8E9E-97B93BEEE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BB4F1-FE07-4A5E-939C-A9589D2DD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example on the figure, a deep net takes a few epochs to learn how to detect and classify the samples. </a:t>
            </a:r>
          </a:p>
          <a:p>
            <a:r>
              <a:rPr lang="en-US" dirty="0"/>
              <a:t>After about 200 epochs, a deep net of say 2 hidden layers stabilizes and is able to maintain a consistent accuracy score.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07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FA92-5C86-4CE9-8522-E28E778D9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E7216-C65D-4B58-A2D5-1F2604D6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what’s it all about? </a:t>
            </a:r>
          </a:p>
          <a:p>
            <a:r>
              <a:rPr lang="en-US" dirty="0"/>
              <a:t>Again, my focus here is not to discuss deep learning from the equations point of view or talk about the derivatives. </a:t>
            </a:r>
          </a:p>
          <a:p>
            <a:r>
              <a:rPr lang="en-US" dirty="0"/>
              <a:t>Those are all very important concepts but can be overwhelming when starting. </a:t>
            </a:r>
          </a:p>
          <a:p>
            <a:r>
              <a:rPr lang="en-US" dirty="0"/>
              <a:t>Instead, I want to help the reader write deep learning code with </a:t>
            </a:r>
            <a:r>
              <a:rPr lang="en-US" dirty="0" err="1"/>
              <a:t>Tensorflow</a:t>
            </a:r>
            <a:r>
              <a:rPr lang="en-US" dirty="0"/>
              <a:t>. </a:t>
            </a:r>
          </a:p>
          <a:p>
            <a:r>
              <a:rPr lang="en-US" dirty="0"/>
              <a:t>Then, the reader will, no doubt, have many questions where the theory and fundamentals will help him or her to better understand and use the algorithms.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180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78BDC-5A66-4F03-B4C1-347014AF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E0E04-046C-46FA-ABBD-99206744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The figures below present some of the challenges that must be addressed when dealing with real data. </a:t>
            </a:r>
          </a:p>
          <a:p>
            <a:r>
              <a:rPr lang="en-US" dirty="0"/>
              <a:t>Real data such as language data from Twitter is highly noisy and un-balanced. </a:t>
            </a:r>
          </a:p>
          <a:p>
            <a:r>
              <a:rPr lang="en-US" dirty="0"/>
              <a:t>An imbalance in the data means, for example, that 80% of the samples belong to 1 class and the remaining 20% belong to the other class. </a:t>
            </a:r>
          </a:p>
          <a:p>
            <a:r>
              <a:rPr lang="en-US" dirty="0"/>
              <a:t>Therefore, training a classifier to, say, perform emotion classification (where data is highly imbalanced) can be a difficult task. </a:t>
            </a:r>
          </a:p>
          <a:p>
            <a:r>
              <a:rPr lang="en-US" dirty="0"/>
              <a:t>In the figure below, a sample of Twitter data is represented. </a:t>
            </a:r>
          </a:p>
          <a:p>
            <a:r>
              <a:rPr lang="en-US" dirty="0"/>
              <a:t>Each sample in the dataset had multiple features but was compressed into a two dimensional vector for visualization purposes. </a:t>
            </a:r>
          </a:p>
        </p:txBody>
      </p:sp>
    </p:spTree>
    <p:extLst>
      <p:ext uri="{BB962C8B-B14F-4D97-AF65-F5344CB8AC3E}">
        <p14:creationId xmlns:p14="http://schemas.microsoft.com/office/powerpoint/2010/main" val="557455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BAD7-C574-41DA-8DD3-61176E94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EF9C-B724-47F3-9663-BFF47F4F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can be seen, the data in the figures has a high overlap in the classes and the data is difficult to separate. </a:t>
            </a:r>
          </a:p>
          <a:p>
            <a:r>
              <a:rPr lang="en-US" dirty="0"/>
              <a:t>A linear classifier (the line seen on the graph) can only separate a small portion of the samples and the majority are not easy to separate in this space. </a:t>
            </a:r>
          </a:p>
          <a:p>
            <a:r>
              <a:rPr lang="en-US" dirty="0"/>
              <a:t>The graph below is available on-line in color.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00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CC2D-8971-43F7-93FB-0C5B0E5A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A3A1B-9A67-41C8-A5DA-48EF299E0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logistic_regression">
            <a:extLst>
              <a:ext uri="{FF2B5EF4-FFF2-40B4-BE49-F238E27FC236}">
                <a16:creationId xmlns:a16="http://schemas.microsoft.com/office/drawing/2014/main" id="{F09FE348-37B0-42E3-BA0C-1A0934E637A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1983106"/>
            <a:ext cx="7115175" cy="41938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640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68D1-1EC6-425A-A072-21952D4FF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46F0E-EB6A-4567-82E2-875789AFB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 how can we get more of the samples of one class without getting too many of the samples of the other class? </a:t>
            </a:r>
          </a:p>
          <a:p>
            <a:r>
              <a:rPr lang="en-US" dirty="0"/>
              <a:t>Well, the answer is that we could use another type of line for the separation. </a:t>
            </a:r>
          </a:p>
          <a:p>
            <a:r>
              <a:rPr lang="en-US" dirty="0"/>
              <a:t>For instance, instead of using a straight line we could use a curved line. </a:t>
            </a:r>
          </a:p>
          <a:p>
            <a:r>
              <a:rPr lang="en-US" dirty="0"/>
              <a:t>This is why some algorithms are called linear and others are called non-linear. </a:t>
            </a:r>
          </a:p>
          <a:p>
            <a:r>
              <a:rPr lang="en-US" dirty="0"/>
              <a:t>Non-linear algorithms can sometimes create better separations in the data and therefore obtain fewer errors. In the next Figure, an example of this is shown using Support Vector Machines (SVM). </a:t>
            </a:r>
          </a:p>
          <a:p>
            <a:r>
              <a:rPr lang="en-US" dirty="0"/>
              <a:t>SVM methods can sometimes build better non-linear classifiers because of their ability to project data to higher dimensional spaces.  </a:t>
            </a:r>
          </a:p>
          <a:p>
            <a:r>
              <a:rPr lang="en-US" dirty="0"/>
              <a:t>Deep neural networks can be used to learn non-linear models as well. </a:t>
            </a:r>
          </a:p>
          <a:p>
            <a:r>
              <a:rPr lang="en-US" dirty="0"/>
              <a:t>This property of non-linear models can help to obtain better classification accuracy scores. This figure is available on-line in color.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807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E2FCD-BAB5-4D32-89D6-3CFCF100C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2DD87-A303-4F41-8B60-A1D36C0D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svm_12000_annot_nih">
            <a:extLst>
              <a:ext uri="{FF2B5EF4-FFF2-40B4-BE49-F238E27FC236}">
                <a16:creationId xmlns:a16="http://schemas.microsoft.com/office/drawing/2014/main" id="{22FCC6F1-0DE1-4D0D-B609-64CECD5AAA7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75" y="1825625"/>
            <a:ext cx="6270625" cy="401288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616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DB909-340B-4BD6-8098-DBBF6BF7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3DB6-7B48-46AE-BC3A-7C83BAD73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 above shows an SVM classifier building a non-linear separation line (the curved line in the graph) on the data.</a:t>
            </a:r>
          </a:p>
          <a:p>
            <a:r>
              <a:rPr lang="en-US" dirty="0"/>
              <a:t> It could be expected that a deep neural network could build even better separation boundaries and that different architectures could give different results. </a:t>
            </a:r>
          </a:p>
          <a:p>
            <a:r>
              <a:rPr lang="en-US" dirty="0"/>
              <a:t>This takes us to the very important aspect of deep learning architecture. </a:t>
            </a:r>
          </a:p>
          <a:p>
            <a:r>
              <a:rPr lang="en-US" dirty="0"/>
              <a:t>Deep learning architecture is where we define the parameters such as layers and neurons that define a deep neural network. </a:t>
            </a:r>
          </a:p>
          <a:p>
            <a:r>
              <a:rPr lang="en-US" dirty="0"/>
              <a:t>You could think of this as the way that you construct the line that you want to build and use.</a:t>
            </a:r>
          </a:p>
          <a:p>
            <a:r>
              <a:rPr lang="en-US" dirty="0"/>
              <a:t> We will discuss this in the next sections but it is important to know that you can define many deep learning architectures.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76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Upon completion of this unit:</a:t>
            </a:r>
          </a:p>
          <a:p>
            <a:r>
              <a:rPr lang="en-US" dirty="0"/>
              <a:t>Students will have a better understanding of deep learning approaches.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2870200" y="-508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89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3CF6C-FC6E-4D0B-B5A6-1434E251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Leaning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C9DDE-5DC0-4F81-8AB8-788B4985E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systems are neural networks with many layers. </a:t>
            </a:r>
          </a:p>
          <a:p>
            <a:r>
              <a:rPr lang="en-US" dirty="0"/>
              <a:t>As such, the more layers they have the deeper they are considered to be. </a:t>
            </a:r>
          </a:p>
          <a:p>
            <a:r>
              <a:rPr lang="en-US" dirty="0"/>
              <a:t>In the next sections, I will begin to discuss neural networks. </a:t>
            </a:r>
          </a:p>
          <a:p>
            <a:r>
              <a:rPr lang="en-US" dirty="0"/>
              <a:t>I will focus mostly on intuition when talking about neural networks. </a:t>
            </a:r>
          </a:p>
          <a:p>
            <a:r>
              <a:rPr lang="en-US" dirty="0"/>
              <a:t>I will use linear regression and logistic regression constructs to define them. </a:t>
            </a:r>
          </a:p>
          <a:p>
            <a:r>
              <a:rPr lang="en-US" dirty="0"/>
              <a:t>We can also think of deep neural nets as functions and this will become very useful as we start to program our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408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B65BD-60EF-4D8E-8472-21AA0B53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D5B9-CBE3-44D5-A898-2240E8B83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architecture is where we define the parameters such as layers and neurons that define a deep neural network. </a:t>
            </a:r>
          </a:p>
          <a:p>
            <a:r>
              <a:rPr lang="en-US" dirty="0"/>
              <a:t>You could think of this as the way that you construct the line that you want to build and use. </a:t>
            </a:r>
          </a:p>
          <a:p>
            <a:r>
              <a:rPr lang="en-US" dirty="0"/>
              <a:t>it is important to know that you can define many deep learning architectures.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5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66E6-9ADE-4854-AAB5-BA04BA977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7875-07AC-45E3-BA52-DEDDC78AB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systems are neural networks with many layers. </a:t>
            </a:r>
          </a:p>
          <a:p>
            <a:r>
              <a:rPr lang="en-US" dirty="0"/>
              <a:t>As such, the more layers they have the deeper they are considered to be. </a:t>
            </a:r>
          </a:p>
          <a:p>
            <a:r>
              <a:rPr lang="en-US" dirty="0"/>
              <a:t>We can also think of deep neural nets as functions and this will become very useful as we start to program our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648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5027-F4EB-4E97-9B42-C8B910C6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basics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B0A1-62AF-4D38-813E-BA81D8D2D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main idea with </a:t>
            </a:r>
            <a:r>
              <a:rPr lang="en-US" dirty="0" err="1"/>
              <a:t>Tensorflow</a:t>
            </a:r>
            <a:r>
              <a:rPr lang="en-US" dirty="0"/>
              <a:t> is that you need to define a graph and run your code through this graph on the CPU (s) or GPU (s). </a:t>
            </a:r>
          </a:p>
          <a:p>
            <a:pPr lvl="0"/>
            <a:r>
              <a:rPr lang="en-US" dirty="0" err="1"/>
              <a:t>Tensorflow</a:t>
            </a:r>
            <a:r>
              <a:rPr lang="en-US" dirty="0"/>
              <a:t> is object oriented</a:t>
            </a:r>
          </a:p>
          <a:p>
            <a:pPr lvl="0"/>
            <a:r>
              <a:rPr lang="en-US" dirty="0"/>
              <a:t>Tensors are multidimensional arrays </a:t>
            </a:r>
          </a:p>
          <a:p>
            <a:pPr lvl="0"/>
            <a:r>
              <a:rPr lang="en-US" dirty="0" err="1"/>
              <a:t>Tensorflow</a:t>
            </a:r>
            <a:r>
              <a:rPr lang="en-US" dirty="0"/>
              <a:t> variables are memory buffers that contain these tensors</a:t>
            </a:r>
          </a:p>
          <a:p>
            <a:pPr lvl="0"/>
            <a:r>
              <a:rPr lang="en-US" dirty="0"/>
              <a:t>We call elements from </a:t>
            </a:r>
            <a:r>
              <a:rPr lang="en-US" dirty="0" err="1"/>
              <a:t>Tensorflow</a:t>
            </a:r>
            <a:r>
              <a:rPr lang="en-US" dirty="0"/>
              <a:t> by referencing the object </a:t>
            </a:r>
            <a:r>
              <a:rPr lang="en-US" b="1" dirty="0" err="1"/>
              <a:t>tf</a:t>
            </a:r>
            <a:r>
              <a:rPr lang="en-US" dirty="0"/>
              <a:t> as such: </a:t>
            </a:r>
            <a:r>
              <a:rPr lang="en-US" dirty="0" err="1"/>
              <a:t>tf.placeholder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11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0048-3576-4FF4-8160-4C78878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B913-4B6E-4F90-BE02-F75B0B06F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In </a:t>
            </a:r>
            <a:r>
              <a:rPr lang="en-US" dirty="0" err="1"/>
              <a:t>Tensorflow</a:t>
            </a:r>
            <a:r>
              <a:rPr lang="en-US" dirty="0"/>
              <a:t> you need to define a graph and then run it. </a:t>
            </a:r>
          </a:p>
          <a:p>
            <a:pPr lvl="0"/>
            <a:r>
              <a:rPr lang="en-US" dirty="0"/>
              <a:t>Nothing runs until you call the graph with an object called a session</a:t>
            </a:r>
          </a:p>
          <a:p>
            <a:pPr lvl="0"/>
            <a:r>
              <a:rPr lang="en-US" dirty="0" err="1"/>
              <a:t>Tensorflow</a:t>
            </a:r>
            <a:r>
              <a:rPr lang="en-US" dirty="0"/>
              <a:t> get its name from the fact that data is stored as tensors and flows through a graph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057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1147-825B-42B9-997D-2D86DAE02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6683-0F7E-4CB4-99BC-4385AF9EB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3070EE-82C5-40D4-87A5-58DDA903BE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062" t="39259" r="46980" b="38889"/>
          <a:stretch/>
        </p:blipFill>
        <p:spPr>
          <a:xfrm>
            <a:off x="885824" y="2124075"/>
            <a:ext cx="638659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305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77B7-965A-4B51-B157-445460A74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547B-9C5E-443D-97B8-9393599BD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code we initialize 2 variables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and add them together.</a:t>
            </a:r>
          </a:p>
          <a:p>
            <a:r>
              <a:rPr lang="en-US" dirty="0"/>
              <a:t> Additionally, we initialize the session object with </a:t>
            </a:r>
            <a:r>
              <a:rPr lang="en-US" b="1" dirty="0" err="1"/>
              <a:t>sess</a:t>
            </a:r>
            <a:r>
              <a:rPr lang="en-US" b="1" dirty="0"/>
              <a:t> = </a:t>
            </a:r>
            <a:r>
              <a:rPr lang="en-US" b="1" dirty="0" err="1"/>
              <a:t>tf.Session</a:t>
            </a:r>
            <a:r>
              <a:rPr lang="en-US" b="1" dirty="0"/>
              <a:t>().</a:t>
            </a:r>
          </a:p>
          <a:p>
            <a:r>
              <a:rPr lang="en-US" b="1" dirty="0"/>
              <a:t> </a:t>
            </a:r>
            <a:r>
              <a:rPr lang="en-US" dirty="0"/>
              <a:t>What is important to note here is that whenever you reference an object in </a:t>
            </a:r>
            <a:r>
              <a:rPr lang="en-US" dirty="0" err="1"/>
              <a:t>Tensorflow</a:t>
            </a:r>
            <a:r>
              <a:rPr lang="en-US" dirty="0"/>
              <a:t> with </a:t>
            </a:r>
            <a:r>
              <a:rPr lang="en-US" b="1" dirty="0" err="1"/>
              <a:t>tf</a:t>
            </a:r>
            <a:r>
              <a:rPr lang="en-US" b="1" dirty="0"/>
              <a:t>,</a:t>
            </a:r>
            <a:r>
              <a:rPr lang="en-US" dirty="0"/>
              <a:t> such as initializing the variable </a:t>
            </a:r>
            <a:r>
              <a:rPr lang="en-US" b="1" dirty="0"/>
              <a:t>a</a:t>
            </a:r>
            <a:r>
              <a:rPr lang="en-US" dirty="0"/>
              <a:t>, you are actually adding elements or nodes to a graph. </a:t>
            </a:r>
          </a:p>
          <a:p>
            <a:r>
              <a:rPr lang="en-US" dirty="0"/>
              <a:t>This graph does not get executed until the command </a:t>
            </a:r>
            <a:r>
              <a:rPr lang="en-US" b="1" dirty="0" err="1"/>
              <a:t>sess.run</a:t>
            </a:r>
            <a:r>
              <a:rPr lang="en-US" b="1" dirty="0"/>
              <a:t>()</a:t>
            </a:r>
            <a:r>
              <a:rPr lang="en-US" dirty="0"/>
              <a:t> is called. </a:t>
            </a:r>
          </a:p>
        </p:txBody>
      </p:sp>
    </p:spTree>
    <p:extLst>
      <p:ext uri="{BB962C8B-B14F-4D97-AF65-F5344CB8AC3E}">
        <p14:creationId xmlns:p14="http://schemas.microsoft.com/office/powerpoint/2010/main" val="3532393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93C61-70F2-4C68-85B2-C46FF786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0A7F-B33D-43C5-AE18-F51566553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code we initialize 2 variables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and add them together.</a:t>
            </a:r>
          </a:p>
          <a:p>
            <a:r>
              <a:rPr lang="en-US" dirty="0"/>
              <a:t> Additionally, we initialize the session object with </a:t>
            </a:r>
            <a:r>
              <a:rPr lang="en-US" b="1" dirty="0" err="1"/>
              <a:t>sess</a:t>
            </a:r>
            <a:r>
              <a:rPr lang="en-US" b="1" dirty="0"/>
              <a:t> = </a:t>
            </a:r>
            <a:r>
              <a:rPr lang="en-US" b="1" dirty="0" err="1"/>
              <a:t>tf.Session</a:t>
            </a:r>
            <a:r>
              <a:rPr lang="en-US" b="1" dirty="0"/>
              <a:t>().</a:t>
            </a:r>
          </a:p>
          <a:p>
            <a:r>
              <a:rPr lang="en-US" b="1" dirty="0"/>
              <a:t> </a:t>
            </a:r>
            <a:r>
              <a:rPr lang="en-US" dirty="0"/>
              <a:t>What is important to note here is that whenever you reference an object in </a:t>
            </a:r>
            <a:r>
              <a:rPr lang="en-US" dirty="0" err="1"/>
              <a:t>Tensorflow</a:t>
            </a:r>
            <a:r>
              <a:rPr lang="en-US" dirty="0"/>
              <a:t> with </a:t>
            </a:r>
            <a:r>
              <a:rPr lang="en-US" b="1" dirty="0" err="1"/>
              <a:t>tf</a:t>
            </a:r>
            <a:r>
              <a:rPr lang="en-US" b="1" dirty="0"/>
              <a:t>,</a:t>
            </a:r>
            <a:r>
              <a:rPr lang="en-US" dirty="0"/>
              <a:t> such as initializing the variable </a:t>
            </a:r>
            <a:r>
              <a:rPr lang="en-US" b="1" dirty="0"/>
              <a:t>a</a:t>
            </a:r>
            <a:r>
              <a:rPr lang="en-US" dirty="0"/>
              <a:t>, you are actually adding elements or nodes to a graph. </a:t>
            </a:r>
          </a:p>
          <a:p>
            <a:r>
              <a:rPr lang="en-US" dirty="0"/>
              <a:t>This graph does not get executed until the command </a:t>
            </a:r>
            <a:r>
              <a:rPr lang="en-US" b="1" dirty="0" err="1"/>
              <a:t>sess.run</a:t>
            </a:r>
            <a:r>
              <a:rPr lang="en-US" b="1" dirty="0"/>
              <a:t>()</a:t>
            </a:r>
            <a:r>
              <a:rPr lang="en-US" dirty="0"/>
              <a:t> is called. </a:t>
            </a:r>
          </a:p>
          <a:p>
            <a:r>
              <a:rPr lang="en-US" dirty="0"/>
              <a:t>The graph can be seen in the following figure.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28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A220-EDD9-45B2-A5A6-E938AF809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7FCFC-2235-4154-A3CA-AD444211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5B3872-4603-493E-A6F5-B58BC69630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8" t="25371" r="32188" b="24259"/>
          <a:stretch/>
        </p:blipFill>
        <p:spPr>
          <a:xfrm>
            <a:off x="2152650" y="2047874"/>
            <a:ext cx="4587758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1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9AC45-7D9A-4727-91BD-F793759B5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your Data into your </a:t>
            </a:r>
            <a:r>
              <a:rPr lang="en-US" dirty="0" err="1"/>
              <a:t>Tensorflow</a:t>
            </a:r>
            <a:r>
              <a:rPr lang="en-US" dirty="0"/>
              <a:t>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693FC-7532-4FEA-8528-41AE676A6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Loading the data can actually be somewhat complicated in </a:t>
            </a:r>
            <a:r>
              <a:rPr lang="en-US" dirty="0" err="1"/>
              <a:t>Tensorflow</a:t>
            </a:r>
            <a:r>
              <a:rPr lang="en-US" dirty="0"/>
              <a:t>. </a:t>
            </a:r>
          </a:p>
          <a:p>
            <a:r>
              <a:rPr lang="en-US" dirty="0"/>
              <a:t>One of the issues is that you need to convert the data, say from something like the below example, to another format using one-hot encoding for the labels. </a:t>
            </a:r>
          </a:p>
          <a:p>
            <a:r>
              <a:rPr lang="en-US" dirty="0"/>
              <a:t>This can sometimes be complicated and can cause you problems when writing your algorithms. </a:t>
            </a:r>
          </a:p>
        </p:txBody>
      </p:sp>
    </p:spTree>
    <p:extLst>
      <p:ext uri="{BB962C8B-B14F-4D97-AF65-F5344CB8AC3E}">
        <p14:creationId xmlns:p14="http://schemas.microsoft.com/office/powerpoint/2010/main" val="3462609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487B4-87D2-44E1-B48D-675EDFCC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4CB16-3CB4-434A-9E35-1A2AA5C06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this module, we will use Linux, Python, </a:t>
            </a:r>
            <a:r>
              <a:rPr lang="en-US" dirty="0" err="1"/>
              <a:t>Sklearn</a:t>
            </a:r>
            <a:r>
              <a:rPr lang="en-US" dirty="0"/>
              <a:t>, and the TensorFlow framework</a:t>
            </a:r>
          </a:p>
          <a:p>
            <a:endParaRPr lang="en-US" dirty="0"/>
          </a:p>
          <a:p>
            <a:r>
              <a:rPr lang="en-US" dirty="0"/>
              <a:t>You can  install the TensorFlow framework following the instructions in the main TensorFlow website (</a:t>
            </a:r>
            <a:r>
              <a:rPr lang="en-US" u="sng" dirty="0">
                <a:hlinkClick r:id="rId2"/>
              </a:rPr>
              <a:t>https://www.tensorflow.org/</a:t>
            </a:r>
            <a:r>
              <a:rPr lang="en-US" dirty="0"/>
              <a:t> 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16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379EB-BA9A-4239-8491-F918DC20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2D35-A17A-4398-9C3A-F9CD30D1F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C5B60-CFBD-4801-B690-F5CC39D8CC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750" t="37037" r="40729" b="33889"/>
          <a:stretch/>
        </p:blipFill>
        <p:spPr>
          <a:xfrm>
            <a:off x="2095500" y="1825625"/>
            <a:ext cx="5503904" cy="43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079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B67F2-DDA6-4854-A0CB-B3C2A0B1B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5AE5-D531-4B3B-A973-3E5684B9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IRIS dataset has 3 classes (0, 1, and 2). </a:t>
            </a:r>
          </a:p>
          <a:p>
            <a:r>
              <a:rPr lang="en-US" dirty="0"/>
              <a:t>The other 4 columns represent the features per each sample. </a:t>
            </a:r>
          </a:p>
          <a:p>
            <a:r>
              <a:rPr lang="en-US" dirty="0"/>
              <a:t>the data is contained in the file </a:t>
            </a:r>
            <a:r>
              <a:rPr lang="en-US" b="1" dirty="0"/>
              <a:t>iris.csv </a:t>
            </a:r>
          </a:p>
          <a:p>
            <a:r>
              <a:rPr lang="en-US" dirty="0"/>
              <a:t>We can use the </a:t>
            </a:r>
            <a:r>
              <a:rPr lang="en-US" b="1" dirty="0" err="1"/>
              <a:t>numpy</a:t>
            </a:r>
            <a:r>
              <a:rPr lang="en-US" dirty="0"/>
              <a:t> </a:t>
            </a:r>
            <a:r>
              <a:rPr lang="en-US" b="1" dirty="0" err="1"/>
              <a:t>loadtxt</a:t>
            </a:r>
            <a:r>
              <a:rPr lang="en-US" b="1" dirty="0"/>
              <a:t>()</a:t>
            </a:r>
            <a:r>
              <a:rPr lang="en-US" dirty="0"/>
              <a:t> function to obtain the data and to load it into a </a:t>
            </a:r>
            <a:r>
              <a:rPr lang="en-US" dirty="0" err="1"/>
              <a:t>numpy</a:t>
            </a:r>
            <a:r>
              <a:rPr lang="en-US" dirty="0"/>
              <a:t> matrix. </a:t>
            </a:r>
          </a:p>
          <a:p>
            <a:r>
              <a:rPr lang="en-US" dirty="0"/>
              <a:t>Notice that the file has a header for the class and the 4 features. </a:t>
            </a:r>
          </a:p>
          <a:p>
            <a:r>
              <a:rPr lang="en-US" dirty="0"/>
              <a:t>We can easily remove the header by using the parameter </a:t>
            </a:r>
            <a:r>
              <a:rPr lang="en-US" b="1" dirty="0" err="1"/>
              <a:t>skiprows</a:t>
            </a:r>
            <a:r>
              <a:rPr lang="en-US" b="1" dirty="0"/>
              <a:t>=1</a:t>
            </a:r>
            <a:r>
              <a:rPr lang="en-US" dirty="0"/>
              <a:t> in the </a:t>
            </a:r>
            <a:r>
              <a:rPr lang="en-US" b="1" dirty="0" err="1"/>
              <a:t>numpy.loadtxt</a:t>
            </a:r>
            <a:r>
              <a:rPr lang="en-US" b="1" dirty="0"/>
              <a:t>()</a:t>
            </a:r>
            <a:r>
              <a:rPr lang="en-US" dirty="0"/>
              <a:t> function.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896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D24E-6B1B-46E1-AE24-BCB417705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08690F-BF6C-4935-94D6-32102F75F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7836" t="22181" r="30053" b="55272"/>
          <a:stretch/>
        </p:blipFill>
        <p:spPr>
          <a:xfrm>
            <a:off x="327363" y="2028825"/>
            <a:ext cx="7906675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613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9A90-8D09-4D98-889B-AB64FF14B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D5BB7-DB03-44F1-8440-1D6DF837C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previous code we can slice the class column into the</a:t>
            </a:r>
            <a:r>
              <a:rPr lang="en-US" b="1" dirty="0"/>
              <a:t> y</a:t>
            </a:r>
            <a:r>
              <a:rPr lang="en-US" dirty="0"/>
              <a:t> variable and the rest of the columns into the </a:t>
            </a:r>
            <a:r>
              <a:rPr lang="en-US" b="1" dirty="0"/>
              <a:t>X</a:t>
            </a:r>
            <a:r>
              <a:rPr lang="en-US" dirty="0"/>
              <a:t> variable</a:t>
            </a:r>
          </a:p>
          <a:p>
            <a:r>
              <a:rPr lang="en-US" dirty="0"/>
              <a:t>When slicing a 2-D matrix (matrix[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] ) we specify the number of rows with “</a:t>
            </a:r>
            <a:r>
              <a:rPr lang="en-US" b="1" dirty="0" err="1"/>
              <a:t>i</a:t>
            </a:r>
            <a:r>
              <a:rPr lang="en-US" dirty="0"/>
              <a:t>” and the number of columns with “</a:t>
            </a:r>
            <a:r>
              <a:rPr lang="en-US" b="1" dirty="0"/>
              <a:t>j</a:t>
            </a:r>
            <a:r>
              <a:rPr lang="en-US" dirty="0"/>
              <a:t>”. </a:t>
            </a:r>
          </a:p>
          <a:p>
            <a:r>
              <a:rPr lang="en-US" dirty="0"/>
              <a:t>We can also specify ranges by doing the following: </a:t>
            </a:r>
          </a:p>
          <a:p>
            <a:pPr lvl="1"/>
            <a:r>
              <a:rPr lang="en-US" dirty="0"/>
              <a:t>matrix[2:5, :]. </a:t>
            </a:r>
          </a:p>
          <a:p>
            <a:pPr lvl="1"/>
            <a:r>
              <a:rPr lang="en-US" dirty="0"/>
              <a:t>The “</a:t>
            </a:r>
            <a:r>
              <a:rPr lang="en-US" b="1" dirty="0"/>
              <a:t>:</a:t>
            </a:r>
            <a:r>
              <a:rPr lang="en-US" dirty="0"/>
              <a:t>” on the “</a:t>
            </a:r>
            <a:r>
              <a:rPr lang="en-US" b="1" dirty="0"/>
              <a:t>j</a:t>
            </a:r>
            <a:r>
              <a:rPr lang="en-US" dirty="0"/>
              <a:t>” index indicates select all columns.</a:t>
            </a:r>
          </a:p>
          <a:p>
            <a:pPr lvl="1"/>
            <a:r>
              <a:rPr lang="en-US" dirty="0"/>
              <a:t> If we wanted to select from a list of column indices we could do the following: </a:t>
            </a:r>
          </a:p>
          <a:p>
            <a:pPr lvl="2"/>
            <a:r>
              <a:rPr lang="en-US" b="1" dirty="0"/>
              <a:t>X=</a:t>
            </a:r>
            <a:r>
              <a:rPr lang="en-US" b="1" dirty="0" err="1"/>
              <a:t>Matrix_data</a:t>
            </a:r>
            <a:r>
              <a:rPr lang="en-US" b="1" dirty="0"/>
              <a:t>[:, [1,2,3,5,6]]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1358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3342F-563F-4BAE-9F2A-F45392927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A9F39-4C0B-4707-B31B-0B165F1FB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C18B5-B4E8-4A7C-BC44-6640FB5E3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66" t="66481" r="30418" b="20926"/>
          <a:stretch/>
        </p:blipFill>
        <p:spPr>
          <a:xfrm>
            <a:off x="438709" y="2568510"/>
            <a:ext cx="8333815" cy="146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92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DCCB-5CD8-45B4-84A8-3FA5C8D21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E1139-5881-40AC-8213-0A16C7025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now split the data from </a:t>
            </a:r>
            <a:r>
              <a:rPr lang="en-US" b="1" dirty="0"/>
              <a:t>X</a:t>
            </a:r>
            <a:r>
              <a:rPr lang="en-US" dirty="0"/>
              <a:t> and </a:t>
            </a:r>
            <a:r>
              <a:rPr lang="en-US" b="1" dirty="0"/>
              <a:t>y</a:t>
            </a:r>
            <a:r>
              <a:rPr lang="en-US" dirty="0"/>
              <a:t> to obtain the train and test sets: </a:t>
            </a:r>
          </a:p>
          <a:p>
            <a:pPr lvl="1"/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. </a:t>
            </a:r>
          </a:p>
          <a:p>
            <a:r>
              <a:rPr lang="en-US" dirty="0"/>
              <a:t>Only the labels need to be one-hot encoded.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27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25EA-C989-4125-AE34-65944EC3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F4421A-E721-4330-A7BE-0A180F11D66B}"/>
              </a:ext>
            </a:extLst>
          </p:cNvPr>
          <p:cNvSpPr txBox="1"/>
          <p:nvPr/>
        </p:nvSpPr>
        <p:spPr>
          <a:xfrm>
            <a:off x="762000" y="2047875"/>
            <a:ext cx="5943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y_train_onehot</a:t>
            </a:r>
            <a:r>
              <a:rPr lang="en-US" dirty="0"/>
              <a:t> = convertOneHot_data2(</a:t>
            </a:r>
            <a:r>
              <a:rPr lang="en-US" dirty="0" err="1"/>
              <a:t>y_train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y_test_onehot</a:t>
            </a:r>
            <a:r>
              <a:rPr lang="en-US" dirty="0"/>
              <a:t> = convertOneHot_data2(</a:t>
            </a:r>
            <a:r>
              <a:rPr lang="en-US" dirty="0" err="1"/>
              <a:t>y_test</a:t>
            </a:r>
            <a:r>
              <a:rPr lang="en-US" dirty="0"/>
              <a:t>)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  <a:p>
            <a:r>
              <a:rPr lang="en-US" dirty="0"/>
              <a:t> </a:t>
            </a: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23700C-C5D3-4640-B2C8-184021B89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04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0253-9DFE-4282-B91A-808F359FC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BA07C-67AD-4850-9B5D-089648D3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code above we take the labels in </a:t>
            </a:r>
            <a:r>
              <a:rPr lang="en-US" b="1" dirty="0" err="1"/>
              <a:t>y_train</a:t>
            </a:r>
            <a:r>
              <a:rPr lang="en-US" dirty="0"/>
              <a:t> and </a:t>
            </a:r>
            <a:r>
              <a:rPr lang="en-US" b="1" dirty="0" err="1"/>
              <a:t>y_test</a:t>
            </a:r>
            <a:r>
              <a:rPr lang="en-US" dirty="0"/>
              <a:t> and pass them through our one-hot encoding function to produce the new variables </a:t>
            </a:r>
            <a:r>
              <a:rPr lang="en-US" b="1" dirty="0" err="1"/>
              <a:t>y_train_onehot</a:t>
            </a:r>
            <a:r>
              <a:rPr lang="en-US" dirty="0"/>
              <a:t> and </a:t>
            </a:r>
            <a:r>
              <a:rPr lang="en-US" b="1" dirty="0" err="1"/>
              <a:t>y_test_onehot</a:t>
            </a:r>
            <a:r>
              <a:rPr lang="en-US" dirty="0"/>
              <a:t>. </a:t>
            </a:r>
          </a:p>
          <a:p>
            <a:r>
              <a:rPr lang="en-US" dirty="0"/>
              <a:t>You can visualize the new one-hot encoded vectors by running </a:t>
            </a:r>
          </a:p>
          <a:p>
            <a:pPr lvl="1"/>
            <a:r>
              <a:rPr lang="en-US" b="1" dirty="0"/>
              <a:t>print </a:t>
            </a:r>
            <a:r>
              <a:rPr lang="en-US" b="1" dirty="0" err="1"/>
              <a:t>y_train_onehot</a:t>
            </a:r>
            <a:r>
              <a:rPr lang="en-US" b="1" dirty="0"/>
              <a:t>[:20,:].</a:t>
            </a:r>
            <a:r>
              <a:rPr lang="en-US" dirty="0"/>
              <a:t> </a:t>
            </a:r>
          </a:p>
          <a:p>
            <a:r>
              <a:rPr lang="en-US" dirty="0" err="1"/>
              <a:t>Tensorflow</a:t>
            </a:r>
            <a:r>
              <a:rPr lang="en-US" dirty="0"/>
              <a:t> does provide a function for one-hot encoding which is:</a:t>
            </a:r>
          </a:p>
          <a:p>
            <a:pPr marL="0" indent="0">
              <a:buNone/>
            </a:pPr>
            <a:r>
              <a:rPr lang="en-US" dirty="0"/>
              <a:t>                                            </a:t>
            </a:r>
          </a:p>
          <a:p>
            <a:pPr lvl="1"/>
            <a:r>
              <a:rPr lang="en-US" dirty="0" err="1"/>
              <a:t>tf.one_hot</a:t>
            </a:r>
            <a:r>
              <a:rPr lang="en-US" dirty="0"/>
              <a:t>()</a:t>
            </a:r>
          </a:p>
          <a:p>
            <a:r>
              <a:rPr lang="en-US" dirty="0"/>
              <a:t>This function takes a </a:t>
            </a:r>
            <a:r>
              <a:rPr lang="en-US" b="1" dirty="0"/>
              <a:t>y</a:t>
            </a:r>
            <a:r>
              <a:rPr lang="en-US" dirty="0"/>
              <a:t> vector and converts it to the one-hot encoded version</a:t>
            </a:r>
          </a:p>
        </p:txBody>
      </p:sp>
    </p:spTree>
    <p:extLst>
      <p:ext uri="{BB962C8B-B14F-4D97-AF65-F5344CB8AC3E}">
        <p14:creationId xmlns:p14="http://schemas.microsoft.com/office/powerpoint/2010/main" val="34888301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3177-E491-4320-B7AE-70B66F7F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296B0-CD68-4A5B-A8E9-3C28236BC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1D03A2-3FE7-42F3-A371-393006E4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34" t="22593" r="47604" b="22593"/>
          <a:stretch/>
        </p:blipFill>
        <p:spPr>
          <a:xfrm>
            <a:off x="2590800" y="1690689"/>
            <a:ext cx="3571875" cy="457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2999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C1478-57DD-490D-BA24-E157A003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9BF98-9CD5-45E5-88CE-8231B4E35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step in the process is to scale the X data. </a:t>
            </a:r>
          </a:p>
          <a:p>
            <a:r>
              <a:rPr lang="en-US" dirty="0"/>
              <a:t>I suggest running your data with scaling and without to compare the performance of your classifier. </a:t>
            </a:r>
          </a:p>
          <a:p>
            <a:r>
              <a:rPr lang="en-US" dirty="0"/>
              <a:t>Convergence of your deep learning algorithm and classification results can be better with scaled data.</a:t>
            </a:r>
          </a:p>
          <a:p>
            <a:r>
              <a:rPr lang="en-US" dirty="0"/>
              <a:t> In this case we can use </a:t>
            </a:r>
            <a:r>
              <a:rPr lang="en-US" dirty="0" err="1"/>
              <a:t>SKlearn’s</a:t>
            </a:r>
            <a:r>
              <a:rPr lang="en-US" dirty="0"/>
              <a:t> scaling module </a:t>
            </a:r>
          </a:p>
          <a:p>
            <a:pPr lvl="1"/>
            <a:r>
              <a:rPr lang="en-US" b="1" dirty="0" err="1"/>
              <a:t>StandardScaler</a:t>
            </a:r>
            <a:r>
              <a:rPr lang="en-US" b="1" dirty="0"/>
              <a:t>()</a:t>
            </a:r>
            <a:r>
              <a:rPr lang="en-US" dirty="0"/>
              <a:t> to perform this task.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498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A8BE-0535-4BD7-90BA-31FE97BB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42779-D5C5-4306-A65D-457B6F1BA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2637E-1BB4-4A0F-A7C6-8CA1AF73B9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71" t="26667" r="30417" b="26667"/>
          <a:stretch/>
        </p:blipFill>
        <p:spPr>
          <a:xfrm>
            <a:off x="1381126" y="1825625"/>
            <a:ext cx="6589598" cy="429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429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6A78-EDE6-4F18-8709-39B9AF0A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4CB89-F5B6-4740-BA59-B9C77B6F1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2B78E-C3B3-462F-88EA-2319D472A4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374" t="31666" r="30417" b="22223"/>
          <a:stretch/>
        </p:blipFill>
        <p:spPr>
          <a:xfrm>
            <a:off x="1533525" y="1742556"/>
            <a:ext cx="6645353" cy="428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4139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8CD9C-F095-4F0B-8A15-A4EB8FF4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E6EA8-3DE9-4AEB-AE4F-D64494DCD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this point, we have completed most of the pre-processing steps and we are ready to define the learning algorithms. </a:t>
            </a:r>
          </a:p>
          <a:p>
            <a:r>
              <a:rPr lang="en-US" dirty="0"/>
              <a:t>This is where we define </a:t>
            </a:r>
          </a:p>
          <a:p>
            <a:r>
              <a:rPr lang="en-US" dirty="0"/>
              <a:t>neural network architecture, </a:t>
            </a:r>
          </a:p>
          <a:p>
            <a:r>
              <a:rPr lang="en-US" dirty="0"/>
              <a:t>the cost functions to be used, </a:t>
            </a:r>
          </a:p>
          <a:p>
            <a:r>
              <a:rPr lang="en-US" dirty="0"/>
              <a:t>and the functions to predict results for given test samples.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4239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discussed various aspects of deep learning</a:t>
            </a:r>
          </a:p>
        </p:txBody>
      </p:sp>
    </p:spTree>
    <p:extLst>
      <p:ext uri="{BB962C8B-B14F-4D97-AF65-F5344CB8AC3E}">
        <p14:creationId xmlns:p14="http://schemas.microsoft.com/office/powerpoint/2010/main" val="41236048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3613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CCD6-6FD3-45EE-9EA2-97E0A671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F5284-E90F-468E-8EE7-86A86ADE0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Deep learning algorithms are iterative in the sense that they load samples in batches to avoid running out of memory. </a:t>
            </a:r>
          </a:p>
          <a:p>
            <a:r>
              <a:rPr lang="en-US" dirty="0"/>
              <a:t>This is very important as it allows you to load millions of data samples in subsets called batches. </a:t>
            </a:r>
          </a:p>
          <a:p>
            <a:r>
              <a:rPr lang="en-US" dirty="0"/>
              <a:t>Therefore, we can set up the parameters for batch processing. </a:t>
            </a:r>
          </a:p>
          <a:p>
            <a:r>
              <a:rPr lang="en-US" dirty="0"/>
              <a:t>In the code below, we can see that we want to load batches of 100 samples each. </a:t>
            </a:r>
          </a:p>
          <a:p>
            <a:r>
              <a:rPr lang="en-US" dirty="0"/>
              <a:t>For a training set of 1,000 samples, we would divide the set into 10 bins of 100 samples each and therefore run 10 batches.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16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1EC5-84CA-491F-8699-4B150A7E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N_epochs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E12-6898-4E8C-8A7D-53E46A6AF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The </a:t>
            </a:r>
            <a:r>
              <a:rPr lang="en-US" b="1" dirty="0" err="1"/>
              <a:t>n_epochs</a:t>
            </a:r>
            <a:r>
              <a:rPr lang="en-US" dirty="0"/>
              <a:t> parameter represents the number of times that we will run our main “for” loop. </a:t>
            </a:r>
          </a:p>
          <a:p>
            <a:r>
              <a:rPr lang="en-US" dirty="0"/>
              <a:t>This is the loop that we will run to provide data to our algorithms for training and testing. </a:t>
            </a:r>
          </a:p>
          <a:p>
            <a:r>
              <a:rPr lang="en-US" dirty="0"/>
              <a:t>At this point, an optimization begins to occur which helps the supervised learning algorithm to learn from the samples.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43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D0E94-556C-4A71-8C22-3E232DFBC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learning_rate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13CD1-FCFF-4D7E-B2F6-50F31AA7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learning_rate</a:t>
            </a:r>
            <a:r>
              <a:rPr lang="en-US" dirty="0"/>
              <a:t> value (in this case 0.01) is a very important parameter in the learning algorithm. </a:t>
            </a:r>
          </a:p>
          <a:p>
            <a:r>
              <a:rPr lang="en-US" dirty="0"/>
              <a:t>Simply speaking, it represents the step that is taken in a gradient descent algorithm to find an optimal solution. </a:t>
            </a:r>
          </a:p>
          <a:p>
            <a:r>
              <a:rPr lang="en-US" dirty="0"/>
              <a:t>Think of this like a giant walking over a mountainous region with many peaks and valleys. </a:t>
            </a:r>
          </a:p>
          <a:p>
            <a:r>
              <a:rPr lang="en-US" dirty="0"/>
              <a:t>He is trying to find an optimal location; if the step is too big, the giant could go from peak to peak and skip a valley altogether. </a:t>
            </a:r>
          </a:p>
          <a:p>
            <a:r>
              <a:rPr lang="en-US" dirty="0"/>
              <a:t>On the other hand, if the step is to small the giant may take too long to move in or out of a valley. </a:t>
            </a:r>
          </a:p>
          <a:p>
            <a:r>
              <a:rPr lang="en-US" dirty="0"/>
              <a:t>In terms of </a:t>
            </a:r>
            <a:r>
              <a:rPr lang="en-US" dirty="0" err="1"/>
              <a:t>Tensorflow</a:t>
            </a:r>
            <a:r>
              <a:rPr lang="en-US" dirty="0"/>
              <a:t>, the learning rate can affect convergence. </a:t>
            </a:r>
          </a:p>
          <a:p>
            <a:r>
              <a:rPr lang="en-US" dirty="0"/>
              <a:t>Convergence is the term that means that the iterative algorithm is starting to tend to the optimal solution. </a:t>
            </a:r>
          </a:p>
        </p:txBody>
      </p:sp>
    </p:spTree>
    <p:extLst>
      <p:ext uri="{BB962C8B-B14F-4D97-AF65-F5344CB8AC3E}">
        <p14:creationId xmlns:p14="http://schemas.microsoft.com/office/powerpoint/2010/main" val="68794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FDA34-5C61-472F-BA69-106686D7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</a:t>
            </a:r>
            <a:r>
              <a:rPr lang="en-US" b="1" dirty="0" err="1"/>
              <a:t>learning_rate</a:t>
            </a:r>
            <a:r>
              <a:rPr lang="en-US" dirty="0"/>
              <a:t> can also be assigned a function instead of just a value.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84E87-6163-49A2-AE15-120BE9F66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## a smarter learning rate for a gradient descent optimizer</a:t>
            </a:r>
          </a:p>
          <a:p>
            <a:r>
              <a:rPr lang="en-US" dirty="0" err="1"/>
              <a:t>learningRate</a:t>
            </a:r>
            <a:r>
              <a:rPr lang="en-US" dirty="0"/>
              <a:t> = </a:t>
            </a:r>
            <a:r>
              <a:rPr lang="en-US" dirty="0" err="1"/>
              <a:t>tf.train.exponential_decay</a:t>
            </a:r>
            <a:r>
              <a:rPr lang="en-US" dirty="0"/>
              <a:t>(</a:t>
            </a:r>
            <a:r>
              <a:rPr lang="en-US" dirty="0" err="1"/>
              <a:t>learning_rate</a:t>
            </a:r>
            <a:r>
              <a:rPr lang="en-US" dirty="0"/>
              <a:t>=0.0008,</a:t>
            </a:r>
          </a:p>
          <a:p>
            <a:r>
              <a:rPr lang="en-US" dirty="0"/>
              <a:t>                                          </a:t>
            </a:r>
            <a:r>
              <a:rPr lang="en-US" dirty="0" err="1"/>
              <a:t>global_step</a:t>
            </a:r>
            <a:r>
              <a:rPr lang="en-US" dirty="0"/>
              <a:t>=1,</a:t>
            </a:r>
          </a:p>
          <a:p>
            <a:r>
              <a:rPr lang="en-US" dirty="0"/>
              <a:t>                                          </a:t>
            </a:r>
            <a:r>
              <a:rPr lang="en-US" dirty="0" err="1"/>
              <a:t>decay_steps</a:t>
            </a:r>
            <a:r>
              <a:rPr lang="en-US" dirty="0"/>
              <a:t>=</a:t>
            </a:r>
            <a:r>
              <a:rPr lang="en-US" dirty="0" err="1"/>
              <a:t>trainX.shape</a:t>
            </a:r>
            <a:r>
              <a:rPr lang="en-US" dirty="0"/>
              <a:t>[0],</a:t>
            </a:r>
          </a:p>
          <a:p>
            <a:r>
              <a:rPr lang="en-US" dirty="0"/>
              <a:t>                                          </a:t>
            </a:r>
            <a:r>
              <a:rPr lang="en-US" dirty="0" err="1"/>
              <a:t>decay_rate</a:t>
            </a:r>
            <a:r>
              <a:rPr lang="en-US" dirty="0"/>
              <a:t>=0.95,</a:t>
            </a:r>
          </a:p>
          <a:p>
            <a:r>
              <a:rPr lang="en-US" dirty="0"/>
              <a:t>                                          staircase=True)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870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8F7D4-E9FA-4920-A667-C604AB4CD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CDABE6-1029-4B42-AAD3-CE810FC9352D}"/>
              </a:ext>
            </a:extLst>
          </p:cNvPr>
          <p:cNvSpPr txBox="1"/>
          <p:nvPr/>
        </p:nvSpPr>
        <p:spPr>
          <a:xfrm>
            <a:off x="628650" y="1690689"/>
            <a:ext cx="7391400" cy="283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learning_rate</a:t>
            </a:r>
            <a:r>
              <a:rPr lang="en-US" dirty="0"/>
              <a:t> = 0.01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n_epochs</a:t>
            </a:r>
            <a:r>
              <a:rPr lang="en-US" dirty="0"/>
              <a:t> = 27000  #1000</a:t>
            </a:r>
          </a:p>
          <a:p>
            <a:pPr>
              <a:lnSpc>
                <a:spcPct val="150000"/>
              </a:lnSpc>
            </a:pPr>
            <a:r>
              <a:rPr lang="en-US" dirty="0" err="1"/>
              <a:t>batch_size</a:t>
            </a:r>
            <a:r>
              <a:rPr lang="en-US" dirty="0"/>
              <a:t> = 100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4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2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76090"/>
      </p:ext>
    </p:extLst>
  </p:cSld>
  <p:clrMapOvr>
    <a:masterClrMapping/>
  </p:clrMapOvr>
</p:sld>
</file>

<file path=ppt/theme/theme1.xml><?xml version="1.0" encoding="utf-8"?>
<a:theme xmlns:a="http://schemas.openxmlformats.org/drawingml/2006/main" name="PP_C5Modules_CC_License_standar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00CEDAB-E29F-4A23-9517-54899E07533B}" vid="{1A296487-C81B-47B5-87B1-F78A0BD4BC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PP_C5Modules_CC_License_standard</Template>
  <TotalTime>2684</TotalTime>
  <Words>2152</Words>
  <Application>Microsoft Office PowerPoint</Application>
  <PresentationFormat>全屏显示(4:3)</PresentationFormat>
  <Paragraphs>161</Paragraphs>
  <Slides>43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Times New Roman</vt:lpstr>
      <vt:lpstr>PP_C5Modules_CC_License_standard</vt:lpstr>
      <vt:lpstr>Machine Learning for Cyber </vt:lpstr>
      <vt:lpstr>Learning Outcomes</vt:lpstr>
      <vt:lpstr>PowerPoint 演示文稿</vt:lpstr>
      <vt:lpstr>Libraries</vt:lpstr>
      <vt:lpstr>Deep learning</vt:lpstr>
      <vt:lpstr>N_epochs</vt:lpstr>
      <vt:lpstr>learning_rate</vt:lpstr>
      <vt:lpstr>The learning_rate can also be assigned a function instead of just a value.  </vt:lpstr>
      <vt:lpstr>parameters</vt:lpstr>
      <vt:lpstr>PowerPoint 演示文稿</vt:lpstr>
      <vt:lpstr>Accuracy per epoch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Deep Leaning Definition</vt:lpstr>
      <vt:lpstr>Deep learning architecture</vt:lpstr>
      <vt:lpstr>Deep learning</vt:lpstr>
      <vt:lpstr>TensorFlow basics </vt:lpstr>
      <vt:lpstr>PowerPoint 演示文稿</vt:lpstr>
      <vt:lpstr>PowerPoint 演示文稿</vt:lpstr>
      <vt:lpstr>PowerPoint 演示文稿</vt:lpstr>
      <vt:lpstr>PowerPoint 演示文稿</vt:lpstr>
      <vt:lpstr>TensorFlow graph</vt:lpstr>
      <vt:lpstr>Loading your Data into your Tensorflow code</vt:lpstr>
      <vt:lpstr>PowerPoint 演示文稿</vt:lpstr>
      <vt:lpstr>IRIS</vt:lpstr>
      <vt:lpstr>PowerPoint 演示文稿</vt:lpstr>
      <vt:lpstr>PowerPoint 演示文稿</vt:lpstr>
      <vt:lpstr>Splitting data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code</vt:lpstr>
      <vt:lpstr>PowerPoint 演示文稿</vt:lpstr>
      <vt:lpstr>Summary</vt:lpstr>
      <vt:lpstr>PowerPoint 演示文稿</vt:lpstr>
    </vt:vector>
  </TitlesOfParts>
  <Company>University of California at Davis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Bishop</dc:creator>
  <cp:lastModifiedBy>liu2085@pnw.edu</cp:lastModifiedBy>
  <cp:revision>220</cp:revision>
  <cp:lastPrinted>2019-04-19T19:55:18Z</cp:lastPrinted>
  <dcterms:created xsi:type="dcterms:W3CDTF">2016-07-03T20:12:42Z</dcterms:created>
  <dcterms:modified xsi:type="dcterms:W3CDTF">2019-07-13T04:52:48Z</dcterms:modified>
</cp:coreProperties>
</file>