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303" r:id="rId3"/>
    <p:sldId id="394" r:id="rId4"/>
    <p:sldId id="367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395" r:id="rId19"/>
    <p:sldId id="35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56"/>
    <p:restoredTop sz="93867" autoAdjust="0"/>
  </p:normalViewPr>
  <p:slideViewPr>
    <p:cSldViewPr snapToGrid="0" snapToObjects="1">
      <p:cViewPr varScale="1">
        <p:scale>
          <a:sx n="121" d="100"/>
          <a:sy n="121" d="100"/>
        </p:scale>
        <p:origin x="16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4958D-5910-2B4E-8346-D45CE8D303AB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B6843-3AD9-D947-BFC2-4A81687A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49552" y="3401981"/>
            <a:ext cx="5372100" cy="2059641"/>
            <a:chOff x="914400" y="3657600"/>
            <a:chExt cx="7162800" cy="2059641"/>
          </a:xfrm>
        </p:grpSpPr>
        <p:sp>
          <p:nvSpPr>
            <p:cNvPr id="11" name="Rectangle 10"/>
            <p:cNvSpPr/>
            <p:nvPr/>
          </p:nvSpPr>
          <p:spPr>
            <a:xfrm>
              <a:off x="914400" y="3657600"/>
              <a:ext cx="7162800" cy="12954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0" y="5069541"/>
              <a:ext cx="7162800" cy="6477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" y="3657600"/>
              <a:ext cx="228600" cy="12954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5069541"/>
              <a:ext cx="228600" cy="6477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Module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47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2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4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6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87" y="187779"/>
            <a:ext cx="5550681" cy="66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6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title="Page Number"/>
          <p:cNvSpPr>
            <a:spLocks noGrp="1"/>
          </p:cNvSpPr>
          <p:nvPr>
            <p:ph type="sldNum" sz="quarter" idx="4"/>
          </p:nvPr>
        </p:nvSpPr>
        <p:spPr>
          <a:xfrm>
            <a:off x="8019661" y="6329898"/>
            <a:ext cx="49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FE3C-7E70-4420-AA12-392E0D4EE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28650" y="457200"/>
            <a:ext cx="5685995" cy="110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title="Creative Commons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3019"/>
            <a:ext cx="720197" cy="295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48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</a:t>
            </a:r>
          </a:p>
          <a:p>
            <a:pPr lvl="0"/>
            <a:r>
              <a:rPr lang="en-US" dirty="0"/>
              <a:t>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levelThird</a:t>
            </a:r>
            <a:r>
              <a:rPr lang="en-US" dirty="0"/>
              <a:t>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9010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rot="10800000" flipV="1">
            <a:off x="1397918" y="6564397"/>
            <a:ext cx="4147458" cy="15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8850" algn="ctr"/>
                <a:tab pos="4457700" algn="r"/>
              </a:tabLst>
            </a:pP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document is licensed with a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Creative Commons Attribution 4.0 International License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©2017</a:t>
            </a:r>
            <a:endParaRPr kumimoji="0" lang="en-US" altLang="en-US" sz="13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11785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Machine Learning For Cyber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2629775" y="4795108"/>
            <a:ext cx="4816054" cy="625977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Unit : Deep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70434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C88F7-0687-4389-98A7-D3BB7503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implement Q-Learning using a table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7FF514-0ABD-457E-A41B-C6DB6D9B1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928812" y="1971331"/>
            <a:ext cx="5286375" cy="800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E6516B-F563-4F6E-AF87-E47FB056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38" y="3020380"/>
            <a:ext cx="6598123" cy="325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5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9C82-7893-45F5-A461-FF5B4FFB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using a Neural Network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2318C9-10FF-41D9-8F45-A229E4BF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981200"/>
            <a:ext cx="5295900" cy="1447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5D0CBF-0E57-4995-BF53-F50CA8A05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3719511"/>
            <a:ext cx="53530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7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29345-7EA0-483E-8DF0-44E1F84D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function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48DBAD-B1EB-420D-A5A9-D38056C6A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41" y="1786511"/>
            <a:ext cx="5874917" cy="14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3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98D48-42A7-4B41-9D09-B24212B7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67671"/>
            <a:ext cx="7886700" cy="1325563"/>
          </a:xfrm>
        </p:spPr>
        <p:txBody>
          <a:bodyPr/>
          <a:lstStyle/>
          <a:p>
            <a:r>
              <a:rPr lang="en-US" dirty="0"/>
              <a:t>Q-Learning network</a:t>
            </a:r>
          </a:p>
        </p:txBody>
      </p:sp>
      <p:pic>
        <p:nvPicPr>
          <p:cNvPr id="4" name="Picture 569">
            <a:extLst>
              <a:ext uri="{FF2B5EF4-FFF2-40B4-BE49-F238E27FC236}">
                <a16:creationId xmlns:a16="http://schemas.microsoft.com/office/drawing/2014/main" id="{C32AB4B4-88D7-4899-94D6-2AA4C4A076C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56623" t="22639" r="13507" b="8057"/>
          <a:stretch/>
        </p:blipFill>
        <p:spPr bwMode="auto">
          <a:xfrm>
            <a:off x="2669434" y="1145754"/>
            <a:ext cx="3918653" cy="50787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4301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EB760-90D3-4000-B47F-08CFC6A2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loss function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51B756-9AE5-459A-B93C-4FF5391E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2015743"/>
            <a:ext cx="5314950" cy="1085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193B3C-613A-4ADD-8F10-A3E5A57B1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3429000"/>
            <a:ext cx="53435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5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CA40A-33B1-4B88-AEFE-6CA08048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continued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F0763E-F7F6-4F25-B39D-FFB655A7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82182"/>
            <a:ext cx="5334000" cy="895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963B96-721A-4235-957D-BB7E71CF1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2589688"/>
            <a:ext cx="5324475" cy="1104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B1C864-FB1F-4161-B8A0-4C799BA7A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762" y="3806744"/>
            <a:ext cx="5362575" cy="1028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870F78-386E-487F-AE1C-49091990A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287" y="4947600"/>
            <a:ext cx="53530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8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63CCB-24FE-4494-B3B1-017266CA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43A5D7-7379-4FCF-8D05-838451B1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696" y="1491007"/>
            <a:ext cx="6284607" cy="48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5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72A45-CA03-4B32-A050-1A2AA90E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using a Neural Network and Randomness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B1E5B1-4A1A-4E55-AC12-C7823C81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04" y="1436947"/>
            <a:ext cx="5907452" cy="513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0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805098"/>
          </a:xfrm>
        </p:spPr>
        <p:txBody>
          <a:bodyPr>
            <a:normAutofit/>
          </a:bodyPr>
          <a:lstStyle/>
          <a:p>
            <a:r>
              <a:rPr lang="en-US" dirty="0"/>
              <a:t>we have discussed the Q learning algorithm as part of the larger topic of Reinforcement Learning using tables and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12360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61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A545C1-E033-47AA-862C-580840E37D76}"/>
              </a:ext>
            </a:extLst>
          </p:cNvPr>
          <p:cNvSpPr txBox="1">
            <a:spLocks/>
          </p:cNvSpPr>
          <p:nvPr/>
        </p:nvSpPr>
        <p:spPr>
          <a:xfrm>
            <a:off x="1897897" y="2925839"/>
            <a:ext cx="5988865" cy="3196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Theory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Q-Learning using a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Q-Learning using a Neural Network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Q-Learning using a Neural Network and Randomness 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00C202A-9791-4B42-85FF-209EB0EE8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11210" y="3060775"/>
            <a:ext cx="376518" cy="1953794"/>
            <a:chOff x="1411210" y="2769659"/>
            <a:chExt cx="376518" cy="195379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8824FC4-76E1-4A8C-A865-DC4FD4594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411210" y="2769659"/>
              <a:ext cx="376518" cy="224118"/>
              <a:chOff x="1344706" y="2832847"/>
              <a:chExt cx="376518" cy="224118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057EDB1F-BC45-47B1-B0EF-AAF298DF2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06" y="2832847"/>
                <a:ext cx="0" cy="2241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8BCAC94C-F550-4DA9-B187-E41AB667DA7D}"/>
                  </a:ext>
                </a:extLst>
              </p:cNvPr>
              <p:cNvCxnSpPr/>
              <p:nvPr/>
            </p:nvCxnSpPr>
            <p:spPr>
              <a:xfrm>
                <a:off x="1344706" y="3056965"/>
                <a:ext cx="37651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83182A4-EE4D-479A-8BEB-859372655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411210" y="3316941"/>
              <a:ext cx="376518" cy="224118"/>
              <a:chOff x="1344706" y="2832847"/>
              <a:chExt cx="376518" cy="224118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E05934D-A523-48A1-9DB4-212544493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06" y="2832847"/>
                <a:ext cx="0" cy="2241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EF1B5504-38B4-44A7-8675-F0409FB53EC6}"/>
                  </a:ext>
                </a:extLst>
              </p:cNvPr>
              <p:cNvCxnSpPr/>
              <p:nvPr/>
            </p:nvCxnSpPr>
            <p:spPr>
              <a:xfrm>
                <a:off x="1344706" y="3056965"/>
                <a:ext cx="37651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16EEBF9-5671-40C6-99AD-DADCB3BAB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411210" y="3932158"/>
              <a:ext cx="376518" cy="224118"/>
              <a:chOff x="1344706" y="2832847"/>
              <a:chExt cx="376518" cy="224118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B30F760A-92C8-40DF-BC66-18E2CFE15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06" y="2832847"/>
                <a:ext cx="0" cy="2241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A1AFE703-073D-4CBC-A13B-68B61B7AD041}"/>
                  </a:ext>
                </a:extLst>
              </p:cNvPr>
              <p:cNvCxnSpPr/>
              <p:nvPr/>
            </p:nvCxnSpPr>
            <p:spPr>
              <a:xfrm>
                <a:off x="1344706" y="3056965"/>
                <a:ext cx="37651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F5118CA-D906-4190-9059-EF1637300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411210" y="4499335"/>
              <a:ext cx="376518" cy="224118"/>
              <a:chOff x="1344706" y="2832847"/>
              <a:chExt cx="376518" cy="224118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318131E1-FA85-4902-9006-7624F3CC7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06" y="2832847"/>
                <a:ext cx="0" cy="22411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7F405F23-34C8-473B-9F89-A790195854F0}"/>
                  </a:ext>
                </a:extLst>
              </p:cNvPr>
              <p:cNvCxnSpPr/>
              <p:nvPr/>
            </p:nvCxnSpPr>
            <p:spPr>
              <a:xfrm>
                <a:off x="1344706" y="3056965"/>
                <a:ext cx="37651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100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Upon completion of this unit:</a:t>
            </a:r>
          </a:p>
          <a:p>
            <a:r>
              <a:rPr lang="en-US" dirty="0"/>
              <a:t>Students will have a better understanding the topic of Reinforcement Learning</a:t>
            </a:r>
            <a:r>
              <a:rPr lang="is-IS" dirty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87608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C2D5-A94F-426B-9DB2-163336D7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AAE4-EEFE-4795-9D32-A4230F9A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Reinforcement Learning : an area of machine learning between supervised learning and unsupervised learning</a:t>
            </a:r>
          </a:p>
          <a:p>
            <a:r>
              <a:rPr lang="en-US" dirty="0"/>
              <a:t>Applied to recommender systems and AI-based games</a:t>
            </a:r>
          </a:p>
          <a:p>
            <a:r>
              <a:rPr lang="en-US" dirty="0"/>
              <a:t>Main advantage of applying reinforcement learning to games is that games are governed by rules</a:t>
            </a:r>
          </a:p>
        </p:txBody>
      </p:sp>
    </p:spTree>
    <p:extLst>
      <p:ext uri="{BB962C8B-B14F-4D97-AF65-F5344CB8AC3E}">
        <p14:creationId xmlns:p14="http://schemas.microsoft.com/office/powerpoint/2010/main" val="384587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87D6-AE54-4962-BA32-518EC219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techniques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0A63D4-C9A6-4499-B248-BC3FBC608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00719"/>
              </p:ext>
            </p:extLst>
          </p:nvPr>
        </p:nvGraphicFramePr>
        <p:xfrm>
          <a:off x="660027" y="1739027"/>
          <a:ext cx="7886700" cy="1451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1241839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marR="0" indent="-1714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Q-learning</a:t>
                      </a:r>
                      <a:r>
                        <a:rPr lang="en-US" sz="2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Several additional optimization</a:t>
                      </a:r>
                    </a:p>
                    <a:p>
                      <a:pPr marL="171450" marR="0" indent="-171450" algn="l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2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043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54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BD0CF-7A98-4297-B04E-0BB434BF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Frozen Lake game(cybersecurity version)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CBC8D3-4D64-4100-9B0B-8682BDCB8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8692"/>
              </p:ext>
            </p:extLst>
          </p:nvPr>
        </p:nvGraphicFramePr>
        <p:xfrm>
          <a:off x="2116616" y="2285252"/>
          <a:ext cx="4273168" cy="2363696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175121">
                  <a:extLst>
                    <a:ext uri="{9D8B030D-6E8A-4147-A177-3AD203B41FA5}">
                      <a16:colId xmlns:a16="http://schemas.microsoft.com/office/drawing/2014/main" val="233143794"/>
                    </a:ext>
                  </a:extLst>
                </a:gridCol>
                <a:gridCol w="1068292">
                  <a:extLst>
                    <a:ext uri="{9D8B030D-6E8A-4147-A177-3AD203B41FA5}">
                      <a16:colId xmlns:a16="http://schemas.microsoft.com/office/drawing/2014/main" val="3996611413"/>
                    </a:ext>
                  </a:extLst>
                </a:gridCol>
                <a:gridCol w="1068292">
                  <a:extLst>
                    <a:ext uri="{9D8B030D-6E8A-4147-A177-3AD203B41FA5}">
                      <a16:colId xmlns:a16="http://schemas.microsoft.com/office/drawing/2014/main" val="1866994745"/>
                    </a:ext>
                  </a:extLst>
                </a:gridCol>
                <a:gridCol w="961463">
                  <a:extLst>
                    <a:ext uri="{9D8B030D-6E8A-4147-A177-3AD203B41FA5}">
                      <a16:colId xmlns:a16="http://schemas.microsoft.com/office/drawing/2014/main" val="4194567142"/>
                    </a:ext>
                  </a:extLst>
                </a:gridCol>
              </a:tblGrid>
              <a:tr h="6870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firewall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Break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through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firewall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161667"/>
                  </a:ext>
                </a:extLst>
              </a:tr>
              <a:tr h="5028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firewall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423146"/>
                  </a:ext>
                </a:extLst>
              </a:tr>
              <a:tr h="5028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firewall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firewall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8580134"/>
                  </a:ext>
                </a:extLst>
              </a:tr>
              <a:tr h="5028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firewall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pass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start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53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0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E2439-A22F-460D-9140-4216C9E3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</a:t>
            </a:r>
            <a:r>
              <a:rPr lang="en-US" dirty="0" err="1"/>
              <a:t>maping</a:t>
            </a:r>
            <a:r>
              <a:rPr 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0E8B4-3F96-4EA4-A7D5-17804AEC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key to predicting these rewards is to know the associated reward given a current state and action to take. This is called a Q </a:t>
            </a:r>
            <a:r>
              <a:rPr lang="en-US" dirty="0" err="1"/>
              <a:t>maping</a:t>
            </a:r>
            <a:r>
              <a:rPr lang="en-US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                           Q (state, action) = reward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8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F46FA-4F05-403C-BB47-DC1C6B5F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47" y="-174700"/>
            <a:ext cx="7886700" cy="1325563"/>
          </a:xfrm>
        </p:spPr>
        <p:txBody>
          <a:bodyPr/>
          <a:lstStyle/>
          <a:p>
            <a:r>
              <a:rPr lang="en-US" dirty="0"/>
              <a:t>An example of the table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94B53C9-B50D-4FB3-8CB8-A9092F8B7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17538"/>
              </p:ext>
            </p:extLst>
          </p:nvPr>
        </p:nvGraphicFramePr>
        <p:xfrm>
          <a:off x="2793534" y="849923"/>
          <a:ext cx="3270081" cy="5013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8981">
                  <a:extLst>
                    <a:ext uri="{9D8B030D-6E8A-4147-A177-3AD203B41FA5}">
                      <a16:colId xmlns:a16="http://schemas.microsoft.com/office/drawing/2014/main" val="873422681"/>
                    </a:ext>
                  </a:extLst>
                </a:gridCol>
                <a:gridCol w="626452">
                  <a:extLst>
                    <a:ext uri="{9D8B030D-6E8A-4147-A177-3AD203B41FA5}">
                      <a16:colId xmlns:a16="http://schemas.microsoft.com/office/drawing/2014/main" val="2550906692"/>
                    </a:ext>
                  </a:extLst>
                </a:gridCol>
                <a:gridCol w="626452">
                  <a:extLst>
                    <a:ext uri="{9D8B030D-6E8A-4147-A177-3AD203B41FA5}">
                      <a16:colId xmlns:a16="http://schemas.microsoft.com/office/drawing/2014/main" val="1491524082"/>
                    </a:ext>
                  </a:extLst>
                </a:gridCol>
                <a:gridCol w="689098">
                  <a:extLst>
                    <a:ext uri="{9D8B030D-6E8A-4147-A177-3AD203B41FA5}">
                      <a16:colId xmlns:a16="http://schemas.microsoft.com/office/drawing/2014/main" val="2082081393"/>
                    </a:ext>
                  </a:extLst>
                </a:gridCol>
                <a:gridCol w="689098">
                  <a:extLst>
                    <a:ext uri="{9D8B030D-6E8A-4147-A177-3AD203B41FA5}">
                      <a16:colId xmlns:a16="http://schemas.microsoft.com/office/drawing/2014/main" val="212189865"/>
                    </a:ext>
                  </a:extLst>
                </a:gridCol>
              </a:tblGrid>
              <a:tr h="29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Down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Left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right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419140"/>
                  </a:ext>
                </a:extLst>
              </a:tr>
              <a:tr h="29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State1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Q=0.6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Q=0.8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Q=0.1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Q=0.0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066952"/>
                  </a:ext>
                </a:extLst>
              </a:tr>
              <a:tr h="29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9415086"/>
                  </a:ext>
                </a:extLst>
              </a:tr>
              <a:tr h="29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7546242"/>
                  </a:ext>
                </a:extLst>
              </a:tr>
              <a:tr h="29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3086212"/>
                  </a:ext>
                </a:extLst>
              </a:tr>
              <a:tr h="29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768776"/>
                  </a:ext>
                </a:extLst>
              </a:tr>
              <a:tr h="29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0331950"/>
                  </a:ext>
                </a:extLst>
              </a:tr>
              <a:tr h="29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4279437"/>
                  </a:ext>
                </a:extLst>
              </a:tr>
              <a:tr h="29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0983261"/>
                  </a:ext>
                </a:extLst>
              </a:tr>
              <a:tr h="29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7949556"/>
                  </a:ext>
                </a:extLst>
              </a:tr>
              <a:tr h="29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0761288"/>
                  </a:ext>
                </a:extLst>
              </a:tr>
              <a:tr h="29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5024806"/>
                  </a:ext>
                </a:extLst>
              </a:tr>
              <a:tr h="29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3356542"/>
                  </a:ext>
                </a:extLst>
              </a:tr>
              <a:tr h="29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583801"/>
                  </a:ext>
                </a:extLst>
              </a:tr>
              <a:tr h="29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4671611"/>
                  </a:ext>
                </a:extLst>
              </a:tr>
              <a:tr h="29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State15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28538"/>
                  </a:ext>
                </a:extLst>
              </a:tr>
              <a:tr h="2949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State16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889081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13EA6B-DB71-452D-91D1-FD68BBFFDB83}"/>
              </a:ext>
            </a:extLst>
          </p:cNvPr>
          <p:cNvSpPr/>
          <p:nvPr/>
        </p:nvSpPr>
        <p:spPr>
          <a:xfrm>
            <a:off x="3483497" y="5879991"/>
            <a:ext cx="2177006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dirty="0">
                <a:ea typeface="Calibri" panose="020F0502020204030204" pitchFamily="34" charset="0"/>
              </a:rPr>
              <a:t>Figure. Q-Learn Table</a:t>
            </a:r>
          </a:p>
        </p:txBody>
      </p:sp>
    </p:spTree>
    <p:extLst>
      <p:ext uri="{BB962C8B-B14F-4D97-AF65-F5344CB8AC3E}">
        <p14:creationId xmlns:p14="http://schemas.microsoft.com/office/powerpoint/2010/main" val="356177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EEEE5-A39A-4D80-8603-67210D12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Bellman equation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D7D546-EFC2-4131-A404-2B7EBA41008F}"/>
              </a:ext>
            </a:extLst>
          </p:cNvPr>
          <p:cNvSpPr/>
          <p:nvPr/>
        </p:nvSpPr>
        <p:spPr>
          <a:xfrm>
            <a:off x="628650" y="2224486"/>
            <a:ext cx="8075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Q(state, action) = reward + weight * max [ Q(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future_state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future_action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)]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1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A979C-3F0A-4C39-B4E9-D7D96E6C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code to implement Q-Learning using a table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2D52F5-4928-4C56-8282-D9BE574EE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60" y="1690689"/>
            <a:ext cx="5391150" cy="952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5D064C-9698-412C-BF64-197ED903F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135" y="2882459"/>
            <a:ext cx="5334000" cy="8286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39220C-A9AC-44E9-8341-E97801C77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560" y="3892950"/>
            <a:ext cx="5372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16557"/>
      </p:ext>
    </p:extLst>
  </p:cSld>
  <p:clrMapOvr>
    <a:masterClrMapping/>
  </p:clrMapOvr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00CEDAB-E29F-4A23-9517-54899E07533B}" vid="{1A296487-C81B-47B5-87B1-F78A0BD4BC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PP_C5Modules_CC_License_standard</Template>
  <TotalTime>2437</TotalTime>
  <Words>301</Words>
  <Application>Microsoft Office PowerPoint</Application>
  <PresentationFormat>全屏显示(4:3)</PresentationFormat>
  <Paragraphs>141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PP_C5Modules_CC_License_standard</vt:lpstr>
      <vt:lpstr>Machine Learning For Cyber </vt:lpstr>
      <vt:lpstr>Learning Outcomes</vt:lpstr>
      <vt:lpstr>Introduction </vt:lpstr>
      <vt:lpstr>reinforcement learning techniques</vt:lpstr>
      <vt:lpstr>Frozen Lake game(cybersecurity version)</vt:lpstr>
      <vt:lpstr>Q maping </vt:lpstr>
      <vt:lpstr>An example of the table</vt:lpstr>
      <vt:lpstr>The Bellman equation </vt:lpstr>
      <vt:lpstr>code to implement Q-Learning using a table</vt:lpstr>
      <vt:lpstr>code to implement Q-Learning using a table</vt:lpstr>
      <vt:lpstr>Q-Learning using a Neural Network </vt:lpstr>
      <vt:lpstr>inference function </vt:lpstr>
      <vt:lpstr>Q-Learning network</vt:lpstr>
      <vt:lpstr>Train and loss function</vt:lpstr>
      <vt:lpstr>Function continued </vt:lpstr>
      <vt:lpstr>main loop </vt:lpstr>
      <vt:lpstr>Q-Learning using a Neural Network and Randomness </vt:lpstr>
      <vt:lpstr>Summary</vt:lpstr>
      <vt:lpstr>PowerPoint 演示文稿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liu2085@pnw.edu</cp:lastModifiedBy>
  <cp:revision>199</cp:revision>
  <cp:lastPrinted>2016-07-13T17:16:41Z</cp:lastPrinted>
  <dcterms:created xsi:type="dcterms:W3CDTF">2016-07-03T20:12:42Z</dcterms:created>
  <dcterms:modified xsi:type="dcterms:W3CDTF">2019-07-11T21:01:07Z</dcterms:modified>
</cp:coreProperties>
</file>