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9"/>
  </p:notesMasterIdLst>
  <p:sldIdLst>
    <p:sldId id="256" r:id="rId2"/>
    <p:sldId id="303" r:id="rId3"/>
    <p:sldId id="358" r:id="rId4"/>
    <p:sldId id="367" r:id="rId5"/>
    <p:sldId id="359" r:id="rId6"/>
    <p:sldId id="368" r:id="rId7"/>
    <p:sldId id="369" r:id="rId8"/>
    <p:sldId id="370" r:id="rId9"/>
    <p:sldId id="371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04" r:id="rId18"/>
    <p:sldId id="356" r:id="rId19"/>
    <p:sldId id="357" r:id="rId20"/>
    <p:sldId id="373" r:id="rId21"/>
    <p:sldId id="397" r:id="rId22"/>
    <p:sldId id="398" r:id="rId23"/>
    <p:sldId id="374" r:id="rId24"/>
    <p:sldId id="375" r:id="rId25"/>
    <p:sldId id="376" r:id="rId26"/>
    <p:sldId id="399" r:id="rId27"/>
    <p:sldId id="400" r:id="rId28"/>
    <p:sldId id="378" r:id="rId29"/>
    <p:sldId id="381" r:id="rId30"/>
    <p:sldId id="380" r:id="rId31"/>
    <p:sldId id="383" r:id="rId32"/>
    <p:sldId id="382" r:id="rId33"/>
    <p:sldId id="385" r:id="rId34"/>
    <p:sldId id="401" r:id="rId35"/>
    <p:sldId id="386" r:id="rId36"/>
    <p:sldId id="384" r:id="rId37"/>
    <p:sldId id="388" r:id="rId38"/>
    <p:sldId id="387" r:id="rId39"/>
    <p:sldId id="377" r:id="rId40"/>
    <p:sldId id="389" r:id="rId41"/>
    <p:sldId id="390" r:id="rId42"/>
    <p:sldId id="391" r:id="rId43"/>
    <p:sldId id="392" r:id="rId44"/>
    <p:sldId id="393" r:id="rId45"/>
    <p:sldId id="394" r:id="rId46"/>
    <p:sldId id="355" r:id="rId47"/>
    <p:sldId id="35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6"/>
    <p:restoredTop sz="93867" autoAdjust="0"/>
  </p:normalViewPr>
  <p:slideViewPr>
    <p:cSldViewPr snapToGrid="0" snapToObjects="1">
      <p:cViewPr varScale="1">
        <p:scale>
          <a:sx n="114" d="100"/>
          <a:sy n="114" d="100"/>
        </p:scale>
        <p:origin x="19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sets up the problem we’ll use to demonstrate various control and</a:t>
            </a:r>
            <a:r>
              <a:rPr lang="en-US" baseline="0" dirty="0"/>
              <a:t> data structures of scripts.</a:t>
            </a:r>
          </a:p>
          <a:p>
            <a:endParaRPr lang="en-US" baseline="0" dirty="0"/>
          </a:p>
          <a:p>
            <a:r>
              <a:rPr lang="en-US" baseline="0" dirty="0"/>
              <a:t>This is a common security need, and various commercial tools such as tripwire and tiger do this. They are not scripts, but they work very much like what is here.</a:t>
            </a:r>
          </a:p>
          <a:p>
            <a:endParaRPr lang="en-US" baseline="0" dirty="0"/>
          </a:p>
          <a:p>
            <a:r>
              <a:rPr lang="en-US" baseline="0" dirty="0"/>
              <a:t>You might mention that, in practice, one would put the files we will create in places other than where this exercise puts them. Normally the files would go in a protected area, but here I opt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hishing+websit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 for Cyber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pPr algn="l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Unit :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 Sets and Features 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37C-E113-40AB-904C-00C34D4F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NSL-KDD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521D-6BBE-4BB9-9EB2-C0A96BDE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intrusion</a:t>
            </a:r>
          </a:p>
        </p:txBody>
      </p:sp>
    </p:spTree>
    <p:extLst>
      <p:ext uri="{BB962C8B-B14F-4D97-AF65-F5344CB8AC3E}">
        <p14:creationId xmlns:p14="http://schemas.microsoft.com/office/powerpoint/2010/main" val="54306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3BF2-0A4C-49E3-8461-BA1BD4C7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UNSW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74CD-55D1-4466-AD3C-EE61ADCB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</a:t>
            </a:r>
          </a:p>
        </p:txBody>
      </p:sp>
    </p:spTree>
    <p:extLst>
      <p:ext uri="{BB962C8B-B14F-4D97-AF65-F5344CB8AC3E}">
        <p14:creationId xmlns:p14="http://schemas.microsoft.com/office/powerpoint/2010/main" val="181254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70E5-A1EB-41A0-BE1A-3CEF0F43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0554-233F-4B98-B647-119E6FBAE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2319-58BB-40D9-842A-FF3C348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Honeypot 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DBE2-38A4-4673-AE61-72FB150D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D521-6ED5-4170-BA84-285078CA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16B7-0C65-4AAE-87AF-D3B62FFF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73DA-0EA4-42A5-A6D9-B18E67D5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5E67-C6B2-4530-8811-AE849E24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2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C328-9381-4D17-8149-A8886BC8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192D-6E2E-4119-B2AE-39027A83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1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Ways to represent a sample</a:t>
            </a:r>
          </a:p>
          <a:p>
            <a:endParaRPr lang="en-US" dirty="0"/>
          </a:p>
          <a:p>
            <a:r>
              <a:rPr lang="en-US" dirty="0"/>
              <a:t>Vector space model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431-F430-4048-9A14-A7ABC257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5447-18DC-4A78-BDFD-8C03C92E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  <a:p>
            <a:endParaRPr lang="en-US" dirty="0"/>
          </a:p>
          <a:p>
            <a:r>
              <a:rPr lang="en-US" dirty="0"/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384211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89E8-870F-403E-8DEC-1690C43D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B06C-3C9B-4112-BD50-AE822BB7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Number of features determines dimensionality </a:t>
            </a:r>
          </a:p>
        </p:txBody>
      </p:sp>
    </p:spTree>
    <p:extLst>
      <p:ext uri="{BB962C8B-B14F-4D97-AF65-F5344CB8AC3E}">
        <p14:creationId xmlns:p14="http://schemas.microsoft.com/office/powerpoint/2010/main" val="34205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Upon completion of this unit:</a:t>
            </a:r>
          </a:p>
          <a:p>
            <a:r>
              <a:rPr lang="en-US" dirty="0"/>
              <a:t>Students will have a better understanding of features for machine learning.</a:t>
            </a:r>
          </a:p>
          <a:p>
            <a:r>
              <a:rPr lang="en-US" dirty="0"/>
              <a:t>Students will have a better understanding of how to extract features.</a:t>
            </a:r>
          </a:p>
        </p:txBody>
      </p:sp>
    </p:spTree>
    <p:extLst>
      <p:ext uri="{BB962C8B-B14F-4D97-AF65-F5344CB8AC3E}">
        <p14:creationId xmlns:p14="http://schemas.microsoft.com/office/powerpoint/2010/main" val="287608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E49A-3A6A-4F98-915C-130B954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56FF-E65C-4372-B33A-F1B1AAE0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(ML) is essential for automated systems to make decisions and to infer new knowledge about the world. </a:t>
            </a:r>
          </a:p>
          <a:p>
            <a:r>
              <a:rPr lang="en-US" dirty="0"/>
              <a:t>Machine learning approaches can be divided into </a:t>
            </a:r>
          </a:p>
          <a:p>
            <a:pPr lvl="1"/>
            <a:r>
              <a:rPr lang="en-US" dirty="0"/>
              <a:t>supervised learning (such as Support Vector Machines) </a:t>
            </a:r>
          </a:p>
          <a:p>
            <a:pPr lvl="1"/>
            <a:r>
              <a:rPr lang="en-US" dirty="0"/>
              <a:t>unsupervised learning (such as K-means clustering).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7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6216-D45A-4D1C-B3AB-32D20AEE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supervised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1FFE-A6D1-4C85-8DE3-0A52AB51E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supervised approaches, the learning methodologies can be divided based on whether they </a:t>
            </a:r>
          </a:p>
          <a:p>
            <a:pPr lvl="1"/>
            <a:r>
              <a:rPr lang="en-US" dirty="0"/>
              <a:t>predict a class (into classifiers )</a:t>
            </a:r>
          </a:p>
          <a:p>
            <a:pPr lvl="1"/>
            <a:r>
              <a:rPr lang="en-US" dirty="0"/>
              <a:t>or a magnitude (and regression models)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7B8D-3AF1-4B5E-8212-936B3083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04C2-F821-4F06-AD9A-E10EEF8E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additional categorization for these methods depends on whether they use </a:t>
            </a:r>
          </a:p>
          <a:p>
            <a:pPr lvl="1"/>
            <a:r>
              <a:rPr lang="en-US" dirty="0"/>
              <a:t>sequential </a:t>
            </a:r>
          </a:p>
          <a:p>
            <a:pPr lvl="1"/>
            <a:r>
              <a:rPr lang="en-US" dirty="0"/>
              <a:t>or non-sequential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0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90C5-AECB-49D6-BB42-AA0F3600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299AE2-D619-4642-858C-8B539BE8B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056980"/>
              </p:ext>
            </p:extLst>
          </p:nvPr>
        </p:nvGraphicFramePr>
        <p:xfrm>
          <a:off x="272850" y="542925"/>
          <a:ext cx="8509200" cy="5634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5060">
                  <a:extLst>
                    <a:ext uri="{9D8B030D-6E8A-4147-A177-3AD203B41FA5}">
                      <a16:colId xmlns:a16="http://schemas.microsoft.com/office/drawing/2014/main" val="3932394738"/>
                    </a:ext>
                  </a:extLst>
                </a:gridCol>
                <a:gridCol w="3851263">
                  <a:extLst>
                    <a:ext uri="{9D8B030D-6E8A-4147-A177-3AD203B41FA5}">
                      <a16:colId xmlns:a16="http://schemas.microsoft.com/office/drawing/2014/main" val="3878355028"/>
                    </a:ext>
                  </a:extLst>
                </a:gridCol>
                <a:gridCol w="1548674">
                  <a:extLst>
                    <a:ext uri="{9D8B030D-6E8A-4147-A177-3AD203B41FA5}">
                      <a16:colId xmlns:a16="http://schemas.microsoft.com/office/drawing/2014/main" val="3771761801"/>
                    </a:ext>
                  </a:extLst>
                </a:gridCol>
                <a:gridCol w="1574203">
                  <a:extLst>
                    <a:ext uri="{9D8B030D-6E8A-4147-A177-3AD203B41FA5}">
                      <a16:colId xmlns:a16="http://schemas.microsoft.com/office/drawing/2014/main" val="128839751"/>
                    </a:ext>
                  </a:extLst>
                </a:gridCol>
              </a:tblGrid>
              <a:tr h="237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Technique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Definition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Pros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Cons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2607949039"/>
                  </a:ext>
                </a:extLst>
              </a:tr>
              <a:tr h="7755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Support Vector Machines 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Supervised learning approach that optimizes the margin that separates data.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SLT Confidence characteristic (expected risk)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class imbalance issues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500707545"/>
                  </a:ext>
                </a:extLst>
              </a:tr>
              <a:tr h="5063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Decision Trees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This method performs classification by constructing trees where branches are separated by decision points.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Easy to understand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Not flexible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3878113511"/>
                  </a:ext>
                </a:extLst>
              </a:tr>
              <a:tr h="7755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Neural Networks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Model represents the structure of the human brain with neurons and links to the neurons. 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Versatile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Can obscure the underlying structure of the 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1760872364"/>
                  </a:ext>
                </a:extLst>
              </a:tr>
              <a:tr h="7755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K-means clustering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Unsupervised method that forms k-means clusters to minimize distance between centroids and members of cluster.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Unsupervised – so no training needed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Needs clearly defined separations in the data in order to be effective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3603677476"/>
                  </a:ext>
                </a:extLst>
              </a:tr>
              <a:tr h="5063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Linear Discriminant Analysis (LDA)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Creates linear function of features to classify data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Simple yet robust classification method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Normality assumptions of the classes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132509049"/>
                  </a:ext>
                </a:extLst>
              </a:tr>
              <a:tr h="7755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Naïve Bayes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Probabilistic Learning to calculate the probability of seeing a certain condition in the world by selecting the most probable class given the feature vector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Fast, easy to understand the model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Bayes assumptions of independence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1471101727"/>
                  </a:ext>
                </a:extLst>
              </a:tr>
              <a:tr h="5063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Maximum Likelihood Estimation (MLE)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Calculates the likelihood that an object will be seen based on its proportion in the sample data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Too simplistic for some applications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3445970421"/>
                  </a:ext>
                </a:extLst>
              </a:tr>
              <a:tr h="7755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Hidden Markov Models (HMM)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 Markov Chain is a weighted automaton consisting of nodes and arcs where the nodes represent states and the arcs represent the probability of going from one state to another.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Probabilistic. Good for sequence mining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Combinatorial complexity/ needs prior knowledge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2392" marR="62392" marT="0" marB="0"/>
                </a:tc>
                <a:extLst>
                  <a:ext uri="{0D108BD9-81ED-4DB2-BD59-A6C34878D82A}">
                    <a16:rowId xmlns:a16="http://schemas.microsoft.com/office/drawing/2014/main" val="29550409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330C3C0-9235-4914-B724-191A5050F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5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3632-3792-4D68-9437-5016B8D6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DCF6-A049-4273-B2A2-B7F2F25B7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 are machine learning approaches that produce as an output a specific class given some input features. </a:t>
            </a:r>
          </a:p>
          <a:p>
            <a:r>
              <a:rPr lang="en-US" dirty="0"/>
              <a:t>Important classifiers include:</a:t>
            </a:r>
          </a:p>
          <a:p>
            <a:pPr lvl="1"/>
            <a:r>
              <a:rPr lang="en-US" dirty="0"/>
              <a:t>Support Vector Machines (Burges 1998) commonly implemented using </a:t>
            </a:r>
            <a:r>
              <a:rPr lang="en-US" dirty="0" err="1"/>
              <a:t>LibSVM</a:t>
            </a:r>
            <a:r>
              <a:rPr lang="en-US" dirty="0"/>
              <a:t> (Chang and Lin, 2001)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artificial neural networks</a:t>
            </a:r>
          </a:p>
          <a:p>
            <a:pPr lvl="1"/>
            <a:r>
              <a:rPr lang="en-US" dirty="0"/>
              <a:t>deep learning based neural networks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k-nearest neighbor classifier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3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EBB3-E0A4-4751-BFA9-282AB8B9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62276-F360-4046-B9DF-16F19BB0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based methods are simply neural nets with more layers. </a:t>
            </a:r>
          </a:p>
          <a:p>
            <a:r>
              <a:rPr lang="en-US" dirty="0"/>
              <a:t>Deep learning methods have made a big impact in the field of machine learning in recent years. </a:t>
            </a:r>
          </a:p>
          <a:p>
            <a:r>
              <a:rPr lang="en-US" dirty="0"/>
              <a:t>given enough computational power, they can automatically learn the optimal features to be used in a classification problem.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0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FFBA-976F-4552-A6EF-4665892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9943-BF16-4087-9708-A8DD8F3B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past, learning what features to use required using humans to engineer the features. </a:t>
            </a:r>
          </a:p>
          <a:p>
            <a:r>
              <a:rPr lang="en-US" dirty="0"/>
              <a:t>This issue has now been alleviated somewhat by deep learning.</a:t>
            </a:r>
          </a:p>
          <a:p>
            <a:r>
              <a:rPr lang="en-US" dirty="0"/>
              <a:t>Revolutionized the industry</a:t>
            </a:r>
          </a:p>
        </p:txBody>
      </p:sp>
    </p:spTree>
    <p:extLst>
      <p:ext uri="{BB962C8B-B14F-4D97-AF65-F5344CB8AC3E}">
        <p14:creationId xmlns:p14="http://schemas.microsoft.com/office/powerpoint/2010/main" val="1766527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0F05-7641-4A07-8CA0-8E87156E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3F48-1949-42B6-BE50-437DA3A9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Additionally, artificial neural networks are classifiers that can handle non-linearly separable data. </a:t>
            </a:r>
          </a:p>
          <a:p>
            <a:r>
              <a:rPr lang="en-US" dirty="0"/>
              <a:t>In theory, this capability allows them to model data that may be more difficult to classify.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12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F4DB-A0A2-4EFA-AE21-2F2275BF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A018-FA76-4670-B0EC-0A75CE46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r>
              <a:rPr lang="en-US" dirty="0"/>
              <a:t>from </a:t>
            </a:r>
            <a:r>
              <a:rPr lang="en-US" dirty="0" err="1"/>
              <a:t>sklearn.cross_validation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matplotlib.colors</a:t>
            </a:r>
            <a:r>
              <a:rPr lang="en-US" dirty="0"/>
              <a:t> import </a:t>
            </a:r>
            <a:r>
              <a:rPr lang="en-US" dirty="0" err="1"/>
              <a:t>ListedColormap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precision_score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recall_score</a:t>
            </a:r>
            <a:r>
              <a:rPr lang="en-US" dirty="0"/>
              <a:t>, f1_score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LabelEncoder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decomposition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65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16F0-A700-4FFA-B1B1-B68B0C13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SKlearn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6F43-5B0C-4AB3-AD01-A78FC990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SKlearn</a:t>
            </a:r>
            <a:r>
              <a:rPr lang="en-US" dirty="0"/>
              <a:t> library is the main library which contains most of the traditional machine learning tools we will </a:t>
            </a:r>
          </a:p>
          <a:p>
            <a:r>
              <a:rPr lang="en-US" dirty="0"/>
              <a:t>The </a:t>
            </a:r>
            <a:r>
              <a:rPr lang="en-US" b="1" dirty="0" err="1"/>
              <a:t>numpy</a:t>
            </a:r>
            <a:r>
              <a:rPr lang="en-US" dirty="0"/>
              <a:t> library is essential for efficient matrix and linear algebra operations. </a:t>
            </a:r>
          </a:p>
          <a:p>
            <a:pPr lvl="1"/>
            <a:r>
              <a:rPr lang="en-US" dirty="0"/>
              <a:t>For those with experience with </a:t>
            </a:r>
            <a:r>
              <a:rPr lang="en-US" dirty="0" err="1"/>
              <a:t>MatLab</a:t>
            </a:r>
            <a:r>
              <a:rPr lang="en-US" dirty="0"/>
              <a:t>, I can say that </a:t>
            </a:r>
            <a:r>
              <a:rPr lang="en-US" dirty="0" err="1"/>
              <a:t>numpy</a:t>
            </a:r>
            <a:r>
              <a:rPr lang="en-US" dirty="0"/>
              <a:t> is a way of performing linear algebra operations in python similar to how they are done in </a:t>
            </a:r>
            <a:r>
              <a:rPr lang="en-US" dirty="0" err="1"/>
              <a:t>MatLab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makes the code more efficient in its implementation and faster as well.  </a:t>
            </a:r>
          </a:p>
          <a:p>
            <a:r>
              <a:rPr lang="en-US" dirty="0"/>
              <a:t>The </a:t>
            </a:r>
            <a:r>
              <a:rPr lang="en-US" b="1" dirty="0"/>
              <a:t>datasets</a:t>
            </a:r>
            <a:r>
              <a:rPr lang="en-US" dirty="0"/>
              <a:t> library helps to obtain standard corpora. You can use it to obtain annotated data like Fisher’s iris data set, for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5CA4-3D38-46BE-8429-428C8BE4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EB11-F8A6-4D83-B6F1-91295D88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are central to machine learning</a:t>
            </a:r>
          </a:p>
          <a:p>
            <a:r>
              <a:rPr lang="en-US" dirty="0"/>
              <a:t>The algorithms are data hungry</a:t>
            </a:r>
          </a:p>
          <a:p>
            <a:r>
              <a:rPr lang="en-US" dirty="0"/>
              <a:t>What is better have?</a:t>
            </a:r>
          </a:p>
          <a:p>
            <a:pPr lvl="1"/>
            <a:r>
              <a:rPr lang="en-US" dirty="0"/>
              <a:t>The most powerful machine learning algorithm and small amounts of poor data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Lots of good data even if our algorithm is not the best</a:t>
            </a:r>
          </a:p>
          <a:p>
            <a:r>
              <a:rPr lang="en-US" dirty="0"/>
              <a:t>Data is king!</a:t>
            </a:r>
          </a:p>
          <a:p>
            <a:endParaRPr lang="en-US" dirty="0"/>
          </a:p>
          <a:p>
            <a:r>
              <a:rPr lang="en-US" dirty="0"/>
              <a:t>Why have companies like Facebook, google, etc. do so well? </a:t>
            </a:r>
          </a:p>
          <a:p>
            <a:pPr lvl="1"/>
            <a:r>
              <a:rPr lang="en-US" dirty="0"/>
              <a:t>Because all of you that have social media feed them new data all the time and you even annotate it for them by labeling it with likes, etc. </a:t>
            </a:r>
          </a:p>
        </p:txBody>
      </p:sp>
    </p:spTree>
    <p:extLst>
      <p:ext uri="{BB962C8B-B14F-4D97-AF65-F5344CB8AC3E}">
        <p14:creationId xmlns:p14="http://schemas.microsoft.com/office/powerpoint/2010/main" val="3448026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C419-210E-4A37-8DEB-1FD7698E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5A6D-C0CB-4331-A496-3B6DD3CF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sklearn.cross_validation</a:t>
            </a:r>
            <a:r>
              <a:rPr lang="en-US" dirty="0"/>
              <a:t> we can import </a:t>
            </a:r>
            <a:r>
              <a:rPr lang="en-US" b="1" dirty="0" err="1"/>
              <a:t>train_test_split</a:t>
            </a:r>
            <a:r>
              <a:rPr lang="en-US" dirty="0"/>
              <a:t> which is used to create splits in a data matrix such as 70% for training purposes and 30% for testing purposes. </a:t>
            </a:r>
          </a:p>
          <a:p>
            <a:r>
              <a:rPr lang="en-US" dirty="0"/>
              <a:t>From </a:t>
            </a:r>
            <a:r>
              <a:rPr lang="en-US" b="1" dirty="0" err="1"/>
              <a:t>sklearn.preprocessing</a:t>
            </a:r>
            <a:r>
              <a:rPr lang="en-US" dirty="0"/>
              <a:t> we can import the </a:t>
            </a:r>
            <a:r>
              <a:rPr lang="en-US" b="1" dirty="0" err="1"/>
              <a:t>StandardScaler</a:t>
            </a:r>
            <a:r>
              <a:rPr lang="en-US" dirty="0"/>
              <a:t> module which helps to scale feature data. </a:t>
            </a:r>
          </a:p>
          <a:p>
            <a:r>
              <a:rPr lang="en-US" dirty="0"/>
              <a:t>We will use functions such as these to scale our data for the </a:t>
            </a:r>
            <a:r>
              <a:rPr lang="en-US" dirty="0" err="1"/>
              <a:t>Tensorflow</a:t>
            </a:r>
            <a:r>
              <a:rPr lang="en-US" dirty="0"/>
              <a:t> based classifiers. </a:t>
            </a:r>
          </a:p>
          <a:p>
            <a:r>
              <a:rPr lang="en-US" dirty="0"/>
              <a:t>Deep learning algorithms can improve significantly when data is properly scaled. So, it is recommended to do this.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64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D29B-E95C-4ADD-8B6A-221A80AF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6C63-4673-420B-862C-9C6E5AC4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more very important libraries are </a:t>
            </a:r>
            <a:r>
              <a:rPr lang="en-US" b="1" dirty="0" err="1"/>
              <a:t>matplotlib.pyplot</a:t>
            </a:r>
            <a:r>
              <a:rPr lang="en-US" dirty="0"/>
              <a:t> and </a:t>
            </a:r>
            <a:r>
              <a:rPr lang="en-US" b="1" dirty="0"/>
              <a:t>pandas</a:t>
            </a:r>
            <a:r>
              <a:rPr lang="en-US" dirty="0"/>
              <a:t>.</a:t>
            </a:r>
          </a:p>
          <a:p>
            <a:r>
              <a:rPr lang="en-US" dirty="0"/>
              <a:t> The </a:t>
            </a:r>
            <a:r>
              <a:rPr lang="en-US" b="1" dirty="0" err="1"/>
              <a:t>matplotlib.pyplot</a:t>
            </a:r>
            <a:r>
              <a:rPr lang="en-US" dirty="0"/>
              <a:t> library is very useful for visualization of data and results and the </a:t>
            </a:r>
            <a:r>
              <a:rPr lang="en-US" b="1" dirty="0"/>
              <a:t>pandas</a:t>
            </a:r>
            <a:r>
              <a:rPr lang="en-US" dirty="0"/>
              <a:t> library is very useful for pre-processing.</a:t>
            </a:r>
          </a:p>
          <a:p>
            <a:r>
              <a:rPr lang="en-US" dirty="0"/>
              <a:t> The </a:t>
            </a:r>
            <a:r>
              <a:rPr lang="en-US" b="1" dirty="0"/>
              <a:t>pandas</a:t>
            </a:r>
            <a:r>
              <a:rPr lang="en-US" dirty="0"/>
              <a:t> library can be very useful to pre-process large data sets in very fast and very efficient ways.</a:t>
            </a:r>
          </a:p>
          <a:p>
            <a:r>
              <a:rPr lang="en-US" dirty="0"/>
              <a:t>There are some parameters that are sometimes useful to set in your code. </a:t>
            </a:r>
          </a:p>
          <a:p>
            <a:r>
              <a:rPr lang="en-US" dirty="0"/>
              <a:t>The code sample below shows the use of </a:t>
            </a:r>
            <a:r>
              <a:rPr lang="en-US" b="1" dirty="0" err="1"/>
              <a:t>np.set_printoptions</a:t>
            </a:r>
            <a:r>
              <a:rPr lang="en-US" b="1" dirty="0"/>
              <a:t>. </a:t>
            </a:r>
          </a:p>
          <a:p>
            <a:r>
              <a:rPr lang="en-US" dirty="0"/>
              <a:t>The function is used to print all values in a </a:t>
            </a:r>
            <a:r>
              <a:rPr lang="en-US" dirty="0" err="1"/>
              <a:t>numpy</a:t>
            </a:r>
            <a:r>
              <a:rPr lang="en-US" dirty="0"/>
              <a:t> array. </a:t>
            </a:r>
          </a:p>
          <a:p>
            <a:r>
              <a:rPr lang="en-US" dirty="0"/>
              <a:t>This can be useful when trying to visualize the contents of a large data set.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45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2F35-EC64-4EF7-BEF3-1B9D69B4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14C6-F8A6-4AE4-A243-F11328B1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set parameters</a:t>
            </a:r>
          </a:p>
          <a:p>
            <a:endParaRPr lang="en-US" dirty="0"/>
          </a:p>
          <a:p>
            <a:r>
              <a:rPr lang="en-US" dirty="0" err="1"/>
              <a:t>np.set_printoptions</a:t>
            </a:r>
            <a:r>
              <a:rPr lang="en-US" dirty="0"/>
              <a:t>(threshold=np.inf) ## print all values in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94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C87F-3958-40B8-91E9-AE7A3E14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CFC6-A4DC-461E-B6C7-562D12B6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assume that our data is stored in the matrix 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r>
              <a:rPr lang="en-US" dirty="0"/>
              <a:t>The code segment below uses the function </a:t>
            </a:r>
            <a:r>
              <a:rPr lang="en-US" b="1" dirty="0" err="1"/>
              <a:t>train_test_split</a:t>
            </a:r>
            <a:r>
              <a:rPr lang="en-US" dirty="0"/>
              <a:t>. </a:t>
            </a:r>
          </a:p>
          <a:p>
            <a:r>
              <a:rPr lang="en-US" dirty="0"/>
              <a:t>This function is used to split a data set (in this case </a:t>
            </a:r>
            <a:r>
              <a:rPr lang="en-US" b="1" dirty="0"/>
              <a:t>X</a:t>
            </a:r>
            <a:r>
              <a:rPr lang="en-US" dirty="0"/>
              <a:t>) into 4 sets which are </a:t>
            </a:r>
            <a:r>
              <a:rPr lang="en-US" b="1" dirty="0" err="1"/>
              <a:t>X_train</a:t>
            </a:r>
            <a:r>
              <a:rPr lang="en-US" b="1" dirty="0"/>
              <a:t>, </a:t>
            </a:r>
            <a:r>
              <a:rPr lang="en-US" b="1" dirty="0" err="1"/>
              <a:t>X_test</a:t>
            </a:r>
            <a:r>
              <a:rPr lang="en-US" b="1" dirty="0"/>
              <a:t>, </a:t>
            </a:r>
            <a:r>
              <a:rPr lang="en-US" b="1" dirty="0" err="1"/>
              <a:t>y_train</a:t>
            </a:r>
            <a:r>
              <a:rPr lang="en-US" b="1" dirty="0"/>
              <a:t>, </a:t>
            </a:r>
            <a:r>
              <a:rPr lang="en-US" b="1" dirty="0" err="1"/>
              <a:t>y_test</a:t>
            </a:r>
            <a:r>
              <a:rPr lang="en-US" dirty="0"/>
              <a:t>. </a:t>
            </a:r>
          </a:p>
          <a:p>
            <a:r>
              <a:rPr lang="en-US" dirty="0"/>
              <a:t>These are the 4 sets that will be used by the traditional classifiers or the deep learning classifiers. </a:t>
            </a:r>
          </a:p>
          <a:p>
            <a:r>
              <a:rPr lang="en-US" dirty="0"/>
              <a:t>The sets that start with </a:t>
            </a:r>
            <a:r>
              <a:rPr lang="en-US" b="1" dirty="0"/>
              <a:t>X</a:t>
            </a:r>
            <a:r>
              <a:rPr lang="en-US" dirty="0"/>
              <a:t> hold the data (feature vectors) and the sets that start with </a:t>
            </a:r>
            <a:r>
              <a:rPr lang="en-US" b="1" dirty="0"/>
              <a:t>y</a:t>
            </a:r>
            <a:r>
              <a:rPr lang="en-US" dirty="0"/>
              <a:t> hold the labels per sample (e.g. y</a:t>
            </a:r>
            <a:r>
              <a:rPr lang="en-US" baseline="-25000" dirty="0"/>
              <a:t>1</a:t>
            </a:r>
            <a:r>
              <a:rPr lang="en-US" dirty="0"/>
              <a:t> for the first feature vector, y</a:t>
            </a:r>
            <a:r>
              <a:rPr lang="en-US" baseline="-25000" dirty="0"/>
              <a:t>2</a:t>
            </a:r>
            <a:r>
              <a:rPr lang="en-US" dirty="0"/>
              <a:t> for the second feature vector, and so on).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1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B364-8C4D-4E9B-89BE-0BECF912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7A85-EB91-4202-95BB-BBB2A6096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values </a:t>
            </a:r>
            <a:r>
              <a:rPr lang="en-US" b="1" dirty="0" err="1"/>
              <a:t>test_size</a:t>
            </a:r>
            <a:r>
              <a:rPr lang="en-US" dirty="0"/>
              <a:t>=0.01and </a:t>
            </a:r>
            <a:r>
              <a:rPr lang="en-US" b="1" dirty="0" err="1"/>
              <a:t>random_state</a:t>
            </a:r>
            <a:r>
              <a:rPr lang="en-US" dirty="0"/>
              <a:t>=42 in the function are parameters that define the split. </a:t>
            </a:r>
          </a:p>
          <a:p>
            <a:r>
              <a:rPr lang="en-US" dirty="0"/>
              <a:t>The value 0.01 makes a train set that has 99% of all samples while the test set has 1% of all samples. </a:t>
            </a:r>
          </a:p>
          <a:p>
            <a:r>
              <a:rPr lang="en-US" dirty="0"/>
              <a:t>In contrast </a:t>
            </a:r>
            <a:r>
              <a:rPr lang="en-US" b="1" dirty="0" err="1"/>
              <a:t>test_size</a:t>
            </a:r>
            <a:r>
              <a:rPr lang="en-US" dirty="0"/>
              <a:t>=0.20 would mean that there is a 80% and 20% split. </a:t>
            </a:r>
          </a:p>
          <a:p>
            <a:r>
              <a:rPr lang="en-US" dirty="0"/>
              <a:t>The </a:t>
            </a:r>
            <a:r>
              <a:rPr lang="en-US" b="1" dirty="0" err="1"/>
              <a:t>random_state</a:t>
            </a:r>
            <a:r>
              <a:rPr lang="en-US" dirty="0"/>
              <a:t>=42 allows you to always get the same random data since the seed is defined as 42.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44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6845-B590-4521-AB01-0AA0CED1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D8CC-81D4-4053-8CE8-55EEF081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=0.30, </a:t>
            </a:r>
            <a:r>
              <a:rPr lang="en-US" dirty="0" err="1"/>
              <a:t>random_state</a:t>
            </a:r>
            <a:r>
              <a:rPr lang="en-US" dirty="0"/>
              <a:t>=48)</a:t>
            </a:r>
          </a:p>
          <a:p>
            <a:endParaRPr lang="en-US" dirty="0"/>
          </a:p>
          <a:p>
            <a:r>
              <a:rPr lang="en-US" dirty="0"/>
              <a:t>## k-folds cross validation all goes in train sets (hence 0.01)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=0.01,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10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935B-0604-444B-BF84-7D4C213C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032D-1250-4F36-BBDB-BFAC37D1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call all the functions or classifiers you can employ the following approach. </a:t>
            </a:r>
          </a:p>
          <a:p>
            <a:r>
              <a:rPr lang="en-US" dirty="0"/>
              <a:t> Here we have defined 5 common classifiers. </a:t>
            </a:r>
          </a:p>
          <a:p>
            <a:r>
              <a:rPr lang="en-US" dirty="0"/>
              <a:t>Notice that each one gets the 4 data sets obtained from the percentage split. </a:t>
            </a:r>
          </a:p>
          <a:p>
            <a:r>
              <a:rPr lang="en-US" dirty="0"/>
              <a:t>Notice also that the data files have a </a:t>
            </a:r>
            <a:r>
              <a:rPr lang="en-US" b="1" dirty="0"/>
              <a:t>_normalized</a:t>
            </a:r>
            <a:r>
              <a:rPr lang="en-US" dirty="0"/>
              <a:t> added to their name. </a:t>
            </a:r>
          </a:p>
          <a:p>
            <a:r>
              <a:rPr lang="en-US" dirty="0"/>
              <a:t>This is a good standard approach used by programmers to indicate that this data has been scaled. </a:t>
            </a:r>
          </a:p>
          <a:p>
            <a:r>
              <a:rPr lang="en-US" dirty="0"/>
              <a:t>The next chapter addresses scaling. Here you run </a:t>
            </a:r>
            <a:r>
              <a:rPr lang="en-US" b="1" dirty="0" err="1"/>
              <a:t>X_train</a:t>
            </a:r>
            <a:r>
              <a:rPr lang="en-US" dirty="0"/>
              <a:t> through a scaler function to obtain </a:t>
            </a:r>
            <a:r>
              <a:rPr lang="en-US" b="1" dirty="0" err="1"/>
              <a:t>X_train_normalized</a:t>
            </a:r>
            <a:r>
              <a:rPr lang="en-US" dirty="0"/>
              <a:t>. </a:t>
            </a:r>
          </a:p>
          <a:p>
            <a:r>
              <a:rPr lang="en-US" dirty="0"/>
              <a:t>The labels (y) are not scaled.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69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4531-C98D-47E8-A493-5778DBEA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D2509-7259-4051-B7B2-9B926BDE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#######################################</a:t>
            </a:r>
          </a:p>
          <a:p>
            <a:r>
              <a:rPr lang="en-US" dirty="0"/>
              <a:t>## ML_MAIN()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logistic_regression_rc</a:t>
            </a:r>
            <a:r>
              <a:rPr lang="en-US" dirty="0"/>
              <a:t>(</a:t>
            </a:r>
            <a:r>
              <a:rPr lang="en-US" dirty="0" err="1"/>
              <a:t>X_train_normalized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X_test_normalized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</a:t>
            </a:r>
          </a:p>
          <a:p>
            <a:r>
              <a:rPr lang="en-US" dirty="0"/>
              <a:t>#</a:t>
            </a:r>
            <a:r>
              <a:rPr lang="en-US" dirty="0" err="1"/>
              <a:t>svm_rc</a:t>
            </a:r>
            <a:r>
              <a:rPr lang="en-US" dirty="0"/>
              <a:t>(</a:t>
            </a:r>
            <a:r>
              <a:rPr lang="en-US" dirty="0" err="1"/>
              <a:t>X_train_normalized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X_test_normalized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</a:t>
            </a:r>
          </a:p>
          <a:p>
            <a:r>
              <a:rPr lang="en-US" dirty="0"/>
              <a:t>#</a:t>
            </a:r>
            <a:r>
              <a:rPr lang="en-US" dirty="0" err="1"/>
              <a:t>random_forest_rc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</a:t>
            </a:r>
          </a:p>
          <a:p>
            <a:r>
              <a:rPr lang="en-US" dirty="0"/>
              <a:t>#</a:t>
            </a:r>
            <a:r>
              <a:rPr lang="en-US" dirty="0" err="1"/>
              <a:t>knn_rc</a:t>
            </a:r>
            <a:r>
              <a:rPr lang="en-US" dirty="0"/>
              <a:t>(</a:t>
            </a:r>
            <a:r>
              <a:rPr lang="en-US" dirty="0" err="1"/>
              <a:t>X_train_normalized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X_test_normalized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</a:t>
            </a:r>
          </a:p>
          <a:p>
            <a:r>
              <a:rPr lang="en-US" dirty="0" err="1"/>
              <a:t>multilayer_perceptron_rc</a:t>
            </a:r>
            <a:r>
              <a:rPr lang="en-US" dirty="0"/>
              <a:t>(</a:t>
            </a:r>
            <a:r>
              <a:rPr lang="en-US" dirty="0" err="1"/>
              <a:t>X_train_normalized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X_test_normalized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46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3571-7B14-401B-AB0B-710427BE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06D9-622F-4C27-89E8-5B0FBABD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begin to discuss some of the machine learning algorithms, I should say something about optimization. </a:t>
            </a:r>
          </a:p>
          <a:p>
            <a:r>
              <a:rPr lang="en-US" dirty="0"/>
              <a:t>Optimization is a key process in machine learning. </a:t>
            </a:r>
          </a:p>
          <a:p>
            <a:r>
              <a:rPr lang="en-US" dirty="0"/>
              <a:t>Basically, any supervised learning algorithm needs to learn a prediction equation given a set of annotated data. </a:t>
            </a:r>
          </a:p>
          <a:p>
            <a:r>
              <a:rPr lang="en-US" dirty="0"/>
              <a:t>This prediction function usually has a set of parameters that must be learned. </a:t>
            </a:r>
          </a:p>
          <a:p>
            <a:r>
              <a:rPr lang="en-US" dirty="0"/>
              <a:t>However, the question is “how do you learn these parameters?” </a:t>
            </a:r>
          </a:p>
          <a:p>
            <a:pPr lvl="1"/>
            <a:r>
              <a:rPr lang="en-US" dirty="0"/>
              <a:t>The answer is that you do so through optimization.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82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9AA8-E7D9-4434-A83D-96070968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06BD-B765-4E9A-AD80-2113934D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its simplest form, optimization consists of trying a set of parameters with your model and seeing what result they give you. </a:t>
            </a:r>
          </a:p>
          <a:p>
            <a:r>
              <a:rPr lang="en-US" dirty="0"/>
              <a:t>If the result is not good, the optimization algorithm needs to decide if you should decrease the values of the parameters or increase the values of the parameters. </a:t>
            </a:r>
          </a:p>
          <a:p>
            <a:r>
              <a:rPr lang="en-US" dirty="0"/>
              <a:t>In general, you do this in a loop (increasing and decreasing) until you find an optimal set of parameters. </a:t>
            </a:r>
          </a:p>
          <a:p>
            <a:r>
              <a:rPr lang="en-US" dirty="0"/>
              <a:t>But one of the questions to answer here is: do the values go up or down? </a:t>
            </a:r>
          </a:p>
          <a:p>
            <a:pPr lvl="1"/>
            <a:r>
              <a:rPr lang="en-US" dirty="0"/>
              <a:t>Well, as it turns out, there are methodologies based on calculus that help you to make this decision.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5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9A02-2728-410D-BC4D-A0FDBC36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A295-2410-4E90-BCDB-054DD638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 regular data science class and a data science class for cyber security</a:t>
            </a:r>
          </a:p>
          <a:p>
            <a:pPr lvl="1"/>
            <a:r>
              <a:rPr lang="en-US" dirty="0"/>
              <a:t>The data</a:t>
            </a:r>
          </a:p>
          <a:p>
            <a:r>
              <a:rPr lang="en-US" dirty="0"/>
              <a:t>Everything else is the same. The machine learning algorithms do not really change</a:t>
            </a:r>
          </a:p>
          <a:p>
            <a:r>
              <a:rPr lang="en-US" dirty="0"/>
              <a:t>What Changes is the how the data is represented or converted to features, samples, classes, etc.</a:t>
            </a:r>
          </a:p>
          <a:p>
            <a:r>
              <a:rPr lang="en-US" dirty="0"/>
              <a:t>In this, module we will explore data sets.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22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E5B0-E01D-4CEA-B936-B9C2C934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4D678-500C-427F-9E32-1938A086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AC823-EE4B-4DD2-BF70-D9B8992B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3" t="38519" r="28125" b="13519"/>
          <a:stretch/>
        </p:blipFill>
        <p:spPr>
          <a:xfrm>
            <a:off x="928688" y="1340687"/>
            <a:ext cx="7286624" cy="47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32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B2C2-1C4E-4E5C-A560-A26CB76A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0F95-DA09-4D63-85FA-3D4BE5BDA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graph represents an optimization problem. </a:t>
            </a:r>
          </a:p>
          <a:p>
            <a:r>
              <a:rPr lang="en-US" dirty="0"/>
              <a:t>The y axis represents the cost (or penalty) of using a given parameter.</a:t>
            </a:r>
          </a:p>
          <a:p>
            <a:r>
              <a:rPr lang="en-US" dirty="0"/>
              <a:t> The</a:t>
            </a:r>
            <a:r>
              <a:rPr lang="en-US" b="1" dirty="0"/>
              <a:t> x</a:t>
            </a:r>
            <a:r>
              <a:rPr lang="en-US" dirty="0"/>
              <a:t> axis represents the value of the parameter (</a:t>
            </a:r>
            <a:r>
              <a:rPr lang="en-US" b="1" dirty="0"/>
              <a:t>w</a:t>
            </a:r>
            <a:r>
              <a:rPr lang="en-US" dirty="0"/>
              <a:t>) being used at the given iteration. </a:t>
            </a:r>
          </a:p>
          <a:p>
            <a:r>
              <a:rPr lang="en-US" dirty="0"/>
              <a:t>The curve represents the behavior that the function being used to </a:t>
            </a:r>
            <a:r>
              <a:rPr lang="en-US" dirty="0" err="1"/>
              <a:t>minime</a:t>
            </a:r>
            <a:r>
              <a:rPr lang="en-US" dirty="0"/>
              <a:t> the cost will follow for every value of parameter 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73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5A9B-0DEF-4AD4-9C2C-6233072A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BCD5-69FE-4E84-9CAB-4591B2DC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graph, the optimal value for the curve is found where the star is located (</a:t>
            </a:r>
            <a:r>
              <a:rPr lang="en-US" dirty="0" err="1"/>
              <a:t>i.e</a:t>
            </a:r>
            <a:r>
              <a:rPr lang="en-US" dirty="0"/>
              <a:t> where the value of cost is at a minimum). </a:t>
            </a:r>
          </a:p>
          <a:p>
            <a:r>
              <a:rPr lang="en-US" dirty="0"/>
              <a:t>So, somehow the optimization algorithm needs to travel through the function and arrive at the position indicated by the star. </a:t>
            </a:r>
          </a:p>
          <a:p>
            <a:r>
              <a:rPr lang="en-US" dirty="0"/>
              <a:t>At that point, the value of “</a:t>
            </a:r>
            <a:r>
              <a:rPr lang="en-US" b="1" dirty="0"/>
              <a:t>w</a:t>
            </a:r>
            <a:r>
              <a:rPr lang="en-US" dirty="0"/>
              <a:t>” reduces the cost and finds the best solution. </a:t>
            </a:r>
          </a:p>
          <a:p>
            <a:r>
              <a:rPr lang="en-US" dirty="0"/>
              <a:t>Instead of trying all values of “</a:t>
            </a:r>
            <a:r>
              <a:rPr lang="en-US" b="1" dirty="0"/>
              <a:t>w</a:t>
            </a:r>
            <a:r>
              <a:rPr lang="en-US" dirty="0"/>
              <a:t>” at random, the algorithm can make educated guesses about which direction to follow (up or down). </a:t>
            </a:r>
          </a:p>
          <a:p>
            <a:r>
              <a:rPr lang="en-US" dirty="0"/>
              <a:t>To do this, we can use calculus to calculate the derivative of the function at a given point. </a:t>
            </a:r>
          </a:p>
          <a:p>
            <a:r>
              <a:rPr lang="en-US" dirty="0"/>
              <a:t>This will allow us to determine the slope at that point.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64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CFDE-C5A1-4041-BCA8-E8BA18B0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02BC-21A6-447B-9F38-46242CC0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the graph, this represents the tangent line to the curve if we calculate the derivative at point </a:t>
            </a:r>
            <a:r>
              <a:rPr lang="en-US" b="1" dirty="0"/>
              <a:t>w</a:t>
            </a:r>
            <a:r>
              <a:rPr lang="en-US" dirty="0"/>
              <a:t>. </a:t>
            </a:r>
          </a:p>
          <a:p>
            <a:r>
              <a:rPr lang="en-US" dirty="0"/>
              <a:t>If we calculate the slope at the position of the star symbol, then the slope is zero because the tangent at that point is parallel to the x axis.</a:t>
            </a:r>
          </a:p>
          <a:p>
            <a:r>
              <a:rPr lang="en-US" dirty="0"/>
              <a:t>The slope at the point “</a:t>
            </a:r>
            <a:r>
              <a:rPr lang="en-US" b="1" dirty="0"/>
              <a:t>w</a:t>
            </a:r>
            <a:r>
              <a:rPr lang="en-US" dirty="0"/>
              <a:t>” will be positive. </a:t>
            </a:r>
          </a:p>
          <a:p>
            <a:r>
              <a:rPr lang="en-US" dirty="0"/>
              <a:t>Based on this result, we can tell the direction we want to take for parameter </a:t>
            </a:r>
            <a:r>
              <a:rPr lang="en-US" b="1" dirty="0"/>
              <a:t>w</a:t>
            </a:r>
            <a:r>
              <a:rPr lang="en-US" dirty="0"/>
              <a:t> (decrease or increase). </a:t>
            </a:r>
          </a:p>
          <a:p>
            <a:r>
              <a:rPr lang="en-US" dirty="0"/>
              <a:t>This type of optimization is called gradient descent and is very important in machine learning and deep learning. </a:t>
            </a:r>
          </a:p>
          <a:p>
            <a:r>
              <a:rPr lang="en-US" dirty="0"/>
              <a:t>There are several approaches to implement gradient descent and this is just the simplest explanation for conceptual purposes.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33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E2A7-2EA7-48C2-BE2F-8D7786AF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93A5-6A7A-4F03-B223-4E24955A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old_x</a:t>
            </a:r>
            <a:r>
              <a:rPr lang="en-US" dirty="0"/>
              <a:t> = 0</a:t>
            </a:r>
          </a:p>
          <a:p>
            <a:r>
              <a:rPr lang="en-US" dirty="0" err="1"/>
              <a:t>new_x</a:t>
            </a:r>
            <a:r>
              <a:rPr lang="en-US" dirty="0"/>
              <a:t> = 4</a:t>
            </a:r>
          </a:p>
          <a:p>
            <a:r>
              <a:rPr lang="en-US" dirty="0" err="1"/>
              <a:t>step_size</a:t>
            </a:r>
            <a:r>
              <a:rPr lang="en-US" dirty="0"/>
              <a:t> = 0.01</a:t>
            </a:r>
          </a:p>
          <a:p>
            <a:r>
              <a:rPr lang="en-US" dirty="0"/>
              <a:t>precision = 0.00001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def </a:t>
            </a:r>
            <a:r>
              <a:rPr lang="en-US" dirty="0" err="1"/>
              <a:t>function_derivative</a:t>
            </a:r>
            <a:r>
              <a:rPr lang="en-US" dirty="0"/>
              <a:t>(x):</a:t>
            </a:r>
          </a:p>
          <a:p>
            <a:r>
              <a:rPr lang="en-US" dirty="0"/>
              <a:t>      return  3*x ** 2 – 6*x</a:t>
            </a:r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absolute_value</a:t>
            </a:r>
            <a:r>
              <a:rPr lang="en-US" dirty="0"/>
              <a:t>(</a:t>
            </a:r>
            <a:r>
              <a:rPr lang="en-US" dirty="0" err="1"/>
              <a:t>new_x</a:t>
            </a:r>
            <a:r>
              <a:rPr lang="en-US" dirty="0"/>
              <a:t> – </a:t>
            </a:r>
            <a:r>
              <a:rPr lang="en-US" dirty="0" err="1"/>
              <a:t>old_x</a:t>
            </a:r>
            <a:r>
              <a:rPr lang="en-US" dirty="0"/>
              <a:t>) &gt; precision:</a:t>
            </a:r>
          </a:p>
          <a:p>
            <a:r>
              <a:rPr lang="en-US" dirty="0"/>
              <a:t>      </a:t>
            </a:r>
            <a:r>
              <a:rPr lang="en-US" dirty="0" err="1"/>
              <a:t>old_x</a:t>
            </a:r>
            <a:r>
              <a:rPr lang="en-US" dirty="0"/>
              <a:t>= </a:t>
            </a:r>
            <a:r>
              <a:rPr lang="en-US" dirty="0" err="1"/>
              <a:t>new_x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new_x</a:t>
            </a:r>
            <a:r>
              <a:rPr lang="en-US" dirty="0"/>
              <a:t> = </a:t>
            </a:r>
            <a:r>
              <a:rPr lang="en-US" dirty="0" err="1"/>
              <a:t>old_x</a:t>
            </a:r>
            <a:r>
              <a:rPr lang="en-US" dirty="0"/>
              <a:t> – </a:t>
            </a:r>
            <a:r>
              <a:rPr lang="en-US" dirty="0" err="1"/>
              <a:t>step_size</a:t>
            </a:r>
            <a:r>
              <a:rPr lang="en-US" dirty="0"/>
              <a:t> * </a:t>
            </a:r>
            <a:r>
              <a:rPr lang="en-US" dirty="0" err="1"/>
              <a:t>function_derivative</a:t>
            </a:r>
            <a:r>
              <a:rPr lang="en-US" dirty="0"/>
              <a:t>(</a:t>
            </a:r>
            <a:r>
              <a:rPr lang="en-US" dirty="0" err="1"/>
              <a:t>old_x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 “result is: ”, </a:t>
            </a:r>
            <a:r>
              <a:rPr lang="en-US" dirty="0" err="1"/>
              <a:t>new_x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42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0F29-B25F-4163-A4A2-F37D060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66EC-27BA-4481-9320-29B496AB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code example we assume a function of </a:t>
            </a:r>
          </a:p>
          <a:p>
            <a:r>
              <a:rPr lang="en-US" dirty="0"/>
              <a:t>                         f() =  x</a:t>
            </a:r>
            <a:r>
              <a:rPr lang="en-US" baseline="30000" dirty="0"/>
              <a:t>3</a:t>
            </a:r>
            <a:r>
              <a:rPr lang="en-US" dirty="0"/>
              <a:t> – 3x</a:t>
            </a:r>
            <a:r>
              <a:rPr lang="en-US" baseline="30000" dirty="0"/>
              <a:t>2</a:t>
            </a:r>
            <a:r>
              <a:rPr lang="en-US" dirty="0"/>
              <a:t> + 7 </a:t>
            </a:r>
          </a:p>
          <a:p>
            <a:r>
              <a:rPr lang="en-US" dirty="0"/>
              <a:t>that needs to be optimized for parameter x. We will need the value of the derivative for each point x. The derivative for f() is:</a:t>
            </a:r>
          </a:p>
          <a:p>
            <a:r>
              <a:rPr lang="en-US" dirty="0"/>
              <a:t>                         f ´() = 3x</a:t>
            </a:r>
            <a:r>
              <a:rPr lang="en-US" baseline="30000" dirty="0"/>
              <a:t>2</a:t>
            </a:r>
            <a:r>
              <a:rPr lang="en-US" dirty="0"/>
              <a:t> – 6x</a:t>
            </a:r>
          </a:p>
          <a:p>
            <a:r>
              <a:rPr lang="en-US" dirty="0"/>
              <a:t>So, the parameter x can be calculated in a loop using the derivative function which will determine the direction to follow when increasing or decreasing the parameter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3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and features </a:t>
            </a:r>
          </a:p>
        </p:txBody>
      </p:sp>
    </p:spTree>
    <p:extLst>
      <p:ext uri="{BB962C8B-B14F-4D97-AF65-F5344CB8AC3E}">
        <p14:creationId xmlns:p14="http://schemas.microsoft.com/office/powerpoint/2010/main" val="4123604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10C2-E1FB-4025-BF15-957BF2E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EA34-F293-4B76-95D7-77C41331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thinking of a data set, think in terms of a matrix</a:t>
            </a:r>
          </a:p>
          <a:p>
            <a:r>
              <a:rPr lang="en-US" dirty="0"/>
              <a:t>Rows =&gt; samples</a:t>
            </a:r>
          </a:p>
          <a:p>
            <a:r>
              <a:rPr lang="en-US" dirty="0"/>
              <a:t>Columns =&gt; features</a:t>
            </a:r>
          </a:p>
          <a:p>
            <a:pPr marL="342900" lvl="1" indent="0">
              <a:buNone/>
            </a:pPr>
            <a:r>
              <a:rPr lang="en-US" dirty="0" err="1"/>
              <a:t>Matrix_data</a:t>
            </a:r>
            <a:r>
              <a:rPr lang="en-US" dirty="0"/>
              <a:t> = </a:t>
            </a:r>
            <a:r>
              <a:rPr lang="en-US" dirty="0" err="1"/>
              <a:t>np.loadtxt</a:t>
            </a:r>
            <a:r>
              <a:rPr lang="en-US" dirty="0"/>
              <a:t>(dataset, delimiter= “ , ” , </a:t>
            </a:r>
            <a:r>
              <a:rPr lang="en-US" dirty="0" err="1"/>
              <a:t>skiprows</a:t>
            </a:r>
            <a:r>
              <a:rPr lang="en-US" dirty="0"/>
              <a:t>=1)</a:t>
            </a:r>
          </a:p>
          <a:p>
            <a:pPr marL="342900" lvl="1" indent="0">
              <a:buNone/>
            </a:pPr>
            <a:r>
              <a:rPr lang="en-US" dirty="0"/>
              <a:t>X = </a:t>
            </a:r>
            <a:r>
              <a:rPr lang="en-US" dirty="0" err="1"/>
              <a:t>Matrix_data</a:t>
            </a:r>
            <a:r>
              <a:rPr lang="en-US" dirty="0"/>
              <a:t>[ : , : 4]</a:t>
            </a:r>
          </a:p>
          <a:p>
            <a:pPr marL="342900" lvl="1" indent="0">
              <a:buNone/>
            </a:pPr>
            <a:r>
              <a:rPr lang="en-US" dirty="0"/>
              <a:t>y = </a:t>
            </a:r>
            <a:r>
              <a:rPr lang="en-US" dirty="0" err="1"/>
              <a:t>Matrix_data</a:t>
            </a:r>
            <a:r>
              <a:rPr lang="en-US" dirty="0"/>
              <a:t>[ : , 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C43-9C38-4260-BA61-2FC537C6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84FB-A072-4D63-B22D-4397265FC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dataset is a collection of multiple variable analysis dataset. It contains totally 150 data. There are 3 labels in this dataset which are </a:t>
            </a:r>
            <a:r>
              <a:rPr lang="en-US" dirty="0" err="1"/>
              <a:t>Setosa</a:t>
            </a:r>
            <a:r>
              <a:rPr lang="en-US" dirty="0"/>
              <a:t>, </a:t>
            </a:r>
            <a:r>
              <a:rPr lang="en-US" dirty="0" err="1"/>
              <a:t>Versicolour</a:t>
            </a:r>
            <a:r>
              <a:rPr lang="en-US" dirty="0"/>
              <a:t>, and </a:t>
            </a:r>
            <a:r>
              <a:rPr lang="en-US" dirty="0" err="1"/>
              <a:t>Virginica</a:t>
            </a:r>
            <a:r>
              <a:rPr lang="en-US" dirty="0"/>
              <a:t>. Each class contains 4 features to do prediction.</a:t>
            </a:r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sz="1400" dirty="0"/>
              <a:t>1  </a:t>
            </a:r>
            <a:r>
              <a:rPr lang="en-US" dirty="0"/>
              <a:t> X</a:t>
            </a:r>
            <a:r>
              <a:rPr lang="en-US" sz="1600" dirty="0"/>
              <a:t>2</a:t>
            </a:r>
            <a:r>
              <a:rPr lang="en-US" dirty="0"/>
              <a:t>   X</a:t>
            </a:r>
            <a:r>
              <a:rPr lang="en-US" sz="1600" dirty="0"/>
              <a:t>3 </a:t>
            </a:r>
            <a:r>
              <a:rPr lang="en-US" dirty="0"/>
              <a:t>  X</a:t>
            </a:r>
            <a:r>
              <a:rPr lang="en-US" sz="1600" dirty="0"/>
              <a:t>4 </a:t>
            </a:r>
            <a:r>
              <a:rPr lang="en-US" dirty="0"/>
              <a:t>  y</a:t>
            </a:r>
          </a:p>
          <a:p>
            <a:pPr marL="0" indent="0" algn="ctr">
              <a:buNone/>
            </a:pPr>
            <a:r>
              <a:rPr lang="en-US" dirty="0"/>
              <a:t>[[5.1 3.5 1.4 0.2 0.  ]</a:t>
            </a:r>
          </a:p>
          <a:p>
            <a:pPr marL="0" indent="0" algn="ctr">
              <a:buNone/>
            </a:pPr>
            <a:r>
              <a:rPr lang="en-US" dirty="0"/>
              <a:t> [4.9 3.    1.4 0.2 0.  ]</a:t>
            </a:r>
          </a:p>
          <a:p>
            <a:pPr marL="0" indent="0" algn="ctr">
              <a:buNone/>
            </a:pPr>
            <a:r>
              <a:rPr lang="en-US" dirty="0"/>
              <a:t> …</a:t>
            </a:r>
          </a:p>
          <a:p>
            <a:pPr marL="0" indent="0" algn="ctr">
              <a:buNone/>
            </a:pPr>
            <a:r>
              <a:rPr lang="en-US" dirty="0"/>
              <a:t> [5.9 3.    5.1 1.8 2.  ]]</a:t>
            </a:r>
          </a:p>
        </p:txBody>
      </p:sp>
    </p:spTree>
    <p:extLst>
      <p:ext uri="{BB962C8B-B14F-4D97-AF65-F5344CB8AC3E}">
        <p14:creationId xmlns:p14="http://schemas.microsoft.com/office/powerpoint/2010/main" val="10191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D0E9-F655-4BBC-8657-EE9F1ABF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0BA7-4A36-4393-B7F1-C7562604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Websites Data Set:</a:t>
            </a:r>
          </a:p>
          <a:p>
            <a:r>
              <a:rPr lang="en-US" dirty="0">
                <a:hlinkClick r:id="rId2"/>
              </a:rPr>
              <a:t>Phishing Dataset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2505-F203-4D4C-AE7C-9BF5B1CD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B8D6-37A8-4567-86E2-AF4617B5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FA7F-97BF-411E-A0CC-296DE378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A246-689E-492C-AF43-7830078C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34222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4181</TotalTime>
  <Words>2699</Words>
  <Application>Microsoft Office PowerPoint</Application>
  <PresentationFormat>全屏显示(4:3)</PresentationFormat>
  <Paragraphs>254</Paragraphs>
  <Slides>47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PP_C5Modules_CC_License_standard</vt:lpstr>
      <vt:lpstr>Machine Learning for Cyber </vt:lpstr>
      <vt:lpstr>Learning Outcomes</vt:lpstr>
      <vt:lpstr>Data sets </vt:lpstr>
      <vt:lpstr>Difference</vt:lpstr>
      <vt:lpstr>Characteristics of data sets</vt:lpstr>
      <vt:lpstr>Iris</vt:lpstr>
      <vt:lpstr>Text Data set</vt:lpstr>
      <vt:lpstr>Images data set</vt:lpstr>
      <vt:lpstr>Speech</vt:lpstr>
      <vt:lpstr>NSL-KDD</vt:lpstr>
      <vt:lpstr>UNSW big data</vt:lpstr>
      <vt:lpstr>Phishing</vt:lpstr>
      <vt:lpstr>Honeypot unsupervised</vt:lpstr>
      <vt:lpstr>Malware</vt:lpstr>
      <vt:lpstr>Fraud Detection</vt:lpstr>
      <vt:lpstr>Biometrics</vt:lpstr>
      <vt:lpstr>What are features?</vt:lpstr>
      <vt:lpstr>Types of features</vt:lpstr>
      <vt:lpstr>Dimensionality</vt:lpstr>
      <vt:lpstr>PowerPoint 演示文稿</vt:lpstr>
      <vt:lpstr>Within supervised approaches</vt:lpstr>
      <vt:lpstr>PowerPoint 演示文稿</vt:lpstr>
      <vt:lpstr>PowerPoint 演示文稿</vt:lpstr>
      <vt:lpstr>A few ML algorithms</vt:lpstr>
      <vt:lpstr>deep learning</vt:lpstr>
      <vt:lpstr>Feature Engineering</vt:lpstr>
      <vt:lpstr>PowerPoint 演示文稿</vt:lpstr>
      <vt:lpstr>Libraries</vt:lpstr>
      <vt:lpstr>SKlearn library</vt:lpstr>
      <vt:lpstr>PowerPoint 演示文稿</vt:lpstr>
      <vt:lpstr>PowerPoint 演示文稿</vt:lpstr>
      <vt:lpstr>PowerPoint 演示文稿</vt:lpstr>
      <vt:lpstr>Splitting the data</vt:lpstr>
      <vt:lpstr>Split size</vt:lpstr>
      <vt:lpstr>PowerPoint 演示文稿</vt:lpstr>
      <vt:lpstr>PowerPoint 演示文稿</vt:lpstr>
      <vt:lpstr>PowerPoint 演示文稿</vt:lpstr>
      <vt:lpstr>Optimization</vt:lpstr>
      <vt:lpstr>PowerPoint 演示文稿</vt:lpstr>
      <vt:lpstr>Optimization 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237</cp:revision>
  <cp:lastPrinted>2016-07-13T17:16:41Z</cp:lastPrinted>
  <dcterms:created xsi:type="dcterms:W3CDTF">2016-07-03T20:12:42Z</dcterms:created>
  <dcterms:modified xsi:type="dcterms:W3CDTF">2019-07-13T04:54:27Z</dcterms:modified>
</cp:coreProperties>
</file>