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303" r:id="rId3"/>
    <p:sldId id="304" r:id="rId4"/>
    <p:sldId id="356" r:id="rId5"/>
    <p:sldId id="357" r:id="rId6"/>
    <p:sldId id="358" r:id="rId7"/>
    <p:sldId id="376" r:id="rId8"/>
    <p:sldId id="372" r:id="rId9"/>
    <p:sldId id="377" r:id="rId10"/>
    <p:sldId id="378" r:id="rId11"/>
    <p:sldId id="362" r:id="rId12"/>
    <p:sldId id="373" r:id="rId13"/>
    <p:sldId id="365" r:id="rId14"/>
    <p:sldId id="366" r:id="rId15"/>
    <p:sldId id="367" r:id="rId16"/>
    <p:sldId id="368" r:id="rId17"/>
    <p:sldId id="371" r:id="rId18"/>
    <p:sldId id="374" r:id="rId19"/>
    <p:sldId id="375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6"/>
    <p:restoredTop sz="93894" autoAdjust="0"/>
  </p:normalViewPr>
  <p:slideViewPr>
    <p:cSldViewPr snapToGrid="0" snapToObjects="1">
      <p:cViewPr varScale="1">
        <p:scale>
          <a:sx n="114" d="100"/>
          <a:sy n="114" d="100"/>
        </p:scale>
        <p:origin x="18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 is a simple algorithm that is often used by practitioners of machine learning because it can obtain good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 is a linear function much like linear regression which predicts the probability of a sample belonging to a given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Logistic regression uses another optimization function instead of the standard least squares cost function used in linear regression.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predicted values from a standard regression approach are now passed through a sigmoid function that basically maps the output to a probability range scale between 0 and 1.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code below provides an example of how to use the logistic regression function with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Later, we will implement this logistic regression function again with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previous function, the train and test sets are provided for the model to be trained and tested.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 most steps are abstracted. </a:t>
            </a:r>
          </a:p>
          <a:p>
            <a:r>
              <a:rPr lang="en-US" dirty="0"/>
              <a:t>In contrast, </a:t>
            </a:r>
            <a:r>
              <a:rPr lang="en-US" dirty="0" err="1"/>
              <a:t>Tensorflow</a:t>
            </a:r>
            <a:r>
              <a:rPr lang="en-US" dirty="0"/>
              <a:t> will allow us to define more steps such as the cost function, optimization, and inference equation and other aspects. </a:t>
            </a:r>
          </a:p>
          <a:p>
            <a:r>
              <a:rPr lang="en-US" dirty="0"/>
              <a:t>In the function </a:t>
            </a:r>
            <a:r>
              <a:rPr lang="en-US" dirty="0" err="1"/>
              <a:t>logistic_regression_rc</a:t>
            </a:r>
            <a:r>
              <a:rPr lang="en-US" dirty="0"/>
              <a:t>, first you initialized a logistic regression object (</a:t>
            </a:r>
            <a:r>
              <a:rPr lang="en-US" b="1" dirty="0" err="1"/>
              <a:t>lr</a:t>
            </a:r>
            <a:r>
              <a:rPr lang="en-US" dirty="0"/>
              <a:t>) and then you train and test it with the functions </a:t>
            </a:r>
            <a:r>
              <a:rPr lang="en-US" b="1" dirty="0" err="1"/>
              <a:t>lr.fit</a:t>
            </a:r>
            <a:r>
              <a:rPr lang="en-US" dirty="0"/>
              <a:t> and </a:t>
            </a:r>
            <a:r>
              <a:rPr lang="en-US" b="1" dirty="0" err="1"/>
              <a:t>lr.predict</a:t>
            </a:r>
            <a:r>
              <a:rPr lang="en-US" dirty="0"/>
              <a:t>. </a:t>
            </a:r>
          </a:p>
          <a:p>
            <a:r>
              <a:rPr lang="en-US" dirty="0"/>
              <a:t>The final step is to measure performance using the previously described function </a:t>
            </a:r>
            <a:r>
              <a:rPr lang="en-US" dirty="0" err="1"/>
              <a:t>print_stats_percentage_train_test</a:t>
            </a:r>
            <a:r>
              <a:rPr lang="en-US" dirty="0"/>
              <a:t>. </a:t>
            </a:r>
          </a:p>
          <a:p>
            <a:r>
              <a:rPr lang="en-US" dirty="0"/>
              <a:t>Most classifiers are implemented in the same way with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r>
              <a:rPr lang="en-US" dirty="0"/>
              <a:t>In the next section, I will demonstrate how this is done for a neural network in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previous function, the train and test sets are provided for the model to be trained and tested.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 most steps are abstracted. </a:t>
            </a:r>
          </a:p>
          <a:p>
            <a:r>
              <a:rPr lang="en-US" dirty="0"/>
              <a:t>In contrast, </a:t>
            </a:r>
            <a:r>
              <a:rPr lang="en-US" dirty="0" err="1"/>
              <a:t>Tensorflow</a:t>
            </a:r>
            <a:r>
              <a:rPr lang="en-US" dirty="0"/>
              <a:t> will allow us to define more steps such as the cost function, optimization, and inference equation and other aspects. </a:t>
            </a:r>
          </a:p>
          <a:p>
            <a:r>
              <a:rPr lang="en-US" dirty="0"/>
              <a:t>In the function </a:t>
            </a:r>
            <a:r>
              <a:rPr lang="en-US" dirty="0" err="1"/>
              <a:t>logistic_regression_rc</a:t>
            </a:r>
            <a:r>
              <a:rPr lang="en-US" dirty="0"/>
              <a:t>, first you initialized a logistic regression object (</a:t>
            </a:r>
            <a:r>
              <a:rPr lang="en-US" b="1" dirty="0" err="1"/>
              <a:t>lr</a:t>
            </a:r>
            <a:r>
              <a:rPr lang="en-US" dirty="0"/>
              <a:t>) and then you train and test it with the functions </a:t>
            </a:r>
            <a:r>
              <a:rPr lang="en-US" b="1" dirty="0" err="1"/>
              <a:t>lr.fit</a:t>
            </a:r>
            <a:r>
              <a:rPr lang="en-US" dirty="0"/>
              <a:t> and </a:t>
            </a:r>
            <a:r>
              <a:rPr lang="en-US" b="1" dirty="0" err="1"/>
              <a:t>lr.predict</a:t>
            </a:r>
            <a:r>
              <a:rPr lang="en-US" dirty="0"/>
              <a:t>. </a:t>
            </a:r>
          </a:p>
          <a:p>
            <a:r>
              <a:rPr lang="en-US" dirty="0"/>
              <a:t>The final step is to measure performance using the previously described function </a:t>
            </a:r>
            <a:r>
              <a:rPr lang="en-US" dirty="0" err="1"/>
              <a:t>print_stats_percentage_train_test</a:t>
            </a:r>
            <a:r>
              <a:rPr lang="en-US" dirty="0"/>
              <a:t>. </a:t>
            </a:r>
          </a:p>
          <a:p>
            <a:r>
              <a:rPr lang="en-US" dirty="0"/>
              <a:t>Most classifiers are implemented in the same way with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r>
              <a:rPr lang="en-US" dirty="0"/>
              <a:t>In the next section, I will demonstrate how this is done for a neural network in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Unit :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SKlearn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BCCE-A05B-466C-980D-884020C8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mechanism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97FD20-0F5E-4F64-8AB5-F7C6D0D1DFBE}"/>
              </a:ext>
            </a:extLst>
          </p:cNvPr>
          <p:cNvSpPr/>
          <p:nvPr/>
        </p:nvSpPr>
        <p:spPr>
          <a:xfrm>
            <a:off x="628650" y="1613705"/>
            <a:ext cx="75935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 the previous function, the train and test sets are provided for the model to be trained and tested.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err="1"/>
              <a:t>SKlearn</a:t>
            </a:r>
            <a:r>
              <a:rPr lang="en-US" sz="2000" dirty="0"/>
              <a:t> most steps are abstracted.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contrast, </a:t>
            </a:r>
            <a:r>
              <a:rPr lang="en-US" sz="2000" dirty="0" err="1"/>
              <a:t>Tensorflow</a:t>
            </a:r>
            <a:r>
              <a:rPr lang="en-US" sz="2000" dirty="0"/>
              <a:t> will allow us to define more steps such as the cost function, optimization, and inference equation and other aspects.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the function </a:t>
            </a:r>
            <a:r>
              <a:rPr lang="en-US" sz="2000" dirty="0" err="1"/>
              <a:t>logistic_regression_rc</a:t>
            </a:r>
            <a:r>
              <a:rPr lang="en-US" sz="2000" dirty="0"/>
              <a:t>, first you initialized a logistic regression object (</a:t>
            </a:r>
            <a:r>
              <a:rPr lang="en-US" sz="2000" b="1" dirty="0" err="1"/>
              <a:t>lr</a:t>
            </a:r>
            <a:r>
              <a:rPr lang="en-US" sz="2000" dirty="0"/>
              <a:t>) and then you train and test it with the functions </a:t>
            </a:r>
            <a:r>
              <a:rPr lang="en-US" sz="2000" b="1" dirty="0" err="1"/>
              <a:t>lr.fit</a:t>
            </a:r>
            <a:r>
              <a:rPr lang="en-US" sz="2000" dirty="0"/>
              <a:t> and </a:t>
            </a:r>
            <a:r>
              <a:rPr lang="en-US" sz="2000" b="1" dirty="0" err="1"/>
              <a:t>lr.predict</a:t>
            </a:r>
            <a:r>
              <a:rPr lang="en-US" sz="20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final step is to measure performance using the previously described function </a:t>
            </a:r>
            <a:r>
              <a:rPr lang="en-US" sz="2000" dirty="0" err="1"/>
              <a:t>print_stats_percentage_train_test</a:t>
            </a:r>
            <a:r>
              <a:rPr lang="en-US" sz="20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Most classifiers are implemented in the same way with </a:t>
            </a:r>
            <a:r>
              <a:rPr lang="en-US" sz="2000" dirty="0" err="1"/>
              <a:t>SKlearn</a:t>
            </a:r>
            <a:r>
              <a:rPr lang="en-US" sz="20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the next section, I will demonstrate how this is done for a neural network in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87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2A8F-C074-458A-A6E6-30A8388F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6D77-483D-4715-9A49-5D9AE866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are very complex systems that take a long time to train. </a:t>
            </a:r>
          </a:p>
          <a:p>
            <a:r>
              <a:rPr lang="en-US" dirty="0"/>
              <a:t>Therefore, the use of them in SKlearn may not be recommended except for the smallest of data sets.  </a:t>
            </a:r>
          </a:p>
          <a:p>
            <a:r>
              <a:rPr lang="en-US" dirty="0"/>
              <a:t>The code is shown here for contrast purposes with later implementations of neural networks in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r>
              <a:rPr lang="en-US" dirty="0"/>
              <a:t>In the next chapters, we will focus on how to do this in </a:t>
            </a:r>
            <a:r>
              <a:rPr lang="en-US" dirty="0" err="1"/>
              <a:t>Tensorflow</a:t>
            </a:r>
            <a:r>
              <a:rPr lang="en-US" dirty="0"/>
              <a:t> and how to create networks of multiple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6FB9-F114-47B3-8736-E0E905E4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68E8-9480-4604-83C4-A4F00C50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2756103"/>
          </a:xfrm>
        </p:spPr>
        <p:txBody>
          <a:bodyPr/>
          <a:lstStyle/>
          <a:p>
            <a:r>
              <a:rPr lang="en-US" sz="2000" dirty="0"/>
              <a:t>everything is very similar to the previous logistic regression implementation. </a:t>
            </a:r>
          </a:p>
          <a:p>
            <a:r>
              <a:rPr lang="en-US" sz="2000" dirty="0"/>
              <a:t>The new changes appear in the definition of the </a:t>
            </a:r>
            <a:r>
              <a:rPr lang="en-US" sz="2000" b="1" dirty="0" err="1"/>
              <a:t>clf</a:t>
            </a:r>
            <a:r>
              <a:rPr lang="en-US" sz="2000" dirty="0"/>
              <a:t> multilayer object.</a:t>
            </a:r>
          </a:p>
          <a:p>
            <a:r>
              <a:rPr lang="en-US" sz="2000" dirty="0"/>
              <a:t>The parameter </a:t>
            </a:r>
            <a:r>
              <a:rPr lang="en-US" sz="2000" b="1" dirty="0" err="1"/>
              <a:t>hidden_layer_sizes</a:t>
            </a:r>
            <a:r>
              <a:rPr lang="en-US" sz="2000" b="1" dirty="0"/>
              <a:t>=(100,100)</a:t>
            </a:r>
            <a:r>
              <a:rPr lang="en-US" sz="2000" dirty="0"/>
              <a:t> means that the architecture of the network consists of 2 hidden layers with 100 neurons each. </a:t>
            </a:r>
          </a:p>
          <a:p>
            <a:r>
              <a:rPr lang="en-US" sz="2000" dirty="0"/>
              <a:t>A parameter such as (200,  ) means that the network has 1 hidden layer with 200 neurons.</a:t>
            </a:r>
          </a:p>
          <a:p>
            <a:endParaRPr lang="en-US" dirty="0"/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5B84EA3F-C25D-465D-B74A-7EFC103A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74" y="3954091"/>
            <a:ext cx="6518565" cy="29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6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9874-D128-4C3D-9298-7E537853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E27C-97E0-4686-98B1-9FDE7D5E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k-nearest neighbor (KNN) classifier is a popular algorithm that I always like to use. </a:t>
            </a:r>
          </a:p>
          <a:p>
            <a:r>
              <a:rPr lang="en-US" dirty="0"/>
              <a:t>It requires very little parameter tuning and can be easily implemented. </a:t>
            </a:r>
          </a:p>
          <a:p>
            <a:r>
              <a:rPr lang="en-US" dirty="0"/>
              <a:t>Here, the </a:t>
            </a:r>
            <a:r>
              <a:rPr lang="en-US" dirty="0" err="1"/>
              <a:t>Sklearn</a:t>
            </a:r>
            <a:r>
              <a:rPr lang="en-US" dirty="0"/>
              <a:t> based code is similar to all previous approaches.</a:t>
            </a:r>
          </a:p>
          <a:p>
            <a:r>
              <a:rPr lang="en-US" dirty="0"/>
              <a:t> The new aspects relate to the KNN parameters such as the value k.</a:t>
            </a:r>
          </a:p>
          <a:p>
            <a:r>
              <a:rPr lang="en-US" dirty="0"/>
              <a:t>The </a:t>
            </a:r>
            <a:r>
              <a:rPr lang="en-US" b="1" dirty="0" err="1"/>
              <a:t>n_neighbors</a:t>
            </a:r>
            <a:r>
              <a:rPr lang="en-US" dirty="0"/>
              <a:t> parameter is the k. </a:t>
            </a:r>
          </a:p>
          <a:p>
            <a:r>
              <a:rPr lang="en-US" dirty="0"/>
              <a:t>In this case, the five closest samples are selected.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80A4-8871-4F42-AB8D-E7163850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12C9-A8EF-45FD-A692-CA2C84E2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knn_rc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X_test_normalized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):</a:t>
            </a:r>
          </a:p>
          <a:p>
            <a:r>
              <a:rPr lang="en-US" dirty="0"/>
              <a:t>    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=5, p=2, </a:t>
            </a:r>
          </a:p>
          <a:p>
            <a:r>
              <a:rPr lang="en-US" dirty="0"/>
              <a:t>         metric='</a:t>
            </a:r>
            <a:r>
              <a:rPr lang="en-US" dirty="0" err="1"/>
              <a:t>minkowski</a:t>
            </a:r>
            <a:r>
              <a:rPr lang="en-US" dirty="0"/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knn.fit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X_test_normalized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print_stats_percentage_train_test</a:t>
            </a:r>
            <a:r>
              <a:rPr lang="en-US" dirty="0"/>
              <a:t>("</a:t>
            </a:r>
            <a:r>
              <a:rPr lang="en-US" dirty="0" err="1"/>
              <a:t>knn</a:t>
            </a:r>
            <a:r>
              <a:rPr lang="en-US" dirty="0"/>
              <a:t>", 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8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B8FC-AFC9-4D72-861A-8E4D0FB6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ADDD-CCCF-475D-AE8A-C2933CEB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Deep Neural Networks, SVM was one of the big boys in the block. </a:t>
            </a:r>
          </a:p>
          <a:p>
            <a:r>
              <a:rPr lang="en-US" dirty="0"/>
              <a:t>SVM is an example of a theoretically well founded machine learning algorithm. </a:t>
            </a:r>
          </a:p>
          <a:p>
            <a:r>
              <a:rPr lang="en-US" dirty="0"/>
              <a:t>And for this reason it has always been very well respected by machine learning practitioners. </a:t>
            </a:r>
          </a:p>
          <a:p>
            <a:r>
              <a:rPr lang="en-US" dirty="0"/>
              <a:t>This is in contrast to neural networks which haven’t always been considered as very strong on their theoretical framework. </a:t>
            </a:r>
          </a:p>
          <a:p>
            <a:r>
              <a:rPr lang="en-US" dirty="0"/>
              <a:t>As an example, in the rest of this chapter I will discuss SVM’s framework and then provide example code to implement an SVM with SKlearn.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5FE4-935B-4F66-9762-25812471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21F4-AE90-4C87-BDAE-770D812D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Support Vector Machines is a binary classification method based on statistical learning theory which maximizes the margin that separates samples from two classes (Burges 1998; Cortes 1995). </a:t>
            </a:r>
          </a:p>
          <a:p>
            <a:r>
              <a:rPr lang="en-US" dirty="0"/>
              <a:t>This supervised learning machine provides the option of evaluating the data under different spaces through Kernels that range from simple linear to Radial Basis Functions [RBF] (Chang and Lin 2001; Burges 1998; Cortes 1995). </a:t>
            </a:r>
          </a:p>
          <a:p>
            <a:r>
              <a:rPr lang="en-US" dirty="0"/>
              <a:t>Additionally, its wide use in the field of machine learning research and ability to handle large feature spaces makes it an attractive tool for many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61467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B4F1-7CD4-415E-A25C-5A19A4FE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871A-2983-4851-822E-CE251C15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 </a:t>
            </a:r>
            <a:r>
              <a:rPr lang="en-US" dirty="0" err="1"/>
              <a:t>svm_rc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X_test_normalized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):</a:t>
            </a:r>
          </a:p>
          <a:p>
            <a:r>
              <a:rPr lang="en-US" dirty="0"/>
              <a:t>    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r>
              <a:rPr lang="en-US" dirty="0"/>
              <a:t>    #</a:t>
            </a:r>
            <a:r>
              <a:rPr lang="en-US" dirty="0" err="1"/>
              <a:t>svm</a:t>
            </a:r>
            <a:r>
              <a:rPr lang="en-US" dirty="0"/>
              <a:t> = SVC(kernel='linear', C=1.0, </a:t>
            </a:r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svm</a:t>
            </a:r>
            <a:r>
              <a:rPr lang="en-US" dirty="0"/>
              <a:t> = SVC(kernel='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=0, gamma=0.0010, C=32)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svm.fit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svm.predict</a:t>
            </a:r>
            <a:r>
              <a:rPr lang="en-US" dirty="0"/>
              <a:t>(</a:t>
            </a:r>
            <a:r>
              <a:rPr lang="en-US" dirty="0" err="1"/>
              <a:t>X_test_normalized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print_stats_percentage_train_test</a:t>
            </a:r>
            <a:r>
              <a:rPr lang="en-US" dirty="0"/>
              <a:t>("</a:t>
            </a:r>
            <a:r>
              <a:rPr lang="en-US" dirty="0" err="1"/>
              <a:t>svm</a:t>
            </a:r>
            <a:r>
              <a:rPr lang="en-US" dirty="0"/>
              <a:t> (</a:t>
            </a:r>
            <a:r>
              <a:rPr lang="en-US" dirty="0" err="1"/>
              <a:t>rbf</a:t>
            </a:r>
            <a:r>
              <a:rPr lang="en-US" dirty="0"/>
              <a:t>)", 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3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FFD7-96A9-41EB-9D52-EE23DC9C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for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924B-C24C-4FD4-BD50-D02577A4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C75D-0B81-48E6-B0E1-1873A9CD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for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E687-C154-4343-BC30-6EC38AAD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will have a better understanding of SKlearn.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70200" y="-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some of the main traditional topics of supervised machine learning was provided. </a:t>
            </a:r>
          </a:p>
          <a:p>
            <a:r>
              <a:rPr lang="en-US" dirty="0"/>
              <a:t>In particular, the following machine learning algorithms were presented: logistic regression, KNN, Support Vector Machines, and neural networks. </a:t>
            </a:r>
          </a:p>
          <a:p>
            <a:r>
              <a:rPr lang="en-US" dirty="0"/>
              <a:t>Code examples of their implementation using the SKlearn kit were presented and discussed. </a:t>
            </a:r>
          </a:p>
          <a:p>
            <a:r>
              <a:rPr lang="en-US" dirty="0"/>
              <a:t>Additionally, issues related to classifier performance were also addressed. </a:t>
            </a:r>
          </a:p>
          <a:p>
            <a:r>
              <a:rPr lang="en-US" dirty="0"/>
              <a:t>The next chapter will focus on issues related to data and data pre-processing that apply to both traditional machine learning as well as deep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SKlearn?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python-based library for machine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machine learning, it is better to code. Python has many machine learning libraries.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TensorFlow is like SKlearn but for deep neural networks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get </a:t>
            </a:r>
            <a:r>
              <a:rPr lang="en-US" dirty="0" err="1"/>
              <a:t>Sklearn</a:t>
            </a:r>
            <a:r>
              <a:rPr lang="en-US" dirty="0"/>
              <a:t> from: http://scikit-learn.org/ </a:t>
            </a:r>
          </a:p>
        </p:txBody>
      </p:sp>
    </p:spTree>
    <p:extLst>
      <p:ext uri="{BB962C8B-B14F-4D97-AF65-F5344CB8AC3E}">
        <p14:creationId xmlns:p14="http://schemas.microsoft.com/office/powerpoint/2010/main" val="1409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BBDD-F130-4E13-800B-5EEFDC64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9D8A-1D18-4F10-9254-368B7B87D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42223" r="31042" b="18703"/>
          <a:stretch/>
        </p:blipFill>
        <p:spPr>
          <a:xfrm>
            <a:off x="628650" y="1690689"/>
            <a:ext cx="7574542" cy="42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4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898A-E92F-4BE9-B7B0-0E05EBB0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C673-73A1-49FB-B8C4-18838A7B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2" t="42037" r="31250" b="39815"/>
          <a:stretch/>
        </p:blipFill>
        <p:spPr>
          <a:xfrm>
            <a:off x="688521" y="2486025"/>
            <a:ext cx="7826829" cy="20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DF17-BD2C-4138-AC43-9B881684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5F4E4-2894-476F-ADBE-05E7ED17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7" t="25741" r="30937" b="28704"/>
          <a:stretch/>
        </p:blipFill>
        <p:spPr>
          <a:xfrm>
            <a:off x="628650" y="1598568"/>
            <a:ext cx="7211844" cy="46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D9ED-9B7B-49C5-8464-F840EFB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1026" name="Picture 2" descr="Logistic regression is a simple algorithm that is often used by practitioners of machine learning because it can obtain good results.&#10;Logistic regression is a linear function much like linear regression which predicts the probability of a sample belonging to a given class.&#10; Logistic regression uses another optimization function instead of the standard least squares cost function used in linear regression. &#10;The predicted values from a standard regression approach are now passed through a sigmoid function that basically maps the output to a probability range scale between 0 and 1. &#10;The code below provides an example of how to use the logistic regression function with SKlearn. &#10;Later, we will implement this logistic regression function again with Tensorflow. ">
            <a:extLst>
              <a:ext uri="{FF2B5EF4-FFF2-40B4-BE49-F238E27FC236}">
                <a16:creationId xmlns:a16="http://schemas.microsoft.com/office/drawing/2014/main" id="{CD4D0DEF-0FB9-4C10-9E0A-2EB87539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57224"/>
            <a:ext cx="8420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4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6506-CBB3-4E4A-9839-731A5BD8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demonstration</a:t>
            </a:r>
          </a:p>
        </p:txBody>
      </p:sp>
      <p:grpSp>
        <p:nvGrpSpPr>
          <p:cNvPr id="6" name="组合 5" descr="Logistic Regression Architecture for the Iris dataset">
            <a:extLst>
              <a:ext uri="{FF2B5EF4-FFF2-40B4-BE49-F238E27FC236}">
                <a16:creationId xmlns:a16="http://schemas.microsoft.com/office/drawing/2014/main" id="{411CEF34-5F7E-4A32-840A-8A93BD0902C5}"/>
              </a:ext>
            </a:extLst>
          </p:cNvPr>
          <p:cNvGrpSpPr/>
          <p:nvPr/>
        </p:nvGrpSpPr>
        <p:grpSpPr>
          <a:xfrm>
            <a:off x="4498129" y="3757515"/>
            <a:ext cx="4100180" cy="2411623"/>
            <a:chOff x="2114550" y="2816695"/>
            <a:chExt cx="3540125" cy="221615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B3F076E-F920-4325-A26B-22599A68FB30}"/>
                </a:ext>
              </a:extLst>
            </p:cNvPr>
            <p:cNvSpPr/>
            <p:nvPr/>
          </p:nvSpPr>
          <p:spPr>
            <a:xfrm>
              <a:off x="2114550" y="2816695"/>
              <a:ext cx="3540125" cy="221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8A65D489-6179-4664-B6E0-EC1E0539B0F2}"/>
                </a:ext>
              </a:extLst>
            </p:cNvPr>
            <p:cNvSpPr/>
            <p:nvPr/>
          </p:nvSpPr>
          <p:spPr>
            <a:xfrm>
              <a:off x="3682048" y="3222460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1863B9F2-E668-4D1E-AD0F-FCEB8F066510}"/>
                </a:ext>
              </a:extLst>
            </p:cNvPr>
            <p:cNvSpPr/>
            <p:nvPr/>
          </p:nvSpPr>
          <p:spPr>
            <a:xfrm>
              <a:off x="3682048" y="3665055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5169F546-32A6-44B1-BBAC-7A4A6C4093F4}"/>
                </a:ext>
              </a:extLst>
            </p:cNvPr>
            <p:cNvSpPr/>
            <p:nvPr/>
          </p:nvSpPr>
          <p:spPr>
            <a:xfrm>
              <a:off x="3691890" y="4021586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37B496F0-6311-4CED-A8A8-AB9DED48C09F}"/>
                </a:ext>
              </a:extLst>
            </p:cNvPr>
            <p:cNvSpPr/>
            <p:nvPr/>
          </p:nvSpPr>
          <p:spPr>
            <a:xfrm>
              <a:off x="5021580" y="3131020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9220D1A2-A8D9-485C-B744-C8D49C36623B}"/>
                </a:ext>
              </a:extLst>
            </p:cNvPr>
            <p:cNvSpPr/>
            <p:nvPr/>
          </p:nvSpPr>
          <p:spPr>
            <a:xfrm>
              <a:off x="5020310" y="3473920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DB3D7313-48BC-42AA-AEB5-8030FD524D5B}"/>
                </a:ext>
              </a:extLst>
            </p:cNvPr>
            <p:cNvSpPr/>
            <p:nvPr/>
          </p:nvSpPr>
          <p:spPr>
            <a:xfrm>
              <a:off x="5019040" y="3852380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Straight Connector 22">
              <a:extLst>
                <a:ext uri="{FF2B5EF4-FFF2-40B4-BE49-F238E27FC236}">
                  <a16:creationId xmlns:a16="http://schemas.microsoft.com/office/drawing/2014/main" id="{CFDE4D91-7672-4755-BF02-E1E80E6F5358}"/>
                </a:ext>
              </a:extLst>
            </p:cNvPr>
            <p:cNvCxnSpPr/>
            <p:nvPr/>
          </p:nvCxnSpPr>
          <p:spPr>
            <a:xfrm>
              <a:off x="3886200" y="3051645"/>
              <a:ext cx="1184910" cy="387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3">
              <a:extLst>
                <a:ext uri="{FF2B5EF4-FFF2-40B4-BE49-F238E27FC236}">
                  <a16:creationId xmlns:a16="http://schemas.microsoft.com/office/drawing/2014/main" id="{F89973F2-3D5C-40C8-B21B-FD1632B484AD}"/>
                </a:ext>
              </a:extLst>
            </p:cNvPr>
            <p:cNvCxnSpPr/>
            <p:nvPr/>
          </p:nvCxnSpPr>
          <p:spPr>
            <a:xfrm>
              <a:off x="3944620" y="2982430"/>
              <a:ext cx="1125855" cy="67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4">
              <a:extLst>
                <a:ext uri="{FF2B5EF4-FFF2-40B4-BE49-F238E27FC236}">
                  <a16:creationId xmlns:a16="http://schemas.microsoft.com/office/drawing/2014/main" id="{A979E12C-B43A-43C7-A1A5-0C8E553AAB7B}"/>
                </a:ext>
              </a:extLst>
            </p:cNvPr>
            <p:cNvCxnSpPr/>
            <p:nvPr/>
          </p:nvCxnSpPr>
          <p:spPr>
            <a:xfrm>
              <a:off x="3886200" y="3064980"/>
              <a:ext cx="1249680" cy="935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5F1F7CBA-BBAB-42FE-8018-83DD80EDE33A}"/>
                </a:ext>
              </a:extLst>
            </p:cNvPr>
            <p:cNvCxnSpPr/>
            <p:nvPr/>
          </p:nvCxnSpPr>
          <p:spPr>
            <a:xfrm flipV="1">
              <a:off x="3915410" y="3282150"/>
              <a:ext cx="1221105" cy="1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7">
              <a:extLst>
                <a:ext uri="{FF2B5EF4-FFF2-40B4-BE49-F238E27FC236}">
                  <a16:creationId xmlns:a16="http://schemas.microsoft.com/office/drawing/2014/main" id="{1C5F596D-1882-452C-AFCE-A82BCF45DE89}"/>
                </a:ext>
              </a:extLst>
            </p:cNvPr>
            <p:cNvCxnSpPr/>
            <p:nvPr/>
          </p:nvCxnSpPr>
          <p:spPr>
            <a:xfrm>
              <a:off x="3886200" y="3378035"/>
              <a:ext cx="1250315" cy="284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D4C801E8-7BA9-4BEC-BF67-2BDF9747CEC0}"/>
                </a:ext>
              </a:extLst>
            </p:cNvPr>
            <p:cNvCxnSpPr/>
            <p:nvPr/>
          </p:nvCxnSpPr>
          <p:spPr>
            <a:xfrm>
              <a:off x="3944620" y="3318980"/>
              <a:ext cx="1125855" cy="775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9">
              <a:extLst>
                <a:ext uri="{FF2B5EF4-FFF2-40B4-BE49-F238E27FC236}">
                  <a16:creationId xmlns:a16="http://schemas.microsoft.com/office/drawing/2014/main" id="{9FBC6F67-F946-4A4A-8C74-59D39DD4C730}"/>
                </a:ext>
              </a:extLst>
            </p:cNvPr>
            <p:cNvCxnSpPr/>
            <p:nvPr/>
          </p:nvCxnSpPr>
          <p:spPr>
            <a:xfrm flipV="1">
              <a:off x="3886200" y="3285325"/>
              <a:ext cx="124968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0">
              <a:extLst>
                <a:ext uri="{FF2B5EF4-FFF2-40B4-BE49-F238E27FC236}">
                  <a16:creationId xmlns:a16="http://schemas.microsoft.com/office/drawing/2014/main" id="{3D0C8706-EE9A-4469-B757-0A8A5F5F2659}"/>
                </a:ext>
              </a:extLst>
            </p:cNvPr>
            <p:cNvCxnSpPr/>
            <p:nvPr/>
          </p:nvCxnSpPr>
          <p:spPr>
            <a:xfrm flipV="1">
              <a:off x="3944620" y="3574885"/>
              <a:ext cx="1191260" cy="24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1">
              <a:extLst>
                <a:ext uri="{FF2B5EF4-FFF2-40B4-BE49-F238E27FC236}">
                  <a16:creationId xmlns:a16="http://schemas.microsoft.com/office/drawing/2014/main" id="{8252FAE1-242F-4AAC-A5EE-15FB89C3692E}"/>
                </a:ext>
              </a:extLst>
            </p:cNvPr>
            <p:cNvCxnSpPr/>
            <p:nvPr/>
          </p:nvCxnSpPr>
          <p:spPr>
            <a:xfrm>
              <a:off x="3944620" y="3773005"/>
              <a:ext cx="1191260" cy="306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2">
              <a:extLst>
                <a:ext uri="{FF2B5EF4-FFF2-40B4-BE49-F238E27FC236}">
                  <a16:creationId xmlns:a16="http://schemas.microsoft.com/office/drawing/2014/main" id="{79227A48-E86C-4845-BB43-D831BBE69B4C}"/>
                </a:ext>
              </a:extLst>
            </p:cNvPr>
            <p:cNvCxnSpPr/>
            <p:nvPr/>
          </p:nvCxnSpPr>
          <p:spPr>
            <a:xfrm flipV="1">
              <a:off x="3850005" y="3285325"/>
              <a:ext cx="1221105" cy="986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B64753C3-6189-4C48-8D52-090E34BBA1B0}"/>
                </a:ext>
              </a:extLst>
            </p:cNvPr>
            <p:cNvCxnSpPr/>
            <p:nvPr/>
          </p:nvCxnSpPr>
          <p:spPr>
            <a:xfrm flipV="1">
              <a:off x="3886200" y="3621240"/>
              <a:ext cx="1184910" cy="555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72E05180-83A3-42CB-9322-412F8C7026D5}"/>
                </a:ext>
              </a:extLst>
            </p:cNvPr>
            <p:cNvCxnSpPr/>
            <p:nvPr/>
          </p:nvCxnSpPr>
          <p:spPr>
            <a:xfrm flipV="1">
              <a:off x="3915410" y="3897465"/>
              <a:ext cx="1221105" cy="278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0C08373F-A827-4181-A733-D4C0A9AE0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956" y="4296245"/>
              <a:ext cx="496888" cy="373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026BF51E-821F-4790-B67A-D3FED98B3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754" y="4303230"/>
              <a:ext cx="717550" cy="373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16538612-F3DA-40BE-9F2D-FACA382235D2}"/>
                </a:ext>
              </a:extLst>
            </p:cNvPr>
            <p:cNvSpPr/>
            <p:nvPr/>
          </p:nvSpPr>
          <p:spPr>
            <a:xfrm>
              <a:off x="3683792" y="2888381"/>
              <a:ext cx="299720" cy="270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7B94D033-B257-4330-A175-EC4E6333189B}"/>
              </a:ext>
            </a:extLst>
          </p:cNvPr>
          <p:cNvSpPr/>
          <p:nvPr/>
        </p:nvSpPr>
        <p:spPr>
          <a:xfrm>
            <a:off x="4603340" y="6233039"/>
            <a:ext cx="47711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Figure. Logistic Regression Architecture for the Iris dataset</a:t>
            </a:r>
            <a:endParaRPr lang="en-US" sz="1200" dirty="0"/>
          </a:p>
        </p:txBody>
      </p:sp>
      <p:pic>
        <p:nvPicPr>
          <p:cNvPr id="33" name="图片 32" descr="图片包含 屏幕截图&#10;&#10;描述已自动生成">
            <a:extLst>
              <a:ext uri="{FF2B5EF4-FFF2-40B4-BE49-F238E27FC236}">
                <a16:creationId xmlns:a16="http://schemas.microsoft.com/office/drawing/2014/main" id="{8681250D-162A-497A-BC44-A0F44E65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8" y="1421731"/>
            <a:ext cx="5972175" cy="21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BCCE-A05B-466C-980D-884020C8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mechanism</a:t>
            </a:r>
          </a:p>
        </p:txBody>
      </p:sp>
      <p:pic>
        <p:nvPicPr>
          <p:cNvPr id="4104" name="Picture 8" descr="图片包含 屏幕截图&#10;&#10;低可信度描述已自动生成">
            <a:extLst>
              <a:ext uri="{FF2B5EF4-FFF2-40B4-BE49-F238E27FC236}">
                <a16:creationId xmlns:a16="http://schemas.microsoft.com/office/drawing/2014/main" id="{38892A1A-3EEF-4D2D-9AF3-92C9464BB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r="6319" b="13517"/>
          <a:stretch/>
        </p:blipFill>
        <p:spPr bwMode="auto">
          <a:xfrm>
            <a:off x="305722" y="1637071"/>
            <a:ext cx="8476943" cy="39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7920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2621</TotalTime>
  <Words>1517</Words>
  <Application>Microsoft Office PowerPoint</Application>
  <PresentationFormat>全屏显示(4:3)</PresentationFormat>
  <Paragraphs>118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PP_C5Modules_CC_License_standard</vt:lpstr>
      <vt:lpstr>Machine Learning for Cyber </vt:lpstr>
      <vt:lpstr>Learning Outcomes</vt:lpstr>
      <vt:lpstr>What is SKlearn? </vt:lpstr>
      <vt:lpstr>Libraries </vt:lpstr>
      <vt:lpstr>Train Test Split</vt:lpstr>
      <vt:lpstr>Performance metrics </vt:lpstr>
      <vt:lpstr>Logistic Regression</vt:lpstr>
      <vt:lpstr>Logistic Regression demonstration</vt:lpstr>
      <vt:lpstr>Logistic Regression mechanism</vt:lpstr>
      <vt:lpstr>Logistic Regression mechanism</vt:lpstr>
      <vt:lpstr>Neural Networks</vt:lpstr>
      <vt:lpstr>Neural Networks Code Example</vt:lpstr>
      <vt:lpstr>KNN</vt:lpstr>
      <vt:lpstr>PowerPoint 演示文稿</vt:lpstr>
      <vt:lpstr>Support Vector Machines (SVM)</vt:lpstr>
      <vt:lpstr>Support Vector Machines</vt:lpstr>
      <vt:lpstr>PowerPoint 演示文稿</vt:lpstr>
      <vt:lpstr>Sklearn for cyber security</vt:lpstr>
      <vt:lpstr>Cyber security for sklearn 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217</cp:revision>
  <cp:lastPrinted>2016-07-13T17:16:41Z</cp:lastPrinted>
  <dcterms:created xsi:type="dcterms:W3CDTF">2016-07-03T20:12:42Z</dcterms:created>
  <dcterms:modified xsi:type="dcterms:W3CDTF">2019-07-13T04:54:55Z</dcterms:modified>
</cp:coreProperties>
</file>