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408" r:id="rId6"/>
    <p:sldId id="412" r:id="rId7"/>
    <p:sldId id="414" r:id="rId8"/>
    <p:sldId id="415" r:id="rId9"/>
    <p:sldId id="413" r:id="rId10"/>
    <p:sldId id="411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12/07/2024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12/07/2024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09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8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573" y="1541146"/>
            <a:ext cx="5486400" cy="19935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0" dirty="0"/>
              <a:t>Da IEEE 11073-10206 a FHIR:</a:t>
            </a:r>
            <a:br>
              <a:rPr lang="it-IT" sz="4000" b="0" dirty="0"/>
            </a:br>
            <a:r>
              <a:rPr lang="it-IT" sz="4000" b="0" dirty="0"/>
              <a:t>Omogeneizzazione di dati medici</a:t>
            </a:r>
          </a:p>
        </p:txBody>
      </p:sp>
      <p:pic>
        <p:nvPicPr>
          <p:cNvPr id="1028" name="Picture 4" descr="Presentazione | Dipartimento di Informatica, Sistemistica e Comunicazione">
            <a:extLst>
              <a:ext uri="{FF2B5EF4-FFF2-40B4-BE49-F238E27FC236}">
                <a16:creationId xmlns:a16="http://schemas.microsoft.com/office/drawing/2014/main" id="{01E66CEF-84ED-AE48-4EA8-3956B952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65" y="182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page | Dipartimento di Informatica, Sistemistica e Comunicazione">
            <a:extLst>
              <a:ext uri="{FF2B5EF4-FFF2-40B4-BE49-F238E27FC236}">
                <a16:creationId xmlns:a16="http://schemas.microsoft.com/office/drawing/2014/main" id="{816277D5-40DC-266A-EC06-AB93DCC7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59" y="125729"/>
            <a:ext cx="1524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94AF58-A9A5-1C42-6900-E60CD0A266C2}"/>
              </a:ext>
            </a:extLst>
          </p:cNvPr>
          <p:cNvSpPr txBox="1"/>
          <p:nvPr/>
        </p:nvSpPr>
        <p:spPr>
          <a:xfrm>
            <a:off x="6300572" y="4329804"/>
            <a:ext cx="5486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Relatore: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Daniela Micucci</a:t>
            </a:r>
          </a:p>
          <a:p>
            <a:r>
              <a:rPr lang="it-IT" b="1" dirty="0">
                <a:solidFill>
                  <a:schemeClr val="bg1"/>
                </a:solidFill>
              </a:rPr>
              <a:t>Co-relatore: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i="1" dirty="0">
                <a:solidFill>
                  <a:schemeClr val="bg1"/>
                </a:solidFill>
              </a:rPr>
              <a:t>Giovanni Donato Gallo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Presentazione della prova finale di:</a:t>
            </a:r>
          </a:p>
          <a:p>
            <a:r>
              <a:rPr lang="it-IT" i="1" dirty="0">
                <a:solidFill>
                  <a:schemeClr val="bg1"/>
                </a:solidFill>
              </a:rPr>
              <a:t>Riccardo Cambianica </a:t>
            </a:r>
          </a:p>
          <a:p>
            <a:r>
              <a:rPr lang="it-IT" i="1" dirty="0">
                <a:solidFill>
                  <a:schemeClr val="bg1"/>
                </a:solidFill>
              </a:rPr>
              <a:t>Matricola 865877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Anno Accademico 2023-2024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Il problema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13FE5FD-1129-8C82-F9AA-3228203F974A}"/>
              </a:ext>
            </a:extLst>
          </p:cNvPr>
          <p:cNvGrpSpPr/>
          <p:nvPr/>
        </p:nvGrpSpPr>
        <p:grpSpPr>
          <a:xfrm>
            <a:off x="982671" y="3031292"/>
            <a:ext cx="9584465" cy="2287740"/>
            <a:chOff x="691309" y="4292131"/>
            <a:chExt cx="9584465" cy="2287740"/>
          </a:xfrm>
        </p:grpSpPr>
        <p:pic>
          <p:nvPicPr>
            <p:cNvPr id="45" name="Picture 19">
              <a:extLst>
                <a:ext uri="{FF2B5EF4-FFF2-40B4-BE49-F238E27FC236}">
                  <a16:creationId xmlns:a16="http://schemas.microsoft.com/office/drawing/2014/main" id="{D7322607-D44B-0DC0-2921-4EEC1AF71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C"/>
                </a:clrFrom>
                <a:clrTo>
                  <a:srgbClr val="FFFFFC">
                    <a:alpha val="0"/>
                  </a:srgbClr>
                </a:clrTo>
              </a:clrChange>
            </a:blip>
            <a:srcRect t="6671" r="10925" b="23243"/>
            <a:stretch/>
          </p:blipFill>
          <p:spPr>
            <a:xfrm>
              <a:off x="1254123" y="4855769"/>
              <a:ext cx="716899" cy="731647"/>
            </a:xfrm>
            <a:prstGeom prst="rect">
              <a:avLst/>
            </a:prstGeom>
          </p:spPr>
        </p:pic>
        <p:pic>
          <p:nvPicPr>
            <p:cNvPr id="46" name="Picture 20" descr="Afbeeldingsresultaat voor a&amp;d medical blood pressure monitor">
              <a:extLst>
                <a:ext uri="{FF2B5EF4-FFF2-40B4-BE49-F238E27FC236}">
                  <a16:creationId xmlns:a16="http://schemas.microsoft.com/office/drawing/2014/main" id="{50C5A6B4-10E1-91FD-8ED8-6855A5A4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36" y="5517330"/>
              <a:ext cx="1153321" cy="79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Afbeeldingsresultaat voor polar bluetooth weight scale">
              <a:extLst>
                <a:ext uri="{FF2B5EF4-FFF2-40B4-BE49-F238E27FC236}">
                  <a16:creationId xmlns:a16="http://schemas.microsoft.com/office/drawing/2014/main" id="{27D2B326-B6EE-357F-39FF-AFA97A757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57" y="5374612"/>
              <a:ext cx="979705" cy="94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>
              <a:extLst>
                <a:ext uri="{FF2B5EF4-FFF2-40B4-BE49-F238E27FC236}">
                  <a16:creationId xmlns:a16="http://schemas.microsoft.com/office/drawing/2014/main" id="{675BC08B-759B-47D6-3853-0D95F70E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869" y="5329857"/>
              <a:ext cx="1122595" cy="833062"/>
            </a:xfrm>
            <a:prstGeom prst="rect">
              <a:avLst/>
            </a:prstGeom>
          </p:spPr>
        </p:pic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594C1D3C-6011-8580-05EB-E5544975C781}"/>
                </a:ext>
              </a:extLst>
            </p:cNvPr>
            <p:cNvSpPr/>
            <p:nvPr/>
          </p:nvSpPr>
          <p:spPr>
            <a:xfrm>
              <a:off x="691309" y="4292131"/>
              <a:ext cx="2298117" cy="21438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rilevamento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salute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personale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A39C87CE-B099-D02F-B842-A19989605D80}"/>
                </a:ext>
              </a:extLst>
            </p:cNvPr>
            <p:cNvSpPr/>
            <p:nvPr/>
          </p:nvSpPr>
          <p:spPr>
            <a:xfrm>
              <a:off x="4606443" y="4483665"/>
              <a:ext cx="1863541" cy="1795057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App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proprietarie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gateway </a:t>
              </a:r>
            </a:p>
          </p:txBody>
        </p:sp>
        <p:pic>
          <p:nvPicPr>
            <p:cNvPr id="51" name="Picture 25">
              <a:extLst>
                <a:ext uri="{FF2B5EF4-FFF2-40B4-BE49-F238E27FC236}">
                  <a16:creationId xmlns:a16="http://schemas.microsoft.com/office/drawing/2014/main" id="{BC59C866-6111-B925-957E-93772EC7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912" y="5449336"/>
              <a:ext cx="771791" cy="707080"/>
            </a:xfrm>
            <a:prstGeom prst="rect">
              <a:avLst/>
            </a:prstGeom>
          </p:spPr>
        </p:pic>
        <p:sp>
          <p:nvSpPr>
            <p:cNvPr id="53" name="Rounded Rectangle 10">
              <a:extLst>
                <a:ext uri="{FF2B5EF4-FFF2-40B4-BE49-F238E27FC236}">
                  <a16:creationId xmlns:a16="http://schemas.microsoft.com/office/drawing/2014/main" id="{E4FE54F5-9E4F-2868-212D-FDE3C5468538}"/>
                </a:ext>
              </a:extLst>
            </p:cNvPr>
            <p:cNvSpPr/>
            <p:nvPr/>
          </p:nvSpPr>
          <p:spPr>
            <a:xfrm>
              <a:off x="8135292" y="4294368"/>
              <a:ext cx="1955360" cy="21438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Cloud-based</a:t>
              </a:r>
            </a:p>
            <a:p>
              <a:pPr algn="ctr" defTabSz="1219170">
                <a:defRPr/>
              </a:pPr>
              <a:r>
                <a:rPr lang="en-US" sz="1400" dirty="0">
                  <a:solidFill>
                    <a:srgbClr val="44546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proprietary services</a:t>
              </a:r>
            </a:p>
          </p:txBody>
        </p:sp>
        <p:pic>
          <p:nvPicPr>
            <p:cNvPr id="57" name="Picture 33">
              <a:extLst>
                <a:ext uri="{FF2B5EF4-FFF2-40B4-BE49-F238E27FC236}">
                  <a16:creationId xmlns:a16="http://schemas.microsoft.com/office/drawing/2014/main" id="{01B6EAAD-3AEF-5414-25EB-A7D3F218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442" y="5011873"/>
              <a:ext cx="468069" cy="428825"/>
            </a:xfrm>
            <a:prstGeom prst="rect">
              <a:avLst/>
            </a:prstGeom>
          </p:spPr>
        </p:pic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04345518-7379-A2DC-3DCE-FED55FCAE891}"/>
                </a:ext>
              </a:extLst>
            </p:cNvPr>
            <p:cNvGrpSpPr/>
            <p:nvPr/>
          </p:nvGrpSpPr>
          <p:grpSpPr>
            <a:xfrm>
              <a:off x="3050378" y="4455199"/>
              <a:ext cx="1495115" cy="1817683"/>
              <a:chOff x="6283022" y="775020"/>
              <a:chExt cx="1495115" cy="1817683"/>
            </a:xfrm>
          </p:grpSpPr>
          <p:sp>
            <p:nvSpPr>
              <p:cNvPr id="55" name="Left-Right Arrow 8">
                <a:extLst>
                  <a:ext uri="{FF2B5EF4-FFF2-40B4-BE49-F238E27FC236}">
                    <a16:creationId xmlns:a16="http://schemas.microsoft.com/office/drawing/2014/main" id="{0C56BB87-E18A-FA97-96E9-78560D8C3694}"/>
                  </a:ext>
                </a:extLst>
              </p:cNvPr>
              <p:cNvSpPr/>
              <p:nvPr/>
            </p:nvSpPr>
            <p:spPr>
              <a:xfrm>
                <a:off x="6283024" y="7750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Left-Right Arrow 8">
                <a:extLst>
                  <a:ext uri="{FF2B5EF4-FFF2-40B4-BE49-F238E27FC236}">
                    <a16:creationId xmlns:a16="http://schemas.microsoft.com/office/drawing/2014/main" id="{247038BE-D6F1-50DF-ACBB-8AA1935F9D03}"/>
                  </a:ext>
                </a:extLst>
              </p:cNvPr>
              <p:cNvSpPr/>
              <p:nvPr/>
            </p:nvSpPr>
            <p:spPr>
              <a:xfrm>
                <a:off x="6283023" y="1271911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Left-Right Arrow 8">
                <a:extLst>
                  <a:ext uri="{FF2B5EF4-FFF2-40B4-BE49-F238E27FC236}">
                    <a16:creationId xmlns:a16="http://schemas.microsoft.com/office/drawing/2014/main" id="{96CFED16-F2BF-EF05-C460-E6F3AD0E4182}"/>
                  </a:ext>
                </a:extLst>
              </p:cNvPr>
              <p:cNvSpPr/>
              <p:nvPr/>
            </p:nvSpPr>
            <p:spPr>
              <a:xfrm>
                <a:off x="6283022" y="16788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Protocolli</a:t>
                </a: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proprietari</a:t>
                </a: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 via </a:t>
                </a:r>
                <a:r>
                  <a:rPr lang="it-IT" sz="1100" b="0" i="0" u="none" strike="noStrike" baseline="0" dirty="0">
                    <a:solidFill>
                      <a:srgbClr val="FFFFFF"/>
                    </a:solidFill>
                    <a:latin typeface="Calibri" panose="020F0502020204030204" pitchFamily="34" charset="0"/>
                  </a:rPr>
                  <a:t>Bluetooth ®</a:t>
                </a: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3" name="Rounded Rectangle 10">
              <a:extLst>
                <a:ext uri="{FF2B5EF4-FFF2-40B4-BE49-F238E27FC236}">
                  <a16:creationId xmlns:a16="http://schemas.microsoft.com/office/drawing/2014/main" id="{FFDCDD81-7159-B516-A8E0-9719DC9CEF42}"/>
                </a:ext>
              </a:extLst>
            </p:cNvPr>
            <p:cNvSpPr/>
            <p:nvPr/>
          </p:nvSpPr>
          <p:spPr>
            <a:xfrm>
              <a:off x="8320414" y="4436050"/>
              <a:ext cx="1955360" cy="2143821"/>
            </a:xfrm>
            <a:prstGeom prst="roundRect">
              <a:avLst>
                <a:gd name="adj" fmla="val 12253"/>
              </a:avLst>
            </a:prstGeom>
            <a:solidFill>
              <a:schemeClr val="tx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Servizi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in cloud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proprietari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80CA5679-7798-0735-DBD8-B9166E8C6E52}"/>
                </a:ext>
              </a:extLst>
            </p:cNvPr>
            <p:cNvGrpSpPr/>
            <p:nvPr/>
          </p:nvGrpSpPr>
          <p:grpSpPr>
            <a:xfrm>
              <a:off x="6575117" y="4468337"/>
              <a:ext cx="1495115" cy="1817683"/>
              <a:chOff x="6283022" y="775020"/>
              <a:chExt cx="1495115" cy="1817683"/>
            </a:xfrm>
          </p:grpSpPr>
          <p:sp>
            <p:nvSpPr>
              <p:cNvPr id="7" name="Left-Right Arrow 8">
                <a:extLst>
                  <a:ext uri="{FF2B5EF4-FFF2-40B4-BE49-F238E27FC236}">
                    <a16:creationId xmlns:a16="http://schemas.microsoft.com/office/drawing/2014/main" id="{E7D4E6EB-735D-1D1A-F21E-4BA9ADFD177D}"/>
                  </a:ext>
                </a:extLst>
              </p:cNvPr>
              <p:cNvSpPr/>
              <p:nvPr/>
            </p:nvSpPr>
            <p:spPr>
              <a:xfrm>
                <a:off x="6283024" y="7750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Left-Right Arrow 8">
                <a:extLst>
                  <a:ext uri="{FF2B5EF4-FFF2-40B4-BE49-F238E27FC236}">
                    <a16:creationId xmlns:a16="http://schemas.microsoft.com/office/drawing/2014/main" id="{6A979E36-3D23-7D9E-EA33-EE1D5797B9ED}"/>
                  </a:ext>
                </a:extLst>
              </p:cNvPr>
              <p:cNvSpPr/>
              <p:nvPr/>
            </p:nvSpPr>
            <p:spPr>
              <a:xfrm>
                <a:off x="6283023" y="1271911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Left-Right Arrow 8">
                <a:extLst>
                  <a:ext uri="{FF2B5EF4-FFF2-40B4-BE49-F238E27FC236}">
                    <a16:creationId xmlns:a16="http://schemas.microsoft.com/office/drawing/2014/main" id="{2526BB73-9275-09F7-C740-43E12B75B858}"/>
                  </a:ext>
                </a:extLst>
              </p:cNvPr>
              <p:cNvSpPr/>
              <p:nvPr/>
            </p:nvSpPr>
            <p:spPr>
              <a:xfrm>
                <a:off x="6283022" y="1678820"/>
                <a:ext cx="1495113" cy="913883"/>
              </a:xfrm>
              <a:prstGeom prst="leftRightArrow">
                <a:avLst>
                  <a:gd name="adj1" fmla="val 79822"/>
                  <a:gd name="adj2" fmla="val 147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Upload e download </a:t>
                </a: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dati</a:t>
                </a: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sz="1100" dirty="0" err="1">
                    <a:solidFill>
                      <a:prstClr val="white"/>
                    </a:solidFill>
                    <a:latin typeface="Calibri" panose="020F0502020204030204"/>
                  </a:rPr>
                  <a:t>proprietari</a:t>
                </a:r>
                <a:endParaRPr lang="en-US" sz="11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12" name="Segnaposto contenuto 11" descr="Nuvola con riempimento a tinta unita">
            <a:extLst>
              <a:ext uri="{FF2B5EF4-FFF2-40B4-BE49-F238E27FC236}">
                <a16:creationId xmlns:a16="http://schemas.microsoft.com/office/drawing/2014/main" id="{C92DABD1-4272-51EC-EC21-B12A8232F6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2256" y="3869377"/>
            <a:ext cx="914400" cy="914400"/>
          </a:xfrm>
        </p:spPr>
      </p:pic>
      <p:sp>
        <p:nvSpPr>
          <p:cNvPr id="3" name="Curved Left Arrow 10">
            <a:extLst>
              <a:ext uri="{FF2B5EF4-FFF2-40B4-BE49-F238E27FC236}">
                <a16:creationId xmlns:a16="http://schemas.microsoft.com/office/drawing/2014/main" id="{6C466918-3CBF-F5A0-0E19-EEE7EED3DA17}"/>
              </a:ext>
            </a:extLst>
          </p:cNvPr>
          <p:cNvSpPr/>
          <p:nvPr/>
        </p:nvSpPr>
        <p:spPr>
          <a:xfrm>
            <a:off x="10632718" y="4029371"/>
            <a:ext cx="539552" cy="718582"/>
          </a:xfrm>
          <a:prstGeom prst="curvedLeftArrow">
            <a:avLst/>
          </a:prstGeom>
          <a:solidFill>
            <a:schemeClr val="tx2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rved Left Arrow 10">
            <a:extLst>
              <a:ext uri="{FF2B5EF4-FFF2-40B4-BE49-F238E27FC236}">
                <a16:creationId xmlns:a16="http://schemas.microsoft.com/office/drawing/2014/main" id="{9FDC0EF2-8D07-4D3E-331D-9FA9958DD9EA}"/>
              </a:ext>
            </a:extLst>
          </p:cNvPr>
          <p:cNvSpPr/>
          <p:nvPr/>
        </p:nvSpPr>
        <p:spPr>
          <a:xfrm>
            <a:off x="10604640" y="3751034"/>
            <a:ext cx="539552" cy="718582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B771242-2AE6-7C4B-1244-63422EE7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BBBA-ED58-C5C3-11F4-296EDE8D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74437C-C6DC-6C0D-6A49-D84539AFB00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it-IT" sz="1600" b="1" dirty="0"/>
              <a:t>HL7 FHIR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Linguaggio a livello di applicazione per ottenere l'interoperabilità dei dati sanitari.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Non risolve ancora la diversità di comunicazione dei dispositivi di salute personale, ed è qui che entra in gioco ACOM</a:t>
            </a:r>
          </a:p>
          <a:p>
            <a:endParaRPr lang="it-IT" sz="1600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865E98-3896-E174-8D9E-73E3D9AB91D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it-IT" sz="1600" b="1" dirty="0"/>
              <a:t>IEEE 11073-10206 ACOM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ACOM sta per «Abstract Content Model»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ACOM definisce un modello basato sullo standard IEEE 11073 per la comunicazione dei dispositivi medici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Gli oggetti e gli attributi di ACOM sono mappati </a:t>
            </a:r>
            <a:r>
              <a:rPr lang="it-IT" sz="1600" b="1" dirty="0"/>
              <a:t>1 a 1</a:t>
            </a:r>
            <a:r>
              <a:rPr lang="it-IT" sz="1600" dirty="0"/>
              <a:t> alle risorse HL7 FHIR</a:t>
            </a:r>
            <a:endParaRPr lang="it-IT" sz="1600" b="1" dirty="0"/>
          </a:p>
        </p:txBody>
      </p:sp>
      <p:pic>
        <p:nvPicPr>
          <p:cNvPr id="6" name="Picture 2" descr="FHIR and the Real Challenge of Health Data ...">
            <a:extLst>
              <a:ext uri="{FF2B5EF4-FFF2-40B4-BE49-F238E27FC236}">
                <a16:creationId xmlns:a16="http://schemas.microsoft.com/office/drawing/2014/main" id="{7CC15EDF-1016-FD1E-0048-5341C48C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" y="5565217"/>
            <a:ext cx="1513179" cy="7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0A4B3F2-9790-A176-8B5A-9FAFFF77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45" y="5677650"/>
            <a:ext cx="1513180" cy="483911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2E31C-47FE-08AD-D5F9-44ACD718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54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La soluzione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13FE5FD-1129-8C82-F9AA-3228203F974A}"/>
              </a:ext>
            </a:extLst>
          </p:cNvPr>
          <p:cNvGrpSpPr/>
          <p:nvPr/>
        </p:nvGrpSpPr>
        <p:grpSpPr>
          <a:xfrm>
            <a:off x="1117600" y="2978259"/>
            <a:ext cx="9344210" cy="2148427"/>
            <a:chOff x="691309" y="4287525"/>
            <a:chExt cx="9344210" cy="2148427"/>
          </a:xfrm>
        </p:grpSpPr>
        <p:pic>
          <p:nvPicPr>
            <p:cNvPr id="45" name="Picture 19">
              <a:extLst>
                <a:ext uri="{FF2B5EF4-FFF2-40B4-BE49-F238E27FC236}">
                  <a16:creationId xmlns:a16="http://schemas.microsoft.com/office/drawing/2014/main" id="{D7322607-D44B-0DC0-2921-4EEC1AF71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C"/>
                </a:clrFrom>
                <a:clrTo>
                  <a:srgbClr val="FFFFFC">
                    <a:alpha val="0"/>
                  </a:srgbClr>
                </a:clrTo>
              </a:clrChange>
            </a:blip>
            <a:srcRect t="6671" r="10925" b="23243"/>
            <a:stretch/>
          </p:blipFill>
          <p:spPr>
            <a:xfrm>
              <a:off x="1254123" y="4855769"/>
              <a:ext cx="716899" cy="731647"/>
            </a:xfrm>
            <a:prstGeom prst="rect">
              <a:avLst/>
            </a:prstGeom>
          </p:spPr>
        </p:pic>
        <p:pic>
          <p:nvPicPr>
            <p:cNvPr id="46" name="Picture 20" descr="Afbeeldingsresultaat voor a&amp;d medical blood pressure monitor">
              <a:extLst>
                <a:ext uri="{FF2B5EF4-FFF2-40B4-BE49-F238E27FC236}">
                  <a16:creationId xmlns:a16="http://schemas.microsoft.com/office/drawing/2014/main" id="{50C5A6B4-10E1-91FD-8ED8-6855A5A4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736" y="5517330"/>
              <a:ext cx="1153321" cy="79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Afbeeldingsresultaat voor polar bluetooth weight scale">
              <a:extLst>
                <a:ext uri="{FF2B5EF4-FFF2-40B4-BE49-F238E27FC236}">
                  <a16:creationId xmlns:a16="http://schemas.microsoft.com/office/drawing/2014/main" id="{27D2B326-B6EE-357F-39FF-AFA97A757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57" y="5374612"/>
              <a:ext cx="979705" cy="94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>
              <a:extLst>
                <a:ext uri="{FF2B5EF4-FFF2-40B4-BE49-F238E27FC236}">
                  <a16:creationId xmlns:a16="http://schemas.microsoft.com/office/drawing/2014/main" id="{675BC08B-759B-47D6-3853-0D95F70E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869" y="5329857"/>
              <a:ext cx="1122595" cy="833062"/>
            </a:xfrm>
            <a:prstGeom prst="rect">
              <a:avLst/>
            </a:prstGeom>
          </p:spPr>
        </p:pic>
        <p:sp>
          <p:nvSpPr>
            <p:cNvPr id="49" name="Rounded Rectangle 9">
              <a:extLst>
                <a:ext uri="{FF2B5EF4-FFF2-40B4-BE49-F238E27FC236}">
                  <a16:creationId xmlns:a16="http://schemas.microsoft.com/office/drawing/2014/main" id="{594C1D3C-6011-8580-05EB-E5544975C781}"/>
                </a:ext>
              </a:extLst>
            </p:cNvPr>
            <p:cNvSpPr/>
            <p:nvPr/>
          </p:nvSpPr>
          <p:spPr>
            <a:xfrm>
              <a:off x="691309" y="4292131"/>
              <a:ext cx="2298117" cy="2143821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rilevamento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salute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personale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A39C87CE-B099-D02F-B842-A19989605D80}"/>
                </a:ext>
              </a:extLst>
            </p:cNvPr>
            <p:cNvSpPr/>
            <p:nvPr/>
          </p:nvSpPr>
          <p:spPr>
            <a:xfrm>
              <a:off x="4606443" y="4483665"/>
              <a:ext cx="1863541" cy="1795057"/>
            </a:xfrm>
            <a:prstGeom prst="roundRect">
              <a:avLst>
                <a:gd name="adj" fmla="val 12253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App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generica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e </a:t>
              </a:r>
              <a:r>
                <a:rPr lang="en-US" sz="1200" dirty="0" err="1">
                  <a:solidFill>
                    <a:schemeClr val="bg1"/>
                  </a:solidFill>
                  <a:latin typeface="+mj-lt"/>
                </a:rPr>
                <a:t>dispositivi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 gateway </a:t>
              </a:r>
            </a:p>
          </p:txBody>
        </p:sp>
        <p:pic>
          <p:nvPicPr>
            <p:cNvPr id="51" name="Picture 25">
              <a:extLst>
                <a:ext uri="{FF2B5EF4-FFF2-40B4-BE49-F238E27FC236}">
                  <a16:creationId xmlns:a16="http://schemas.microsoft.com/office/drawing/2014/main" id="{BC59C866-6111-B925-957E-93772EC7B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912" y="5449336"/>
              <a:ext cx="771791" cy="707080"/>
            </a:xfrm>
            <a:prstGeom prst="rect">
              <a:avLst/>
            </a:prstGeom>
          </p:spPr>
        </p:pic>
        <p:pic>
          <p:nvPicPr>
            <p:cNvPr id="57" name="Picture 33">
              <a:extLst>
                <a:ext uri="{FF2B5EF4-FFF2-40B4-BE49-F238E27FC236}">
                  <a16:creationId xmlns:a16="http://schemas.microsoft.com/office/drawing/2014/main" id="{01B6EAAD-3AEF-5414-25EB-A7D3F218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442" y="5011873"/>
              <a:ext cx="468069" cy="428825"/>
            </a:xfrm>
            <a:prstGeom prst="rect">
              <a:avLst/>
            </a:prstGeom>
          </p:spPr>
        </p:pic>
        <p:sp>
          <p:nvSpPr>
            <p:cNvPr id="59" name="Left-Right Arrow 8">
              <a:extLst>
                <a:ext uri="{FF2B5EF4-FFF2-40B4-BE49-F238E27FC236}">
                  <a16:creationId xmlns:a16="http://schemas.microsoft.com/office/drawing/2014/main" id="{96CFED16-F2BF-EF05-C460-E6F3AD0E4182}"/>
                </a:ext>
              </a:extLst>
            </p:cNvPr>
            <p:cNvSpPr/>
            <p:nvPr/>
          </p:nvSpPr>
          <p:spPr>
            <a:xfrm>
              <a:off x="3057241" y="4650880"/>
              <a:ext cx="1495113" cy="1417113"/>
            </a:xfrm>
            <a:prstGeom prst="leftRightArrow">
              <a:avLst>
                <a:gd name="adj1" fmla="val 79822"/>
                <a:gd name="adj2" fmla="val 147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r>
                <a:rPr lang="en-US" sz="1100" b="1" dirty="0">
                  <a:solidFill>
                    <a:prstClr val="white"/>
                  </a:solidFill>
                  <a:latin typeface="Calibri" panose="020F0502020204030204"/>
                </a:rPr>
                <a:t>ACOM</a:t>
              </a: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 via </a:t>
              </a:r>
              <a:r>
                <a:rPr lang="it-IT" sz="1100" b="0" i="0" u="none" strike="noStrike" baseline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Bluetooth ®</a:t>
              </a:r>
              <a:endParaRPr lang="en-US" sz="11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Rounded Rectangle 10">
              <a:extLst>
                <a:ext uri="{FF2B5EF4-FFF2-40B4-BE49-F238E27FC236}">
                  <a16:creationId xmlns:a16="http://schemas.microsoft.com/office/drawing/2014/main" id="{FFDCDD81-7159-B516-A8E0-9719DC9CEF42}"/>
                </a:ext>
              </a:extLst>
            </p:cNvPr>
            <p:cNvSpPr/>
            <p:nvPr/>
          </p:nvSpPr>
          <p:spPr>
            <a:xfrm>
              <a:off x="8080159" y="4287525"/>
              <a:ext cx="1955360" cy="2143821"/>
            </a:xfrm>
            <a:prstGeom prst="roundRect">
              <a:avLst>
                <a:gd name="adj" fmla="val 12253"/>
              </a:avLst>
            </a:prstGeom>
            <a:solidFill>
              <a:schemeClr val="tx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t" anchorCtr="0"/>
            <a:lstStyle/>
            <a:p>
              <a:pPr algn="ctr" defTabSz="1219170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Server FHIR</a:t>
              </a:r>
            </a:p>
          </p:txBody>
        </p:sp>
      </p:grpSp>
      <p:pic>
        <p:nvPicPr>
          <p:cNvPr id="12" name="Segnaposto contenuto 11" descr="Nuvola con riempimento a tinta unita">
            <a:extLst>
              <a:ext uri="{FF2B5EF4-FFF2-40B4-BE49-F238E27FC236}">
                <a16:creationId xmlns:a16="http://schemas.microsoft.com/office/drawing/2014/main" id="{C92DABD1-4272-51EC-EC21-B12A8232F6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6930" y="3592969"/>
            <a:ext cx="914400" cy="914400"/>
          </a:xfrm>
        </p:spPr>
      </p:pic>
      <p:sp>
        <p:nvSpPr>
          <p:cNvPr id="4" name="Left-Right Arrow 8">
            <a:extLst>
              <a:ext uri="{FF2B5EF4-FFF2-40B4-BE49-F238E27FC236}">
                <a16:creationId xmlns:a16="http://schemas.microsoft.com/office/drawing/2014/main" id="{4C89ABBC-6632-F7A3-5678-0C2E0DB747AC}"/>
              </a:ext>
            </a:extLst>
          </p:cNvPr>
          <p:cNvSpPr/>
          <p:nvPr/>
        </p:nvSpPr>
        <p:spPr>
          <a:xfrm>
            <a:off x="6960856" y="3312034"/>
            <a:ext cx="1495113" cy="1417113"/>
          </a:xfrm>
          <a:prstGeom prst="leftRightArrow">
            <a:avLst>
              <a:gd name="adj1" fmla="val 79822"/>
              <a:gd name="adj2" fmla="val 1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it-IT" sz="1100" dirty="0">
                <a:solidFill>
                  <a:prstClr val="white"/>
                </a:solidFill>
                <a:latin typeface="Calibri" panose="020F0502020204030204"/>
              </a:rPr>
              <a:t>Upload e download osservazioni </a:t>
            </a:r>
            <a:r>
              <a:rPr lang="it-IT" sz="1100" b="1" dirty="0">
                <a:solidFill>
                  <a:prstClr val="white"/>
                </a:solidFill>
                <a:latin typeface="Calibri" panose="020F0502020204030204"/>
              </a:rPr>
              <a:t>FHIR</a:t>
            </a:r>
            <a:endParaRPr lang="en-US" sz="11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2" descr="FHIR and the Real Challenge of Health Data ...">
            <a:extLst>
              <a:ext uri="{FF2B5EF4-FFF2-40B4-BE49-F238E27FC236}">
                <a16:creationId xmlns:a16="http://schemas.microsoft.com/office/drawing/2014/main" id="{6D789119-6EE1-F86A-5E15-6F524E05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12" y="4286042"/>
            <a:ext cx="1513179" cy="7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rved Left Arrow 10">
            <a:extLst>
              <a:ext uri="{FF2B5EF4-FFF2-40B4-BE49-F238E27FC236}">
                <a16:creationId xmlns:a16="http://schemas.microsoft.com/office/drawing/2014/main" id="{726309FD-46F8-D604-40C4-A3165719CB67}"/>
              </a:ext>
            </a:extLst>
          </p:cNvPr>
          <p:cNvSpPr/>
          <p:nvPr/>
        </p:nvSpPr>
        <p:spPr>
          <a:xfrm>
            <a:off x="10525178" y="3661299"/>
            <a:ext cx="539552" cy="718582"/>
          </a:xfrm>
          <a:prstGeom prst="curvedLeftArrow">
            <a:avLst/>
          </a:prstGeom>
          <a:solidFill>
            <a:schemeClr val="tx2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E4ED73-77F5-F09A-5197-34B24F5B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 dirty="0">
              <a:latin typeface="+mn-lt"/>
            </a:endParaRP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DA8AB70E-8B2D-6523-16B4-853D8DF8E608}"/>
              </a:ext>
            </a:extLst>
          </p:cNvPr>
          <p:cNvSpPr/>
          <p:nvPr/>
        </p:nvSpPr>
        <p:spPr>
          <a:xfrm>
            <a:off x="1007706" y="2724539"/>
            <a:ext cx="5953150" cy="2640563"/>
          </a:xfrm>
          <a:prstGeom prst="flowChartAlternateProcess">
            <a:avLst/>
          </a:prstGeom>
          <a:noFill/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046456"/>
                      <a:gd name="connsiteY0" fmla="*/ 440094 h 2640563"/>
                      <a:gd name="connsiteX1" fmla="*/ 440094 w 6046456"/>
                      <a:gd name="connsiteY1" fmla="*/ 0 h 2640563"/>
                      <a:gd name="connsiteX2" fmla="*/ 1117449 w 6046456"/>
                      <a:gd name="connsiteY2" fmla="*/ 0 h 2640563"/>
                      <a:gd name="connsiteX3" fmla="*/ 1639816 w 6046456"/>
                      <a:gd name="connsiteY3" fmla="*/ 0 h 2640563"/>
                      <a:gd name="connsiteX4" fmla="*/ 2110521 w 6046456"/>
                      <a:gd name="connsiteY4" fmla="*/ 0 h 2640563"/>
                      <a:gd name="connsiteX5" fmla="*/ 2736213 w 6046456"/>
                      <a:gd name="connsiteY5" fmla="*/ 0 h 2640563"/>
                      <a:gd name="connsiteX6" fmla="*/ 3258580 w 6046456"/>
                      <a:gd name="connsiteY6" fmla="*/ 0 h 2640563"/>
                      <a:gd name="connsiteX7" fmla="*/ 3935935 w 6046456"/>
                      <a:gd name="connsiteY7" fmla="*/ 0 h 2640563"/>
                      <a:gd name="connsiteX8" fmla="*/ 4406640 w 6046456"/>
                      <a:gd name="connsiteY8" fmla="*/ 0 h 2640563"/>
                      <a:gd name="connsiteX9" fmla="*/ 5083995 w 6046456"/>
                      <a:gd name="connsiteY9" fmla="*/ 0 h 2640563"/>
                      <a:gd name="connsiteX10" fmla="*/ 5606362 w 6046456"/>
                      <a:gd name="connsiteY10" fmla="*/ 0 h 2640563"/>
                      <a:gd name="connsiteX11" fmla="*/ 6046456 w 6046456"/>
                      <a:gd name="connsiteY11" fmla="*/ 440094 h 2640563"/>
                      <a:gd name="connsiteX12" fmla="*/ 6046456 w 6046456"/>
                      <a:gd name="connsiteY12" fmla="*/ 1044489 h 2640563"/>
                      <a:gd name="connsiteX13" fmla="*/ 6046456 w 6046456"/>
                      <a:gd name="connsiteY13" fmla="*/ 1666489 h 2640563"/>
                      <a:gd name="connsiteX14" fmla="*/ 6046456 w 6046456"/>
                      <a:gd name="connsiteY14" fmla="*/ 2200469 h 2640563"/>
                      <a:gd name="connsiteX15" fmla="*/ 5606362 w 6046456"/>
                      <a:gd name="connsiteY15" fmla="*/ 2640563 h 2640563"/>
                      <a:gd name="connsiteX16" fmla="*/ 4980670 w 6046456"/>
                      <a:gd name="connsiteY16" fmla="*/ 2640563 h 2640563"/>
                      <a:gd name="connsiteX17" fmla="*/ 4406640 w 6046456"/>
                      <a:gd name="connsiteY17" fmla="*/ 2640563 h 2640563"/>
                      <a:gd name="connsiteX18" fmla="*/ 3987598 w 6046456"/>
                      <a:gd name="connsiteY18" fmla="*/ 2640563 h 2640563"/>
                      <a:gd name="connsiteX19" fmla="*/ 3516894 w 6046456"/>
                      <a:gd name="connsiteY19" fmla="*/ 2640563 h 2640563"/>
                      <a:gd name="connsiteX20" fmla="*/ 2839538 w 6046456"/>
                      <a:gd name="connsiteY20" fmla="*/ 2640563 h 2640563"/>
                      <a:gd name="connsiteX21" fmla="*/ 2265509 w 6046456"/>
                      <a:gd name="connsiteY21" fmla="*/ 2640563 h 2640563"/>
                      <a:gd name="connsiteX22" fmla="*/ 1794804 w 6046456"/>
                      <a:gd name="connsiteY22" fmla="*/ 2640563 h 2640563"/>
                      <a:gd name="connsiteX23" fmla="*/ 1220774 w 6046456"/>
                      <a:gd name="connsiteY23" fmla="*/ 2640563 h 2640563"/>
                      <a:gd name="connsiteX24" fmla="*/ 440094 w 6046456"/>
                      <a:gd name="connsiteY24" fmla="*/ 2640563 h 2640563"/>
                      <a:gd name="connsiteX25" fmla="*/ 0 w 6046456"/>
                      <a:gd name="connsiteY25" fmla="*/ 2200469 h 2640563"/>
                      <a:gd name="connsiteX26" fmla="*/ 0 w 6046456"/>
                      <a:gd name="connsiteY26" fmla="*/ 1578470 h 2640563"/>
                      <a:gd name="connsiteX27" fmla="*/ 0 w 6046456"/>
                      <a:gd name="connsiteY27" fmla="*/ 974074 h 2640563"/>
                      <a:gd name="connsiteX28" fmla="*/ 0 w 6046456"/>
                      <a:gd name="connsiteY28" fmla="*/ 440094 h 264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6046456" h="2640563" extrusionOk="0">
                        <a:moveTo>
                          <a:pt x="0" y="440094"/>
                        </a:moveTo>
                        <a:cubicBezTo>
                          <a:pt x="-42569" y="170779"/>
                          <a:pt x="142703" y="20393"/>
                          <a:pt x="440094" y="0"/>
                        </a:cubicBezTo>
                        <a:cubicBezTo>
                          <a:pt x="680745" y="-45245"/>
                          <a:pt x="976571" y="33845"/>
                          <a:pt x="1117449" y="0"/>
                        </a:cubicBezTo>
                        <a:cubicBezTo>
                          <a:pt x="1258328" y="-33845"/>
                          <a:pt x="1506494" y="52524"/>
                          <a:pt x="1639816" y="0"/>
                        </a:cubicBezTo>
                        <a:cubicBezTo>
                          <a:pt x="1773138" y="-52524"/>
                          <a:pt x="1974044" y="21277"/>
                          <a:pt x="2110521" y="0"/>
                        </a:cubicBezTo>
                        <a:cubicBezTo>
                          <a:pt x="2246998" y="-21277"/>
                          <a:pt x="2570345" y="32668"/>
                          <a:pt x="2736213" y="0"/>
                        </a:cubicBezTo>
                        <a:cubicBezTo>
                          <a:pt x="2902081" y="-32668"/>
                          <a:pt x="3032528" y="41392"/>
                          <a:pt x="3258580" y="0"/>
                        </a:cubicBezTo>
                        <a:cubicBezTo>
                          <a:pt x="3484632" y="-41392"/>
                          <a:pt x="3746587" y="12995"/>
                          <a:pt x="3935935" y="0"/>
                        </a:cubicBezTo>
                        <a:cubicBezTo>
                          <a:pt x="4125283" y="-12995"/>
                          <a:pt x="4310631" y="18247"/>
                          <a:pt x="4406640" y="0"/>
                        </a:cubicBezTo>
                        <a:cubicBezTo>
                          <a:pt x="4502649" y="-18247"/>
                          <a:pt x="4869948" y="29128"/>
                          <a:pt x="5083995" y="0"/>
                        </a:cubicBezTo>
                        <a:cubicBezTo>
                          <a:pt x="5298042" y="-29128"/>
                          <a:pt x="5385694" y="8273"/>
                          <a:pt x="5606362" y="0"/>
                        </a:cubicBezTo>
                        <a:cubicBezTo>
                          <a:pt x="5789906" y="-3404"/>
                          <a:pt x="6069184" y="134712"/>
                          <a:pt x="6046456" y="440094"/>
                        </a:cubicBezTo>
                        <a:cubicBezTo>
                          <a:pt x="6104832" y="690667"/>
                          <a:pt x="5992733" y="829596"/>
                          <a:pt x="6046456" y="1044489"/>
                        </a:cubicBezTo>
                        <a:cubicBezTo>
                          <a:pt x="6100179" y="1259383"/>
                          <a:pt x="6022052" y="1374981"/>
                          <a:pt x="6046456" y="1666489"/>
                        </a:cubicBezTo>
                        <a:cubicBezTo>
                          <a:pt x="6070860" y="1957997"/>
                          <a:pt x="6036460" y="2049368"/>
                          <a:pt x="6046456" y="2200469"/>
                        </a:cubicBezTo>
                        <a:cubicBezTo>
                          <a:pt x="5975364" y="2455200"/>
                          <a:pt x="5794988" y="2603007"/>
                          <a:pt x="5606362" y="2640563"/>
                        </a:cubicBezTo>
                        <a:cubicBezTo>
                          <a:pt x="5379871" y="2645638"/>
                          <a:pt x="5210292" y="2636065"/>
                          <a:pt x="4980670" y="2640563"/>
                        </a:cubicBezTo>
                        <a:cubicBezTo>
                          <a:pt x="4751048" y="2645061"/>
                          <a:pt x="4689693" y="2592286"/>
                          <a:pt x="4406640" y="2640563"/>
                        </a:cubicBezTo>
                        <a:cubicBezTo>
                          <a:pt x="4123587" y="2688840"/>
                          <a:pt x="4084801" y="2602302"/>
                          <a:pt x="3987598" y="2640563"/>
                        </a:cubicBezTo>
                        <a:cubicBezTo>
                          <a:pt x="3890395" y="2678824"/>
                          <a:pt x="3678033" y="2589654"/>
                          <a:pt x="3516894" y="2640563"/>
                        </a:cubicBezTo>
                        <a:cubicBezTo>
                          <a:pt x="3355755" y="2691472"/>
                          <a:pt x="3022620" y="2579831"/>
                          <a:pt x="2839538" y="2640563"/>
                        </a:cubicBezTo>
                        <a:cubicBezTo>
                          <a:pt x="2656456" y="2701295"/>
                          <a:pt x="2384311" y="2603079"/>
                          <a:pt x="2265509" y="2640563"/>
                        </a:cubicBezTo>
                        <a:cubicBezTo>
                          <a:pt x="2146707" y="2678047"/>
                          <a:pt x="1940205" y="2615226"/>
                          <a:pt x="1794804" y="2640563"/>
                        </a:cubicBezTo>
                        <a:cubicBezTo>
                          <a:pt x="1649403" y="2665900"/>
                          <a:pt x="1390725" y="2592526"/>
                          <a:pt x="1220774" y="2640563"/>
                        </a:cubicBezTo>
                        <a:cubicBezTo>
                          <a:pt x="1050823" y="2688600"/>
                          <a:pt x="735332" y="2561157"/>
                          <a:pt x="440094" y="2640563"/>
                        </a:cubicBezTo>
                        <a:cubicBezTo>
                          <a:pt x="209451" y="2602383"/>
                          <a:pt x="24123" y="2469609"/>
                          <a:pt x="0" y="2200469"/>
                        </a:cubicBezTo>
                        <a:cubicBezTo>
                          <a:pt x="-23780" y="1993048"/>
                          <a:pt x="49531" y="1706490"/>
                          <a:pt x="0" y="1578470"/>
                        </a:cubicBezTo>
                        <a:cubicBezTo>
                          <a:pt x="-49531" y="1450450"/>
                          <a:pt x="42074" y="1122045"/>
                          <a:pt x="0" y="974074"/>
                        </a:cubicBezTo>
                        <a:cubicBezTo>
                          <a:pt x="-42074" y="826103"/>
                          <a:pt x="56192" y="570668"/>
                          <a:pt x="0" y="4400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6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312F5-A241-3BFE-E84B-B36E1CE8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it-IT" dirty="0"/>
              <a:t>Obbiettivo tesi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78FEFCE-05EE-692F-66B8-B5ED151C01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1600" dirty="0"/>
              <a:t>Studio IEEE 1103-10206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dirty="0"/>
              <a:t>Studio FHIR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600" dirty="0"/>
              <a:t>Sviluppo convertitore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39AE6C-4A86-993D-11B4-5994747B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75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826F3-B1A9-C6D4-80A2-7CCADFEA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 ACOM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B0DB9-7139-1DD7-2E95-C7135E14C4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3002855" cy="35974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ACOM definisce un insieme di classi che modellano i diversi tipi di </a:t>
            </a:r>
            <a:r>
              <a:rPr lang="it-IT" sz="1600" b="1" dirty="0"/>
              <a:t>osservazioni</a:t>
            </a:r>
            <a:r>
              <a:rPr lang="it-IT" sz="1600" dirty="0"/>
              <a:t> che i dispositivi di salute personale possono creare.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Questa base permette lo sviluppo di specializzazioni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23B0152-79D8-1C18-2C94-378197C7436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842966" y="2097241"/>
            <a:ext cx="6980253" cy="448263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D13361-0EF9-915F-7A6E-78D0881C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59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Mappatura da ACOM a FHIR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3035247" cy="359747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600" dirty="0">
                <a:sym typeface="Wingdings" panose="05000000000000000000" pitchFamily="2" charset="2"/>
              </a:rPr>
              <a:t>Nel progetto di tesi è stato sviluppato un convertitore in grado di convertire le specifiche IEEE 11073-10408 </a:t>
            </a:r>
            <a:r>
              <a:rPr lang="it-IT" sz="1600" b="1" dirty="0">
                <a:sym typeface="Wingdings" panose="05000000000000000000" pitchFamily="2" charset="2"/>
              </a:rPr>
              <a:t>Termometro</a:t>
            </a:r>
            <a:r>
              <a:rPr lang="it-IT" sz="1600" dirty="0">
                <a:sym typeface="Wingdings" panose="05000000000000000000" pitchFamily="2" charset="2"/>
              </a:rPr>
              <a:t> e IEEE 11073-10415 </a:t>
            </a:r>
            <a:r>
              <a:rPr lang="it-IT" sz="1600" b="1" dirty="0">
                <a:sym typeface="Wingdings" panose="05000000000000000000" pitchFamily="2" charset="2"/>
              </a:rPr>
              <a:t>Bilancia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ADB8C0-B7A5-CE30-62C8-79A827F7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2384"/>
              </p:ext>
            </p:extLst>
          </p:nvPr>
        </p:nvGraphicFramePr>
        <p:xfrm>
          <a:off x="3890867" y="2217510"/>
          <a:ext cx="6937748" cy="436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811">
                  <a:extLst>
                    <a:ext uri="{9D8B030D-6E8A-4147-A177-3AD203B41FA5}">
                      <a16:colId xmlns:a16="http://schemas.microsoft.com/office/drawing/2014/main" val="4235085973"/>
                    </a:ext>
                  </a:extLst>
                </a:gridCol>
              </a:tblGrid>
              <a:tr h="54984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Attributo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it-IT" sz="1200" noProof="0" dirty="0"/>
                        <a:t>osservazione</a:t>
                      </a:r>
                    </a:p>
                    <a:p>
                      <a:r>
                        <a:rPr lang="en-US" sz="1200" dirty="0"/>
                        <a:t>ACOM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Valore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Attributi</a:t>
                      </a:r>
                      <a:r>
                        <a:rPr lang="en-US" sz="1200" dirty="0"/>
                        <a:t> e </a:t>
                      </a:r>
                      <a:r>
                        <a:rPr lang="en-US" sz="1200" dirty="0" err="1"/>
                        <a:t>valori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osservazione</a:t>
                      </a:r>
                      <a:r>
                        <a:rPr lang="en-US" sz="1200" dirty="0"/>
                        <a:t> FHIR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67">
                <a:tc>
                  <a:txBody>
                    <a:bodyPr/>
                    <a:lstStyle/>
                    <a:p>
                      <a:r>
                        <a:rPr lang="en-US" sz="1200"/>
                        <a:t>Object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Numeric Observation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</a:t>
                      </a:r>
                    </a:p>
                    <a:p>
                      <a:r>
                        <a:rPr lang="en-US" sz="1200" dirty="0"/>
                        <a:t>“</a:t>
                      </a:r>
                      <a:r>
                        <a:rPr lang="en-US" sz="1200" dirty="0" err="1"/>
                        <a:t>resourceType</a:t>
                      </a:r>
                      <a:r>
                        <a:rPr lang="en-US" sz="1200" dirty="0"/>
                        <a:t>”: “Observation”,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3422855056"/>
                  </a:ext>
                </a:extLst>
              </a:tr>
              <a:tr h="1049214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MDC_TEMP_BODY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code": {"coding": [{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"system": "http://loinc.org",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"code": "8310-5",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"display": "Body temperature“}],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"text": "Body temperature"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},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/>
                        <a:t>Unit Code 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MDC_DIM_DEGC</a:t>
                      </a:r>
                    </a:p>
                    <a:p>
                      <a:endParaRPr lang="it-IT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3" marR="55443" marT="27722" marB="27722" anchor="ctr"/>
                </a:tc>
                <a:tc rowSpan="2"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valueQuantity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36.5,</a:t>
                      </a:r>
                    </a:p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"C",</a:t>
                      </a:r>
                    </a:p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"system": "http://unitsofmeasure.org",</a:t>
                      </a:r>
                    </a:p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"code": "Cel"</a:t>
                      </a:r>
                    </a:p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0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/>
                        <a:t>Observed Value </a:t>
                      </a: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36.5</a:t>
                      </a:r>
                    </a:p>
                  </a:txBody>
                  <a:tcPr marL="55443" marR="55443" marT="27722" marB="27722"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486">
                <a:tc>
                  <a:txBody>
                    <a:bodyPr/>
                    <a:lstStyle/>
                    <a:p>
                      <a:r>
                        <a:rPr lang="en-US" sz="1200" dirty="0"/>
                        <a:t>Time stamp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2024-05-24T10:27:02Z</a:t>
                      </a:r>
                    </a:p>
                  </a:txBody>
                  <a:tcPr marL="55443" marR="55443" marT="27722" marB="2772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it-IT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effectiveDateTime</a:t>
                      </a:r>
                      <a:r>
                        <a:rPr lang="it-IT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 "2024-05-24T10:27:02Z"</a:t>
                      </a:r>
                    </a:p>
                  </a:txBody>
                  <a:tcPr marL="55443" marR="55443" marT="27722" marB="277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FA05D7-6198-9DD7-9CBB-A68CE906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11111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Personalizzato 7">
      <a:dk1>
        <a:srgbClr val="000000"/>
      </a:dk1>
      <a:lt1>
        <a:srgbClr val="FFFFFF"/>
      </a:lt1>
      <a:dk2>
        <a:srgbClr val="E4E4E4"/>
      </a:dk2>
      <a:lt2>
        <a:srgbClr val="008000"/>
      </a:lt2>
      <a:accent1>
        <a:srgbClr val="008000"/>
      </a:accent1>
      <a:accent2>
        <a:srgbClr val="008000"/>
      </a:accent2>
      <a:accent3>
        <a:srgbClr val="008000"/>
      </a:accent3>
      <a:accent4>
        <a:srgbClr val="008000"/>
      </a:accent4>
      <a:accent5>
        <a:srgbClr val="008000"/>
      </a:accent5>
      <a:accent6>
        <a:srgbClr val="008000"/>
      </a:accent6>
      <a:hlink>
        <a:srgbClr val="008000"/>
      </a:hlink>
      <a:folHlink>
        <a:srgbClr val="008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462</TotalTime>
  <Words>365</Words>
  <Application>Microsoft Office PowerPoint</Application>
  <PresentationFormat>Widescreen</PresentationFormat>
  <Paragraphs>80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Wingdings</vt:lpstr>
      <vt:lpstr>Personalizzata</vt:lpstr>
      <vt:lpstr>Da IEEE 11073-10206 a FHIR: Omogeneizzazione di dati medici</vt:lpstr>
      <vt:lpstr>Il problema</vt:lpstr>
      <vt:lpstr>La soluzione</vt:lpstr>
      <vt:lpstr>La soluzione</vt:lpstr>
      <vt:lpstr>Obbiettivo tesi</vt:lpstr>
      <vt:lpstr>Osservazioni ACOM</vt:lpstr>
      <vt:lpstr>Mappatura da ACOM a FHIR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r.cambianica@campus.unimib.it</dc:creator>
  <cp:lastModifiedBy>r.cambianica@campus.unimib.it</cp:lastModifiedBy>
  <cp:revision>27</cp:revision>
  <dcterms:created xsi:type="dcterms:W3CDTF">2024-07-07T17:52:42Z</dcterms:created>
  <dcterms:modified xsi:type="dcterms:W3CDTF">2024-07-12T11:59:50Z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