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712" r:id="rId5"/>
  </p:sldMasterIdLst>
  <p:notesMasterIdLst>
    <p:notesMasterId r:id="rId14"/>
  </p:notesMasterIdLst>
  <p:handoutMasterIdLst>
    <p:handoutMasterId r:id="rId15"/>
  </p:handoutMasterIdLst>
  <p:sldIdLst>
    <p:sldId id="410" r:id="rId6"/>
    <p:sldId id="408" r:id="rId7"/>
    <p:sldId id="414" r:id="rId8"/>
    <p:sldId id="415" r:id="rId9"/>
    <p:sldId id="413" r:id="rId10"/>
    <p:sldId id="416" r:id="rId11"/>
    <p:sldId id="411" r:id="rId12"/>
    <p:sldId id="417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D1736-FD5B-424C-91CD-A888EA56FB9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523A580-097B-4790-8323-E3ADE550CF46}">
      <dgm:prSet phldrT="[Testo]" custT="1"/>
      <dgm:spPr/>
      <dgm:t>
        <a:bodyPr/>
        <a:lstStyle/>
        <a:p>
          <a:r>
            <a:rPr lang="it-IT" sz="2400" dirty="0"/>
            <a:t>Studio IEEE 11073-10206 ACOM</a:t>
          </a:r>
        </a:p>
      </dgm:t>
    </dgm:pt>
    <dgm:pt modelId="{9D6B1295-E75F-4662-BE5E-7B001261965B}" type="parTrans" cxnId="{E3DECE02-B533-44DA-9B63-D79ABBA721E7}">
      <dgm:prSet/>
      <dgm:spPr/>
      <dgm:t>
        <a:bodyPr/>
        <a:lstStyle/>
        <a:p>
          <a:endParaRPr lang="it-IT" sz="2400"/>
        </a:p>
      </dgm:t>
    </dgm:pt>
    <dgm:pt modelId="{1B93AB58-AAE2-4B29-8D32-1139AA27F2C5}" type="sibTrans" cxnId="{E3DECE02-B533-44DA-9B63-D79ABBA721E7}">
      <dgm:prSet/>
      <dgm:spPr/>
      <dgm:t>
        <a:bodyPr/>
        <a:lstStyle/>
        <a:p>
          <a:endParaRPr lang="it-IT" sz="2400"/>
        </a:p>
      </dgm:t>
    </dgm:pt>
    <dgm:pt modelId="{34F279CA-3D4E-44AF-87D4-392D3593C5B6}">
      <dgm:prSet phldrT="[Testo]" custT="1"/>
      <dgm:spPr/>
      <dgm:t>
        <a:bodyPr/>
        <a:lstStyle/>
        <a:p>
          <a:r>
            <a:rPr lang="it-IT" sz="2400" dirty="0"/>
            <a:t>Studio FHIR</a:t>
          </a:r>
        </a:p>
      </dgm:t>
    </dgm:pt>
    <dgm:pt modelId="{D5438E9A-AEC7-41F3-B59D-3E1E27D1123D}" type="parTrans" cxnId="{1A795495-D247-4C02-9D3C-01FC3428CE31}">
      <dgm:prSet/>
      <dgm:spPr/>
      <dgm:t>
        <a:bodyPr/>
        <a:lstStyle/>
        <a:p>
          <a:endParaRPr lang="it-IT" sz="2400"/>
        </a:p>
      </dgm:t>
    </dgm:pt>
    <dgm:pt modelId="{D136654E-F3D1-4A4C-AB29-FAB8C796F7C2}" type="sibTrans" cxnId="{1A795495-D247-4C02-9D3C-01FC3428CE31}">
      <dgm:prSet/>
      <dgm:spPr/>
      <dgm:t>
        <a:bodyPr/>
        <a:lstStyle/>
        <a:p>
          <a:endParaRPr lang="it-IT" sz="2400"/>
        </a:p>
      </dgm:t>
    </dgm:pt>
    <dgm:pt modelId="{DB88278E-5FD8-4D77-A57F-23E5C144B595}">
      <dgm:prSet phldrT="[Testo]" custT="1"/>
      <dgm:spPr/>
      <dgm:t>
        <a:bodyPr/>
        <a:lstStyle/>
        <a:p>
          <a:r>
            <a:rPr lang="it-IT" sz="2400" dirty="0"/>
            <a:t>Sviluppo generatore e convertitore di osservazioni</a:t>
          </a:r>
        </a:p>
      </dgm:t>
    </dgm:pt>
    <dgm:pt modelId="{D6BD3AB8-58D4-48C0-9817-D8923767D286}" type="parTrans" cxnId="{1622B6D6-A37E-4E8B-9030-FF725BDB9C71}">
      <dgm:prSet/>
      <dgm:spPr/>
      <dgm:t>
        <a:bodyPr/>
        <a:lstStyle/>
        <a:p>
          <a:endParaRPr lang="it-IT" sz="2400"/>
        </a:p>
      </dgm:t>
    </dgm:pt>
    <dgm:pt modelId="{E30DCA5E-1082-475C-BF3C-438246DB9545}" type="sibTrans" cxnId="{1622B6D6-A37E-4E8B-9030-FF725BDB9C71}">
      <dgm:prSet/>
      <dgm:spPr/>
      <dgm:t>
        <a:bodyPr/>
        <a:lstStyle/>
        <a:p>
          <a:endParaRPr lang="it-IT" sz="2400"/>
        </a:p>
      </dgm:t>
    </dgm:pt>
    <dgm:pt modelId="{8194E803-14B5-4C45-91AA-FB690E49227A}" type="pres">
      <dgm:prSet presAssocID="{9E0D1736-FD5B-424C-91CD-A888EA56FB99}" presName="Name0" presStyleCnt="0">
        <dgm:presLayoutVars>
          <dgm:dir/>
          <dgm:animLvl val="lvl"/>
          <dgm:resizeHandles val="exact"/>
        </dgm:presLayoutVars>
      </dgm:prSet>
      <dgm:spPr/>
    </dgm:pt>
    <dgm:pt modelId="{CE18E7B6-3F9D-4A0E-B599-3A1DDBE91DED}" type="pres">
      <dgm:prSet presAssocID="{D523A580-097B-4790-8323-E3ADE550CF4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6FF1CBA-7F4B-4F8D-8BC9-5E4E7DC6D219}" type="pres">
      <dgm:prSet presAssocID="{1B93AB58-AAE2-4B29-8D32-1139AA27F2C5}" presName="parTxOnlySpace" presStyleCnt="0"/>
      <dgm:spPr/>
    </dgm:pt>
    <dgm:pt modelId="{1CB494EB-D95F-4575-9B2D-B9B7AE338272}" type="pres">
      <dgm:prSet presAssocID="{34F279CA-3D4E-44AF-87D4-392D3593C5B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FB8A1DC-E47F-4EDA-9F69-0ACD72110CCE}" type="pres">
      <dgm:prSet presAssocID="{D136654E-F3D1-4A4C-AB29-FAB8C796F7C2}" presName="parTxOnlySpace" presStyleCnt="0"/>
      <dgm:spPr/>
    </dgm:pt>
    <dgm:pt modelId="{CD087C56-7628-471B-896B-CF94081711B9}" type="pres">
      <dgm:prSet presAssocID="{DB88278E-5FD8-4D77-A57F-23E5C144B59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DECE02-B533-44DA-9B63-D79ABBA721E7}" srcId="{9E0D1736-FD5B-424C-91CD-A888EA56FB99}" destId="{D523A580-097B-4790-8323-E3ADE550CF46}" srcOrd="0" destOrd="0" parTransId="{9D6B1295-E75F-4662-BE5E-7B001261965B}" sibTransId="{1B93AB58-AAE2-4B29-8D32-1139AA27F2C5}"/>
    <dgm:cxn modelId="{AE1B2428-ADA5-4291-8DDC-C8437302DCAF}" type="presOf" srcId="{9E0D1736-FD5B-424C-91CD-A888EA56FB99}" destId="{8194E803-14B5-4C45-91AA-FB690E49227A}" srcOrd="0" destOrd="0" presId="urn:microsoft.com/office/officeart/2005/8/layout/chevron1"/>
    <dgm:cxn modelId="{73F8C030-BA03-4791-8B6A-8FBF12E6879B}" type="presOf" srcId="{DB88278E-5FD8-4D77-A57F-23E5C144B595}" destId="{CD087C56-7628-471B-896B-CF94081711B9}" srcOrd="0" destOrd="0" presId="urn:microsoft.com/office/officeart/2005/8/layout/chevron1"/>
    <dgm:cxn modelId="{2E088575-0449-4975-A406-89B063BA3AE6}" type="presOf" srcId="{34F279CA-3D4E-44AF-87D4-392D3593C5B6}" destId="{1CB494EB-D95F-4575-9B2D-B9B7AE338272}" srcOrd="0" destOrd="0" presId="urn:microsoft.com/office/officeart/2005/8/layout/chevron1"/>
    <dgm:cxn modelId="{1A795495-D247-4C02-9D3C-01FC3428CE31}" srcId="{9E0D1736-FD5B-424C-91CD-A888EA56FB99}" destId="{34F279CA-3D4E-44AF-87D4-392D3593C5B6}" srcOrd="1" destOrd="0" parTransId="{D5438E9A-AEC7-41F3-B59D-3E1E27D1123D}" sibTransId="{D136654E-F3D1-4A4C-AB29-FAB8C796F7C2}"/>
    <dgm:cxn modelId="{F672B595-A7F8-43D1-AE66-C675A6029AE8}" type="presOf" srcId="{D523A580-097B-4790-8323-E3ADE550CF46}" destId="{CE18E7B6-3F9D-4A0E-B599-3A1DDBE91DED}" srcOrd="0" destOrd="0" presId="urn:microsoft.com/office/officeart/2005/8/layout/chevron1"/>
    <dgm:cxn modelId="{1622B6D6-A37E-4E8B-9030-FF725BDB9C71}" srcId="{9E0D1736-FD5B-424C-91CD-A888EA56FB99}" destId="{DB88278E-5FD8-4D77-A57F-23E5C144B595}" srcOrd="2" destOrd="0" parTransId="{D6BD3AB8-58D4-48C0-9817-D8923767D286}" sibTransId="{E30DCA5E-1082-475C-BF3C-438246DB9545}"/>
    <dgm:cxn modelId="{18B9D0C6-686F-4C53-8458-33DEAD06C8AB}" type="presParOf" srcId="{8194E803-14B5-4C45-91AA-FB690E49227A}" destId="{CE18E7B6-3F9D-4A0E-B599-3A1DDBE91DED}" srcOrd="0" destOrd="0" presId="urn:microsoft.com/office/officeart/2005/8/layout/chevron1"/>
    <dgm:cxn modelId="{3998C50A-610D-4A97-AA09-506F69DF151B}" type="presParOf" srcId="{8194E803-14B5-4C45-91AA-FB690E49227A}" destId="{46FF1CBA-7F4B-4F8D-8BC9-5E4E7DC6D219}" srcOrd="1" destOrd="0" presId="urn:microsoft.com/office/officeart/2005/8/layout/chevron1"/>
    <dgm:cxn modelId="{E0440830-D0DE-4444-8F22-56291A927591}" type="presParOf" srcId="{8194E803-14B5-4C45-91AA-FB690E49227A}" destId="{1CB494EB-D95F-4575-9B2D-B9B7AE338272}" srcOrd="2" destOrd="0" presId="urn:microsoft.com/office/officeart/2005/8/layout/chevron1"/>
    <dgm:cxn modelId="{0C8AF7A2-432D-463D-A956-CF4BE37440DA}" type="presParOf" srcId="{8194E803-14B5-4C45-91AA-FB690E49227A}" destId="{5FB8A1DC-E47F-4EDA-9F69-0ACD72110CCE}" srcOrd="3" destOrd="0" presId="urn:microsoft.com/office/officeart/2005/8/layout/chevron1"/>
    <dgm:cxn modelId="{57C2B96C-729B-4B35-B3D1-B52A2D86CE05}" type="presParOf" srcId="{8194E803-14B5-4C45-91AA-FB690E49227A}" destId="{CD087C56-7628-471B-896B-CF94081711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8E7B6-3F9D-4A0E-B599-3A1DDBE91DED}">
      <dsp:nvSpPr>
        <dsp:cNvPr id="0" name=""/>
        <dsp:cNvSpPr/>
      </dsp:nvSpPr>
      <dsp:spPr>
        <a:xfrm>
          <a:off x="3148" y="1225394"/>
          <a:ext cx="3835499" cy="1534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Studio IEEE 11073-10206 ACOM</a:t>
          </a:r>
        </a:p>
      </dsp:txBody>
      <dsp:txXfrm>
        <a:off x="770248" y="1225394"/>
        <a:ext cx="2301300" cy="1534199"/>
      </dsp:txXfrm>
    </dsp:sp>
    <dsp:sp modelId="{1CB494EB-D95F-4575-9B2D-B9B7AE338272}">
      <dsp:nvSpPr>
        <dsp:cNvPr id="0" name=""/>
        <dsp:cNvSpPr/>
      </dsp:nvSpPr>
      <dsp:spPr>
        <a:xfrm>
          <a:off x="3455098" y="1225394"/>
          <a:ext cx="3835499" cy="1534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Studio FHIR</a:t>
          </a:r>
        </a:p>
      </dsp:txBody>
      <dsp:txXfrm>
        <a:off x="4222198" y="1225394"/>
        <a:ext cx="2301300" cy="1534199"/>
      </dsp:txXfrm>
    </dsp:sp>
    <dsp:sp modelId="{CD087C56-7628-471B-896B-CF94081711B9}">
      <dsp:nvSpPr>
        <dsp:cNvPr id="0" name=""/>
        <dsp:cNvSpPr/>
      </dsp:nvSpPr>
      <dsp:spPr>
        <a:xfrm>
          <a:off x="6907047" y="1225394"/>
          <a:ext cx="3835499" cy="1534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Sviluppo generatore e convertitore di osservazioni</a:t>
          </a:r>
        </a:p>
      </dsp:txBody>
      <dsp:txXfrm>
        <a:off x="7674147" y="1225394"/>
        <a:ext cx="2301300" cy="1534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15/07/2024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15/07/2024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0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8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183095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7857-B9E7-45EE-9857-2E4EF233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329249-E1FD-5188-EBAD-1D636480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5C36A-F1B1-C905-EDB5-A797C65A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70D62-1F7A-665B-A61C-A1339C64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B31606-2062-5D8C-AEC4-77531BF0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87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58CB2-D7AE-2291-BA79-960060B2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41FAB5-66A6-A8A3-D57F-2CDB63E3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9F4E71-8DFB-27ED-219B-4D3500AF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D13EB4-A3F2-24DC-9A90-4E6E978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C23EA8-375F-8FE5-A737-34BF355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4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D4F26-9F2B-7DB8-012E-DC40C45C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70DD76-E0A4-7172-C431-BE605541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DECC75-3180-59B8-B931-80A7C6A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52CEB-7782-F0D6-1925-2CEFE1D3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7E68-C6E9-7262-2CE9-30AE5A5F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69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620B5-98F0-62BF-C7D1-FE40D1F7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9C0DAA-0A95-456E-37E6-1B614373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A474B4-50FD-9D7F-D43C-9E8C3AF7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907F3A-50BA-5691-569C-C14580DE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9467EB-58F3-4E47-53A9-66FA12D6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933B2C-9117-CC23-8B90-98748170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819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C4C27-472D-C900-74F3-A268EA43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0B86B4-39C1-A2FF-8154-5A6D9CDF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4E67AB-CC84-DF2A-B9D5-5EA405726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EC83CE-BACF-F79F-E89D-BB55CDE8C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5C1561-3C52-B8C1-C366-009A35ECE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F02694-9D4C-452C-AC3A-96F92322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00B054-07EC-0481-0B98-4C72BEE1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28C97A-F4BE-4C58-1A49-33D17919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822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37483-AACF-C3B2-5A55-1D09B4B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B3C0DD-4387-13B5-9036-8F30D765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F82EFD-F64B-D1C8-AF90-06D8FED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731580-6C92-3877-AEC8-E94644E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94B66F-3583-FAA2-FB88-65A55667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0A770A-6E13-7088-3598-E53A3D4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1A7411-AB24-6C59-00F6-7457544B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68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4ABE-1D6A-AEBE-3EA6-BB7567CC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3C954-0EF9-E219-26AD-41267DE1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5BCCDF-968E-D7C1-F43D-D307575B8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FDDAE6-FF5D-276A-A073-C501BD49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7BF099-475F-8965-5DEB-29C46EF2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1AFE6-3DBD-6A1B-3435-B98924B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13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D8EAD-5877-A411-78CF-86C62837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4390BE-1493-C19A-45F4-0F9769864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62CDC0-C0E1-23AA-489D-C647EA3B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EEA6C2-8657-791C-AAC3-2BC932F1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3C327-5A5A-05C5-E645-F7CFC28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3DD548-8116-C953-6379-AFE7D4EC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356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D282C-52B4-132F-968E-FD3059DD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5AE6D7-26E0-7E72-4F60-08180829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9F94A0-AE36-B66A-0A35-B4384682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C62F5-A7F8-065A-521E-ACADFC51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DC27D6-59F7-264D-0801-07C9CFB8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379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72BEE8-20DB-5E22-6E64-B4050C95C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E8B788-C308-4DDD-DF85-0C41B7D32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20FB25-CF53-8BF2-CED1-489B19BC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E79B5C-E1D3-386A-5B01-4BB4ABBD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E03F63-689F-EC1F-4330-86AB4E4B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7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183095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FF0B3E-66BA-108D-0920-7E7ED3F9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37943-7AA8-77C2-903C-299097BB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496D56-95BD-C033-B1DA-AD272E36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2818E-6A71-4641-9C96-F09B1D31A1E5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8CFEC1-70EB-CBA5-F229-AC23A24D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B45BB3-7CFD-CDE9-8AA6-35DEF143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9FF6C-DB37-4C39-8039-70C7341848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573" y="1541146"/>
            <a:ext cx="5486400" cy="19935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Da IEEE 11073-10206 a FHIR:</a:t>
            </a:r>
            <a:br>
              <a:rPr lang="it-IT" sz="4000" b="0" dirty="0"/>
            </a:br>
            <a:r>
              <a:rPr lang="it-IT" sz="4000" b="0" dirty="0"/>
              <a:t>Omogeneizzazione di dati medici</a:t>
            </a:r>
          </a:p>
        </p:txBody>
      </p:sp>
      <p:pic>
        <p:nvPicPr>
          <p:cNvPr id="1028" name="Picture 4" descr="Presentazione | Dipartimento di Informatica, Sistemistica e Comunicazione">
            <a:extLst>
              <a:ext uri="{FF2B5EF4-FFF2-40B4-BE49-F238E27FC236}">
                <a16:creationId xmlns:a16="http://schemas.microsoft.com/office/drawing/2014/main" id="{01E66CEF-84ED-AE48-4EA8-3956B952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65" y="182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page | Dipartimento di Informatica, Sistemistica e Comunicazione">
            <a:extLst>
              <a:ext uri="{FF2B5EF4-FFF2-40B4-BE49-F238E27FC236}">
                <a16:creationId xmlns:a16="http://schemas.microsoft.com/office/drawing/2014/main" id="{816277D5-40DC-266A-EC06-AB93DCC7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59" y="125729"/>
            <a:ext cx="1524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94AF58-A9A5-1C42-6900-E60CD0A266C2}"/>
              </a:ext>
            </a:extLst>
          </p:cNvPr>
          <p:cNvSpPr txBox="1"/>
          <p:nvPr/>
        </p:nvSpPr>
        <p:spPr>
          <a:xfrm>
            <a:off x="6300572" y="4329804"/>
            <a:ext cx="548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Daniela Micucci</a:t>
            </a:r>
          </a:p>
          <a:p>
            <a:r>
              <a:rPr lang="it-IT" b="1" dirty="0">
                <a:solidFill>
                  <a:schemeClr val="bg1"/>
                </a:solidFill>
              </a:rPr>
              <a:t>Co-relatore: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Giovanni Donato Gallo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Presentazione della prova finale di:</a:t>
            </a:r>
          </a:p>
          <a:p>
            <a:r>
              <a:rPr lang="it-IT" i="1" dirty="0">
                <a:solidFill>
                  <a:schemeClr val="bg1"/>
                </a:solidFill>
              </a:rPr>
              <a:t>Riccardo Cambianica </a:t>
            </a:r>
          </a:p>
          <a:p>
            <a:r>
              <a:rPr lang="it-IT" i="1" dirty="0">
                <a:solidFill>
                  <a:schemeClr val="bg1"/>
                </a:solidFill>
              </a:rPr>
              <a:t>Matricola 865877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Anno Accademico 2023-2024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13FE5FD-1129-8C82-F9AA-3228203F974A}"/>
              </a:ext>
            </a:extLst>
          </p:cNvPr>
          <p:cNvGrpSpPr/>
          <p:nvPr/>
        </p:nvGrpSpPr>
        <p:grpSpPr>
          <a:xfrm>
            <a:off x="982671" y="3031292"/>
            <a:ext cx="9584465" cy="2287740"/>
            <a:chOff x="691309" y="4292131"/>
            <a:chExt cx="9584465" cy="2287740"/>
          </a:xfrm>
        </p:grpSpPr>
        <p:pic>
          <p:nvPicPr>
            <p:cNvPr id="45" name="Picture 19">
              <a:extLst>
                <a:ext uri="{FF2B5EF4-FFF2-40B4-BE49-F238E27FC236}">
                  <a16:creationId xmlns:a16="http://schemas.microsoft.com/office/drawing/2014/main" id="{D7322607-D44B-0DC0-2921-4EEC1AF71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C"/>
                </a:clrFrom>
                <a:clrTo>
                  <a:srgbClr val="FFFFFC">
                    <a:alpha val="0"/>
                  </a:srgbClr>
                </a:clrTo>
              </a:clrChange>
            </a:blip>
            <a:srcRect t="6671" r="10925" b="23243"/>
            <a:stretch/>
          </p:blipFill>
          <p:spPr>
            <a:xfrm>
              <a:off x="1254123" y="4855769"/>
              <a:ext cx="716899" cy="731647"/>
            </a:xfrm>
            <a:prstGeom prst="rect">
              <a:avLst/>
            </a:prstGeom>
          </p:spPr>
        </p:pic>
        <p:pic>
          <p:nvPicPr>
            <p:cNvPr id="46" name="Picture 20" descr="Afbeeldingsresultaat voor a&amp;d medical blood pressure monitor">
              <a:extLst>
                <a:ext uri="{FF2B5EF4-FFF2-40B4-BE49-F238E27FC236}">
                  <a16:creationId xmlns:a16="http://schemas.microsoft.com/office/drawing/2014/main" id="{50C5A6B4-10E1-91FD-8ED8-6855A5A4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36" y="5517330"/>
              <a:ext cx="1153321" cy="79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Afbeeldingsresultaat voor polar bluetooth weight scale">
              <a:extLst>
                <a:ext uri="{FF2B5EF4-FFF2-40B4-BE49-F238E27FC236}">
                  <a16:creationId xmlns:a16="http://schemas.microsoft.com/office/drawing/2014/main" id="{27D2B326-B6EE-357F-39FF-AFA97A757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57" y="5374612"/>
              <a:ext cx="979705" cy="94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75BC08B-759B-47D6-3853-0D95F70E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869" y="5329857"/>
              <a:ext cx="1122595" cy="833062"/>
            </a:xfrm>
            <a:prstGeom prst="rect">
              <a:avLst/>
            </a:prstGeom>
          </p:spPr>
        </p:pic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594C1D3C-6011-8580-05EB-E5544975C781}"/>
                </a:ext>
              </a:extLst>
            </p:cNvPr>
            <p:cNvSpPr/>
            <p:nvPr/>
          </p:nvSpPr>
          <p:spPr>
            <a:xfrm>
              <a:off x="691309" y="4292131"/>
              <a:ext cx="2298117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rilevamento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salute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personale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39C87CE-B099-D02F-B842-A19989605D80}"/>
                </a:ext>
              </a:extLst>
            </p:cNvPr>
            <p:cNvSpPr/>
            <p:nvPr/>
          </p:nvSpPr>
          <p:spPr>
            <a:xfrm>
              <a:off x="4606443" y="4483665"/>
              <a:ext cx="1863541" cy="1795057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App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proprietarie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gateway </a:t>
              </a:r>
            </a:p>
          </p:txBody>
        </p:sp>
        <p:pic>
          <p:nvPicPr>
            <p:cNvPr id="51" name="Picture 25">
              <a:extLst>
                <a:ext uri="{FF2B5EF4-FFF2-40B4-BE49-F238E27FC236}">
                  <a16:creationId xmlns:a16="http://schemas.microsoft.com/office/drawing/2014/main" id="{BC59C866-6111-B925-957E-93772EC7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912" y="5449336"/>
              <a:ext cx="771791" cy="707080"/>
            </a:xfrm>
            <a:prstGeom prst="rect">
              <a:avLst/>
            </a:prstGeom>
          </p:spPr>
        </p:pic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E4FE54F5-9E4F-2868-212D-FDE3C5468538}"/>
                </a:ext>
              </a:extLst>
            </p:cNvPr>
            <p:cNvSpPr/>
            <p:nvPr/>
          </p:nvSpPr>
          <p:spPr>
            <a:xfrm>
              <a:off x="8135292" y="4294368"/>
              <a:ext cx="1955360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Cloud-based</a:t>
              </a:r>
            </a:p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proprietary services</a:t>
              </a:r>
            </a:p>
          </p:txBody>
        </p:sp>
        <p:pic>
          <p:nvPicPr>
            <p:cNvPr id="57" name="Picture 33">
              <a:extLst>
                <a:ext uri="{FF2B5EF4-FFF2-40B4-BE49-F238E27FC236}">
                  <a16:creationId xmlns:a16="http://schemas.microsoft.com/office/drawing/2014/main" id="{01B6EAAD-3AEF-5414-25EB-A7D3F218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442" y="5011873"/>
              <a:ext cx="468069" cy="428825"/>
            </a:xfrm>
            <a:prstGeom prst="rect">
              <a:avLst/>
            </a:prstGeom>
          </p:spPr>
        </p:pic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04345518-7379-A2DC-3DCE-FED55FCAE891}"/>
                </a:ext>
              </a:extLst>
            </p:cNvPr>
            <p:cNvGrpSpPr/>
            <p:nvPr/>
          </p:nvGrpSpPr>
          <p:grpSpPr>
            <a:xfrm>
              <a:off x="3050378" y="4455199"/>
              <a:ext cx="1495115" cy="1817683"/>
              <a:chOff x="6283022" y="775020"/>
              <a:chExt cx="1495115" cy="1817683"/>
            </a:xfrm>
          </p:grpSpPr>
          <p:sp>
            <p:nvSpPr>
              <p:cNvPr id="55" name="Left-Right Arrow 8">
                <a:extLst>
                  <a:ext uri="{FF2B5EF4-FFF2-40B4-BE49-F238E27FC236}">
                    <a16:creationId xmlns:a16="http://schemas.microsoft.com/office/drawing/2014/main" id="{0C56BB87-E18A-FA97-96E9-78560D8C3694}"/>
                  </a:ext>
                </a:extLst>
              </p:cNvPr>
              <p:cNvSpPr/>
              <p:nvPr/>
            </p:nvSpPr>
            <p:spPr>
              <a:xfrm>
                <a:off x="6283024" y="7750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Left-Right Arrow 8">
                <a:extLst>
                  <a:ext uri="{FF2B5EF4-FFF2-40B4-BE49-F238E27FC236}">
                    <a16:creationId xmlns:a16="http://schemas.microsoft.com/office/drawing/2014/main" id="{247038BE-D6F1-50DF-ACBB-8AA1935F9D03}"/>
                  </a:ext>
                </a:extLst>
              </p:cNvPr>
              <p:cNvSpPr/>
              <p:nvPr/>
            </p:nvSpPr>
            <p:spPr>
              <a:xfrm>
                <a:off x="6283023" y="1271911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Left-Right Arrow 8">
                <a:extLst>
                  <a:ext uri="{FF2B5EF4-FFF2-40B4-BE49-F238E27FC236}">
                    <a16:creationId xmlns:a16="http://schemas.microsoft.com/office/drawing/2014/main" id="{96CFED16-F2BF-EF05-C460-E6F3AD0E4182}"/>
                  </a:ext>
                </a:extLst>
              </p:cNvPr>
              <p:cNvSpPr/>
              <p:nvPr/>
            </p:nvSpPr>
            <p:spPr>
              <a:xfrm>
                <a:off x="6283022" y="16788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Protocolli</a:t>
                </a: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proprietari</a:t>
                </a: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3" name="Rounded Rectangle 10">
              <a:extLst>
                <a:ext uri="{FF2B5EF4-FFF2-40B4-BE49-F238E27FC236}">
                  <a16:creationId xmlns:a16="http://schemas.microsoft.com/office/drawing/2014/main" id="{FFDCDD81-7159-B516-A8E0-9719DC9CEF42}"/>
                </a:ext>
              </a:extLst>
            </p:cNvPr>
            <p:cNvSpPr/>
            <p:nvPr/>
          </p:nvSpPr>
          <p:spPr>
            <a:xfrm>
              <a:off x="8320414" y="4436050"/>
              <a:ext cx="1955360" cy="2143821"/>
            </a:xfrm>
            <a:prstGeom prst="roundRect">
              <a:avLst>
                <a:gd name="adj" fmla="val 12253"/>
              </a:avLst>
            </a:prstGeom>
            <a:solidFill>
              <a:schemeClr val="tx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Servizi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in cloud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proprietari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0CA5679-7798-0735-DBD8-B9166E8C6E52}"/>
                </a:ext>
              </a:extLst>
            </p:cNvPr>
            <p:cNvGrpSpPr/>
            <p:nvPr/>
          </p:nvGrpSpPr>
          <p:grpSpPr>
            <a:xfrm>
              <a:off x="6575117" y="4468337"/>
              <a:ext cx="1495115" cy="1817683"/>
              <a:chOff x="6283022" y="775020"/>
              <a:chExt cx="1495115" cy="1817683"/>
            </a:xfrm>
          </p:grpSpPr>
          <p:sp>
            <p:nvSpPr>
              <p:cNvPr id="7" name="Left-Right Arrow 8">
                <a:extLst>
                  <a:ext uri="{FF2B5EF4-FFF2-40B4-BE49-F238E27FC236}">
                    <a16:creationId xmlns:a16="http://schemas.microsoft.com/office/drawing/2014/main" id="{E7D4E6EB-735D-1D1A-F21E-4BA9ADFD177D}"/>
                  </a:ext>
                </a:extLst>
              </p:cNvPr>
              <p:cNvSpPr/>
              <p:nvPr/>
            </p:nvSpPr>
            <p:spPr>
              <a:xfrm>
                <a:off x="6283024" y="7750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Left-Right Arrow 8">
                <a:extLst>
                  <a:ext uri="{FF2B5EF4-FFF2-40B4-BE49-F238E27FC236}">
                    <a16:creationId xmlns:a16="http://schemas.microsoft.com/office/drawing/2014/main" id="{6A979E36-3D23-7D9E-EA33-EE1D5797B9ED}"/>
                  </a:ext>
                </a:extLst>
              </p:cNvPr>
              <p:cNvSpPr/>
              <p:nvPr/>
            </p:nvSpPr>
            <p:spPr>
              <a:xfrm>
                <a:off x="6283023" y="1271911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Left-Right Arrow 8">
                <a:extLst>
                  <a:ext uri="{FF2B5EF4-FFF2-40B4-BE49-F238E27FC236}">
                    <a16:creationId xmlns:a16="http://schemas.microsoft.com/office/drawing/2014/main" id="{2526BB73-9275-09F7-C740-43E12B75B858}"/>
                  </a:ext>
                </a:extLst>
              </p:cNvPr>
              <p:cNvSpPr/>
              <p:nvPr/>
            </p:nvSpPr>
            <p:spPr>
              <a:xfrm>
                <a:off x="6283022" y="16788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Upload e download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dati</a:t>
                </a: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proprietari</a:t>
                </a: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defPPr>
              <a:defRPr lang="it-IT"/>
            </a:defPPr>
          </a:lstStyle>
          <a:p>
            <a:pPr rtl="0"/>
            <a:r>
              <a:rPr lang="it-IT" dirty="0"/>
              <a:t>Il problema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B771242-2AE6-7C4B-1244-63422EE7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 dirty="0">
              <a:latin typeface="+mn-lt"/>
            </a:endParaRPr>
          </a:p>
        </p:txBody>
      </p:sp>
      <p:sp>
        <p:nvSpPr>
          <p:cNvPr id="3" name="Curved Left Arrow 10">
            <a:extLst>
              <a:ext uri="{FF2B5EF4-FFF2-40B4-BE49-F238E27FC236}">
                <a16:creationId xmlns:a16="http://schemas.microsoft.com/office/drawing/2014/main" id="{6C466918-3CBF-F5A0-0E19-EEE7EED3DA17}"/>
              </a:ext>
            </a:extLst>
          </p:cNvPr>
          <p:cNvSpPr/>
          <p:nvPr/>
        </p:nvSpPr>
        <p:spPr>
          <a:xfrm>
            <a:off x="10632718" y="4029371"/>
            <a:ext cx="539552" cy="718582"/>
          </a:xfrm>
          <a:prstGeom prst="curvedLeftArrow">
            <a:avLst/>
          </a:prstGeom>
          <a:solidFill>
            <a:schemeClr val="tx2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rved Left Arrow 10">
            <a:extLst>
              <a:ext uri="{FF2B5EF4-FFF2-40B4-BE49-F238E27FC236}">
                <a16:creationId xmlns:a16="http://schemas.microsoft.com/office/drawing/2014/main" id="{9FDC0EF2-8D07-4D3E-331D-9FA9958DD9EA}"/>
              </a:ext>
            </a:extLst>
          </p:cNvPr>
          <p:cNvSpPr/>
          <p:nvPr/>
        </p:nvSpPr>
        <p:spPr>
          <a:xfrm>
            <a:off x="10604640" y="3751034"/>
            <a:ext cx="539552" cy="71858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Segnaposto contenuto 11" descr="Nuvola con riempimento a tinta unita">
            <a:extLst>
              <a:ext uri="{FF2B5EF4-FFF2-40B4-BE49-F238E27FC236}">
                <a16:creationId xmlns:a16="http://schemas.microsoft.com/office/drawing/2014/main" id="{C92DABD1-4272-51EC-EC21-B12A8232F6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2256" y="386937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13FE5FD-1129-8C82-F9AA-3228203F974A}"/>
              </a:ext>
            </a:extLst>
          </p:cNvPr>
          <p:cNvGrpSpPr/>
          <p:nvPr/>
        </p:nvGrpSpPr>
        <p:grpSpPr>
          <a:xfrm>
            <a:off x="1117600" y="2978259"/>
            <a:ext cx="9344210" cy="2148427"/>
            <a:chOff x="691309" y="4287525"/>
            <a:chExt cx="9344210" cy="2148427"/>
          </a:xfrm>
        </p:grpSpPr>
        <p:pic>
          <p:nvPicPr>
            <p:cNvPr id="45" name="Picture 19">
              <a:extLst>
                <a:ext uri="{FF2B5EF4-FFF2-40B4-BE49-F238E27FC236}">
                  <a16:creationId xmlns:a16="http://schemas.microsoft.com/office/drawing/2014/main" id="{D7322607-D44B-0DC0-2921-4EEC1AF71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C"/>
                </a:clrFrom>
                <a:clrTo>
                  <a:srgbClr val="FFFFFC">
                    <a:alpha val="0"/>
                  </a:srgbClr>
                </a:clrTo>
              </a:clrChange>
            </a:blip>
            <a:srcRect t="6671" r="10925" b="23243"/>
            <a:stretch/>
          </p:blipFill>
          <p:spPr>
            <a:xfrm>
              <a:off x="1254123" y="4855769"/>
              <a:ext cx="716899" cy="731647"/>
            </a:xfrm>
            <a:prstGeom prst="rect">
              <a:avLst/>
            </a:prstGeom>
          </p:spPr>
        </p:pic>
        <p:pic>
          <p:nvPicPr>
            <p:cNvPr id="46" name="Picture 20" descr="Afbeeldingsresultaat voor a&amp;d medical blood pressure monitor">
              <a:extLst>
                <a:ext uri="{FF2B5EF4-FFF2-40B4-BE49-F238E27FC236}">
                  <a16:creationId xmlns:a16="http://schemas.microsoft.com/office/drawing/2014/main" id="{50C5A6B4-10E1-91FD-8ED8-6855A5A4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36" y="5517330"/>
              <a:ext cx="1153321" cy="79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Afbeeldingsresultaat voor polar bluetooth weight scale">
              <a:extLst>
                <a:ext uri="{FF2B5EF4-FFF2-40B4-BE49-F238E27FC236}">
                  <a16:creationId xmlns:a16="http://schemas.microsoft.com/office/drawing/2014/main" id="{27D2B326-B6EE-357F-39FF-AFA97A757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57" y="5374612"/>
              <a:ext cx="979705" cy="94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75BC08B-759B-47D6-3853-0D95F70E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869" y="5329857"/>
              <a:ext cx="1122595" cy="833062"/>
            </a:xfrm>
            <a:prstGeom prst="rect">
              <a:avLst/>
            </a:prstGeom>
          </p:spPr>
        </p:pic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594C1D3C-6011-8580-05EB-E5544975C781}"/>
                </a:ext>
              </a:extLst>
            </p:cNvPr>
            <p:cNvSpPr/>
            <p:nvPr/>
          </p:nvSpPr>
          <p:spPr>
            <a:xfrm>
              <a:off x="691309" y="4292131"/>
              <a:ext cx="2298117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rilevamento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salute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personale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39C87CE-B099-D02F-B842-A19989605D80}"/>
                </a:ext>
              </a:extLst>
            </p:cNvPr>
            <p:cNvSpPr/>
            <p:nvPr/>
          </p:nvSpPr>
          <p:spPr>
            <a:xfrm>
              <a:off x="4606443" y="4483665"/>
              <a:ext cx="1863541" cy="1795057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App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generica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gateway </a:t>
              </a:r>
            </a:p>
          </p:txBody>
        </p:sp>
        <p:pic>
          <p:nvPicPr>
            <p:cNvPr id="51" name="Picture 25">
              <a:extLst>
                <a:ext uri="{FF2B5EF4-FFF2-40B4-BE49-F238E27FC236}">
                  <a16:creationId xmlns:a16="http://schemas.microsoft.com/office/drawing/2014/main" id="{BC59C866-6111-B925-957E-93772EC7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912" y="5449336"/>
              <a:ext cx="771791" cy="707080"/>
            </a:xfrm>
            <a:prstGeom prst="rect">
              <a:avLst/>
            </a:prstGeom>
          </p:spPr>
        </p:pic>
        <p:pic>
          <p:nvPicPr>
            <p:cNvPr id="57" name="Picture 33">
              <a:extLst>
                <a:ext uri="{FF2B5EF4-FFF2-40B4-BE49-F238E27FC236}">
                  <a16:creationId xmlns:a16="http://schemas.microsoft.com/office/drawing/2014/main" id="{01B6EAAD-3AEF-5414-25EB-A7D3F218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442" y="5011873"/>
              <a:ext cx="468069" cy="428825"/>
            </a:xfrm>
            <a:prstGeom prst="rect">
              <a:avLst/>
            </a:prstGeom>
          </p:spPr>
        </p:pic>
        <p:sp>
          <p:nvSpPr>
            <p:cNvPr id="59" name="Left-Right Arrow 8">
              <a:extLst>
                <a:ext uri="{FF2B5EF4-FFF2-40B4-BE49-F238E27FC236}">
                  <a16:creationId xmlns:a16="http://schemas.microsoft.com/office/drawing/2014/main" id="{96CFED16-F2BF-EF05-C460-E6F3AD0E4182}"/>
                </a:ext>
              </a:extLst>
            </p:cNvPr>
            <p:cNvSpPr/>
            <p:nvPr/>
          </p:nvSpPr>
          <p:spPr>
            <a:xfrm>
              <a:off x="3057241" y="4650880"/>
              <a:ext cx="1495113" cy="1417113"/>
            </a:xfrm>
            <a:prstGeom prst="leftRightArrow">
              <a:avLst>
                <a:gd name="adj1" fmla="val 79822"/>
                <a:gd name="adj2" fmla="val 147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sz="1100" b="1" dirty="0">
                  <a:solidFill>
                    <a:prstClr val="white"/>
                  </a:solidFill>
                  <a:latin typeface="Calibri" panose="020F0502020204030204"/>
                </a:rPr>
                <a:t>ACOM</a:t>
              </a:r>
              <a:endParaRPr lang="en-US" sz="11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Rounded Rectangle 10">
              <a:extLst>
                <a:ext uri="{FF2B5EF4-FFF2-40B4-BE49-F238E27FC236}">
                  <a16:creationId xmlns:a16="http://schemas.microsoft.com/office/drawing/2014/main" id="{FFDCDD81-7159-B516-A8E0-9719DC9CEF42}"/>
                </a:ext>
              </a:extLst>
            </p:cNvPr>
            <p:cNvSpPr/>
            <p:nvPr/>
          </p:nvSpPr>
          <p:spPr>
            <a:xfrm>
              <a:off x="8080159" y="4287525"/>
              <a:ext cx="1955360" cy="2143821"/>
            </a:xfrm>
            <a:prstGeom prst="roundRect">
              <a:avLst>
                <a:gd name="adj" fmla="val 12253"/>
              </a:avLst>
            </a:prstGeom>
            <a:solidFill>
              <a:schemeClr val="tx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Server FHIR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rtlCol="0" anchor="ctr"/>
          <a:lstStyle>
            <a:defPPr>
              <a:defRPr lang="it-IT"/>
            </a:defPPr>
          </a:lstStyle>
          <a:p>
            <a:pPr rtl="0"/>
            <a:r>
              <a:rPr lang="it-IT" dirty="0"/>
              <a:t>La soluzione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E4ED73-77F5-F09A-5197-34B24F5B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 dirty="0">
              <a:latin typeface="+mn-lt"/>
            </a:endParaRPr>
          </a:p>
        </p:txBody>
      </p:sp>
      <p:sp>
        <p:nvSpPr>
          <p:cNvPr id="4" name="Left-Right Arrow 8">
            <a:extLst>
              <a:ext uri="{FF2B5EF4-FFF2-40B4-BE49-F238E27FC236}">
                <a16:creationId xmlns:a16="http://schemas.microsoft.com/office/drawing/2014/main" id="{4C89ABBC-6632-F7A3-5678-0C2E0DB747AC}"/>
              </a:ext>
            </a:extLst>
          </p:cNvPr>
          <p:cNvSpPr/>
          <p:nvPr/>
        </p:nvSpPr>
        <p:spPr>
          <a:xfrm>
            <a:off x="6960856" y="3312034"/>
            <a:ext cx="1495113" cy="1417113"/>
          </a:xfrm>
          <a:prstGeom prst="leftRightArrow">
            <a:avLst>
              <a:gd name="adj1" fmla="val 79822"/>
              <a:gd name="adj2" fmla="val 1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it-IT" sz="1100" dirty="0">
                <a:solidFill>
                  <a:prstClr val="white"/>
                </a:solidFill>
                <a:latin typeface="Calibri" panose="020F0502020204030204"/>
              </a:rPr>
              <a:t>Upload e download osservazioni</a:t>
            </a:r>
            <a:endParaRPr lang="en-US" sz="11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2" descr="FHIR and the Real Challenge of Health Data ...">
            <a:extLst>
              <a:ext uri="{FF2B5EF4-FFF2-40B4-BE49-F238E27FC236}">
                <a16:creationId xmlns:a16="http://schemas.microsoft.com/office/drawing/2014/main" id="{6D789119-6EE1-F86A-5E15-6F524E05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40" y="4290218"/>
            <a:ext cx="1513179" cy="7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Left Arrow 10">
            <a:extLst>
              <a:ext uri="{FF2B5EF4-FFF2-40B4-BE49-F238E27FC236}">
                <a16:creationId xmlns:a16="http://schemas.microsoft.com/office/drawing/2014/main" id="{726309FD-46F8-D604-40C4-A3165719CB67}"/>
              </a:ext>
            </a:extLst>
          </p:cNvPr>
          <p:cNvSpPr/>
          <p:nvPr/>
        </p:nvSpPr>
        <p:spPr>
          <a:xfrm>
            <a:off x="10525178" y="3661299"/>
            <a:ext cx="539552" cy="718582"/>
          </a:xfrm>
          <a:prstGeom prst="curvedLeftArrow">
            <a:avLst/>
          </a:prstGeom>
          <a:solidFill>
            <a:schemeClr val="tx2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DA8AB70E-8B2D-6523-16B4-853D8DF8E608}"/>
              </a:ext>
            </a:extLst>
          </p:cNvPr>
          <p:cNvSpPr/>
          <p:nvPr/>
        </p:nvSpPr>
        <p:spPr>
          <a:xfrm>
            <a:off x="1007706" y="2724539"/>
            <a:ext cx="5953150" cy="2640563"/>
          </a:xfrm>
          <a:prstGeom prst="flowChartAlternateProcess">
            <a:avLst/>
          </a:prstGeom>
          <a:noFill/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046456"/>
                      <a:gd name="connsiteY0" fmla="*/ 440094 h 2640563"/>
                      <a:gd name="connsiteX1" fmla="*/ 440094 w 6046456"/>
                      <a:gd name="connsiteY1" fmla="*/ 0 h 2640563"/>
                      <a:gd name="connsiteX2" fmla="*/ 1117449 w 6046456"/>
                      <a:gd name="connsiteY2" fmla="*/ 0 h 2640563"/>
                      <a:gd name="connsiteX3" fmla="*/ 1639816 w 6046456"/>
                      <a:gd name="connsiteY3" fmla="*/ 0 h 2640563"/>
                      <a:gd name="connsiteX4" fmla="*/ 2110521 w 6046456"/>
                      <a:gd name="connsiteY4" fmla="*/ 0 h 2640563"/>
                      <a:gd name="connsiteX5" fmla="*/ 2736213 w 6046456"/>
                      <a:gd name="connsiteY5" fmla="*/ 0 h 2640563"/>
                      <a:gd name="connsiteX6" fmla="*/ 3258580 w 6046456"/>
                      <a:gd name="connsiteY6" fmla="*/ 0 h 2640563"/>
                      <a:gd name="connsiteX7" fmla="*/ 3935935 w 6046456"/>
                      <a:gd name="connsiteY7" fmla="*/ 0 h 2640563"/>
                      <a:gd name="connsiteX8" fmla="*/ 4406640 w 6046456"/>
                      <a:gd name="connsiteY8" fmla="*/ 0 h 2640563"/>
                      <a:gd name="connsiteX9" fmla="*/ 5083995 w 6046456"/>
                      <a:gd name="connsiteY9" fmla="*/ 0 h 2640563"/>
                      <a:gd name="connsiteX10" fmla="*/ 5606362 w 6046456"/>
                      <a:gd name="connsiteY10" fmla="*/ 0 h 2640563"/>
                      <a:gd name="connsiteX11" fmla="*/ 6046456 w 6046456"/>
                      <a:gd name="connsiteY11" fmla="*/ 440094 h 2640563"/>
                      <a:gd name="connsiteX12" fmla="*/ 6046456 w 6046456"/>
                      <a:gd name="connsiteY12" fmla="*/ 1044489 h 2640563"/>
                      <a:gd name="connsiteX13" fmla="*/ 6046456 w 6046456"/>
                      <a:gd name="connsiteY13" fmla="*/ 1666489 h 2640563"/>
                      <a:gd name="connsiteX14" fmla="*/ 6046456 w 6046456"/>
                      <a:gd name="connsiteY14" fmla="*/ 2200469 h 2640563"/>
                      <a:gd name="connsiteX15" fmla="*/ 5606362 w 6046456"/>
                      <a:gd name="connsiteY15" fmla="*/ 2640563 h 2640563"/>
                      <a:gd name="connsiteX16" fmla="*/ 4980670 w 6046456"/>
                      <a:gd name="connsiteY16" fmla="*/ 2640563 h 2640563"/>
                      <a:gd name="connsiteX17" fmla="*/ 4406640 w 6046456"/>
                      <a:gd name="connsiteY17" fmla="*/ 2640563 h 2640563"/>
                      <a:gd name="connsiteX18" fmla="*/ 3987598 w 6046456"/>
                      <a:gd name="connsiteY18" fmla="*/ 2640563 h 2640563"/>
                      <a:gd name="connsiteX19" fmla="*/ 3516894 w 6046456"/>
                      <a:gd name="connsiteY19" fmla="*/ 2640563 h 2640563"/>
                      <a:gd name="connsiteX20" fmla="*/ 2839538 w 6046456"/>
                      <a:gd name="connsiteY20" fmla="*/ 2640563 h 2640563"/>
                      <a:gd name="connsiteX21" fmla="*/ 2265509 w 6046456"/>
                      <a:gd name="connsiteY21" fmla="*/ 2640563 h 2640563"/>
                      <a:gd name="connsiteX22" fmla="*/ 1794804 w 6046456"/>
                      <a:gd name="connsiteY22" fmla="*/ 2640563 h 2640563"/>
                      <a:gd name="connsiteX23" fmla="*/ 1220774 w 6046456"/>
                      <a:gd name="connsiteY23" fmla="*/ 2640563 h 2640563"/>
                      <a:gd name="connsiteX24" fmla="*/ 440094 w 6046456"/>
                      <a:gd name="connsiteY24" fmla="*/ 2640563 h 2640563"/>
                      <a:gd name="connsiteX25" fmla="*/ 0 w 6046456"/>
                      <a:gd name="connsiteY25" fmla="*/ 2200469 h 2640563"/>
                      <a:gd name="connsiteX26" fmla="*/ 0 w 6046456"/>
                      <a:gd name="connsiteY26" fmla="*/ 1578470 h 2640563"/>
                      <a:gd name="connsiteX27" fmla="*/ 0 w 6046456"/>
                      <a:gd name="connsiteY27" fmla="*/ 974074 h 2640563"/>
                      <a:gd name="connsiteX28" fmla="*/ 0 w 6046456"/>
                      <a:gd name="connsiteY28" fmla="*/ 440094 h 264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6046456" h="2640563" extrusionOk="0">
                        <a:moveTo>
                          <a:pt x="0" y="440094"/>
                        </a:moveTo>
                        <a:cubicBezTo>
                          <a:pt x="-42569" y="170779"/>
                          <a:pt x="142703" y="20393"/>
                          <a:pt x="440094" y="0"/>
                        </a:cubicBezTo>
                        <a:cubicBezTo>
                          <a:pt x="680745" y="-45245"/>
                          <a:pt x="976571" y="33845"/>
                          <a:pt x="1117449" y="0"/>
                        </a:cubicBezTo>
                        <a:cubicBezTo>
                          <a:pt x="1258328" y="-33845"/>
                          <a:pt x="1506494" y="52524"/>
                          <a:pt x="1639816" y="0"/>
                        </a:cubicBezTo>
                        <a:cubicBezTo>
                          <a:pt x="1773138" y="-52524"/>
                          <a:pt x="1974044" y="21277"/>
                          <a:pt x="2110521" y="0"/>
                        </a:cubicBezTo>
                        <a:cubicBezTo>
                          <a:pt x="2246998" y="-21277"/>
                          <a:pt x="2570345" y="32668"/>
                          <a:pt x="2736213" y="0"/>
                        </a:cubicBezTo>
                        <a:cubicBezTo>
                          <a:pt x="2902081" y="-32668"/>
                          <a:pt x="3032528" y="41392"/>
                          <a:pt x="3258580" y="0"/>
                        </a:cubicBezTo>
                        <a:cubicBezTo>
                          <a:pt x="3484632" y="-41392"/>
                          <a:pt x="3746587" y="12995"/>
                          <a:pt x="3935935" y="0"/>
                        </a:cubicBezTo>
                        <a:cubicBezTo>
                          <a:pt x="4125283" y="-12995"/>
                          <a:pt x="4310631" y="18247"/>
                          <a:pt x="4406640" y="0"/>
                        </a:cubicBezTo>
                        <a:cubicBezTo>
                          <a:pt x="4502649" y="-18247"/>
                          <a:pt x="4869948" y="29128"/>
                          <a:pt x="5083995" y="0"/>
                        </a:cubicBezTo>
                        <a:cubicBezTo>
                          <a:pt x="5298042" y="-29128"/>
                          <a:pt x="5385694" y="8273"/>
                          <a:pt x="5606362" y="0"/>
                        </a:cubicBezTo>
                        <a:cubicBezTo>
                          <a:pt x="5789906" y="-3404"/>
                          <a:pt x="6069184" y="134712"/>
                          <a:pt x="6046456" y="440094"/>
                        </a:cubicBezTo>
                        <a:cubicBezTo>
                          <a:pt x="6104832" y="690667"/>
                          <a:pt x="5992733" y="829596"/>
                          <a:pt x="6046456" y="1044489"/>
                        </a:cubicBezTo>
                        <a:cubicBezTo>
                          <a:pt x="6100179" y="1259383"/>
                          <a:pt x="6022052" y="1374981"/>
                          <a:pt x="6046456" y="1666489"/>
                        </a:cubicBezTo>
                        <a:cubicBezTo>
                          <a:pt x="6070860" y="1957997"/>
                          <a:pt x="6036460" y="2049368"/>
                          <a:pt x="6046456" y="2200469"/>
                        </a:cubicBezTo>
                        <a:cubicBezTo>
                          <a:pt x="5975364" y="2455200"/>
                          <a:pt x="5794988" y="2603007"/>
                          <a:pt x="5606362" y="2640563"/>
                        </a:cubicBezTo>
                        <a:cubicBezTo>
                          <a:pt x="5379871" y="2645638"/>
                          <a:pt x="5210292" y="2636065"/>
                          <a:pt x="4980670" y="2640563"/>
                        </a:cubicBezTo>
                        <a:cubicBezTo>
                          <a:pt x="4751048" y="2645061"/>
                          <a:pt x="4689693" y="2592286"/>
                          <a:pt x="4406640" y="2640563"/>
                        </a:cubicBezTo>
                        <a:cubicBezTo>
                          <a:pt x="4123587" y="2688840"/>
                          <a:pt x="4084801" y="2602302"/>
                          <a:pt x="3987598" y="2640563"/>
                        </a:cubicBezTo>
                        <a:cubicBezTo>
                          <a:pt x="3890395" y="2678824"/>
                          <a:pt x="3678033" y="2589654"/>
                          <a:pt x="3516894" y="2640563"/>
                        </a:cubicBezTo>
                        <a:cubicBezTo>
                          <a:pt x="3355755" y="2691472"/>
                          <a:pt x="3022620" y="2579831"/>
                          <a:pt x="2839538" y="2640563"/>
                        </a:cubicBezTo>
                        <a:cubicBezTo>
                          <a:pt x="2656456" y="2701295"/>
                          <a:pt x="2384311" y="2603079"/>
                          <a:pt x="2265509" y="2640563"/>
                        </a:cubicBezTo>
                        <a:cubicBezTo>
                          <a:pt x="2146707" y="2678047"/>
                          <a:pt x="1940205" y="2615226"/>
                          <a:pt x="1794804" y="2640563"/>
                        </a:cubicBezTo>
                        <a:cubicBezTo>
                          <a:pt x="1649403" y="2665900"/>
                          <a:pt x="1390725" y="2592526"/>
                          <a:pt x="1220774" y="2640563"/>
                        </a:cubicBezTo>
                        <a:cubicBezTo>
                          <a:pt x="1050823" y="2688600"/>
                          <a:pt x="735332" y="2561157"/>
                          <a:pt x="440094" y="2640563"/>
                        </a:cubicBezTo>
                        <a:cubicBezTo>
                          <a:pt x="209451" y="2602383"/>
                          <a:pt x="24123" y="2469609"/>
                          <a:pt x="0" y="2200469"/>
                        </a:cubicBezTo>
                        <a:cubicBezTo>
                          <a:pt x="-23780" y="1993048"/>
                          <a:pt x="49531" y="1706490"/>
                          <a:pt x="0" y="1578470"/>
                        </a:cubicBezTo>
                        <a:cubicBezTo>
                          <a:pt x="-49531" y="1450450"/>
                          <a:pt x="42074" y="1122045"/>
                          <a:pt x="0" y="974074"/>
                        </a:cubicBezTo>
                        <a:cubicBezTo>
                          <a:pt x="-42074" y="826103"/>
                          <a:pt x="56192" y="570668"/>
                          <a:pt x="0" y="4400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2" descr="FHIR and the Real Challenge of Health Data ...">
            <a:extLst>
              <a:ext uri="{FF2B5EF4-FFF2-40B4-BE49-F238E27FC236}">
                <a16:creationId xmlns:a16="http://schemas.microsoft.com/office/drawing/2014/main" id="{DD25C774-6217-BE16-1738-955CA81F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45" y="4100513"/>
            <a:ext cx="1192851" cy="55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EEE - IEEE WIE AG University of Dhaka">
            <a:extLst>
              <a:ext uri="{FF2B5EF4-FFF2-40B4-BE49-F238E27FC236}">
                <a16:creationId xmlns:a16="http://schemas.microsoft.com/office/drawing/2014/main" id="{CD20707B-E926-E410-3CA1-FA725E6E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95" y="3677900"/>
            <a:ext cx="921385" cy="2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egnaposto contenuto 11" descr="Nuvola con riempimento a tinta unita">
            <a:extLst>
              <a:ext uri="{FF2B5EF4-FFF2-40B4-BE49-F238E27FC236}">
                <a16:creationId xmlns:a16="http://schemas.microsoft.com/office/drawing/2014/main" id="{C92DABD1-4272-51EC-EC21-B12A8232F6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6930" y="3592969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5116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312F5-A241-3BFE-E84B-B36E1CE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dirty="0"/>
              <a:t>Obbiettivo tesi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E38D1694-50DF-768D-CF9E-644DB90874D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321656"/>
              </p:ext>
            </p:extLst>
          </p:nvPr>
        </p:nvGraphicFramePr>
        <p:xfrm>
          <a:off x="723152" y="2059978"/>
          <a:ext cx="10745696" cy="39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39AE6C-4A86-993D-11B4-5994747B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826F3-B1A9-C6D4-80A2-7CCADFEA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ACOM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0DB9-7139-1DD7-2E95-C7135E14C4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2876628" cy="3597470"/>
          </a:xfrm>
        </p:spPr>
        <p:txBody>
          <a:bodyPr>
            <a:normAutofit/>
          </a:bodyPr>
          <a:lstStyle/>
          <a:p>
            <a:r>
              <a:rPr lang="it-IT" sz="1600" b="1" dirty="0"/>
              <a:t>Osservazione</a:t>
            </a:r>
          </a:p>
          <a:p>
            <a:r>
              <a:rPr lang="it-IT" sz="1600" dirty="0"/>
              <a:t>processo di raccolta, registrazione e trasmissione dei dati clinici di un paziente da parte di un dispositivo </a:t>
            </a:r>
            <a:endParaRPr lang="it-IT" sz="1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23B0152-79D8-1C18-2C94-378197C7436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597215" y="2116705"/>
            <a:ext cx="6559508" cy="42124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D13361-0EF9-915F-7A6E-78D0881C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91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826F3-B1A9-C6D4-80A2-7CCADFEA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238506"/>
          </a:xfrm>
        </p:spPr>
        <p:txBody>
          <a:bodyPr anchor="b">
            <a:normAutofit/>
          </a:bodyPr>
          <a:lstStyle/>
          <a:p>
            <a:r>
              <a:rPr lang="it-IT" dirty="0"/>
              <a:t>Risorsa FHIR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D5A9DB59-8C35-F698-5FE0-A1E13E61A5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94253" y="1949033"/>
            <a:ext cx="4803493" cy="4383187"/>
          </a:xfr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D13361-0EF9-915F-7A6E-78D0881C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6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3939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Mappatura da ACOM a FHIR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FA05D7-6198-9DD7-9CBB-A68CE906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0C390B-0D98-7590-A09E-4D2FA38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585" y="1737803"/>
            <a:ext cx="8530350" cy="459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11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A3A7B-A290-DC7C-9E72-8DDA43E9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dirty="0"/>
              <a:t>Conoscenze e competenze apprese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D2B69E-16EC-3DC3-8483-FCAEFA763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10339955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Conoscenza della famiglia di formati IEEE 11073 e FHIR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Saper studiare ed implementare formati di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Saper sfruttare conoscenze pregresse nello sviluppo del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Saper comprendere la logica di funzionamento di sistemi complessi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AF7BF7-DC76-E8AE-000F-D0B46C71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62997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Personalizzato 7">
      <a:dk1>
        <a:srgbClr val="000000"/>
      </a:dk1>
      <a:lt1>
        <a:srgbClr val="FFFFFF"/>
      </a:lt1>
      <a:dk2>
        <a:srgbClr val="E4E4E4"/>
      </a:dk2>
      <a:lt2>
        <a:srgbClr val="008000"/>
      </a:lt2>
      <a:accent1>
        <a:srgbClr val="008000"/>
      </a:accent1>
      <a:accent2>
        <a:srgbClr val="008000"/>
      </a:accent2>
      <a:accent3>
        <a:srgbClr val="008000"/>
      </a:accent3>
      <a:accent4>
        <a:srgbClr val="008000"/>
      </a:accent4>
      <a:accent5>
        <a:srgbClr val="008000"/>
      </a:accent5>
      <a:accent6>
        <a:srgbClr val="008000"/>
      </a:accent6>
      <a:hlink>
        <a:srgbClr val="008000"/>
      </a:hlink>
      <a:folHlink>
        <a:srgbClr val="008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166</Words>
  <Application>Microsoft Office PowerPoint</Application>
  <PresentationFormat>Widescreen</PresentationFormat>
  <Paragraphs>48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 Black</vt:lpstr>
      <vt:lpstr>Calibri</vt:lpstr>
      <vt:lpstr>Personalizzata</vt:lpstr>
      <vt:lpstr>Personalizza struttura</vt:lpstr>
      <vt:lpstr>Da IEEE 11073-10206 a FHIR: Omogeneizzazione di dati medici</vt:lpstr>
      <vt:lpstr>Il problema</vt:lpstr>
      <vt:lpstr>La soluzione</vt:lpstr>
      <vt:lpstr>Obbiettivo tesi</vt:lpstr>
      <vt:lpstr>Classi ACOM</vt:lpstr>
      <vt:lpstr>Risorsa FHIR</vt:lpstr>
      <vt:lpstr>Mappatura da ACOM a FHIR</vt:lpstr>
      <vt:lpstr>Conoscenze e competenze apprese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r.cambianica@campus.unimib.it</dc:creator>
  <cp:lastModifiedBy>r.cambianica@campus.unimib.it</cp:lastModifiedBy>
  <cp:revision>54</cp:revision>
  <dcterms:created xsi:type="dcterms:W3CDTF">2024-07-07T17:52:42Z</dcterms:created>
  <dcterms:modified xsi:type="dcterms:W3CDTF">2024-07-15T13:00:56Z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