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aleway"/>
      <p:regular r:id="rId30"/>
      <p:bold r:id="rId31"/>
      <p:italic r:id="rId32"/>
      <p:boldItalic r:id="rId33"/>
    </p:embeddedFont>
    <p:embeddedFont>
      <p:font typeface="Roboto"/>
      <p:regular r:id="rId34"/>
      <p:bold r:id="rId35"/>
      <p:italic r:id="rId36"/>
      <p:boldItalic r:id="rId37"/>
    </p:embeddedFont>
    <p:embeddedFont>
      <p:font typeface="La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5.xml"/><Relationship Id="rId41" Type="http://schemas.openxmlformats.org/officeDocument/2006/relationships/font" Target="fonts/La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6.xml"/><Relationship Id="rId33" Type="http://schemas.openxmlformats.org/officeDocument/2006/relationships/font" Target="fonts/Raleway-boldItalic.fntdata"/><Relationship Id="rId10" Type="http://schemas.openxmlformats.org/officeDocument/2006/relationships/slide" Target="slides/slide5.xml"/><Relationship Id="rId32" Type="http://schemas.openxmlformats.org/officeDocument/2006/relationships/font" Target="fonts/Raleway-italic.fntdata"/><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Lato-bold.fntdata"/><Relationship Id="rId16" Type="http://schemas.openxmlformats.org/officeDocument/2006/relationships/slide" Target="slides/slide11.xml"/><Relationship Id="rId38" Type="http://schemas.openxmlformats.org/officeDocument/2006/relationships/font" Target="fonts/La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d3e11d772_0_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d3e11d77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d3e11d772_0_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d3e11d77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see that visitors on average, spent the most time on Product Related pages, followed by informational pages, and the least amount of time on Administrative pages. On average, 23% of sessions were on the weekend and 15.4% resulted in a sale. While the mean Operating Systems, Browser, and Region are displayed, the mode of these variables is a more telling sign of the centrality of the dataset, since these are categorical variables.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d444d9d98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cd444d9d98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cd444d9d98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cd444d9d98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cd444d9d98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cd444d9d98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cd444d9d98_2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cd444d9d98_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cd444d9d98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cd444d9d98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Removed Bounce Rate because it is a function of Exit Rate and Exit Rate matches page views.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Removed PageValue because it is a function of Revenue and is, therefore, not an independent variable.</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cd444d9d98_2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cd444d9d98_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cd3e11d772_0_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cd3e11d772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Analytics: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section, I’ll discuss our </a:t>
            </a:r>
            <a:r>
              <a:rPr lang="en"/>
              <a:t>Algorithm</a:t>
            </a:r>
            <a:r>
              <a:rPr lang="en"/>
              <a:t> Selection, Model Development, and Selected Model Evaluation.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cd444d9d98_0_3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cd444d9d98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depict the logic involved in selecting the appropriate Machine Learning approach and </a:t>
            </a:r>
            <a:r>
              <a:rPr lang="en"/>
              <a:t>algorithm</a:t>
            </a:r>
            <a:r>
              <a:rPr lang="en"/>
              <a:t> to create our model.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our goal is to predict the likelihood of Revenue, which is a binary categorical variable in our dataset, we determined the need for Supervised Learning and selected the Logistic Regression algorithm.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Logistic regression also allows us to explore:</a:t>
            </a:r>
            <a:endParaRPr/>
          </a:p>
          <a:p>
            <a:pPr indent="-317500" lvl="0" marL="457200" rtl="0" algn="l">
              <a:spcBef>
                <a:spcPts val="0"/>
              </a:spcBef>
              <a:spcAft>
                <a:spcPts val="0"/>
              </a:spcAft>
              <a:buSzPts val="1400"/>
              <a:buAutoNum type="arabicPeriod"/>
            </a:pPr>
            <a:r>
              <a:rPr lang="en"/>
              <a:t>If Revenue can be accurately predicted with the selected predictors.</a:t>
            </a:r>
            <a:endParaRPr/>
          </a:p>
          <a:p>
            <a:pPr indent="-317500" lvl="0" marL="457200" rtl="0" algn="l">
              <a:spcBef>
                <a:spcPts val="0"/>
              </a:spcBef>
              <a:spcAft>
                <a:spcPts val="0"/>
              </a:spcAft>
              <a:buSzPts val="1400"/>
              <a:buAutoNum type="arabicPeriod"/>
            </a:pPr>
            <a:r>
              <a:rPr lang="en"/>
              <a:t>The relative </a:t>
            </a:r>
            <a:r>
              <a:rPr lang="en"/>
              <a:t>importance</a:t>
            </a:r>
            <a:r>
              <a:rPr lang="en"/>
              <a:t> of each predictor.</a:t>
            </a:r>
            <a:endParaRPr/>
          </a:p>
          <a:p>
            <a:pPr indent="-317500" lvl="0" marL="457200" rtl="0" algn="l">
              <a:spcBef>
                <a:spcPts val="0"/>
              </a:spcBef>
              <a:spcAft>
                <a:spcPts val="0"/>
              </a:spcAft>
              <a:buSzPts val="1400"/>
              <a:buAutoNum type="arabicPeriod"/>
            </a:pPr>
            <a:r>
              <a:rPr lang="en"/>
              <a:t>How well the model classifies cases with known outcome.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cd3e11d772_0_1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cd3e11d772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prepare our data for the Logistic Regression algorithm, we encoded our non-binary categorical features using the one hot-key method resulting in 67 features.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then created Train and Test sets</a:t>
            </a:r>
            <a:r>
              <a:rPr lang="en"/>
              <a:t> and set our test size to 20%</a:t>
            </a:r>
            <a:r>
              <a:rPr lang="en"/>
              <a:t> since we had 11,562 sessions.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we centered each feature (with_mean) and then scaled each feature (with_standard deviation) to ensure feature </a:t>
            </a:r>
            <a:r>
              <a:rPr lang="en"/>
              <a:t>magnitude</a:t>
            </a:r>
            <a:r>
              <a:rPr lang="en"/>
              <a:t> did not result in model bias.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we balanced our dataset using the Synthetic Minority Oversampling Technique (SMOTE), which aims to balance class distribution by randomly increasing minority class examples through replication.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cd3e11d772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cd3e11d772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Iteration 1: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Once the data was prepared, we deployed Recursive Feature Elimination (to help </a:t>
            </a:r>
            <a:r>
              <a:rPr lang="en"/>
              <a:t>rationalize</a:t>
            </a:r>
            <a:r>
              <a:rPr lang="en"/>
              <a:t> our 67 predictors) using the LogReg estimator, keeping only statistically significant features with p-values greater less than .05 leaving us with 22 features to fit using the Logistic Regression algorithm. </a:t>
            </a:r>
            <a:r>
              <a:rPr lang="en"/>
              <a:t>We note </a:t>
            </a:r>
            <a:r>
              <a:rPr b="1" lang="en"/>
              <a:t>(click)</a:t>
            </a:r>
            <a:r>
              <a:rPr lang="en"/>
              <a:t> a higher precision for False Revenue, </a:t>
            </a:r>
            <a:r>
              <a:rPr b="1" lang="en"/>
              <a:t>(click)</a:t>
            </a:r>
            <a:r>
              <a:rPr lang="en"/>
              <a:t> a higher recall for True Revenue, and </a:t>
            </a:r>
            <a:r>
              <a:rPr b="1" lang="en"/>
              <a:t>(click)</a:t>
            </a:r>
            <a:r>
              <a:rPr lang="en"/>
              <a:t> a higher overall f1-score.</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 calculating the Variance Inflation Factors (VIF), we confirmed no multicollinearity exists between our features.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Model Iteration 2: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then decided to use RFE with cross-validation (or backward selection that removes </a:t>
            </a:r>
            <a:r>
              <a:rPr lang="en"/>
              <a:t>irrelevant</a:t>
            </a:r>
            <a:r>
              <a:rPr lang="en"/>
              <a:t> features based on validation scores) to find the optimal feature count using the Logreg estimator, keeping only </a:t>
            </a:r>
            <a:r>
              <a:rPr lang="en">
                <a:solidFill>
                  <a:schemeClr val="dk1"/>
                </a:solidFill>
              </a:rPr>
              <a:t>statistically significant features with p-values less than .05 leaving us with 17 features to fit using the Logistic Regression algorithm. We note </a:t>
            </a:r>
            <a:r>
              <a:rPr b="1" lang="en">
                <a:solidFill>
                  <a:schemeClr val="dk1"/>
                </a:solidFill>
              </a:rPr>
              <a:t>(click)</a:t>
            </a:r>
            <a:r>
              <a:rPr lang="en">
                <a:solidFill>
                  <a:schemeClr val="dk1"/>
                </a:solidFill>
              </a:rPr>
              <a:t> higher precision for False Revenue, </a:t>
            </a:r>
            <a:r>
              <a:rPr b="1" lang="en">
                <a:solidFill>
                  <a:schemeClr val="dk1"/>
                </a:solidFill>
              </a:rPr>
              <a:t>(click)</a:t>
            </a:r>
            <a:r>
              <a:rPr lang="en">
                <a:solidFill>
                  <a:schemeClr val="dk1"/>
                </a:solidFill>
              </a:rPr>
              <a:t> equal recall for True and False, and </a:t>
            </a:r>
            <a:r>
              <a:rPr b="1" lang="en">
                <a:solidFill>
                  <a:schemeClr val="dk1"/>
                </a:solidFill>
              </a:rPr>
              <a:t>(click)(click)</a:t>
            </a:r>
            <a:r>
              <a:rPr lang="en">
                <a:solidFill>
                  <a:schemeClr val="dk1"/>
                </a:solidFill>
              </a:rPr>
              <a:t> a higher overall f1-score.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Once again, our VIFs confirmed no multicollinearity exists between our features.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Best fit:</a:t>
            </a:r>
            <a:endParaRPr>
              <a:solidFill>
                <a:schemeClr val="dk1"/>
              </a:solidFill>
            </a:endParaRPr>
          </a:p>
          <a:p>
            <a:pPr indent="0" lvl="0" marL="0" rtl="0" algn="l">
              <a:spcBef>
                <a:spcPts val="0"/>
              </a:spcBef>
              <a:spcAft>
                <a:spcPts val="0"/>
              </a:spcAft>
              <a:buNone/>
            </a:pPr>
            <a:r>
              <a:rPr lang="en">
                <a:solidFill>
                  <a:schemeClr val="dk1"/>
                </a:solidFill>
              </a:rPr>
              <a:t>Since the cost of False Negatives is high for purchase predicting, Recall was our initial model evaluation metric with overall accuracy (f1-score) as the final decider.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Given the above results, (click twice) Model 2 had the best fit since it uses the fewest number of features (17), has the highest Recall (66% in Model 2 vs 64% in Model 1), and the highest overall accuracy (66% in Model 2 vs 64% in Model 1).</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cd3e11d772_0_1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cd3e11d772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see that our ROC Curve is above the threshold and our area below the curve is </a:t>
            </a:r>
            <a:r>
              <a:rPr b="1" lang="en"/>
              <a:t>(click)</a:t>
            </a:r>
            <a:r>
              <a:rPr lang="en"/>
              <a:t> 66%. This indicates that our model is performing at a moderate level.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 Model Evaluation: </a:t>
            </a:r>
            <a:endParaRPr/>
          </a:p>
          <a:p>
            <a:pPr indent="0" lvl="0" marL="0" rtl="0" algn="l">
              <a:spcBef>
                <a:spcPts val="0"/>
              </a:spcBef>
              <a:spcAft>
                <a:spcPts val="0"/>
              </a:spcAft>
              <a:buNone/>
            </a:pPr>
            <a:r>
              <a:rPr lang="en"/>
              <a:t>The constant (or slope of the Logistic Regression) is negative - indicating that the overall likelihood of a sale is leans more towards Revenue = False.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Features with a negative coefficient push the outcome towards Revenue = False are shown in red (click).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Features with a positive coefficient push the outcome towards Revenue = True are shown in blue (click).</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cdf967588c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cdf967588c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see our final Logistic Regression equation.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order to use this equation to predict outcome probabilities, input for our single numerical feature selected (Info_Dur_view) must be centered by its mean and scaled by its standard deviation. Outcome probabilities can be predicted by plugging in the appropriate values for each variable, summing the values and constant, and then calculating logistic transformation 1/(1+e) to determine the probability of a Revenue = True.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concludes our presentation! Thank you!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d444d9d9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d444d9d9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d3e11d772_0_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d3e11d77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df967588c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df967588c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df967588c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cdf967588c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d3e11d772_0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d3e11d77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82" name="Shape 82"/>
        <p:cNvGrpSpPr/>
        <p:nvPr/>
      </p:nvGrpSpPr>
      <p:grpSpPr>
        <a:xfrm>
          <a:off x="0" y="0"/>
          <a:ext cx="0" cy="0"/>
          <a:chOff x="0" y="0"/>
          <a:chExt cx="0" cy="0"/>
        </a:xfrm>
      </p:grpSpPr>
      <p:sp>
        <p:nvSpPr>
          <p:cNvPr id="83" name="Google Shape;83;p13"/>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0" y="0"/>
            <a:ext cx="9144000" cy="3460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rot="-5400000">
            <a:off x="5684575" y="600"/>
            <a:ext cx="3460200" cy="3459000"/>
          </a:xfrm>
          <a:prstGeom prst="rtTriangle">
            <a:avLst/>
          </a:prstGeom>
          <a:solidFill>
            <a:srgbClr val="FFFFFF">
              <a:alpha val="43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txBox="1"/>
          <p:nvPr>
            <p:ph type="title"/>
          </p:nvPr>
        </p:nvSpPr>
        <p:spPr>
          <a:xfrm>
            <a:off x="324475" y="465975"/>
            <a:ext cx="5124300" cy="28416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None/>
              <a:defRPr b="1" sz="3600">
                <a:solidFill>
                  <a:srgbClr val="FFFFFF"/>
                </a:solidFill>
              </a:defRPr>
            </a:lvl1pPr>
            <a:lvl2pPr lvl="1" algn="l">
              <a:lnSpc>
                <a:spcPct val="100000"/>
              </a:lnSpc>
              <a:spcBef>
                <a:spcPts val="0"/>
              </a:spcBef>
              <a:spcAft>
                <a:spcPts val="0"/>
              </a:spcAft>
              <a:buNone/>
              <a:defRPr b="1" sz="3600">
                <a:solidFill>
                  <a:srgbClr val="FFFFFF"/>
                </a:solidFill>
              </a:defRPr>
            </a:lvl2pPr>
            <a:lvl3pPr lvl="2" algn="l">
              <a:lnSpc>
                <a:spcPct val="100000"/>
              </a:lnSpc>
              <a:spcBef>
                <a:spcPts val="0"/>
              </a:spcBef>
              <a:spcAft>
                <a:spcPts val="0"/>
              </a:spcAft>
              <a:buNone/>
              <a:defRPr b="1" sz="3600">
                <a:solidFill>
                  <a:srgbClr val="FFFFFF"/>
                </a:solidFill>
              </a:defRPr>
            </a:lvl3pPr>
            <a:lvl4pPr lvl="3" algn="l">
              <a:lnSpc>
                <a:spcPct val="100000"/>
              </a:lnSpc>
              <a:spcBef>
                <a:spcPts val="0"/>
              </a:spcBef>
              <a:spcAft>
                <a:spcPts val="0"/>
              </a:spcAft>
              <a:buNone/>
              <a:defRPr b="1" sz="3600">
                <a:solidFill>
                  <a:srgbClr val="FFFFFF"/>
                </a:solidFill>
              </a:defRPr>
            </a:lvl4pPr>
            <a:lvl5pPr lvl="4" algn="l">
              <a:lnSpc>
                <a:spcPct val="100000"/>
              </a:lnSpc>
              <a:spcBef>
                <a:spcPts val="0"/>
              </a:spcBef>
              <a:spcAft>
                <a:spcPts val="0"/>
              </a:spcAft>
              <a:buNone/>
              <a:defRPr b="1" sz="3600">
                <a:solidFill>
                  <a:srgbClr val="FFFFFF"/>
                </a:solidFill>
              </a:defRPr>
            </a:lvl5pPr>
            <a:lvl6pPr lvl="5" algn="l">
              <a:lnSpc>
                <a:spcPct val="100000"/>
              </a:lnSpc>
              <a:spcBef>
                <a:spcPts val="0"/>
              </a:spcBef>
              <a:spcAft>
                <a:spcPts val="0"/>
              </a:spcAft>
              <a:buNone/>
              <a:defRPr b="1" sz="3600">
                <a:solidFill>
                  <a:srgbClr val="FFFFFF"/>
                </a:solidFill>
              </a:defRPr>
            </a:lvl6pPr>
            <a:lvl7pPr lvl="6" algn="l">
              <a:lnSpc>
                <a:spcPct val="100000"/>
              </a:lnSpc>
              <a:spcBef>
                <a:spcPts val="0"/>
              </a:spcBef>
              <a:spcAft>
                <a:spcPts val="0"/>
              </a:spcAft>
              <a:buNone/>
              <a:defRPr b="1" sz="3600">
                <a:solidFill>
                  <a:srgbClr val="FFFFFF"/>
                </a:solidFill>
              </a:defRPr>
            </a:lvl7pPr>
            <a:lvl8pPr lvl="7" algn="l">
              <a:lnSpc>
                <a:spcPct val="100000"/>
              </a:lnSpc>
              <a:spcBef>
                <a:spcPts val="0"/>
              </a:spcBef>
              <a:spcAft>
                <a:spcPts val="0"/>
              </a:spcAft>
              <a:buNone/>
              <a:defRPr b="1" sz="3600">
                <a:solidFill>
                  <a:srgbClr val="FFFFFF"/>
                </a:solidFill>
              </a:defRPr>
            </a:lvl8pPr>
            <a:lvl9pPr lvl="8" algn="l">
              <a:lnSpc>
                <a:spcPct val="100000"/>
              </a:lnSpc>
              <a:spcBef>
                <a:spcPts val="0"/>
              </a:spcBef>
              <a:spcAft>
                <a:spcPts val="0"/>
              </a:spcAft>
              <a:buNone/>
              <a:defRPr b="1" sz="3600">
                <a:solidFill>
                  <a:srgbClr val="FFFFFF"/>
                </a:solidFill>
              </a:defRPr>
            </a:lvl9pPr>
          </a:lstStyle>
          <a:p/>
        </p:txBody>
      </p:sp>
      <p:sp>
        <p:nvSpPr>
          <p:cNvPr id="87" name="Google Shape;87;p13"/>
          <p:cNvSpPr txBox="1"/>
          <p:nvPr>
            <p:ph idx="1" type="subTitle"/>
          </p:nvPr>
        </p:nvSpPr>
        <p:spPr>
          <a:xfrm>
            <a:off x="324475" y="3612602"/>
            <a:ext cx="5124300" cy="13026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616161"/>
              </a:buClr>
              <a:buSzPts val="1800"/>
              <a:buNone/>
              <a:defRPr sz="1800">
                <a:solidFill>
                  <a:srgbClr val="616161"/>
                </a:solidFill>
              </a:defRPr>
            </a:lvl1pPr>
            <a:lvl2pPr lvl="1" algn="l">
              <a:lnSpc>
                <a:spcPct val="100000"/>
              </a:lnSpc>
              <a:spcBef>
                <a:spcPts val="0"/>
              </a:spcBef>
              <a:spcAft>
                <a:spcPts val="0"/>
              </a:spcAft>
              <a:buClr>
                <a:srgbClr val="616161"/>
              </a:buClr>
              <a:buSzPts val="1800"/>
              <a:buNone/>
              <a:defRPr sz="1800">
                <a:solidFill>
                  <a:srgbClr val="616161"/>
                </a:solidFill>
              </a:defRPr>
            </a:lvl2pPr>
            <a:lvl3pPr lvl="2" algn="l">
              <a:lnSpc>
                <a:spcPct val="100000"/>
              </a:lnSpc>
              <a:spcBef>
                <a:spcPts val="0"/>
              </a:spcBef>
              <a:spcAft>
                <a:spcPts val="0"/>
              </a:spcAft>
              <a:buClr>
                <a:srgbClr val="616161"/>
              </a:buClr>
              <a:buSzPts val="1800"/>
              <a:buNone/>
              <a:defRPr sz="1800">
                <a:solidFill>
                  <a:srgbClr val="616161"/>
                </a:solidFill>
              </a:defRPr>
            </a:lvl3pPr>
            <a:lvl4pPr lvl="3" algn="l">
              <a:lnSpc>
                <a:spcPct val="100000"/>
              </a:lnSpc>
              <a:spcBef>
                <a:spcPts val="0"/>
              </a:spcBef>
              <a:spcAft>
                <a:spcPts val="0"/>
              </a:spcAft>
              <a:buClr>
                <a:srgbClr val="616161"/>
              </a:buClr>
              <a:buSzPts val="1800"/>
              <a:buNone/>
              <a:defRPr sz="1800">
                <a:solidFill>
                  <a:srgbClr val="616161"/>
                </a:solidFill>
              </a:defRPr>
            </a:lvl4pPr>
            <a:lvl5pPr lvl="4" algn="l">
              <a:lnSpc>
                <a:spcPct val="100000"/>
              </a:lnSpc>
              <a:spcBef>
                <a:spcPts val="0"/>
              </a:spcBef>
              <a:spcAft>
                <a:spcPts val="0"/>
              </a:spcAft>
              <a:buClr>
                <a:srgbClr val="616161"/>
              </a:buClr>
              <a:buSzPts val="1800"/>
              <a:buNone/>
              <a:defRPr sz="1800">
                <a:solidFill>
                  <a:srgbClr val="616161"/>
                </a:solidFill>
              </a:defRPr>
            </a:lvl5pPr>
            <a:lvl6pPr lvl="5" algn="l">
              <a:lnSpc>
                <a:spcPct val="100000"/>
              </a:lnSpc>
              <a:spcBef>
                <a:spcPts val="0"/>
              </a:spcBef>
              <a:spcAft>
                <a:spcPts val="0"/>
              </a:spcAft>
              <a:buClr>
                <a:srgbClr val="616161"/>
              </a:buClr>
              <a:buSzPts val="1800"/>
              <a:buNone/>
              <a:defRPr sz="1800">
                <a:solidFill>
                  <a:srgbClr val="616161"/>
                </a:solidFill>
              </a:defRPr>
            </a:lvl6pPr>
            <a:lvl7pPr lvl="6" algn="l">
              <a:lnSpc>
                <a:spcPct val="100000"/>
              </a:lnSpc>
              <a:spcBef>
                <a:spcPts val="0"/>
              </a:spcBef>
              <a:spcAft>
                <a:spcPts val="0"/>
              </a:spcAft>
              <a:buClr>
                <a:srgbClr val="616161"/>
              </a:buClr>
              <a:buSzPts val="1800"/>
              <a:buNone/>
              <a:defRPr sz="1800">
                <a:solidFill>
                  <a:srgbClr val="616161"/>
                </a:solidFill>
              </a:defRPr>
            </a:lvl7pPr>
            <a:lvl8pPr lvl="7" algn="l">
              <a:lnSpc>
                <a:spcPct val="100000"/>
              </a:lnSpc>
              <a:spcBef>
                <a:spcPts val="0"/>
              </a:spcBef>
              <a:spcAft>
                <a:spcPts val="0"/>
              </a:spcAft>
              <a:buClr>
                <a:srgbClr val="616161"/>
              </a:buClr>
              <a:buSzPts val="1800"/>
              <a:buNone/>
              <a:defRPr sz="1800">
                <a:solidFill>
                  <a:srgbClr val="616161"/>
                </a:solidFill>
              </a:defRPr>
            </a:lvl8pPr>
            <a:lvl9pPr lvl="8" algn="l">
              <a:lnSpc>
                <a:spcPct val="100000"/>
              </a:lnSpc>
              <a:spcBef>
                <a:spcPts val="0"/>
              </a:spcBef>
              <a:spcAft>
                <a:spcPts val="0"/>
              </a:spcAft>
              <a:buClr>
                <a:srgbClr val="616161"/>
              </a:buClr>
              <a:buSzPts val="1800"/>
              <a:buNone/>
              <a:defRPr sz="1800">
                <a:solidFill>
                  <a:srgbClr val="616161"/>
                </a:solidFill>
              </a:defRPr>
            </a:lvl9pPr>
          </a:lstStyle>
          <a:p/>
        </p:txBody>
      </p:sp>
      <p:sp>
        <p:nvSpPr>
          <p:cNvPr id="88" name="Google Shape;88;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24.png"/><Relationship Id="rId4" Type="http://schemas.openxmlformats.org/officeDocument/2006/relationships/image" Target="../media/image23.png"/><Relationship Id="rId5"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324475" y="465975"/>
            <a:ext cx="5124300" cy="284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Predicting Purchase Likelihood - Online Shopper Intention Dataset</a:t>
            </a:r>
            <a:endParaRPr/>
          </a:p>
        </p:txBody>
      </p:sp>
      <p:sp>
        <p:nvSpPr>
          <p:cNvPr id="94" name="Google Shape;94;p14"/>
          <p:cNvSpPr txBox="1"/>
          <p:nvPr>
            <p:ph idx="1" type="subTitle"/>
          </p:nvPr>
        </p:nvSpPr>
        <p:spPr>
          <a:xfrm>
            <a:off x="324475" y="3612602"/>
            <a:ext cx="5124300" cy="130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ADS500B Final Project Team 2</a:t>
            </a:r>
            <a:endParaRPr u="sng"/>
          </a:p>
          <a:p>
            <a:pPr indent="0" lvl="0" marL="0" rtl="0" algn="l">
              <a:spcBef>
                <a:spcPts val="0"/>
              </a:spcBef>
              <a:spcAft>
                <a:spcPts val="0"/>
              </a:spcAft>
              <a:buNone/>
            </a:pPr>
            <a:r>
              <a:rPr lang="en"/>
              <a:t>Payal Muni - Team Member</a:t>
            </a:r>
            <a:endParaRPr/>
          </a:p>
          <a:p>
            <a:pPr indent="0" lvl="0" marL="0" rtl="0" algn="l">
              <a:spcBef>
                <a:spcPts val="0"/>
              </a:spcBef>
              <a:spcAft>
                <a:spcPts val="0"/>
              </a:spcAft>
              <a:buNone/>
            </a:pPr>
            <a:r>
              <a:rPr lang="en"/>
              <a:t>Dingyi Duan - Team Member</a:t>
            </a:r>
            <a:endParaRPr/>
          </a:p>
          <a:p>
            <a:pPr indent="0" lvl="0" marL="0" rtl="0" algn="l">
              <a:spcBef>
                <a:spcPts val="0"/>
              </a:spcBef>
              <a:spcAft>
                <a:spcPts val="0"/>
              </a:spcAft>
              <a:buNone/>
            </a:pPr>
            <a:r>
              <a:rPr lang="en"/>
              <a:t>Roberto Cancel - Team Leader</a:t>
            </a:r>
            <a:endParaRPr/>
          </a:p>
        </p:txBody>
      </p:sp>
      <p:pic>
        <p:nvPicPr>
          <p:cNvPr id="95" name="Google Shape;95;p14"/>
          <p:cNvPicPr preferRelativeResize="0"/>
          <p:nvPr/>
        </p:nvPicPr>
        <p:blipFill>
          <a:blip r:embed="rId3">
            <a:alphaModFix/>
          </a:blip>
          <a:stretch>
            <a:fillRect/>
          </a:stretch>
        </p:blipFill>
        <p:spPr>
          <a:xfrm>
            <a:off x="7484900" y="3484400"/>
            <a:ext cx="1659100" cy="1659100"/>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p:nvPr/>
        </p:nvSpPr>
        <p:spPr>
          <a:xfrm>
            <a:off x="3428997" y="818200"/>
            <a:ext cx="2286000" cy="525300"/>
          </a:xfrm>
          <a:prstGeom prst="rect">
            <a:avLst/>
          </a:prstGeom>
          <a:solidFill>
            <a:schemeClr val="dk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a:ea typeface="Roboto"/>
                <a:cs typeface="Roboto"/>
                <a:sym typeface="Roboto"/>
              </a:rPr>
              <a:t>Identify Variable Types</a:t>
            </a:r>
            <a:endParaRPr b="1">
              <a:solidFill>
                <a:srgbClr val="FFFFFF"/>
              </a:solidFill>
            </a:endParaRPr>
          </a:p>
        </p:txBody>
      </p:sp>
      <p:sp>
        <p:nvSpPr>
          <p:cNvPr id="163" name="Google Shape;163;p23"/>
          <p:cNvSpPr/>
          <p:nvPr/>
        </p:nvSpPr>
        <p:spPr>
          <a:xfrm>
            <a:off x="3147453" y="1694063"/>
            <a:ext cx="2849100" cy="525300"/>
          </a:xfrm>
          <a:prstGeom prst="rect">
            <a:avLst/>
          </a:prstGeom>
          <a:solidFill>
            <a:schemeClr val="dk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a:ea typeface="Roboto"/>
                <a:cs typeface="Roboto"/>
                <a:sym typeface="Roboto"/>
              </a:rPr>
              <a:t>Centrality and Distribution Measurement</a:t>
            </a:r>
            <a:endParaRPr b="1">
              <a:solidFill>
                <a:srgbClr val="FFFFFF"/>
              </a:solidFill>
              <a:latin typeface="Roboto"/>
              <a:ea typeface="Roboto"/>
              <a:cs typeface="Roboto"/>
              <a:sym typeface="Roboto"/>
            </a:endParaRPr>
          </a:p>
        </p:txBody>
      </p:sp>
      <p:sp>
        <p:nvSpPr>
          <p:cNvPr id="164" name="Google Shape;164;p23"/>
          <p:cNvSpPr/>
          <p:nvPr/>
        </p:nvSpPr>
        <p:spPr>
          <a:xfrm>
            <a:off x="3428993" y="2586052"/>
            <a:ext cx="2286000" cy="525300"/>
          </a:xfrm>
          <a:prstGeom prst="rect">
            <a:avLst/>
          </a:prstGeom>
          <a:solidFill>
            <a:schemeClr val="dk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a:ea typeface="Roboto"/>
                <a:cs typeface="Roboto"/>
                <a:sym typeface="Roboto"/>
              </a:rPr>
              <a:t>Visualization </a:t>
            </a:r>
            <a:endParaRPr b="1">
              <a:solidFill>
                <a:srgbClr val="FFFFFF"/>
              </a:solidFill>
            </a:endParaRPr>
          </a:p>
        </p:txBody>
      </p:sp>
      <p:sp>
        <p:nvSpPr>
          <p:cNvPr id="165" name="Google Shape;165;p23"/>
          <p:cNvSpPr/>
          <p:nvPr/>
        </p:nvSpPr>
        <p:spPr>
          <a:xfrm>
            <a:off x="3359700" y="3489551"/>
            <a:ext cx="2430000" cy="435900"/>
          </a:xfrm>
          <a:prstGeom prst="rect">
            <a:avLst/>
          </a:prstGeom>
          <a:solidFill>
            <a:schemeClr val="dk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a:ea typeface="Roboto"/>
                <a:cs typeface="Roboto"/>
                <a:sym typeface="Roboto"/>
              </a:rPr>
              <a:t>Multicollinearity</a:t>
            </a:r>
            <a:r>
              <a:rPr b="1" lang="en">
                <a:solidFill>
                  <a:srgbClr val="FFFFFF"/>
                </a:solidFill>
                <a:latin typeface="Roboto"/>
                <a:ea typeface="Roboto"/>
                <a:cs typeface="Roboto"/>
                <a:sym typeface="Roboto"/>
              </a:rPr>
              <a:t> Check</a:t>
            </a:r>
            <a:endParaRPr b="1">
              <a:solidFill>
                <a:srgbClr val="FFFFFF"/>
              </a:solidFill>
            </a:endParaRPr>
          </a:p>
        </p:txBody>
      </p:sp>
      <p:sp>
        <p:nvSpPr>
          <p:cNvPr id="166" name="Google Shape;166;p23"/>
          <p:cNvSpPr/>
          <p:nvPr/>
        </p:nvSpPr>
        <p:spPr>
          <a:xfrm>
            <a:off x="3542991" y="4277699"/>
            <a:ext cx="2058000" cy="525300"/>
          </a:xfrm>
          <a:prstGeom prst="rect">
            <a:avLst/>
          </a:prstGeom>
          <a:solidFill>
            <a:schemeClr val="dk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a:ea typeface="Roboto"/>
                <a:cs typeface="Roboto"/>
                <a:sym typeface="Roboto"/>
              </a:rPr>
              <a:t>Data Cleanup </a:t>
            </a:r>
            <a:endParaRPr b="1">
              <a:solidFill>
                <a:srgbClr val="FFFFFF"/>
              </a:solidFill>
            </a:endParaRPr>
          </a:p>
        </p:txBody>
      </p:sp>
      <p:cxnSp>
        <p:nvCxnSpPr>
          <p:cNvPr id="167" name="Google Shape;167;p23"/>
          <p:cNvCxnSpPr>
            <a:stCxn id="162" idx="2"/>
            <a:endCxn id="162" idx="2"/>
          </p:cNvCxnSpPr>
          <p:nvPr/>
        </p:nvCxnSpPr>
        <p:spPr>
          <a:xfrm>
            <a:off x="4571997" y="1343500"/>
            <a:ext cx="0" cy="0"/>
          </a:xfrm>
          <a:prstGeom prst="straightConnector1">
            <a:avLst/>
          </a:prstGeom>
          <a:noFill/>
          <a:ln cap="flat" cmpd="sng" w="9525">
            <a:solidFill>
              <a:schemeClr val="dk2"/>
            </a:solidFill>
            <a:prstDash val="solid"/>
            <a:round/>
            <a:headEnd len="med" w="med" type="none"/>
            <a:tailEnd len="med" w="med" type="none"/>
          </a:ln>
        </p:spPr>
      </p:cxnSp>
      <p:cxnSp>
        <p:nvCxnSpPr>
          <p:cNvPr id="168" name="Google Shape;168;p23"/>
          <p:cNvCxnSpPr>
            <a:stCxn id="162" idx="2"/>
            <a:endCxn id="163" idx="0"/>
          </p:cNvCxnSpPr>
          <p:nvPr/>
        </p:nvCxnSpPr>
        <p:spPr>
          <a:xfrm>
            <a:off x="4571997" y="1343500"/>
            <a:ext cx="0" cy="350700"/>
          </a:xfrm>
          <a:prstGeom prst="straightConnector1">
            <a:avLst/>
          </a:prstGeom>
          <a:noFill/>
          <a:ln cap="flat" cmpd="sng" w="9525">
            <a:solidFill>
              <a:schemeClr val="dk2"/>
            </a:solidFill>
            <a:prstDash val="solid"/>
            <a:round/>
            <a:headEnd len="med" w="med" type="none"/>
            <a:tailEnd len="med" w="med" type="triangle"/>
          </a:ln>
        </p:spPr>
      </p:cxnSp>
      <p:cxnSp>
        <p:nvCxnSpPr>
          <p:cNvPr id="169" name="Google Shape;169;p23"/>
          <p:cNvCxnSpPr>
            <a:stCxn id="163" idx="2"/>
            <a:endCxn id="164" idx="0"/>
          </p:cNvCxnSpPr>
          <p:nvPr/>
        </p:nvCxnSpPr>
        <p:spPr>
          <a:xfrm>
            <a:off x="4572003" y="2219363"/>
            <a:ext cx="0" cy="366600"/>
          </a:xfrm>
          <a:prstGeom prst="straightConnector1">
            <a:avLst/>
          </a:prstGeom>
          <a:noFill/>
          <a:ln cap="flat" cmpd="sng" w="9525">
            <a:solidFill>
              <a:schemeClr val="dk2"/>
            </a:solidFill>
            <a:prstDash val="solid"/>
            <a:round/>
            <a:headEnd len="med" w="med" type="none"/>
            <a:tailEnd len="med" w="med" type="triangle"/>
          </a:ln>
        </p:spPr>
      </p:cxnSp>
      <p:cxnSp>
        <p:nvCxnSpPr>
          <p:cNvPr id="170" name="Google Shape;170;p23"/>
          <p:cNvCxnSpPr>
            <a:stCxn id="164" idx="2"/>
            <a:endCxn id="165" idx="0"/>
          </p:cNvCxnSpPr>
          <p:nvPr/>
        </p:nvCxnSpPr>
        <p:spPr>
          <a:xfrm>
            <a:off x="4571993" y="3111352"/>
            <a:ext cx="2700" cy="378300"/>
          </a:xfrm>
          <a:prstGeom prst="straightConnector1">
            <a:avLst/>
          </a:prstGeom>
          <a:noFill/>
          <a:ln cap="flat" cmpd="sng" w="9525">
            <a:solidFill>
              <a:schemeClr val="dk2"/>
            </a:solidFill>
            <a:prstDash val="solid"/>
            <a:round/>
            <a:headEnd len="med" w="med" type="none"/>
            <a:tailEnd len="med" w="med" type="triangle"/>
          </a:ln>
        </p:spPr>
      </p:cxnSp>
      <p:cxnSp>
        <p:nvCxnSpPr>
          <p:cNvPr id="171" name="Google Shape;171;p23"/>
          <p:cNvCxnSpPr>
            <a:stCxn id="165" idx="2"/>
            <a:endCxn id="166" idx="0"/>
          </p:cNvCxnSpPr>
          <p:nvPr/>
        </p:nvCxnSpPr>
        <p:spPr>
          <a:xfrm flipH="1">
            <a:off x="4572000" y="3925451"/>
            <a:ext cx="2700" cy="352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p:nvPr/>
        </p:nvSpPr>
        <p:spPr>
          <a:xfrm>
            <a:off x="4691822" y="1081850"/>
            <a:ext cx="2286000" cy="525300"/>
          </a:xfrm>
          <a:prstGeom prst="rect">
            <a:avLst/>
          </a:prstGeom>
          <a:solidFill>
            <a:schemeClr val="dk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a:ea typeface="Roboto"/>
                <a:cs typeface="Roboto"/>
                <a:sym typeface="Roboto"/>
              </a:rPr>
              <a:t>Identify Variable Types</a:t>
            </a:r>
            <a:endParaRPr b="1">
              <a:solidFill>
                <a:srgbClr val="FFFFFF"/>
              </a:solidFill>
            </a:endParaRPr>
          </a:p>
        </p:txBody>
      </p:sp>
      <p:sp>
        <p:nvSpPr>
          <p:cNvPr id="177" name="Google Shape;177;p24"/>
          <p:cNvSpPr/>
          <p:nvPr/>
        </p:nvSpPr>
        <p:spPr>
          <a:xfrm>
            <a:off x="1411400" y="3408300"/>
            <a:ext cx="2286000" cy="1219200"/>
          </a:xfrm>
          <a:prstGeom prst="rect">
            <a:avLst/>
          </a:prstGeom>
          <a:solidFill>
            <a:schemeClr val="dk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FFFFFF"/>
              </a:solidFill>
              <a:latin typeface="Roboto"/>
              <a:ea typeface="Roboto"/>
              <a:cs typeface="Roboto"/>
              <a:sym typeface="Roboto"/>
            </a:endParaRPr>
          </a:p>
          <a:p>
            <a:pPr indent="0" lvl="0" marL="457200" rtl="0" algn="l">
              <a:spcBef>
                <a:spcPts val="0"/>
              </a:spcBef>
              <a:spcAft>
                <a:spcPts val="0"/>
              </a:spcAft>
              <a:buNone/>
            </a:pPr>
            <a:r>
              <a:rPr b="1" lang="en">
                <a:solidFill>
                  <a:srgbClr val="FFFFFF"/>
                </a:solidFill>
                <a:latin typeface="Roboto"/>
                <a:ea typeface="Roboto"/>
                <a:cs typeface="Roboto"/>
                <a:sym typeface="Roboto"/>
              </a:rPr>
              <a:t>    Numerical </a:t>
            </a:r>
            <a:endParaRPr b="1">
              <a:solidFill>
                <a:srgbClr val="FFFFFF"/>
              </a:solidFill>
              <a:latin typeface="Roboto"/>
              <a:ea typeface="Roboto"/>
              <a:cs typeface="Roboto"/>
              <a:sym typeface="Roboto"/>
            </a:endParaRPr>
          </a:p>
          <a:p>
            <a:pPr indent="0" lvl="0" marL="0" rtl="0" algn="ctr">
              <a:spcBef>
                <a:spcPts val="0"/>
              </a:spcBef>
              <a:spcAft>
                <a:spcPts val="0"/>
              </a:spcAft>
              <a:buNone/>
            </a:pPr>
            <a:r>
              <a:t/>
            </a:r>
            <a:endParaRPr b="1">
              <a:solidFill>
                <a:srgbClr val="FFFFFF"/>
              </a:solidFill>
              <a:latin typeface="Roboto"/>
              <a:ea typeface="Roboto"/>
              <a:cs typeface="Roboto"/>
              <a:sym typeface="Roboto"/>
            </a:endParaRPr>
          </a:p>
          <a:p>
            <a:pPr indent="0" lvl="0" marL="0" rtl="0" algn="ctr">
              <a:spcBef>
                <a:spcPts val="0"/>
              </a:spcBef>
              <a:spcAft>
                <a:spcPts val="0"/>
              </a:spcAft>
              <a:buNone/>
            </a:pPr>
            <a:r>
              <a:rPr b="1" lang="en" sz="1000">
                <a:solidFill>
                  <a:srgbClr val="FFFFFF"/>
                </a:solidFill>
                <a:latin typeface="Roboto"/>
                <a:ea typeface="Roboto"/>
                <a:cs typeface="Roboto"/>
                <a:sym typeface="Roboto"/>
              </a:rPr>
              <a:t>Page Info (Admin, Info, Product), Bounce Rates, Exit Rates</a:t>
            </a:r>
            <a:endParaRPr b="1" sz="1000">
              <a:solidFill>
                <a:srgbClr val="FFFFFF"/>
              </a:solidFill>
              <a:latin typeface="Roboto"/>
              <a:ea typeface="Roboto"/>
              <a:cs typeface="Roboto"/>
              <a:sym typeface="Roboto"/>
            </a:endParaRPr>
          </a:p>
          <a:p>
            <a:pPr indent="0" lvl="0" marL="0" rtl="0" algn="ctr">
              <a:spcBef>
                <a:spcPts val="0"/>
              </a:spcBef>
              <a:spcAft>
                <a:spcPts val="0"/>
              </a:spcAft>
              <a:buNone/>
            </a:pPr>
            <a:r>
              <a:t/>
            </a:r>
            <a:endParaRPr b="1">
              <a:solidFill>
                <a:srgbClr val="FFFFFF"/>
              </a:solidFill>
              <a:latin typeface="Roboto"/>
              <a:ea typeface="Roboto"/>
              <a:cs typeface="Roboto"/>
              <a:sym typeface="Roboto"/>
            </a:endParaRPr>
          </a:p>
        </p:txBody>
      </p:sp>
      <p:sp>
        <p:nvSpPr>
          <p:cNvPr id="178" name="Google Shape;178;p24"/>
          <p:cNvSpPr/>
          <p:nvPr/>
        </p:nvSpPr>
        <p:spPr>
          <a:xfrm>
            <a:off x="4002363" y="3408300"/>
            <a:ext cx="2286000" cy="1219200"/>
          </a:xfrm>
          <a:prstGeom prst="rect">
            <a:avLst/>
          </a:prstGeom>
          <a:solidFill>
            <a:schemeClr val="dk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a:ea typeface="Roboto"/>
                <a:cs typeface="Roboto"/>
                <a:sym typeface="Roboto"/>
              </a:rPr>
              <a:t>Categorical</a:t>
            </a:r>
            <a:endParaRPr b="1">
              <a:solidFill>
                <a:srgbClr val="FFFFFF"/>
              </a:solidFill>
              <a:latin typeface="Roboto"/>
              <a:ea typeface="Roboto"/>
              <a:cs typeface="Roboto"/>
              <a:sym typeface="Roboto"/>
            </a:endParaRPr>
          </a:p>
          <a:p>
            <a:pPr indent="0" lvl="0" marL="0" rtl="0" algn="ctr">
              <a:spcBef>
                <a:spcPts val="0"/>
              </a:spcBef>
              <a:spcAft>
                <a:spcPts val="0"/>
              </a:spcAft>
              <a:buNone/>
            </a:pPr>
            <a:r>
              <a:t/>
            </a:r>
            <a:endParaRPr b="1">
              <a:solidFill>
                <a:srgbClr val="FFFFFF"/>
              </a:solidFill>
              <a:latin typeface="Roboto"/>
              <a:ea typeface="Roboto"/>
              <a:cs typeface="Roboto"/>
              <a:sym typeface="Roboto"/>
            </a:endParaRPr>
          </a:p>
          <a:p>
            <a:pPr indent="0" lvl="0" marL="0" rtl="0" algn="ctr">
              <a:spcBef>
                <a:spcPts val="0"/>
              </a:spcBef>
              <a:spcAft>
                <a:spcPts val="0"/>
              </a:spcAft>
              <a:buNone/>
            </a:pPr>
            <a:r>
              <a:rPr b="1" lang="en" sz="1000">
                <a:solidFill>
                  <a:srgbClr val="FFFFFF"/>
                </a:solidFill>
                <a:latin typeface="Roboto"/>
                <a:ea typeface="Roboto"/>
                <a:cs typeface="Roboto"/>
                <a:sym typeface="Roboto"/>
              </a:rPr>
              <a:t>Month, Traffic Type, Region, OperatingSystem, Browser, etc.</a:t>
            </a:r>
            <a:endParaRPr b="1" sz="1000">
              <a:solidFill>
                <a:srgbClr val="FFFFFF"/>
              </a:solidFill>
              <a:latin typeface="Roboto"/>
              <a:ea typeface="Roboto"/>
              <a:cs typeface="Roboto"/>
              <a:sym typeface="Roboto"/>
            </a:endParaRPr>
          </a:p>
        </p:txBody>
      </p:sp>
      <p:sp>
        <p:nvSpPr>
          <p:cNvPr id="179" name="Google Shape;179;p24"/>
          <p:cNvSpPr/>
          <p:nvPr/>
        </p:nvSpPr>
        <p:spPr>
          <a:xfrm>
            <a:off x="6609450" y="3408300"/>
            <a:ext cx="2286000" cy="1219200"/>
          </a:xfrm>
          <a:prstGeom prst="rect">
            <a:avLst/>
          </a:prstGeom>
          <a:solidFill>
            <a:schemeClr val="dk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a:ea typeface="Roboto"/>
                <a:cs typeface="Roboto"/>
                <a:sym typeface="Roboto"/>
              </a:rPr>
              <a:t>Boolean -&gt; Integer</a:t>
            </a:r>
            <a:endParaRPr b="1">
              <a:solidFill>
                <a:srgbClr val="FFFFFF"/>
              </a:solidFill>
              <a:latin typeface="Roboto"/>
              <a:ea typeface="Roboto"/>
              <a:cs typeface="Roboto"/>
              <a:sym typeface="Roboto"/>
            </a:endParaRPr>
          </a:p>
          <a:p>
            <a:pPr indent="0" lvl="0" marL="0" rtl="0" algn="ctr">
              <a:spcBef>
                <a:spcPts val="0"/>
              </a:spcBef>
              <a:spcAft>
                <a:spcPts val="0"/>
              </a:spcAft>
              <a:buNone/>
            </a:pPr>
            <a:r>
              <a:t/>
            </a:r>
            <a:endParaRPr b="1">
              <a:solidFill>
                <a:srgbClr val="FFFFFF"/>
              </a:solidFill>
              <a:latin typeface="Roboto"/>
              <a:ea typeface="Roboto"/>
              <a:cs typeface="Roboto"/>
              <a:sym typeface="Roboto"/>
            </a:endParaRPr>
          </a:p>
          <a:p>
            <a:pPr indent="0" lvl="0" marL="0" rtl="0" algn="ctr">
              <a:spcBef>
                <a:spcPts val="0"/>
              </a:spcBef>
              <a:spcAft>
                <a:spcPts val="0"/>
              </a:spcAft>
              <a:buNone/>
            </a:pPr>
            <a:r>
              <a:rPr b="1" lang="en" sz="1000">
                <a:solidFill>
                  <a:srgbClr val="FFFFFF"/>
                </a:solidFill>
                <a:latin typeface="Roboto"/>
                <a:ea typeface="Roboto"/>
                <a:cs typeface="Roboto"/>
                <a:sym typeface="Roboto"/>
              </a:rPr>
              <a:t>Weekend</a:t>
            </a:r>
            <a:endParaRPr b="1" sz="1000">
              <a:solidFill>
                <a:srgbClr val="FFFFFF"/>
              </a:solidFill>
              <a:latin typeface="Roboto"/>
              <a:ea typeface="Roboto"/>
              <a:cs typeface="Roboto"/>
              <a:sym typeface="Roboto"/>
            </a:endParaRPr>
          </a:p>
          <a:p>
            <a:pPr indent="0" lvl="0" marL="0" rtl="0" algn="ctr">
              <a:spcBef>
                <a:spcPts val="0"/>
              </a:spcBef>
              <a:spcAft>
                <a:spcPts val="0"/>
              </a:spcAft>
              <a:buNone/>
            </a:pPr>
            <a:r>
              <a:rPr b="1" lang="en" sz="1000">
                <a:solidFill>
                  <a:srgbClr val="FFFFFF"/>
                </a:solidFill>
                <a:latin typeface="Roboto"/>
                <a:ea typeface="Roboto"/>
                <a:cs typeface="Roboto"/>
                <a:sym typeface="Roboto"/>
              </a:rPr>
              <a:t>Revenue</a:t>
            </a:r>
            <a:endParaRPr b="1" sz="1000">
              <a:solidFill>
                <a:srgbClr val="FFFFFF"/>
              </a:solidFill>
              <a:latin typeface="Roboto"/>
              <a:ea typeface="Roboto"/>
              <a:cs typeface="Roboto"/>
              <a:sym typeface="Roboto"/>
            </a:endParaRPr>
          </a:p>
        </p:txBody>
      </p:sp>
      <p:cxnSp>
        <p:nvCxnSpPr>
          <p:cNvPr id="180" name="Google Shape;180;p24"/>
          <p:cNvCxnSpPr>
            <a:stCxn id="176" idx="2"/>
            <a:endCxn id="177" idx="0"/>
          </p:cNvCxnSpPr>
          <p:nvPr/>
        </p:nvCxnSpPr>
        <p:spPr>
          <a:xfrm flipH="1">
            <a:off x="2554322" y="1607150"/>
            <a:ext cx="3280500" cy="1801200"/>
          </a:xfrm>
          <a:prstGeom prst="straightConnector1">
            <a:avLst/>
          </a:prstGeom>
          <a:noFill/>
          <a:ln cap="flat" cmpd="sng" w="9525">
            <a:solidFill>
              <a:schemeClr val="dk2"/>
            </a:solidFill>
            <a:prstDash val="solid"/>
            <a:round/>
            <a:headEnd len="med" w="med" type="none"/>
            <a:tailEnd len="med" w="med" type="triangle"/>
          </a:ln>
        </p:spPr>
      </p:cxnSp>
      <p:cxnSp>
        <p:nvCxnSpPr>
          <p:cNvPr id="181" name="Google Shape;181;p24"/>
          <p:cNvCxnSpPr>
            <a:stCxn id="176" idx="2"/>
            <a:endCxn id="178" idx="0"/>
          </p:cNvCxnSpPr>
          <p:nvPr/>
        </p:nvCxnSpPr>
        <p:spPr>
          <a:xfrm flipH="1">
            <a:off x="5145422" y="1607150"/>
            <a:ext cx="689400" cy="1801200"/>
          </a:xfrm>
          <a:prstGeom prst="straightConnector1">
            <a:avLst/>
          </a:prstGeom>
          <a:noFill/>
          <a:ln cap="flat" cmpd="sng" w="9525">
            <a:solidFill>
              <a:schemeClr val="dk2"/>
            </a:solidFill>
            <a:prstDash val="solid"/>
            <a:round/>
            <a:headEnd len="med" w="med" type="none"/>
            <a:tailEnd len="med" w="med" type="triangle"/>
          </a:ln>
        </p:spPr>
      </p:cxnSp>
      <p:cxnSp>
        <p:nvCxnSpPr>
          <p:cNvPr id="182" name="Google Shape;182;p24"/>
          <p:cNvCxnSpPr>
            <a:stCxn id="176" idx="2"/>
            <a:endCxn id="179" idx="0"/>
          </p:cNvCxnSpPr>
          <p:nvPr/>
        </p:nvCxnSpPr>
        <p:spPr>
          <a:xfrm>
            <a:off x="5834822" y="1607150"/>
            <a:ext cx="1917600" cy="1801200"/>
          </a:xfrm>
          <a:prstGeom prst="straightConnector1">
            <a:avLst/>
          </a:prstGeom>
          <a:noFill/>
          <a:ln cap="flat" cmpd="sng" w="9525">
            <a:solidFill>
              <a:schemeClr val="dk2"/>
            </a:solidFill>
            <a:prstDash val="solid"/>
            <a:round/>
            <a:headEnd len="med" w="med" type="none"/>
            <a:tailEnd len="med" w="med" type="triangle"/>
          </a:ln>
        </p:spPr>
      </p:cxnSp>
      <p:sp>
        <p:nvSpPr>
          <p:cNvPr id="183" name="Google Shape;183;p24"/>
          <p:cNvSpPr txBox="1"/>
          <p:nvPr/>
        </p:nvSpPr>
        <p:spPr>
          <a:xfrm>
            <a:off x="741675" y="1195175"/>
            <a:ext cx="4167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u="sng">
                <a:solidFill>
                  <a:schemeClr val="dk2"/>
                </a:solidFill>
                <a:latin typeface="Raleway"/>
                <a:ea typeface="Raleway"/>
                <a:cs typeface="Raleway"/>
                <a:sym typeface="Raleway"/>
              </a:rPr>
              <a:t>Identify Variable Types</a:t>
            </a:r>
            <a:endParaRPr sz="2000" u="sng"/>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5"/>
          <p:cNvSpPr txBox="1"/>
          <p:nvPr/>
        </p:nvSpPr>
        <p:spPr>
          <a:xfrm>
            <a:off x="467600" y="2194925"/>
            <a:ext cx="55062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Calculate cumulative mean values for all numerical variables to gain understanding of their distributions.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Calculate cumulative revenue/ no revenue percentage</a:t>
            </a:r>
            <a:endParaRPr>
              <a:latin typeface="Lato"/>
              <a:ea typeface="Lato"/>
              <a:cs typeface="Lato"/>
              <a:sym typeface="Lato"/>
            </a:endParaRPr>
          </a:p>
          <a:p>
            <a:pPr indent="0" lvl="0" marL="914400" rtl="0" algn="l">
              <a:spcBef>
                <a:spcPts val="0"/>
              </a:spcBef>
              <a:spcAft>
                <a:spcPts val="0"/>
              </a:spcAft>
              <a:buNone/>
            </a:pPr>
            <a:r>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p:txBody>
      </p:sp>
      <p:pic>
        <p:nvPicPr>
          <p:cNvPr id="189" name="Google Shape;189;p25"/>
          <p:cNvPicPr preferRelativeResize="0"/>
          <p:nvPr/>
        </p:nvPicPr>
        <p:blipFill>
          <a:blip r:embed="rId3">
            <a:alphaModFix/>
          </a:blip>
          <a:stretch>
            <a:fillRect/>
          </a:stretch>
        </p:blipFill>
        <p:spPr>
          <a:xfrm>
            <a:off x="6546225" y="1813925"/>
            <a:ext cx="2098875" cy="2388375"/>
          </a:xfrm>
          <a:prstGeom prst="rect">
            <a:avLst/>
          </a:prstGeom>
          <a:noFill/>
          <a:ln>
            <a:noFill/>
          </a:ln>
        </p:spPr>
      </p:pic>
      <p:pic>
        <p:nvPicPr>
          <p:cNvPr id="190" name="Google Shape;190;p25"/>
          <p:cNvPicPr preferRelativeResize="0"/>
          <p:nvPr/>
        </p:nvPicPr>
        <p:blipFill>
          <a:blip r:embed="rId4">
            <a:alphaModFix/>
          </a:blip>
          <a:stretch>
            <a:fillRect/>
          </a:stretch>
        </p:blipFill>
        <p:spPr>
          <a:xfrm>
            <a:off x="741675" y="4002475"/>
            <a:ext cx="5062350" cy="578151"/>
          </a:xfrm>
          <a:prstGeom prst="rect">
            <a:avLst/>
          </a:prstGeom>
          <a:noFill/>
          <a:ln>
            <a:noFill/>
          </a:ln>
        </p:spPr>
      </p:pic>
      <p:sp>
        <p:nvSpPr>
          <p:cNvPr id="191" name="Google Shape;191;p25"/>
          <p:cNvSpPr txBox="1"/>
          <p:nvPr/>
        </p:nvSpPr>
        <p:spPr>
          <a:xfrm>
            <a:off x="741675" y="1195175"/>
            <a:ext cx="6747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u="sng">
                <a:solidFill>
                  <a:schemeClr val="dk2"/>
                </a:solidFill>
                <a:latin typeface="Raleway"/>
                <a:ea typeface="Raleway"/>
                <a:cs typeface="Raleway"/>
                <a:sym typeface="Raleway"/>
              </a:rPr>
              <a:t>Centrality and Distribution Measurement</a:t>
            </a:r>
            <a:endParaRPr sz="2000" u="sng"/>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26"/>
          <p:cNvPicPr preferRelativeResize="0"/>
          <p:nvPr/>
        </p:nvPicPr>
        <p:blipFill>
          <a:blip r:embed="rId3">
            <a:alphaModFix/>
          </a:blip>
          <a:stretch>
            <a:fillRect/>
          </a:stretch>
        </p:blipFill>
        <p:spPr>
          <a:xfrm>
            <a:off x="4900850" y="1735650"/>
            <a:ext cx="3838575" cy="2657475"/>
          </a:xfrm>
          <a:prstGeom prst="rect">
            <a:avLst/>
          </a:prstGeom>
          <a:noFill/>
          <a:ln>
            <a:noFill/>
          </a:ln>
        </p:spPr>
      </p:pic>
      <p:sp>
        <p:nvSpPr>
          <p:cNvPr id="197" name="Google Shape;197;p26"/>
          <p:cNvSpPr txBox="1"/>
          <p:nvPr/>
        </p:nvSpPr>
        <p:spPr>
          <a:xfrm>
            <a:off x="436300" y="2462450"/>
            <a:ext cx="4176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We choose to use barchart as our visualization to demonstrate the relevance between each category of the categorical variables and revenue.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If each category results in different revenue rate, then we will consider the variable as a </a:t>
            </a:r>
            <a:r>
              <a:rPr lang="en">
                <a:latin typeface="Lato"/>
                <a:ea typeface="Lato"/>
                <a:cs typeface="Lato"/>
                <a:sym typeface="Lato"/>
              </a:rPr>
              <a:t>determinant</a:t>
            </a:r>
            <a:r>
              <a:rPr lang="en">
                <a:latin typeface="Lato"/>
                <a:ea typeface="Lato"/>
                <a:cs typeface="Lato"/>
                <a:sym typeface="Lato"/>
              </a:rPr>
              <a:t>. </a:t>
            </a:r>
            <a:endParaRPr>
              <a:latin typeface="Lato"/>
              <a:ea typeface="Lato"/>
              <a:cs typeface="Lato"/>
              <a:sym typeface="Lato"/>
            </a:endParaRPr>
          </a:p>
        </p:txBody>
      </p:sp>
      <p:sp>
        <p:nvSpPr>
          <p:cNvPr id="198" name="Google Shape;198;p26"/>
          <p:cNvSpPr txBox="1"/>
          <p:nvPr/>
        </p:nvSpPr>
        <p:spPr>
          <a:xfrm>
            <a:off x="6691375" y="1335450"/>
            <a:ext cx="94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Barchart</a:t>
            </a:r>
            <a:endParaRPr>
              <a:latin typeface="Lato"/>
              <a:ea typeface="Lato"/>
              <a:cs typeface="Lato"/>
              <a:sym typeface="Lato"/>
            </a:endParaRPr>
          </a:p>
        </p:txBody>
      </p:sp>
      <p:sp>
        <p:nvSpPr>
          <p:cNvPr id="199" name="Google Shape;199;p26"/>
          <p:cNvSpPr txBox="1"/>
          <p:nvPr/>
        </p:nvSpPr>
        <p:spPr>
          <a:xfrm>
            <a:off x="732950" y="1195175"/>
            <a:ext cx="4167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2"/>
                </a:solidFill>
                <a:latin typeface="Raleway"/>
                <a:ea typeface="Raleway"/>
                <a:cs typeface="Raleway"/>
                <a:sym typeface="Raleway"/>
              </a:rPr>
              <a:t>Visualization</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27"/>
          <p:cNvPicPr preferRelativeResize="0"/>
          <p:nvPr/>
        </p:nvPicPr>
        <p:blipFill>
          <a:blip r:embed="rId3">
            <a:alphaModFix/>
          </a:blip>
          <a:stretch>
            <a:fillRect/>
          </a:stretch>
        </p:blipFill>
        <p:spPr>
          <a:xfrm>
            <a:off x="337825" y="1479150"/>
            <a:ext cx="4330024" cy="3266876"/>
          </a:xfrm>
          <a:prstGeom prst="rect">
            <a:avLst/>
          </a:prstGeom>
          <a:noFill/>
          <a:ln>
            <a:noFill/>
          </a:ln>
        </p:spPr>
      </p:pic>
      <p:pic>
        <p:nvPicPr>
          <p:cNvPr id="205" name="Google Shape;205;p27"/>
          <p:cNvPicPr preferRelativeResize="0"/>
          <p:nvPr/>
        </p:nvPicPr>
        <p:blipFill>
          <a:blip r:embed="rId4">
            <a:alphaModFix/>
          </a:blip>
          <a:stretch>
            <a:fillRect/>
          </a:stretch>
        </p:blipFill>
        <p:spPr>
          <a:xfrm>
            <a:off x="4631024" y="1560537"/>
            <a:ext cx="4223526" cy="3104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28"/>
          <p:cNvPicPr preferRelativeResize="0"/>
          <p:nvPr/>
        </p:nvPicPr>
        <p:blipFill>
          <a:blip r:embed="rId3">
            <a:alphaModFix/>
          </a:blip>
          <a:stretch>
            <a:fillRect/>
          </a:stretch>
        </p:blipFill>
        <p:spPr>
          <a:xfrm>
            <a:off x="359450" y="1537050"/>
            <a:ext cx="4242976" cy="3118425"/>
          </a:xfrm>
          <a:prstGeom prst="rect">
            <a:avLst/>
          </a:prstGeom>
          <a:noFill/>
          <a:ln>
            <a:noFill/>
          </a:ln>
        </p:spPr>
      </p:pic>
      <p:pic>
        <p:nvPicPr>
          <p:cNvPr id="211" name="Google Shape;211;p28"/>
          <p:cNvPicPr preferRelativeResize="0"/>
          <p:nvPr/>
        </p:nvPicPr>
        <p:blipFill>
          <a:blip r:embed="rId4">
            <a:alphaModFix/>
          </a:blip>
          <a:stretch>
            <a:fillRect/>
          </a:stretch>
        </p:blipFill>
        <p:spPr>
          <a:xfrm>
            <a:off x="4811925" y="1537050"/>
            <a:ext cx="3914300" cy="3341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29"/>
          <p:cNvPicPr preferRelativeResize="0"/>
          <p:nvPr/>
        </p:nvPicPr>
        <p:blipFill>
          <a:blip r:embed="rId3">
            <a:alphaModFix/>
          </a:blip>
          <a:stretch>
            <a:fillRect/>
          </a:stretch>
        </p:blipFill>
        <p:spPr>
          <a:xfrm>
            <a:off x="2579638" y="1527200"/>
            <a:ext cx="3984725" cy="294804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30"/>
          <p:cNvPicPr preferRelativeResize="0"/>
          <p:nvPr/>
        </p:nvPicPr>
        <p:blipFill>
          <a:blip r:embed="rId3">
            <a:alphaModFix/>
          </a:blip>
          <a:stretch>
            <a:fillRect/>
          </a:stretch>
        </p:blipFill>
        <p:spPr>
          <a:xfrm>
            <a:off x="4717475" y="1716325"/>
            <a:ext cx="3860650" cy="3080597"/>
          </a:xfrm>
          <a:prstGeom prst="rect">
            <a:avLst/>
          </a:prstGeom>
          <a:noFill/>
          <a:ln>
            <a:noFill/>
          </a:ln>
        </p:spPr>
      </p:pic>
      <p:sp>
        <p:nvSpPr>
          <p:cNvPr id="222" name="Google Shape;222;p30"/>
          <p:cNvSpPr txBox="1"/>
          <p:nvPr/>
        </p:nvSpPr>
        <p:spPr>
          <a:xfrm>
            <a:off x="668950" y="2508050"/>
            <a:ext cx="37821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BounceRates VS. ExitRates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PageValues</a:t>
            </a:r>
            <a:endParaRPr>
              <a:latin typeface="Lato"/>
              <a:ea typeface="Lato"/>
              <a:cs typeface="Lato"/>
              <a:sym typeface="Lato"/>
            </a:endParaRPr>
          </a:p>
        </p:txBody>
      </p:sp>
      <p:sp>
        <p:nvSpPr>
          <p:cNvPr id="223" name="Google Shape;223;p30"/>
          <p:cNvSpPr txBox="1"/>
          <p:nvPr/>
        </p:nvSpPr>
        <p:spPr>
          <a:xfrm>
            <a:off x="731275" y="1223725"/>
            <a:ext cx="4167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2"/>
                </a:solidFill>
                <a:latin typeface="Raleway"/>
                <a:ea typeface="Raleway"/>
                <a:cs typeface="Raleway"/>
                <a:sym typeface="Raleway"/>
              </a:rPr>
              <a:t>Multicollinearity Check</a:t>
            </a:r>
            <a:endParaRPr sz="2000"/>
          </a:p>
        </p:txBody>
      </p:sp>
      <p:sp>
        <p:nvSpPr>
          <p:cNvPr id="224" name="Google Shape;224;p30"/>
          <p:cNvSpPr/>
          <p:nvPr/>
        </p:nvSpPr>
        <p:spPr>
          <a:xfrm>
            <a:off x="5929949" y="1223725"/>
            <a:ext cx="1877700" cy="289500"/>
          </a:xfrm>
          <a:prstGeom prst="rect">
            <a:avLst/>
          </a:prstGeom>
          <a:solidFill>
            <a:schemeClr val="dk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Correlation Matrix</a:t>
            </a:r>
            <a:endParaRPr b="1">
              <a:solidFill>
                <a:srgbClr val="FFFFFF"/>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1"/>
          <p:cNvSpPr/>
          <p:nvPr/>
        </p:nvSpPr>
        <p:spPr>
          <a:xfrm>
            <a:off x="814366" y="2163199"/>
            <a:ext cx="2058000" cy="525300"/>
          </a:xfrm>
          <a:prstGeom prst="rect">
            <a:avLst/>
          </a:prstGeom>
          <a:solidFill>
            <a:schemeClr val="dk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a:ea typeface="Roboto"/>
                <a:cs typeface="Roboto"/>
                <a:sym typeface="Roboto"/>
              </a:rPr>
              <a:t>Remove ‘BounceRates’</a:t>
            </a:r>
            <a:endParaRPr b="1">
              <a:solidFill>
                <a:srgbClr val="FFFFFF"/>
              </a:solidFill>
            </a:endParaRPr>
          </a:p>
        </p:txBody>
      </p:sp>
      <p:sp>
        <p:nvSpPr>
          <p:cNvPr id="230" name="Google Shape;230;p31"/>
          <p:cNvSpPr/>
          <p:nvPr/>
        </p:nvSpPr>
        <p:spPr>
          <a:xfrm>
            <a:off x="814366" y="3162299"/>
            <a:ext cx="2058000" cy="525300"/>
          </a:xfrm>
          <a:prstGeom prst="rect">
            <a:avLst/>
          </a:prstGeom>
          <a:solidFill>
            <a:schemeClr val="dk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Remove ‘PageValues’</a:t>
            </a:r>
            <a:endParaRPr b="1">
              <a:solidFill>
                <a:srgbClr val="FFFFFF"/>
              </a:solidFill>
              <a:latin typeface="Roboto"/>
              <a:ea typeface="Roboto"/>
              <a:cs typeface="Roboto"/>
              <a:sym typeface="Roboto"/>
            </a:endParaRPr>
          </a:p>
        </p:txBody>
      </p:sp>
      <p:sp>
        <p:nvSpPr>
          <p:cNvPr id="231" name="Google Shape;231;p31"/>
          <p:cNvSpPr txBox="1"/>
          <p:nvPr/>
        </p:nvSpPr>
        <p:spPr>
          <a:xfrm>
            <a:off x="732950" y="1195175"/>
            <a:ext cx="4167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u="sng">
                <a:solidFill>
                  <a:schemeClr val="dk2"/>
                </a:solidFill>
                <a:latin typeface="Raleway"/>
                <a:ea typeface="Raleway"/>
                <a:cs typeface="Raleway"/>
                <a:sym typeface="Raleway"/>
              </a:rPr>
              <a:t>Data Cleanup</a:t>
            </a:r>
            <a:endParaRPr sz="2000" u="sng"/>
          </a:p>
        </p:txBody>
      </p:sp>
      <p:sp>
        <p:nvSpPr>
          <p:cNvPr id="232" name="Google Shape;232;p31"/>
          <p:cNvSpPr txBox="1"/>
          <p:nvPr/>
        </p:nvSpPr>
        <p:spPr>
          <a:xfrm>
            <a:off x="3359925" y="2163200"/>
            <a:ext cx="5432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Removed ‘BounceRates’ for it is a function of Exit Rate and Exit Rate matches page views.</a:t>
            </a:r>
            <a:endParaRPr/>
          </a:p>
        </p:txBody>
      </p:sp>
      <p:sp>
        <p:nvSpPr>
          <p:cNvPr id="233" name="Google Shape;233;p31"/>
          <p:cNvSpPr txBox="1"/>
          <p:nvPr/>
        </p:nvSpPr>
        <p:spPr>
          <a:xfrm>
            <a:off x="3359925" y="3131500"/>
            <a:ext cx="5395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Removed ‘PageValue’ for it is a function of Revenue and therefore, it is not an independent variable.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7" name="Shape 237"/>
        <p:cNvGrpSpPr/>
        <p:nvPr/>
      </p:nvGrpSpPr>
      <p:grpSpPr>
        <a:xfrm>
          <a:off x="0" y="0"/>
          <a:ext cx="0" cy="0"/>
          <a:chOff x="0" y="0"/>
          <a:chExt cx="0" cy="0"/>
        </a:xfrm>
      </p:grpSpPr>
      <p:sp>
        <p:nvSpPr>
          <p:cNvPr id="238" name="Google Shape;238;p32"/>
          <p:cNvSpPr txBox="1"/>
          <p:nvPr>
            <p:ph type="title"/>
          </p:nvPr>
        </p:nvSpPr>
        <p:spPr>
          <a:xfrm>
            <a:off x="729450" y="1322450"/>
            <a:ext cx="7688400" cy="266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Data Analytics: </a:t>
            </a:r>
            <a:endParaRPr u="sng"/>
          </a:p>
          <a:p>
            <a:pPr indent="0" lvl="0" marL="0" rtl="0" algn="l">
              <a:spcBef>
                <a:spcPts val="0"/>
              </a:spcBef>
              <a:spcAft>
                <a:spcPts val="0"/>
              </a:spcAft>
              <a:buNone/>
            </a:pPr>
            <a:r>
              <a:rPr lang="en"/>
              <a:t>Model Development and Evaluation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Presented by: Roberto Cancel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22450"/>
            <a:ext cx="7688400" cy="262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Data Import and Pre-processing</a:t>
            </a:r>
            <a:endParaRPr u="sng"/>
          </a:p>
          <a:p>
            <a:pPr indent="0" lvl="0" marL="0" rtl="0" algn="l">
              <a:spcBef>
                <a:spcPts val="0"/>
              </a:spcBef>
              <a:spcAft>
                <a:spcPts val="0"/>
              </a:spcAft>
              <a:buNone/>
            </a:pPr>
            <a:r>
              <a:t/>
            </a:r>
            <a:endParaRPr/>
          </a:p>
          <a:p>
            <a:pPr indent="0" lvl="0" marL="0" rtl="0" algn="l">
              <a:spcBef>
                <a:spcPts val="0"/>
              </a:spcBef>
              <a:spcAft>
                <a:spcPts val="0"/>
              </a:spcAft>
              <a:buNone/>
            </a:pPr>
            <a:r>
              <a:rPr lang="en"/>
              <a:t>Presented by: Payal Muni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3"/>
          <p:cNvSpPr txBox="1"/>
          <p:nvPr/>
        </p:nvSpPr>
        <p:spPr>
          <a:xfrm>
            <a:off x="1186000" y="2059675"/>
            <a:ext cx="1394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Lato"/>
                <a:ea typeface="Lato"/>
                <a:cs typeface="Lato"/>
                <a:sym typeface="Lato"/>
              </a:rPr>
              <a:t>Discrete Target</a:t>
            </a:r>
            <a:endParaRPr b="1" sz="1200">
              <a:latin typeface="Lato"/>
              <a:ea typeface="Lato"/>
              <a:cs typeface="Lato"/>
              <a:sym typeface="Lato"/>
            </a:endParaRPr>
          </a:p>
        </p:txBody>
      </p:sp>
      <p:sp>
        <p:nvSpPr>
          <p:cNvPr id="244" name="Google Shape;244;p33"/>
          <p:cNvSpPr txBox="1"/>
          <p:nvPr/>
        </p:nvSpPr>
        <p:spPr>
          <a:xfrm>
            <a:off x="2603675" y="2059525"/>
            <a:ext cx="2592900" cy="369300"/>
          </a:xfrm>
          <a:prstGeom prst="rect">
            <a:avLst/>
          </a:prstGeom>
          <a:noFill/>
          <a:ln>
            <a:noFill/>
          </a:ln>
          <a:effectLst>
            <a:outerShdw blurRad="57150" rotWithShape="0" algn="bl" dir="5400000" dist="19050">
              <a:srgbClr val="000000">
                <a:alpha val="91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FFFF00"/>
                </a:solidFill>
                <a:latin typeface="Lato"/>
                <a:ea typeface="Lato"/>
                <a:cs typeface="Lato"/>
                <a:sym typeface="Lato"/>
              </a:rPr>
              <a:t>Binary </a:t>
            </a:r>
            <a:r>
              <a:rPr b="1" lang="en" sz="1200">
                <a:latin typeface="Lato"/>
                <a:ea typeface="Lato"/>
                <a:cs typeface="Lato"/>
                <a:sym typeface="Lato"/>
              </a:rPr>
              <a:t>or Continuous Target</a:t>
            </a:r>
            <a:endParaRPr b="1" sz="1200">
              <a:latin typeface="Lato"/>
              <a:ea typeface="Lato"/>
              <a:cs typeface="Lato"/>
              <a:sym typeface="Lato"/>
            </a:endParaRPr>
          </a:p>
        </p:txBody>
      </p:sp>
      <p:sp>
        <p:nvSpPr>
          <p:cNvPr id="245" name="Google Shape;245;p33"/>
          <p:cNvSpPr/>
          <p:nvPr/>
        </p:nvSpPr>
        <p:spPr>
          <a:xfrm>
            <a:off x="3753636" y="542455"/>
            <a:ext cx="1825500" cy="525300"/>
          </a:xfrm>
          <a:prstGeom prst="rect">
            <a:avLst/>
          </a:prstGeom>
          <a:solidFill>
            <a:schemeClr val="dk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Predict or Forecast a Value?</a:t>
            </a:r>
            <a:endParaRPr b="1" sz="2000">
              <a:solidFill>
                <a:srgbClr val="FFFFFF"/>
              </a:solidFill>
            </a:endParaRPr>
          </a:p>
        </p:txBody>
      </p:sp>
      <p:sp>
        <p:nvSpPr>
          <p:cNvPr id="246" name="Google Shape;246;p33"/>
          <p:cNvSpPr/>
          <p:nvPr/>
        </p:nvSpPr>
        <p:spPr>
          <a:xfrm>
            <a:off x="1747288" y="1534227"/>
            <a:ext cx="2286000" cy="525300"/>
          </a:xfrm>
          <a:prstGeom prst="rect">
            <a:avLst/>
          </a:prstGeom>
          <a:solidFill>
            <a:schemeClr val="dk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Supervised</a:t>
            </a:r>
            <a:r>
              <a:rPr b="1" lang="en" sz="1600">
                <a:solidFill>
                  <a:srgbClr val="FFFFFF"/>
                </a:solidFill>
                <a:latin typeface="Roboto"/>
                <a:ea typeface="Roboto"/>
                <a:cs typeface="Roboto"/>
                <a:sym typeface="Roboto"/>
              </a:rPr>
              <a:t> Learning</a:t>
            </a:r>
            <a:endParaRPr b="1" sz="1600">
              <a:solidFill>
                <a:srgbClr val="FFFFFF"/>
              </a:solidFill>
              <a:latin typeface="Roboto"/>
              <a:ea typeface="Roboto"/>
              <a:cs typeface="Roboto"/>
              <a:sym typeface="Roboto"/>
            </a:endParaRPr>
          </a:p>
        </p:txBody>
      </p:sp>
      <p:sp>
        <p:nvSpPr>
          <p:cNvPr id="247" name="Google Shape;247;p33"/>
          <p:cNvSpPr/>
          <p:nvPr/>
        </p:nvSpPr>
        <p:spPr>
          <a:xfrm>
            <a:off x="5457518" y="1534452"/>
            <a:ext cx="2286000" cy="525300"/>
          </a:xfrm>
          <a:prstGeom prst="rect">
            <a:avLst/>
          </a:prstGeom>
          <a:solidFill>
            <a:schemeClr val="dk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Unsupervised Learning</a:t>
            </a:r>
            <a:endParaRPr b="1" sz="1600">
              <a:solidFill>
                <a:srgbClr val="FFFFFF"/>
              </a:solidFill>
            </a:endParaRPr>
          </a:p>
        </p:txBody>
      </p:sp>
      <p:sp>
        <p:nvSpPr>
          <p:cNvPr id="248" name="Google Shape;248;p33"/>
          <p:cNvSpPr/>
          <p:nvPr/>
        </p:nvSpPr>
        <p:spPr>
          <a:xfrm>
            <a:off x="3684658" y="2805016"/>
            <a:ext cx="2058000" cy="525300"/>
          </a:xfrm>
          <a:prstGeom prst="rect">
            <a:avLst/>
          </a:prstGeom>
          <a:solidFill>
            <a:schemeClr val="dk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a:ea typeface="Roboto"/>
                <a:cs typeface="Roboto"/>
                <a:sym typeface="Roboto"/>
              </a:rPr>
              <a:t>Regression</a:t>
            </a:r>
            <a:endParaRPr b="1">
              <a:solidFill>
                <a:srgbClr val="FFFFFF"/>
              </a:solidFill>
            </a:endParaRPr>
          </a:p>
        </p:txBody>
      </p:sp>
      <p:sp>
        <p:nvSpPr>
          <p:cNvPr id="249" name="Google Shape;249;p33"/>
          <p:cNvSpPr/>
          <p:nvPr/>
        </p:nvSpPr>
        <p:spPr>
          <a:xfrm>
            <a:off x="460014" y="2804866"/>
            <a:ext cx="1851600" cy="525300"/>
          </a:xfrm>
          <a:prstGeom prst="rect">
            <a:avLst/>
          </a:prstGeom>
          <a:solidFill>
            <a:schemeClr val="dk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a:ea typeface="Roboto"/>
                <a:cs typeface="Roboto"/>
                <a:sym typeface="Roboto"/>
              </a:rPr>
              <a:t>Classification</a:t>
            </a:r>
            <a:endParaRPr b="1">
              <a:solidFill>
                <a:srgbClr val="FFFFFF"/>
              </a:solidFill>
            </a:endParaRPr>
          </a:p>
        </p:txBody>
      </p:sp>
      <p:cxnSp>
        <p:nvCxnSpPr>
          <p:cNvPr id="250" name="Google Shape;250;p33"/>
          <p:cNvCxnSpPr>
            <a:stCxn id="245" idx="2"/>
            <a:endCxn id="247" idx="0"/>
          </p:cNvCxnSpPr>
          <p:nvPr/>
        </p:nvCxnSpPr>
        <p:spPr>
          <a:xfrm flipH="1" rot="-5400000">
            <a:off x="5400036" y="334105"/>
            <a:ext cx="466800" cy="1934100"/>
          </a:xfrm>
          <a:prstGeom prst="bentConnector3">
            <a:avLst>
              <a:gd fmla="val 49997" name="adj1"/>
            </a:avLst>
          </a:prstGeom>
          <a:noFill/>
          <a:ln cap="flat" cmpd="sng" w="9525">
            <a:solidFill>
              <a:schemeClr val="dk2"/>
            </a:solidFill>
            <a:prstDash val="solid"/>
            <a:round/>
            <a:headEnd len="sm" w="sm" type="none"/>
            <a:tailEnd len="sm" w="sm" type="none"/>
          </a:ln>
        </p:spPr>
      </p:cxnSp>
      <p:cxnSp>
        <p:nvCxnSpPr>
          <p:cNvPr id="251" name="Google Shape;251;p33"/>
          <p:cNvCxnSpPr>
            <a:stCxn id="246" idx="0"/>
            <a:endCxn id="245" idx="2"/>
          </p:cNvCxnSpPr>
          <p:nvPr/>
        </p:nvCxnSpPr>
        <p:spPr>
          <a:xfrm rot="-5400000">
            <a:off x="3545038" y="412977"/>
            <a:ext cx="466500" cy="1776000"/>
          </a:xfrm>
          <a:prstGeom prst="bentConnector3">
            <a:avLst>
              <a:gd fmla="val 49997" name="adj1"/>
            </a:avLst>
          </a:prstGeom>
          <a:noFill/>
          <a:ln cap="flat" cmpd="sng" w="9525">
            <a:solidFill>
              <a:schemeClr val="dk2"/>
            </a:solidFill>
            <a:prstDash val="solid"/>
            <a:round/>
            <a:headEnd len="sm" w="sm" type="none"/>
            <a:tailEnd len="sm" w="sm" type="none"/>
          </a:ln>
        </p:spPr>
      </p:cxnSp>
      <p:cxnSp>
        <p:nvCxnSpPr>
          <p:cNvPr id="252" name="Google Shape;252;p33"/>
          <p:cNvCxnSpPr>
            <a:stCxn id="246" idx="2"/>
            <a:endCxn id="248" idx="0"/>
          </p:cNvCxnSpPr>
          <p:nvPr/>
        </p:nvCxnSpPr>
        <p:spPr>
          <a:xfrm flipH="1" rot="-5400000">
            <a:off x="3429238" y="1520577"/>
            <a:ext cx="745500" cy="1823400"/>
          </a:xfrm>
          <a:prstGeom prst="bentConnector3">
            <a:avLst>
              <a:gd fmla="val 49999" name="adj1"/>
            </a:avLst>
          </a:prstGeom>
          <a:noFill/>
          <a:ln cap="flat" cmpd="sng" w="9525">
            <a:solidFill>
              <a:schemeClr val="dk2"/>
            </a:solidFill>
            <a:prstDash val="solid"/>
            <a:round/>
            <a:headEnd len="sm" w="sm" type="none"/>
            <a:tailEnd len="sm" w="sm" type="none"/>
          </a:ln>
        </p:spPr>
      </p:cxnSp>
      <p:cxnSp>
        <p:nvCxnSpPr>
          <p:cNvPr id="253" name="Google Shape;253;p33"/>
          <p:cNvCxnSpPr>
            <a:stCxn id="249" idx="0"/>
            <a:endCxn id="246" idx="2"/>
          </p:cNvCxnSpPr>
          <p:nvPr/>
        </p:nvCxnSpPr>
        <p:spPr>
          <a:xfrm rot="-5400000">
            <a:off x="1765464" y="1680016"/>
            <a:ext cx="745200" cy="1504500"/>
          </a:xfrm>
          <a:prstGeom prst="bentConnector3">
            <a:avLst>
              <a:gd fmla="val 50009" name="adj1"/>
            </a:avLst>
          </a:prstGeom>
          <a:noFill/>
          <a:ln cap="flat" cmpd="sng" w="9525">
            <a:solidFill>
              <a:schemeClr val="dk2"/>
            </a:solidFill>
            <a:prstDash val="solid"/>
            <a:round/>
            <a:headEnd len="sm" w="sm" type="none"/>
            <a:tailEnd len="sm" w="sm" type="none"/>
          </a:ln>
        </p:spPr>
      </p:cxnSp>
      <p:sp>
        <p:nvSpPr>
          <p:cNvPr id="254" name="Google Shape;254;p33"/>
          <p:cNvSpPr txBox="1"/>
          <p:nvPr/>
        </p:nvSpPr>
        <p:spPr>
          <a:xfrm>
            <a:off x="2981650" y="955800"/>
            <a:ext cx="681600" cy="400200"/>
          </a:xfrm>
          <a:prstGeom prst="rect">
            <a:avLst/>
          </a:prstGeom>
          <a:noFill/>
          <a:ln>
            <a:noFill/>
          </a:ln>
          <a:effectLst>
            <a:outerShdw blurRad="57150" rotWithShape="0" algn="bl" dir="5400000" dist="19050">
              <a:srgbClr val="000000">
                <a:alpha val="91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00"/>
                </a:solidFill>
                <a:latin typeface="Lato"/>
                <a:ea typeface="Lato"/>
                <a:cs typeface="Lato"/>
                <a:sym typeface="Lato"/>
              </a:rPr>
              <a:t>Yes</a:t>
            </a:r>
            <a:endParaRPr b="1">
              <a:solidFill>
                <a:srgbClr val="FFFF00"/>
              </a:solidFill>
              <a:latin typeface="Lato"/>
              <a:ea typeface="Lato"/>
              <a:cs typeface="Lato"/>
              <a:sym typeface="Lato"/>
            </a:endParaRPr>
          </a:p>
        </p:txBody>
      </p:sp>
      <p:sp>
        <p:nvSpPr>
          <p:cNvPr id="255" name="Google Shape;255;p33"/>
          <p:cNvSpPr txBox="1"/>
          <p:nvPr/>
        </p:nvSpPr>
        <p:spPr>
          <a:xfrm>
            <a:off x="5754050" y="956025"/>
            <a:ext cx="681600" cy="400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No</a:t>
            </a:r>
            <a:endParaRPr b="1">
              <a:latin typeface="Lato"/>
              <a:ea typeface="Lato"/>
              <a:cs typeface="Lato"/>
              <a:sym typeface="Lato"/>
            </a:endParaRPr>
          </a:p>
        </p:txBody>
      </p:sp>
      <p:sp>
        <p:nvSpPr>
          <p:cNvPr id="256" name="Google Shape;256;p33"/>
          <p:cNvSpPr/>
          <p:nvPr/>
        </p:nvSpPr>
        <p:spPr>
          <a:xfrm>
            <a:off x="5015591" y="4075599"/>
            <a:ext cx="2058000" cy="525300"/>
          </a:xfrm>
          <a:prstGeom prst="rect">
            <a:avLst/>
          </a:prstGeom>
          <a:solidFill>
            <a:schemeClr val="dk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Linear </a:t>
            </a:r>
            <a:r>
              <a:rPr b="1" lang="en" sz="1600">
                <a:solidFill>
                  <a:srgbClr val="FFFFFF"/>
                </a:solidFill>
                <a:latin typeface="Roboto"/>
                <a:ea typeface="Roboto"/>
                <a:cs typeface="Roboto"/>
                <a:sym typeface="Roboto"/>
              </a:rPr>
              <a:t>Regression</a:t>
            </a:r>
            <a:endParaRPr b="1" sz="1600">
              <a:solidFill>
                <a:srgbClr val="FFFFFF"/>
              </a:solidFill>
            </a:endParaRPr>
          </a:p>
        </p:txBody>
      </p:sp>
      <p:sp>
        <p:nvSpPr>
          <p:cNvPr id="257" name="Google Shape;257;p33"/>
          <p:cNvSpPr/>
          <p:nvPr/>
        </p:nvSpPr>
        <p:spPr>
          <a:xfrm>
            <a:off x="2371200" y="4075749"/>
            <a:ext cx="2058000" cy="525300"/>
          </a:xfrm>
          <a:prstGeom prst="rect">
            <a:avLst/>
          </a:prstGeom>
          <a:solidFill>
            <a:schemeClr val="dk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Logistic Regression</a:t>
            </a:r>
            <a:endParaRPr b="1" sz="1600">
              <a:solidFill>
                <a:srgbClr val="FFFFFF"/>
              </a:solidFill>
            </a:endParaRPr>
          </a:p>
        </p:txBody>
      </p:sp>
      <p:cxnSp>
        <p:nvCxnSpPr>
          <p:cNvPr id="258" name="Google Shape;258;p33"/>
          <p:cNvCxnSpPr/>
          <p:nvPr/>
        </p:nvCxnSpPr>
        <p:spPr>
          <a:xfrm flipH="1" rot="-5400000">
            <a:off x="4937356" y="3189031"/>
            <a:ext cx="745200" cy="1027800"/>
          </a:xfrm>
          <a:prstGeom prst="bentConnector3">
            <a:avLst>
              <a:gd fmla="val 50004" name="adj1"/>
            </a:avLst>
          </a:prstGeom>
          <a:noFill/>
          <a:ln cap="flat" cmpd="sng" w="9525">
            <a:solidFill>
              <a:schemeClr val="dk2"/>
            </a:solidFill>
            <a:prstDash val="solid"/>
            <a:round/>
            <a:headEnd len="sm" w="sm" type="none"/>
            <a:tailEnd len="sm" w="sm" type="none"/>
          </a:ln>
        </p:spPr>
      </p:cxnSp>
      <p:cxnSp>
        <p:nvCxnSpPr>
          <p:cNvPr id="259" name="Google Shape;259;p33"/>
          <p:cNvCxnSpPr/>
          <p:nvPr/>
        </p:nvCxnSpPr>
        <p:spPr>
          <a:xfrm rot="-5400000">
            <a:off x="3806665" y="3085899"/>
            <a:ext cx="745200" cy="1234200"/>
          </a:xfrm>
          <a:prstGeom prst="bentConnector3">
            <a:avLst>
              <a:gd fmla="val 50004" name="adj1"/>
            </a:avLst>
          </a:prstGeom>
          <a:noFill/>
          <a:ln cap="flat" cmpd="sng" w="9525">
            <a:solidFill>
              <a:srgbClr val="000000"/>
            </a:solidFill>
            <a:prstDash val="solid"/>
            <a:round/>
            <a:headEnd len="sm" w="sm" type="none"/>
            <a:tailEnd len="sm" w="sm" type="none"/>
          </a:ln>
        </p:spPr>
      </p:cxnSp>
      <p:sp>
        <p:nvSpPr>
          <p:cNvPr id="260" name="Google Shape;260;p33"/>
          <p:cNvSpPr txBox="1"/>
          <p:nvPr/>
        </p:nvSpPr>
        <p:spPr>
          <a:xfrm>
            <a:off x="3273710" y="3330329"/>
            <a:ext cx="1549800" cy="369300"/>
          </a:xfrm>
          <a:prstGeom prst="rect">
            <a:avLst/>
          </a:prstGeom>
          <a:noFill/>
          <a:ln>
            <a:noFill/>
          </a:ln>
          <a:effectLst>
            <a:outerShdw blurRad="57150" rotWithShape="0" algn="bl" dir="5400000" dist="19050">
              <a:srgbClr val="000000">
                <a:alpha val="99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FFFF00"/>
                </a:solidFill>
                <a:latin typeface="Lato"/>
                <a:ea typeface="Lato"/>
                <a:cs typeface="Lato"/>
                <a:sym typeface="Lato"/>
              </a:rPr>
              <a:t>Binary Target</a:t>
            </a:r>
            <a:endParaRPr b="1" sz="1200">
              <a:solidFill>
                <a:srgbClr val="FFFF00"/>
              </a:solidFill>
              <a:latin typeface="Lato"/>
              <a:ea typeface="Lato"/>
              <a:cs typeface="Lato"/>
              <a:sym typeface="Lato"/>
            </a:endParaRPr>
          </a:p>
        </p:txBody>
      </p:sp>
      <p:sp>
        <p:nvSpPr>
          <p:cNvPr id="261" name="Google Shape;261;p33"/>
          <p:cNvSpPr txBox="1"/>
          <p:nvPr/>
        </p:nvSpPr>
        <p:spPr>
          <a:xfrm>
            <a:off x="4756781" y="3330329"/>
            <a:ext cx="1964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Lato"/>
                <a:ea typeface="Lato"/>
                <a:cs typeface="Lato"/>
                <a:sym typeface="Lato"/>
              </a:rPr>
              <a:t>Continuous Target</a:t>
            </a:r>
            <a:endParaRPr b="1" sz="1200">
              <a:latin typeface="Lato"/>
              <a:ea typeface="Lato"/>
              <a:cs typeface="Lato"/>
              <a:sym typeface="Lato"/>
            </a:endParaRPr>
          </a:p>
        </p:txBody>
      </p:sp>
      <p:sp>
        <p:nvSpPr>
          <p:cNvPr id="262" name="Google Shape;262;p33"/>
          <p:cNvSpPr/>
          <p:nvPr/>
        </p:nvSpPr>
        <p:spPr>
          <a:xfrm>
            <a:off x="1747300" y="1563625"/>
            <a:ext cx="2286000" cy="466500"/>
          </a:xfrm>
          <a:prstGeom prst="ellipse">
            <a:avLst/>
          </a:prstGeom>
          <a:noFill/>
          <a:ln cap="flat" cmpd="sng" w="285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263" name="Google Shape;263;p33"/>
          <p:cNvSpPr/>
          <p:nvPr/>
        </p:nvSpPr>
        <p:spPr>
          <a:xfrm>
            <a:off x="2387350" y="4105225"/>
            <a:ext cx="2010300" cy="466500"/>
          </a:xfrm>
          <a:prstGeom prst="ellipse">
            <a:avLst/>
          </a:prstGeom>
          <a:noFill/>
          <a:ln cap="flat" cmpd="sng" w="285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3"/>
          <p:cNvSpPr/>
          <p:nvPr/>
        </p:nvSpPr>
        <p:spPr>
          <a:xfrm>
            <a:off x="3795350" y="2834475"/>
            <a:ext cx="1899600" cy="466500"/>
          </a:xfrm>
          <a:prstGeom prst="ellipse">
            <a:avLst/>
          </a:prstGeom>
          <a:noFill/>
          <a:ln cap="flat" cmpd="sng" w="285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4"/>
          <p:cNvSpPr txBox="1"/>
          <p:nvPr>
            <p:ph type="title"/>
          </p:nvPr>
        </p:nvSpPr>
        <p:spPr>
          <a:xfrm>
            <a:off x="730000" y="1318650"/>
            <a:ext cx="5751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Data Analytics: </a:t>
            </a:r>
            <a:r>
              <a:rPr lang="en"/>
              <a:t> </a:t>
            </a:r>
            <a:endParaRPr/>
          </a:p>
          <a:p>
            <a:pPr indent="0" lvl="0" marL="0" rtl="0" algn="l">
              <a:spcBef>
                <a:spcPts val="0"/>
              </a:spcBef>
              <a:spcAft>
                <a:spcPts val="0"/>
              </a:spcAft>
              <a:buNone/>
            </a:pPr>
            <a:r>
              <a:rPr lang="en"/>
              <a:t>Preparing the data for the model(s)</a:t>
            </a:r>
            <a:endParaRPr/>
          </a:p>
          <a:p>
            <a:pPr indent="0" lvl="0" marL="0" rtl="0" algn="l">
              <a:spcBef>
                <a:spcPts val="0"/>
              </a:spcBef>
              <a:spcAft>
                <a:spcPts val="0"/>
              </a:spcAft>
              <a:buNone/>
            </a:pPr>
            <a:r>
              <a:t/>
            </a:r>
            <a:endParaRPr/>
          </a:p>
        </p:txBody>
      </p:sp>
      <p:sp>
        <p:nvSpPr>
          <p:cNvPr id="270" name="Google Shape;270;p34"/>
          <p:cNvSpPr txBox="1"/>
          <p:nvPr>
            <p:ph idx="1" type="body"/>
          </p:nvPr>
        </p:nvSpPr>
        <p:spPr>
          <a:xfrm>
            <a:off x="721225" y="2781725"/>
            <a:ext cx="3300900" cy="15975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Lorem ipsum dolor sit amet, consectetur adipiscing elit, sed do eiusmod tempor incididunt ut labore et dolore magna aliqua</a:t>
            </a:r>
            <a:endParaRPr/>
          </a:p>
          <a:p>
            <a:pPr indent="0" lvl="0" marL="0" rtl="0" algn="l">
              <a:spcBef>
                <a:spcPts val="1200"/>
              </a:spcBef>
              <a:spcAft>
                <a:spcPts val="0"/>
              </a:spcAft>
              <a:buNone/>
            </a:pPr>
            <a:r>
              <a:rPr lang="en"/>
              <a:t>Incididunt ut labore et dolore</a:t>
            </a:r>
            <a:endParaRPr/>
          </a:p>
          <a:p>
            <a:pPr indent="0" lvl="0" marL="0" rtl="0" algn="l">
              <a:spcBef>
                <a:spcPts val="1200"/>
              </a:spcBef>
              <a:spcAft>
                <a:spcPts val="1200"/>
              </a:spcAft>
              <a:buNone/>
            </a:pPr>
            <a:r>
              <a:rPr lang="en"/>
              <a:t>Consectetur adipiscing elit, sed do eiusmod tempor incididunt ut labore et dolore magna aliqua</a:t>
            </a:r>
            <a:endParaRPr/>
          </a:p>
        </p:txBody>
      </p:sp>
      <p:grpSp>
        <p:nvGrpSpPr>
          <p:cNvPr id="271" name="Google Shape;271;p34"/>
          <p:cNvGrpSpPr/>
          <p:nvPr/>
        </p:nvGrpSpPr>
        <p:grpSpPr>
          <a:xfrm>
            <a:off x="2286000" y="2295575"/>
            <a:ext cx="2286000" cy="2847950"/>
            <a:chOff x="0" y="2295575"/>
            <a:chExt cx="2286000" cy="2847950"/>
          </a:xfrm>
        </p:grpSpPr>
        <p:sp>
          <p:nvSpPr>
            <p:cNvPr id="272" name="Google Shape;272;p34"/>
            <p:cNvSpPr/>
            <p:nvPr/>
          </p:nvSpPr>
          <p:spPr>
            <a:xfrm>
              <a:off x="0" y="2823925"/>
              <a:ext cx="2286000" cy="2319600"/>
            </a:xfrm>
            <a:prstGeom prst="rect">
              <a:avLst/>
            </a:prstGeom>
            <a:solidFill>
              <a:schemeClr val="dk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4"/>
            <p:cNvSpPr/>
            <p:nvPr/>
          </p:nvSpPr>
          <p:spPr>
            <a:xfrm>
              <a:off x="0" y="2295575"/>
              <a:ext cx="2286000" cy="53700"/>
            </a:xfrm>
            <a:prstGeom prst="rect">
              <a:avLst/>
            </a:prstGeom>
            <a:solidFill>
              <a:schemeClr val="dk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4" name="Google Shape;274;p34"/>
          <p:cNvSpPr txBox="1"/>
          <p:nvPr/>
        </p:nvSpPr>
        <p:spPr>
          <a:xfrm>
            <a:off x="2502291" y="2441107"/>
            <a:ext cx="871200" cy="260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900">
                <a:solidFill>
                  <a:srgbClr val="1B786E"/>
                </a:solidFill>
                <a:latin typeface="Roboto"/>
                <a:ea typeface="Roboto"/>
                <a:cs typeface="Roboto"/>
                <a:sym typeface="Roboto"/>
              </a:rPr>
              <a:t>Step 2</a:t>
            </a:r>
            <a:endParaRPr sz="1900">
              <a:solidFill>
                <a:srgbClr val="1B786E"/>
              </a:solidFill>
              <a:latin typeface="Roboto"/>
              <a:ea typeface="Roboto"/>
              <a:cs typeface="Roboto"/>
              <a:sym typeface="Roboto"/>
            </a:endParaRPr>
          </a:p>
        </p:txBody>
      </p:sp>
      <p:sp>
        <p:nvSpPr>
          <p:cNvPr id="275" name="Google Shape;275;p34"/>
          <p:cNvSpPr txBox="1"/>
          <p:nvPr/>
        </p:nvSpPr>
        <p:spPr>
          <a:xfrm>
            <a:off x="2502300" y="2922175"/>
            <a:ext cx="1960500" cy="1874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sz="1200" u="sng">
                <a:solidFill>
                  <a:srgbClr val="FFFFFF"/>
                </a:solidFill>
                <a:latin typeface="Roboto"/>
                <a:ea typeface="Roboto"/>
                <a:cs typeface="Roboto"/>
                <a:sym typeface="Roboto"/>
              </a:rPr>
              <a:t>Created Train &amp; Test set:</a:t>
            </a:r>
            <a:endParaRPr b="1" sz="1200" u="sng">
              <a:solidFill>
                <a:srgbClr val="FFFFFF"/>
              </a:solidFill>
              <a:latin typeface="Roboto"/>
              <a:ea typeface="Roboto"/>
              <a:cs typeface="Roboto"/>
              <a:sym typeface="Roboto"/>
            </a:endParaRPr>
          </a:p>
          <a:p>
            <a:pPr indent="0" lvl="0" marL="0" rtl="0" algn="l">
              <a:spcBef>
                <a:spcPts val="0"/>
              </a:spcBef>
              <a:spcAft>
                <a:spcPts val="0"/>
              </a:spcAft>
              <a:buNone/>
            </a:pPr>
            <a:r>
              <a:t/>
            </a:r>
            <a:endParaRPr b="1" sz="1200" u="sng">
              <a:solidFill>
                <a:srgbClr val="FFFFFF"/>
              </a:solidFill>
              <a:latin typeface="Roboto"/>
              <a:ea typeface="Roboto"/>
              <a:cs typeface="Roboto"/>
              <a:sym typeface="Roboto"/>
            </a:endParaRPr>
          </a:p>
          <a:p>
            <a:pPr indent="0" lvl="0" marL="0" rtl="0" algn="l">
              <a:spcBef>
                <a:spcPts val="0"/>
              </a:spcBef>
              <a:spcAft>
                <a:spcPts val="0"/>
              </a:spcAft>
              <a:buNone/>
            </a:pPr>
            <a:r>
              <a:rPr b="1" lang="en" sz="1200">
                <a:solidFill>
                  <a:srgbClr val="FFFFFF"/>
                </a:solidFill>
                <a:latin typeface="Roboto"/>
                <a:ea typeface="Roboto"/>
                <a:cs typeface="Roboto"/>
                <a:sym typeface="Roboto"/>
              </a:rPr>
              <a:t>Define X [features]</a:t>
            </a:r>
            <a:endParaRPr b="1" sz="1200">
              <a:solidFill>
                <a:srgbClr val="FFFFFF"/>
              </a:solidFill>
              <a:latin typeface="Roboto"/>
              <a:ea typeface="Roboto"/>
              <a:cs typeface="Roboto"/>
              <a:sym typeface="Roboto"/>
            </a:endParaRPr>
          </a:p>
          <a:p>
            <a:pPr indent="0" lvl="0" marL="0" rtl="0" algn="l">
              <a:spcBef>
                <a:spcPts val="0"/>
              </a:spcBef>
              <a:spcAft>
                <a:spcPts val="0"/>
              </a:spcAft>
              <a:buNone/>
            </a:pPr>
            <a:r>
              <a:rPr b="1" lang="en" sz="1200">
                <a:solidFill>
                  <a:srgbClr val="FFFFFF"/>
                </a:solidFill>
                <a:latin typeface="Roboto"/>
                <a:ea typeface="Roboto"/>
                <a:cs typeface="Roboto"/>
                <a:sym typeface="Roboto"/>
              </a:rPr>
              <a:t>Define y [target]</a:t>
            </a:r>
            <a:endParaRPr b="1" sz="1200">
              <a:solidFill>
                <a:srgbClr val="FFFFFF"/>
              </a:solidFill>
              <a:latin typeface="Roboto"/>
              <a:ea typeface="Roboto"/>
              <a:cs typeface="Roboto"/>
              <a:sym typeface="Roboto"/>
            </a:endParaRPr>
          </a:p>
          <a:p>
            <a:pPr indent="0" lvl="0" marL="0" rtl="0" algn="l">
              <a:spcBef>
                <a:spcPts val="0"/>
              </a:spcBef>
              <a:spcAft>
                <a:spcPts val="0"/>
              </a:spcAft>
              <a:buNone/>
            </a:pPr>
            <a:r>
              <a:t/>
            </a:r>
            <a:endParaRPr b="1" sz="1200">
              <a:solidFill>
                <a:srgbClr val="FFFFFF"/>
              </a:solidFill>
              <a:latin typeface="Roboto"/>
              <a:ea typeface="Roboto"/>
              <a:cs typeface="Roboto"/>
              <a:sym typeface="Roboto"/>
            </a:endParaRPr>
          </a:p>
          <a:p>
            <a:pPr indent="0" lvl="0" marL="0" rtl="0" algn="l">
              <a:spcBef>
                <a:spcPts val="0"/>
              </a:spcBef>
              <a:spcAft>
                <a:spcPts val="0"/>
              </a:spcAft>
              <a:buNone/>
            </a:pPr>
            <a:r>
              <a:rPr b="1" lang="en" sz="1200" u="sng">
                <a:solidFill>
                  <a:srgbClr val="FFFFFF"/>
                </a:solidFill>
                <a:latin typeface="Roboto"/>
                <a:ea typeface="Roboto"/>
                <a:cs typeface="Roboto"/>
                <a:sym typeface="Roboto"/>
              </a:rPr>
              <a:t>Method:</a:t>
            </a:r>
            <a:r>
              <a:rPr b="1" lang="en" sz="1200">
                <a:solidFill>
                  <a:srgbClr val="FFFFFF"/>
                </a:solidFill>
                <a:latin typeface="Roboto"/>
                <a:ea typeface="Roboto"/>
                <a:cs typeface="Roboto"/>
                <a:sym typeface="Roboto"/>
              </a:rPr>
              <a:t> train_test_split</a:t>
            </a:r>
            <a:endParaRPr b="1" sz="1200">
              <a:solidFill>
                <a:srgbClr val="FFFFFF"/>
              </a:solidFill>
              <a:latin typeface="Roboto"/>
              <a:ea typeface="Roboto"/>
              <a:cs typeface="Roboto"/>
              <a:sym typeface="Roboto"/>
            </a:endParaRPr>
          </a:p>
          <a:p>
            <a:pPr indent="0" lvl="0" marL="0" rtl="0" algn="l">
              <a:spcBef>
                <a:spcPts val="0"/>
              </a:spcBef>
              <a:spcAft>
                <a:spcPts val="0"/>
              </a:spcAft>
              <a:buNone/>
            </a:pPr>
            <a:r>
              <a:t/>
            </a:r>
            <a:endParaRPr b="1" sz="1200">
              <a:solidFill>
                <a:srgbClr val="FFFFFF"/>
              </a:solidFill>
              <a:latin typeface="Roboto"/>
              <a:ea typeface="Roboto"/>
              <a:cs typeface="Roboto"/>
              <a:sym typeface="Roboto"/>
            </a:endParaRPr>
          </a:p>
          <a:p>
            <a:pPr indent="0" lvl="0" marL="0" rtl="0" algn="l">
              <a:spcBef>
                <a:spcPts val="0"/>
              </a:spcBef>
              <a:spcAft>
                <a:spcPts val="0"/>
              </a:spcAft>
              <a:buNone/>
            </a:pPr>
            <a:r>
              <a:rPr b="1" lang="en" sz="1200" u="sng">
                <a:solidFill>
                  <a:srgbClr val="FFFFFF"/>
                </a:solidFill>
                <a:latin typeface="Roboto"/>
                <a:ea typeface="Roboto"/>
                <a:cs typeface="Roboto"/>
                <a:sym typeface="Roboto"/>
              </a:rPr>
              <a:t>Results:</a:t>
            </a:r>
            <a:endParaRPr b="1" sz="1200" u="sng">
              <a:solidFill>
                <a:srgbClr val="FFFFFF"/>
              </a:solidFill>
              <a:latin typeface="Roboto"/>
              <a:ea typeface="Roboto"/>
              <a:cs typeface="Roboto"/>
              <a:sym typeface="Roboto"/>
            </a:endParaRPr>
          </a:p>
          <a:p>
            <a:pPr indent="0" lvl="0" marL="0" rtl="0" algn="l">
              <a:spcBef>
                <a:spcPts val="0"/>
              </a:spcBef>
              <a:spcAft>
                <a:spcPts val="0"/>
              </a:spcAft>
              <a:buNone/>
            </a:pPr>
            <a:r>
              <a:rPr b="1" lang="en" sz="1200" u="sng">
                <a:solidFill>
                  <a:srgbClr val="FFFFFF"/>
                </a:solidFill>
                <a:latin typeface="Roboto"/>
                <a:ea typeface="Roboto"/>
                <a:cs typeface="Roboto"/>
                <a:sym typeface="Roboto"/>
              </a:rPr>
              <a:t>X</a:t>
            </a:r>
            <a:r>
              <a:rPr b="1" lang="en" sz="1200">
                <a:solidFill>
                  <a:srgbClr val="FFFFFF"/>
                </a:solidFill>
                <a:latin typeface="Roboto"/>
                <a:ea typeface="Roboto"/>
                <a:cs typeface="Roboto"/>
                <a:sym typeface="Roboto"/>
              </a:rPr>
              <a:t>: X_train, X_test = 80%</a:t>
            </a:r>
            <a:endParaRPr b="1" sz="1200">
              <a:solidFill>
                <a:srgbClr val="FFFFFF"/>
              </a:solidFill>
              <a:latin typeface="Roboto"/>
              <a:ea typeface="Roboto"/>
              <a:cs typeface="Roboto"/>
              <a:sym typeface="Roboto"/>
            </a:endParaRPr>
          </a:p>
          <a:p>
            <a:pPr indent="0" lvl="0" marL="0" rtl="0" algn="l">
              <a:spcBef>
                <a:spcPts val="0"/>
              </a:spcBef>
              <a:spcAft>
                <a:spcPts val="0"/>
              </a:spcAft>
              <a:buNone/>
            </a:pPr>
            <a:r>
              <a:rPr b="1" lang="en" sz="1200" u="sng">
                <a:solidFill>
                  <a:srgbClr val="FFFFFF"/>
                </a:solidFill>
                <a:latin typeface="Roboto"/>
                <a:ea typeface="Roboto"/>
                <a:cs typeface="Roboto"/>
                <a:sym typeface="Roboto"/>
              </a:rPr>
              <a:t>y</a:t>
            </a:r>
            <a:r>
              <a:rPr b="1" lang="en" sz="1200">
                <a:solidFill>
                  <a:srgbClr val="FFFFFF"/>
                </a:solidFill>
                <a:latin typeface="Roboto"/>
                <a:ea typeface="Roboto"/>
                <a:cs typeface="Roboto"/>
                <a:sym typeface="Roboto"/>
              </a:rPr>
              <a:t>: y_train, y_test = 20%</a:t>
            </a:r>
            <a:endParaRPr b="1" sz="1200">
              <a:solidFill>
                <a:srgbClr val="FFFFFF"/>
              </a:solidFill>
              <a:latin typeface="Roboto"/>
              <a:ea typeface="Roboto"/>
              <a:cs typeface="Roboto"/>
              <a:sym typeface="Roboto"/>
            </a:endParaRPr>
          </a:p>
          <a:p>
            <a:pPr indent="0" lvl="0" marL="0" rtl="0" algn="l">
              <a:spcBef>
                <a:spcPts val="0"/>
              </a:spcBef>
              <a:spcAft>
                <a:spcPts val="0"/>
              </a:spcAft>
              <a:buNone/>
            </a:pPr>
            <a:r>
              <a:t/>
            </a:r>
            <a:endParaRPr b="1" sz="1200">
              <a:solidFill>
                <a:srgbClr val="FFFFFF"/>
              </a:solidFill>
              <a:latin typeface="Roboto"/>
              <a:ea typeface="Roboto"/>
              <a:cs typeface="Roboto"/>
              <a:sym typeface="Roboto"/>
            </a:endParaRPr>
          </a:p>
          <a:p>
            <a:pPr indent="0" lvl="0" marL="0" rtl="0" algn="l">
              <a:spcBef>
                <a:spcPts val="0"/>
              </a:spcBef>
              <a:spcAft>
                <a:spcPts val="0"/>
              </a:spcAft>
              <a:buNone/>
            </a:pPr>
            <a:r>
              <a:t/>
            </a:r>
            <a:endParaRPr b="1" sz="1200">
              <a:solidFill>
                <a:srgbClr val="FFFFFF"/>
              </a:solidFill>
              <a:latin typeface="Roboto"/>
              <a:ea typeface="Roboto"/>
              <a:cs typeface="Roboto"/>
              <a:sym typeface="Roboto"/>
            </a:endParaRPr>
          </a:p>
        </p:txBody>
      </p:sp>
      <p:cxnSp>
        <p:nvCxnSpPr>
          <p:cNvPr id="276" name="Google Shape;276;p34"/>
          <p:cNvCxnSpPr/>
          <p:nvPr/>
        </p:nvCxnSpPr>
        <p:spPr>
          <a:xfrm>
            <a:off x="4572000" y="2295575"/>
            <a:ext cx="0" cy="2837400"/>
          </a:xfrm>
          <a:prstGeom prst="straightConnector1">
            <a:avLst/>
          </a:prstGeom>
          <a:noFill/>
          <a:ln cap="flat" cmpd="sng" w="9525">
            <a:solidFill>
              <a:srgbClr val="83E3D9"/>
            </a:solidFill>
            <a:prstDash val="dot"/>
            <a:round/>
            <a:headEnd len="sm" w="sm" type="none"/>
            <a:tailEnd len="sm" w="sm" type="none"/>
          </a:ln>
          <a:effectLst>
            <a:outerShdw blurRad="57150" rotWithShape="0" algn="bl" dir="5400000" dist="19050">
              <a:srgbClr val="000000">
                <a:alpha val="50000"/>
              </a:srgbClr>
            </a:outerShdw>
          </a:effectLst>
        </p:spPr>
      </p:cxnSp>
      <p:grpSp>
        <p:nvGrpSpPr>
          <p:cNvPr id="277" name="Google Shape;277;p34"/>
          <p:cNvGrpSpPr/>
          <p:nvPr/>
        </p:nvGrpSpPr>
        <p:grpSpPr>
          <a:xfrm>
            <a:off x="0" y="2295575"/>
            <a:ext cx="2286000" cy="2847950"/>
            <a:chOff x="0" y="2295575"/>
            <a:chExt cx="2286000" cy="2847950"/>
          </a:xfrm>
        </p:grpSpPr>
        <p:sp>
          <p:nvSpPr>
            <p:cNvPr id="278" name="Google Shape;278;p34"/>
            <p:cNvSpPr/>
            <p:nvPr/>
          </p:nvSpPr>
          <p:spPr>
            <a:xfrm>
              <a:off x="0" y="2823925"/>
              <a:ext cx="2286000" cy="2319600"/>
            </a:xfrm>
            <a:prstGeom prst="rect">
              <a:avLst/>
            </a:prstGeom>
            <a:solidFill>
              <a:schemeClr val="dk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4"/>
            <p:cNvSpPr/>
            <p:nvPr/>
          </p:nvSpPr>
          <p:spPr>
            <a:xfrm>
              <a:off x="0" y="2295575"/>
              <a:ext cx="2286000" cy="53700"/>
            </a:xfrm>
            <a:prstGeom prst="rect">
              <a:avLst/>
            </a:prstGeom>
            <a:solidFill>
              <a:schemeClr val="dk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0" name="Google Shape;280;p34"/>
          <p:cNvSpPr txBox="1"/>
          <p:nvPr/>
        </p:nvSpPr>
        <p:spPr>
          <a:xfrm>
            <a:off x="216311" y="2441100"/>
            <a:ext cx="1960500" cy="260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900">
                <a:solidFill>
                  <a:srgbClr val="1B786E"/>
                </a:solidFill>
                <a:latin typeface="Roboto"/>
                <a:ea typeface="Roboto"/>
                <a:cs typeface="Roboto"/>
                <a:sym typeface="Roboto"/>
              </a:rPr>
              <a:t>Step 1</a:t>
            </a:r>
            <a:endParaRPr sz="1900">
              <a:solidFill>
                <a:srgbClr val="1B786E"/>
              </a:solidFill>
              <a:latin typeface="Roboto"/>
              <a:ea typeface="Roboto"/>
              <a:cs typeface="Roboto"/>
              <a:sym typeface="Roboto"/>
            </a:endParaRPr>
          </a:p>
        </p:txBody>
      </p:sp>
      <p:sp>
        <p:nvSpPr>
          <p:cNvPr id="281" name="Google Shape;281;p34"/>
          <p:cNvSpPr txBox="1"/>
          <p:nvPr/>
        </p:nvSpPr>
        <p:spPr>
          <a:xfrm>
            <a:off x="105750" y="2950575"/>
            <a:ext cx="2074500" cy="1903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sz="1200" u="sng">
                <a:solidFill>
                  <a:srgbClr val="FFFFFF"/>
                </a:solidFill>
                <a:latin typeface="Roboto"/>
                <a:ea typeface="Roboto"/>
                <a:cs typeface="Roboto"/>
                <a:sym typeface="Roboto"/>
              </a:rPr>
              <a:t>Encoded Cat. Features:</a:t>
            </a:r>
            <a:endParaRPr b="1" sz="1200" u="sng">
              <a:solidFill>
                <a:srgbClr val="FFFFFF"/>
              </a:solidFill>
              <a:latin typeface="Roboto"/>
              <a:ea typeface="Roboto"/>
              <a:cs typeface="Roboto"/>
              <a:sym typeface="Roboto"/>
            </a:endParaRPr>
          </a:p>
          <a:p>
            <a:pPr indent="0" lvl="0" marL="0" rtl="0" algn="l">
              <a:spcBef>
                <a:spcPts val="0"/>
              </a:spcBef>
              <a:spcAft>
                <a:spcPts val="0"/>
              </a:spcAft>
              <a:buNone/>
            </a:pPr>
            <a:r>
              <a:t/>
            </a:r>
            <a:endParaRPr b="1" sz="1200">
              <a:solidFill>
                <a:srgbClr val="FFFFFF"/>
              </a:solidFill>
              <a:latin typeface="Roboto"/>
              <a:ea typeface="Roboto"/>
              <a:cs typeface="Roboto"/>
              <a:sym typeface="Roboto"/>
            </a:endParaRPr>
          </a:p>
          <a:p>
            <a:pPr indent="0" lvl="0" marL="0" rtl="0" algn="l">
              <a:spcBef>
                <a:spcPts val="0"/>
              </a:spcBef>
              <a:spcAft>
                <a:spcPts val="0"/>
              </a:spcAft>
              <a:buNone/>
            </a:pPr>
            <a:r>
              <a:rPr b="1" lang="en" sz="1200" u="sng">
                <a:solidFill>
                  <a:srgbClr val="FFFFFF"/>
                </a:solidFill>
                <a:latin typeface="Roboto"/>
                <a:ea typeface="Roboto"/>
                <a:cs typeface="Roboto"/>
                <a:sym typeface="Roboto"/>
              </a:rPr>
              <a:t>Method:</a:t>
            </a:r>
            <a:r>
              <a:rPr b="1" lang="en" sz="1200">
                <a:solidFill>
                  <a:srgbClr val="FFFFFF"/>
                </a:solidFill>
                <a:latin typeface="Roboto"/>
                <a:ea typeface="Roboto"/>
                <a:cs typeface="Roboto"/>
                <a:sym typeface="Roboto"/>
              </a:rPr>
              <a:t> One Hot-key</a:t>
            </a:r>
            <a:endParaRPr b="1" sz="1200">
              <a:solidFill>
                <a:srgbClr val="FFFFFF"/>
              </a:solidFill>
              <a:latin typeface="Roboto"/>
              <a:ea typeface="Roboto"/>
              <a:cs typeface="Roboto"/>
              <a:sym typeface="Roboto"/>
            </a:endParaRPr>
          </a:p>
          <a:p>
            <a:pPr indent="0" lvl="0" marL="0" rtl="0" algn="l">
              <a:spcBef>
                <a:spcPts val="0"/>
              </a:spcBef>
              <a:spcAft>
                <a:spcPts val="0"/>
              </a:spcAft>
              <a:buNone/>
            </a:pPr>
            <a:r>
              <a:t/>
            </a:r>
            <a:endParaRPr b="1" sz="1200">
              <a:solidFill>
                <a:srgbClr val="FFFFFF"/>
              </a:solidFill>
              <a:latin typeface="Roboto"/>
              <a:ea typeface="Roboto"/>
              <a:cs typeface="Roboto"/>
              <a:sym typeface="Roboto"/>
            </a:endParaRPr>
          </a:p>
          <a:p>
            <a:pPr indent="0" lvl="0" marL="0" rtl="0" algn="l">
              <a:spcBef>
                <a:spcPts val="0"/>
              </a:spcBef>
              <a:spcAft>
                <a:spcPts val="0"/>
              </a:spcAft>
              <a:buNone/>
            </a:pPr>
            <a:r>
              <a:rPr b="1" lang="en" sz="1200" u="sng">
                <a:solidFill>
                  <a:srgbClr val="FFFFFF"/>
                </a:solidFill>
                <a:latin typeface="Roboto"/>
                <a:ea typeface="Roboto"/>
                <a:cs typeface="Roboto"/>
                <a:sym typeface="Roboto"/>
              </a:rPr>
              <a:t>Results:</a:t>
            </a:r>
            <a:endParaRPr b="1" sz="1200" u="sng">
              <a:solidFill>
                <a:srgbClr val="FFFFFF"/>
              </a:solidFill>
              <a:latin typeface="Roboto"/>
              <a:ea typeface="Roboto"/>
              <a:cs typeface="Roboto"/>
              <a:sym typeface="Roboto"/>
            </a:endParaRPr>
          </a:p>
          <a:p>
            <a:pPr indent="0" lvl="0" marL="0" rtl="0" algn="l">
              <a:spcBef>
                <a:spcPts val="0"/>
              </a:spcBef>
              <a:spcAft>
                <a:spcPts val="0"/>
              </a:spcAft>
              <a:buNone/>
            </a:pPr>
            <a:r>
              <a:rPr b="1" lang="en" sz="1200">
                <a:solidFill>
                  <a:srgbClr val="FFFFFF"/>
                </a:solidFill>
                <a:latin typeface="Roboto"/>
                <a:ea typeface="Roboto"/>
                <a:cs typeface="Roboto"/>
                <a:sym typeface="Roboto"/>
              </a:rPr>
              <a:t>New Feature Count: 67 </a:t>
            </a:r>
            <a:endParaRPr b="1" sz="1200">
              <a:solidFill>
                <a:srgbClr val="FFFFFF"/>
              </a:solidFill>
              <a:latin typeface="Roboto"/>
              <a:ea typeface="Roboto"/>
              <a:cs typeface="Roboto"/>
              <a:sym typeface="Roboto"/>
            </a:endParaRPr>
          </a:p>
          <a:p>
            <a:pPr indent="0" lvl="0" marL="0" rtl="0" algn="l">
              <a:spcBef>
                <a:spcPts val="0"/>
              </a:spcBef>
              <a:spcAft>
                <a:spcPts val="0"/>
              </a:spcAft>
              <a:buNone/>
            </a:pPr>
            <a:r>
              <a:t/>
            </a:r>
            <a:endParaRPr b="1" sz="1200">
              <a:solidFill>
                <a:srgbClr val="FFFFFF"/>
              </a:solidFill>
              <a:latin typeface="Roboto"/>
              <a:ea typeface="Roboto"/>
              <a:cs typeface="Roboto"/>
              <a:sym typeface="Roboto"/>
            </a:endParaRPr>
          </a:p>
        </p:txBody>
      </p:sp>
      <p:cxnSp>
        <p:nvCxnSpPr>
          <p:cNvPr id="282" name="Google Shape;282;p34"/>
          <p:cNvCxnSpPr/>
          <p:nvPr/>
        </p:nvCxnSpPr>
        <p:spPr>
          <a:xfrm>
            <a:off x="2286000" y="2295575"/>
            <a:ext cx="0" cy="2837400"/>
          </a:xfrm>
          <a:prstGeom prst="straightConnector1">
            <a:avLst/>
          </a:prstGeom>
          <a:noFill/>
          <a:ln cap="flat" cmpd="sng" w="9525">
            <a:solidFill>
              <a:srgbClr val="83E3D9"/>
            </a:solidFill>
            <a:prstDash val="dot"/>
            <a:round/>
            <a:headEnd len="sm" w="sm" type="none"/>
            <a:tailEnd len="sm" w="sm" type="none"/>
          </a:ln>
          <a:effectLst>
            <a:outerShdw blurRad="57150" rotWithShape="0" algn="bl" dir="5400000" dist="19050">
              <a:srgbClr val="000000">
                <a:alpha val="50000"/>
              </a:srgbClr>
            </a:outerShdw>
          </a:effectLst>
        </p:spPr>
      </p:cxnSp>
      <p:grpSp>
        <p:nvGrpSpPr>
          <p:cNvPr id="283" name="Google Shape;283;p34"/>
          <p:cNvGrpSpPr/>
          <p:nvPr/>
        </p:nvGrpSpPr>
        <p:grpSpPr>
          <a:xfrm>
            <a:off x="4572000" y="2295575"/>
            <a:ext cx="2286000" cy="2847950"/>
            <a:chOff x="0" y="2295575"/>
            <a:chExt cx="2286000" cy="2847950"/>
          </a:xfrm>
        </p:grpSpPr>
        <p:sp>
          <p:nvSpPr>
            <p:cNvPr id="284" name="Google Shape;284;p34"/>
            <p:cNvSpPr/>
            <p:nvPr/>
          </p:nvSpPr>
          <p:spPr>
            <a:xfrm>
              <a:off x="0" y="2823925"/>
              <a:ext cx="2286000" cy="2319600"/>
            </a:xfrm>
            <a:prstGeom prst="rect">
              <a:avLst/>
            </a:prstGeom>
            <a:solidFill>
              <a:schemeClr val="dk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4"/>
            <p:cNvSpPr/>
            <p:nvPr/>
          </p:nvSpPr>
          <p:spPr>
            <a:xfrm>
              <a:off x="0" y="2295575"/>
              <a:ext cx="2286000" cy="53700"/>
            </a:xfrm>
            <a:prstGeom prst="rect">
              <a:avLst/>
            </a:prstGeom>
            <a:solidFill>
              <a:schemeClr val="dk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6" name="Google Shape;286;p34"/>
          <p:cNvSpPr txBox="1"/>
          <p:nvPr/>
        </p:nvSpPr>
        <p:spPr>
          <a:xfrm>
            <a:off x="4788291" y="2441107"/>
            <a:ext cx="871200" cy="260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900">
                <a:solidFill>
                  <a:srgbClr val="1B786E"/>
                </a:solidFill>
                <a:latin typeface="Roboto"/>
                <a:ea typeface="Roboto"/>
                <a:cs typeface="Roboto"/>
                <a:sym typeface="Roboto"/>
              </a:rPr>
              <a:t>Step 3</a:t>
            </a:r>
            <a:endParaRPr sz="1900">
              <a:solidFill>
                <a:srgbClr val="1B786E"/>
              </a:solidFill>
              <a:latin typeface="Roboto"/>
              <a:ea typeface="Roboto"/>
              <a:cs typeface="Roboto"/>
              <a:sym typeface="Roboto"/>
            </a:endParaRPr>
          </a:p>
        </p:txBody>
      </p:sp>
      <p:sp>
        <p:nvSpPr>
          <p:cNvPr id="287" name="Google Shape;287;p34"/>
          <p:cNvSpPr txBox="1"/>
          <p:nvPr/>
        </p:nvSpPr>
        <p:spPr>
          <a:xfrm>
            <a:off x="4788300" y="2923400"/>
            <a:ext cx="1853400" cy="1874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sz="1200" u="sng">
                <a:solidFill>
                  <a:schemeClr val="lt1"/>
                </a:solidFill>
                <a:latin typeface="Roboto"/>
                <a:ea typeface="Roboto"/>
                <a:cs typeface="Roboto"/>
                <a:sym typeface="Roboto"/>
              </a:rPr>
              <a:t>Scaled the Features (X):</a:t>
            </a:r>
            <a:endParaRPr b="1" sz="1200" u="sng">
              <a:solidFill>
                <a:schemeClr val="lt1"/>
              </a:solidFill>
              <a:latin typeface="Roboto"/>
              <a:ea typeface="Roboto"/>
              <a:cs typeface="Roboto"/>
              <a:sym typeface="Roboto"/>
            </a:endParaRPr>
          </a:p>
          <a:p>
            <a:pPr indent="0" lvl="0" marL="0" rtl="0" algn="l">
              <a:spcBef>
                <a:spcPts val="0"/>
              </a:spcBef>
              <a:spcAft>
                <a:spcPts val="0"/>
              </a:spcAft>
              <a:buNone/>
            </a:pPr>
            <a:r>
              <a:t/>
            </a:r>
            <a:endParaRPr b="1" sz="1200">
              <a:solidFill>
                <a:schemeClr val="lt1"/>
              </a:solidFill>
              <a:latin typeface="Roboto"/>
              <a:ea typeface="Roboto"/>
              <a:cs typeface="Roboto"/>
              <a:sym typeface="Roboto"/>
            </a:endParaRPr>
          </a:p>
          <a:p>
            <a:pPr indent="0" lvl="0" marL="0" rtl="0" algn="l">
              <a:spcBef>
                <a:spcPts val="0"/>
              </a:spcBef>
              <a:spcAft>
                <a:spcPts val="0"/>
              </a:spcAft>
              <a:buNone/>
            </a:pPr>
            <a:r>
              <a:rPr b="1" lang="en" sz="1200" u="sng">
                <a:solidFill>
                  <a:schemeClr val="lt1"/>
                </a:solidFill>
                <a:latin typeface="Roboto"/>
                <a:ea typeface="Roboto"/>
                <a:cs typeface="Roboto"/>
                <a:sym typeface="Roboto"/>
              </a:rPr>
              <a:t>Method</a:t>
            </a:r>
            <a:r>
              <a:rPr b="1" lang="en" sz="1200">
                <a:solidFill>
                  <a:schemeClr val="lt1"/>
                </a:solidFill>
                <a:latin typeface="Roboto"/>
                <a:ea typeface="Roboto"/>
                <a:cs typeface="Roboto"/>
                <a:sym typeface="Roboto"/>
              </a:rPr>
              <a:t>: StandardScaler</a:t>
            </a:r>
            <a:endParaRPr b="1" sz="1200">
              <a:solidFill>
                <a:schemeClr val="lt1"/>
              </a:solidFill>
              <a:latin typeface="Roboto"/>
              <a:ea typeface="Roboto"/>
              <a:cs typeface="Roboto"/>
              <a:sym typeface="Roboto"/>
            </a:endParaRPr>
          </a:p>
          <a:p>
            <a:pPr indent="0" lvl="0" marL="0" rtl="0" algn="l">
              <a:spcBef>
                <a:spcPts val="0"/>
              </a:spcBef>
              <a:spcAft>
                <a:spcPts val="0"/>
              </a:spcAft>
              <a:buNone/>
            </a:pPr>
            <a:r>
              <a:t/>
            </a:r>
            <a:endParaRPr b="1" sz="1200">
              <a:solidFill>
                <a:schemeClr val="lt1"/>
              </a:solidFill>
              <a:latin typeface="Roboto"/>
              <a:ea typeface="Roboto"/>
              <a:cs typeface="Roboto"/>
              <a:sym typeface="Roboto"/>
            </a:endParaRPr>
          </a:p>
          <a:p>
            <a:pPr indent="0" lvl="0" marL="0" rtl="0" algn="l">
              <a:spcBef>
                <a:spcPts val="0"/>
              </a:spcBef>
              <a:spcAft>
                <a:spcPts val="0"/>
              </a:spcAft>
              <a:buNone/>
            </a:pPr>
            <a:r>
              <a:rPr b="1" lang="en" sz="1200">
                <a:solidFill>
                  <a:schemeClr val="lt1"/>
                </a:solidFill>
                <a:latin typeface="Roboto"/>
                <a:ea typeface="Roboto"/>
                <a:cs typeface="Roboto"/>
                <a:sym typeface="Roboto"/>
              </a:rPr>
              <a:t>Centered (with_mean)</a:t>
            </a:r>
            <a:endParaRPr b="1" sz="1200">
              <a:solidFill>
                <a:schemeClr val="lt1"/>
              </a:solidFill>
              <a:latin typeface="Roboto"/>
              <a:ea typeface="Roboto"/>
              <a:cs typeface="Roboto"/>
              <a:sym typeface="Roboto"/>
            </a:endParaRPr>
          </a:p>
          <a:p>
            <a:pPr indent="0" lvl="0" marL="0" rtl="0" algn="l">
              <a:spcBef>
                <a:spcPts val="0"/>
              </a:spcBef>
              <a:spcAft>
                <a:spcPts val="0"/>
              </a:spcAft>
              <a:buNone/>
            </a:pPr>
            <a:r>
              <a:t/>
            </a:r>
            <a:endParaRPr b="1" sz="1200">
              <a:solidFill>
                <a:schemeClr val="lt1"/>
              </a:solidFill>
              <a:latin typeface="Roboto"/>
              <a:ea typeface="Roboto"/>
              <a:cs typeface="Roboto"/>
              <a:sym typeface="Roboto"/>
            </a:endParaRPr>
          </a:p>
          <a:p>
            <a:pPr indent="0" lvl="0" marL="0" rtl="0" algn="l">
              <a:spcBef>
                <a:spcPts val="0"/>
              </a:spcBef>
              <a:spcAft>
                <a:spcPts val="0"/>
              </a:spcAft>
              <a:buNone/>
            </a:pPr>
            <a:r>
              <a:rPr b="1" lang="en" sz="1200">
                <a:solidFill>
                  <a:schemeClr val="lt1"/>
                </a:solidFill>
                <a:latin typeface="Roboto"/>
                <a:ea typeface="Roboto"/>
                <a:cs typeface="Roboto"/>
                <a:sym typeface="Roboto"/>
              </a:rPr>
              <a:t>Scaled (with_std)</a:t>
            </a:r>
            <a:endParaRPr b="1" sz="1200">
              <a:solidFill>
                <a:schemeClr val="lt1"/>
              </a:solidFill>
              <a:latin typeface="Roboto"/>
              <a:ea typeface="Roboto"/>
              <a:cs typeface="Roboto"/>
              <a:sym typeface="Roboto"/>
            </a:endParaRPr>
          </a:p>
          <a:p>
            <a:pPr indent="0" lvl="0" marL="0" rtl="0" algn="l">
              <a:spcBef>
                <a:spcPts val="0"/>
              </a:spcBef>
              <a:spcAft>
                <a:spcPts val="0"/>
              </a:spcAft>
              <a:buNone/>
            </a:pPr>
            <a:r>
              <a:t/>
            </a:r>
            <a:endParaRPr b="1" sz="1200">
              <a:solidFill>
                <a:schemeClr val="lt1"/>
              </a:solidFill>
              <a:latin typeface="Roboto"/>
              <a:ea typeface="Roboto"/>
              <a:cs typeface="Roboto"/>
              <a:sym typeface="Roboto"/>
            </a:endParaRPr>
          </a:p>
          <a:p>
            <a:pPr indent="0" lvl="0" marL="0" rtl="0" algn="l">
              <a:spcBef>
                <a:spcPts val="0"/>
              </a:spcBef>
              <a:spcAft>
                <a:spcPts val="0"/>
              </a:spcAft>
              <a:buNone/>
            </a:pPr>
            <a:r>
              <a:rPr b="1" lang="en" sz="1200" u="sng">
                <a:solidFill>
                  <a:schemeClr val="lt1"/>
                </a:solidFill>
                <a:latin typeface="Roboto"/>
                <a:ea typeface="Roboto"/>
                <a:cs typeface="Roboto"/>
                <a:sym typeface="Roboto"/>
              </a:rPr>
              <a:t>Results:</a:t>
            </a:r>
            <a:endParaRPr b="1" sz="1200" u="sng">
              <a:solidFill>
                <a:schemeClr val="lt1"/>
              </a:solidFill>
              <a:latin typeface="Roboto"/>
              <a:ea typeface="Roboto"/>
              <a:cs typeface="Roboto"/>
              <a:sym typeface="Roboto"/>
            </a:endParaRPr>
          </a:p>
          <a:p>
            <a:pPr indent="0" lvl="0" marL="0" rtl="0" algn="l">
              <a:spcBef>
                <a:spcPts val="0"/>
              </a:spcBef>
              <a:spcAft>
                <a:spcPts val="0"/>
              </a:spcAft>
              <a:buNone/>
            </a:pPr>
            <a:r>
              <a:rPr b="1" lang="en" sz="1200">
                <a:solidFill>
                  <a:schemeClr val="lt1"/>
                </a:solidFill>
                <a:latin typeface="Roboto"/>
                <a:ea typeface="Roboto"/>
                <a:cs typeface="Roboto"/>
                <a:sym typeface="Roboto"/>
              </a:rPr>
              <a:t>Cat &amp; Num variables scaled to avoid bias</a:t>
            </a:r>
            <a:endParaRPr b="1" sz="1200">
              <a:solidFill>
                <a:schemeClr val="lt1"/>
              </a:solidFill>
              <a:latin typeface="Roboto"/>
              <a:ea typeface="Roboto"/>
              <a:cs typeface="Roboto"/>
              <a:sym typeface="Roboto"/>
            </a:endParaRPr>
          </a:p>
          <a:p>
            <a:pPr indent="0" lvl="0" marL="0" rtl="0" algn="l">
              <a:spcBef>
                <a:spcPts val="0"/>
              </a:spcBef>
              <a:spcAft>
                <a:spcPts val="0"/>
              </a:spcAft>
              <a:buNone/>
            </a:pPr>
            <a:r>
              <a:t/>
            </a:r>
            <a:endParaRPr b="1" sz="1200" u="sng">
              <a:solidFill>
                <a:srgbClr val="FFFFFF"/>
              </a:solidFill>
              <a:latin typeface="Roboto"/>
              <a:ea typeface="Roboto"/>
              <a:cs typeface="Roboto"/>
              <a:sym typeface="Roboto"/>
            </a:endParaRPr>
          </a:p>
          <a:p>
            <a:pPr indent="0" lvl="0" marL="0" rtl="0" algn="l">
              <a:spcBef>
                <a:spcPts val="0"/>
              </a:spcBef>
              <a:spcAft>
                <a:spcPts val="0"/>
              </a:spcAft>
              <a:buNone/>
            </a:pPr>
            <a:r>
              <a:t/>
            </a:r>
            <a:endParaRPr b="1" sz="1200">
              <a:solidFill>
                <a:srgbClr val="FFFFFF"/>
              </a:solidFill>
              <a:latin typeface="Roboto"/>
              <a:ea typeface="Roboto"/>
              <a:cs typeface="Roboto"/>
              <a:sym typeface="Roboto"/>
            </a:endParaRPr>
          </a:p>
        </p:txBody>
      </p:sp>
      <p:cxnSp>
        <p:nvCxnSpPr>
          <p:cNvPr id="288" name="Google Shape;288;p34"/>
          <p:cNvCxnSpPr/>
          <p:nvPr/>
        </p:nvCxnSpPr>
        <p:spPr>
          <a:xfrm>
            <a:off x="6858000" y="2295575"/>
            <a:ext cx="0" cy="2837400"/>
          </a:xfrm>
          <a:prstGeom prst="straightConnector1">
            <a:avLst/>
          </a:prstGeom>
          <a:noFill/>
          <a:ln cap="flat" cmpd="sng" w="9525">
            <a:solidFill>
              <a:srgbClr val="83E3D9"/>
            </a:solidFill>
            <a:prstDash val="dot"/>
            <a:round/>
            <a:headEnd len="sm" w="sm" type="none"/>
            <a:tailEnd len="sm" w="sm" type="none"/>
          </a:ln>
          <a:effectLst>
            <a:outerShdw blurRad="57150" rotWithShape="0" algn="bl" dir="5400000" dist="19050">
              <a:srgbClr val="000000">
                <a:alpha val="50000"/>
              </a:srgbClr>
            </a:outerShdw>
          </a:effectLst>
        </p:spPr>
      </p:cxnSp>
      <p:grpSp>
        <p:nvGrpSpPr>
          <p:cNvPr id="289" name="Google Shape;289;p34"/>
          <p:cNvGrpSpPr/>
          <p:nvPr/>
        </p:nvGrpSpPr>
        <p:grpSpPr>
          <a:xfrm>
            <a:off x="6858000" y="2295575"/>
            <a:ext cx="2286000" cy="2847950"/>
            <a:chOff x="0" y="2295575"/>
            <a:chExt cx="2286000" cy="2847950"/>
          </a:xfrm>
        </p:grpSpPr>
        <p:sp>
          <p:nvSpPr>
            <p:cNvPr id="290" name="Google Shape;290;p34"/>
            <p:cNvSpPr/>
            <p:nvPr/>
          </p:nvSpPr>
          <p:spPr>
            <a:xfrm>
              <a:off x="0" y="2823925"/>
              <a:ext cx="2286000" cy="2319600"/>
            </a:xfrm>
            <a:prstGeom prst="rect">
              <a:avLst/>
            </a:prstGeom>
            <a:solidFill>
              <a:schemeClr val="dk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4"/>
            <p:cNvSpPr/>
            <p:nvPr/>
          </p:nvSpPr>
          <p:spPr>
            <a:xfrm>
              <a:off x="0" y="2295575"/>
              <a:ext cx="2286000" cy="53700"/>
            </a:xfrm>
            <a:prstGeom prst="rect">
              <a:avLst/>
            </a:prstGeom>
            <a:solidFill>
              <a:schemeClr val="dk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 name="Google Shape;292;p34"/>
          <p:cNvSpPr txBox="1"/>
          <p:nvPr/>
        </p:nvSpPr>
        <p:spPr>
          <a:xfrm>
            <a:off x="7074291" y="2441107"/>
            <a:ext cx="871200" cy="260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900">
                <a:solidFill>
                  <a:srgbClr val="1B786E"/>
                </a:solidFill>
                <a:latin typeface="Roboto"/>
                <a:ea typeface="Roboto"/>
                <a:cs typeface="Roboto"/>
                <a:sym typeface="Roboto"/>
              </a:rPr>
              <a:t>Step 4</a:t>
            </a:r>
            <a:endParaRPr sz="1900">
              <a:solidFill>
                <a:srgbClr val="1B786E"/>
              </a:solidFill>
              <a:latin typeface="Roboto"/>
              <a:ea typeface="Roboto"/>
              <a:cs typeface="Roboto"/>
              <a:sym typeface="Roboto"/>
            </a:endParaRPr>
          </a:p>
        </p:txBody>
      </p:sp>
      <p:sp>
        <p:nvSpPr>
          <p:cNvPr id="293" name="Google Shape;293;p34"/>
          <p:cNvSpPr txBox="1"/>
          <p:nvPr/>
        </p:nvSpPr>
        <p:spPr>
          <a:xfrm>
            <a:off x="7074300" y="2893750"/>
            <a:ext cx="1853400" cy="1874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sz="1200" u="sng">
                <a:solidFill>
                  <a:schemeClr val="lt1"/>
                </a:solidFill>
                <a:latin typeface="Roboto"/>
                <a:ea typeface="Roboto"/>
                <a:cs typeface="Roboto"/>
                <a:sym typeface="Roboto"/>
              </a:rPr>
              <a:t>Balanced the Dataset:</a:t>
            </a:r>
            <a:endParaRPr b="1" sz="1200" u="sng">
              <a:solidFill>
                <a:schemeClr val="lt1"/>
              </a:solidFill>
              <a:latin typeface="Roboto"/>
              <a:ea typeface="Roboto"/>
              <a:cs typeface="Roboto"/>
              <a:sym typeface="Roboto"/>
            </a:endParaRPr>
          </a:p>
          <a:p>
            <a:pPr indent="0" lvl="0" marL="0" rtl="0" algn="l">
              <a:spcBef>
                <a:spcPts val="0"/>
              </a:spcBef>
              <a:spcAft>
                <a:spcPts val="0"/>
              </a:spcAft>
              <a:buNone/>
            </a:pPr>
            <a:r>
              <a:t/>
            </a:r>
            <a:endParaRPr b="1" sz="1200">
              <a:solidFill>
                <a:schemeClr val="lt1"/>
              </a:solidFill>
              <a:latin typeface="Roboto"/>
              <a:ea typeface="Roboto"/>
              <a:cs typeface="Roboto"/>
              <a:sym typeface="Roboto"/>
            </a:endParaRPr>
          </a:p>
          <a:p>
            <a:pPr indent="0" lvl="0" marL="0" rtl="0" algn="l">
              <a:spcBef>
                <a:spcPts val="0"/>
              </a:spcBef>
              <a:spcAft>
                <a:spcPts val="0"/>
              </a:spcAft>
              <a:buNone/>
            </a:pPr>
            <a:r>
              <a:rPr b="1" lang="en" sz="1200" u="sng">
                <a:solidFill>
                  <a:schemeClr val="lt1"/>
                </a:solidFill>
                <a:latin typeface="Roboto"/>
                <a:ea typeface="Roboto"/>
                <a:cs typeface="Roboto"/>
                <a:sym typeface="Roboto"/>
              </a:rPr>
              <a:t>Revenue: 1 vs 0 Ratio:</a:t>
            </a:r>
            <a:endParaRPr b="1" sz="1200" u="sng">
              <a:solidFill>
                <a:schemeClr val="lt1"/>
              </a:solidFill>
              <a:latin typeface="Roboto"/>
              <a:ea typeface="Roboto"/>
              <a:cs typeface="Roboto"/>
              <a:sym typeface="Roboto"/>
            </a:endParaRPr>
          </a:p>
          <a:p>
            <a:pPr indent="0" lvl="0" marL="0" rtl="0" algn="l">
              <a:spcBef>
                <a:spcPts val="0"/>
              </a:spcBef>
              <a:spcAft>
                <a:spcPts val="0"/>
              </a:spcAft>
              <a:buNone/>
            </a:pPr>
            <a:r>
              <a:rPr b="1" lang="en" sz="1200">
                <a:solidFill>
                  <a:schemeClr val="lt1"/>
                </a:solidFill>
                <a:latin typeface="Roboto"/>
                <a:ea typeface="Roboto"/>
                <a:cs typeface="Roboto"/>
                <a:sym typeface="Roboto"/>
              </a:rPr>
              <a:t>15.45 : 84.55</a:t>
            </a:r>
            <a:endParaRPr b="1" sz="1200">
              <a:solidFill>
                <a:schemeClr val="lt1"/>
              </a:solidFill>
              <a:latin typeface="Roboto"/>
              <a:ea typeface="Roboto"/>
              <a:cs typeface="Roboto"/>
              <a:sym typeface="Roboto"/>
            </a:endParaRPr>
          </a:p>
          <a:p>
            <a:pPr indent="0" lvl="0" marL="0" rtl="0" algn="l">
              <a:spcBef>
                <a:spcPts val="0"/>
              </a:spcBef>
              <a:spcAft>
                <a:spcPts val="0"/>
              </a:spcAft>
              <a:buNone/>
            </a:pPr>
            <a:r>
              <a:t/>
            </a:r>
            <a:endParaRPr b="1" sz="1200">
              <a:solidFill>
                <a:schemeClr val="lt1"/>
              </a:solidFill>
              <a:latin typeface="Roboto"/>
              <a:ea typeface="Roboto"/>
              <a:cs typeface="Roboto"/>
              <a:sym typeface="Roboto"/>
            </a:endParaRPr>
          </a:p>
          <a:p>
            <a:pPr indent="0" lvl="0" marL="0" rtl="0" algn="l">
              <a:spcBef>
                <a:spcPts val="0"/>
              </a:spcBef>
              <a:spcAft>
                <a:spcPts val="0"/>
              </a:spcAft>
              <a:buNone/>
            </a:pPr>
            <a:r>
              <a:rPr b="1" lang="en" sz="1200" u="sng">
                <a:solidFill>
                  <a:schemeClr val="lt1"/>
                </a:solidFill>
                <a:latin typeface="Roboto"/>
                <a:ea typeface="Roboto"/>
                <a:cs typeface="Roboto"/>
                <a:sym typeface="Roboto"/>
              </a:rPr>
              <a:t>Method:</a:t>
            </a:r>
            <a:r>
              <a:rPr b="1" lang="en" sz="1200">
                <a:solidFill>
                  <a:schemeClr val="lt1"/>
                </a:solidFill>
                <a:latin typeface="Roboto"/>
                <a:ea typeface="Roboto"/>
                <a:cs typeface="Roboto"/>
                <a:sym typeface="Roboto"/>
              </a:rPr>
              <a:t> SMOTE   X_train &amp; y_train</a:t>
            </a:r>
            <a:endParaRPr b="1" sz="1200">
              <a:solidFill>
                <a:schemeClr val="lt1"/>
              </a:solidFill>
              <a:latin typeface="Roboto"/>
              <a:ea typeface="Roboto"/>
              <a:cs typeface="Roboto"/>
              <a:sym typeface="Roboto"/>
            </a:endParaRPr>
          </a:p>
          <a:p>
            <a:pPr indent="0" lvl="0" marL="0" rtl="0" algn="l">
              <a:spcBef>
                <a:spcPts val="0"/>
              </a:spcBef>
              <a:spcAft>
                <a:spcPts val="0"/>
              </a:spcAft>
              <a:buNone/>
            </a:pPr>
            <a:r>
              <a:t/>
            </a:r>
            <a:endParaRPr b="1" sz="1200">
              <a:solidFill>
                <a:schemeClr val="lt1"/>
              </a:solidFill>
              <a:latin typeface="Roboto"/>
              <a:ea typeface="Roboto"/>
              <a:cs typeface="Roboto"/>
              <a:sym typeface="Roboto"/>
            </a:endParaRPr>
          </a:p>
          <a:p>
            <a:pPr indent="0" lvl="0" marL="0" rtl="0" algn="l">
              <a:spcBef>
                <a:spcPts val="0"/>
              </a:spcBef>
              <a:spcAft>
                <a:spcPts val="0"/>
              </a:spcAft>
              <a:buNone/>
            </a:pPr>
            <a:r>
              <a:rPr b="1" lang="en" sz="1200" u="sng">
                <a:solidFill>
                  <a:schemeClr val="lt1"/>
                </a:solidFill>
                <a:latin typeface="Roboto"/>
                <a:ea typeface="Roboto"/>
                <a:cs typeface="Roboto"/>
                <a:sym typeface="Roboto"/>
              </a:rPr>
              <a:t>Results:</a:t>
            </a:r>
            <a:endParaRPr b="1" sz="1200" u="sng">
              <a:solidFill>
                <a:schemeClr val="lt1"/>
              </a:solidFill>
              <a:latin typeface="Roboto"/>
              <a:ea typeface="Roboto"/>
              <a:cs typeface="Roboto"/>
              <a:sym typeface="Roboto"/>
            </a:endParaRPr>
          </a:p>
          <a:p>
            <a:pPr indent="0" lvl="0" marL="0" rtl="0" algn="l">
              <a:spcBef>
                <a:spcPts val="0"/>
              </a:spcBef>
              <a:spcAft>
                <a:spcPts val="0"/>
              </a:spcAft>
              <a:buNone/>
            </a:pPr>
            <a:r>
              <a:rPr b="1" lang="en" sz="1200">
                <a:solidFill>
                  <a:schemeClr val="lt1"/>
                </a:solidFill>
                <a:latin typeface="Roboto"/>
                <a:ea typeface="Roboto"/>
                <a:cs typeface="Roboto"/>
                <a:sym typeface="Roboto"/>
              </a:rPr>
              <a:t>Oversampled X &amp; y data evenly split @ 50:50</a:t>
            </a:r>
            <a:endParaRPr b="1" sz="1200">
              <a:solidFill>
                <a:schemeClr val="lt1"/>
              </a:solidFill>
              <a:latin typeface="Roboto"/>
              <a:ea typeface="Roboto"/>
              <a:cs typeface="Roboto"/>
              <a:sym typeface="Roboto"/>
            </a:endParaRPr>
          </a:p>
        </p:txBody>
      </p:sp>
      <p:cxnSp>
        <p:nvCxnSpPr>
          <p:cNvPr id="294" name="Google Shape;294;p34"/>
          <p:cNvCxnSpPr/>
          <p:nvPr/>
        </p:nvCxnSpPr>
        <p:spPr>
          <a:xfrm>
            <a:off x="9144000" y="2295575"/>
            <a:ext cx="0" cy="2837400"/>
          </a:xfrm>
          <a:prstGeom prst="straightConnector1">
            <a:avLst/>
          </a:prstGeom>
          <a:noFill/>
          <a:ln cap="flat" cmpd="sng" w="9525">
            <a:solidFill>
              <a:srgbClr val="83E3D9"/>
            </a:solidFill>
            <a:prstDash val="dot"/>
            <a:round/>
            <a:headEnd len="sm" w="sm" type="none"/>
            <a:tailEnd len="sm" w="sm" type="none"/>
          </a:ln>
          <a:effectLst>
            <a:outerShdw blurRad="57150" rotWithShape="0" algn="bl" dir="5400000" dist="19050">
              <a:srgbClr val="000000">
                <a:alpha val="50000"/>
              </a:srgbClr>
            </a:outerShdw>
          </a:effectLst>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5"/>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Build, Fit, and Evaluation</a:t>
            </a:r>
            <a:endParaRPr/>
          </a:p>
        </p:txBody>
      </p:sp>
      <p:cxnSp>
        <p:nvCxnSpPr>
          <p:cNvPr id="300" name="Google Shape;300;p35"/>
          <p:cNvCxnSpPr>
            <a:endCxn id="301" idx="1"/>
          </p:cNvCxnSpPr>
          <p:nvPr/>
        </p:nvCxnSpPr>
        <p:spPr>
          <a:xfrm flipH="1" rot="-5400000">
            <a:off x="1388275" y="3468164"/>
            <a:ext cx="918300" cy="307500"/>
          </a:xfrm>
          <a:prstGeom prst="bentConnector2">
            <a:avLst/>
          </a:prstGeom>
          <a:noFill/>
          <a:ln cap="flat" cmpd="sng" w="28575">
            <a:solidFill>
              <a:srgbClr val="C2C2C2"/>
            </a:solidFill>
            <a:prstDash val="solid"/>
            <a:round/>
            <a:headEnd len="sm" w="sm" type="none"/>
            <a:tailEnd len="sm" w="sm" type="none"/>
          </a:ln>
        </p:spPr>
      </p:cxnSp>
      <p:cxnSp>
        <p:nvCxnSpPr>
          <p:cNvPr id="302" name="Google Shape;302;p35"/>
          <p:cNvCxnSpPr>
            <a:stCxn id="303" idx="3"/>
            <a:endCxn id="304" idx="1"/>
          </p:cNvCxnSpPr>
          <p:nvPr/>
        </p:nvCxnSpPr>
        <p:spPr>
          <a:xfrm flipH="1" rot="10800000">
            <a:off x="1387375" y="2571750"/>
            <a:ext cx="613800" cy="581400"/>
          </a:xfrm>
          <a:prstGeom prst="bentConnector3">
            <a:avLst>
              <a:gd fmla="val 50001" name="adj1"/>
            </a:avLst>
          </a:prstGeom>
          <a:noFill/>
          <a:ln cap="flat" cmpd="sng" w="28575">
            <a:solidFill>
              <a:srgbClr val="C2C2C2"/>
            </a:solidFill>
            <a:prstDash val="solid"/>
            <a:round/>
            <a:headEnd len="sm" w="sm" type="none"/>
            <a:tailEnd len="sm" w="sm" type="none"/>
          </a:ln>
        </p:spPr>
      </p:cxnSp>
      <p:sp>
        <p:nvSpPr>
          <p:cNvPr id="303" name="Google Shape;303;p35"/>
          <p:cNvSpPr/>
          <p:nvPr/>
        </p:nvSpPr>
        <p:spPr>
          <a:xfrm>
            <a:off x="268075" y="2765400"/>
            <a:ext cx="1119300" cy="775500"/>
          </a:xfrm>
          <a:prstGeom prst="roundRect">
            <a:avLst>
              <a:gd fmla="val 16667" name="adj"/>
            </a:avLst>
          </a:prstGeom>
          <a:solidFill>
            <a:srgbClr val="1B786E"/>
          </a:solidFill>
          <a:ln cap="flat" cmpd="sng" w="9525">
            <a:solidFill>
              <a:srgbClr val="155B54"/>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Prepared Data</a:t>
            </a:r>
            <a:endParaRPr b="1" sz="1600">
              <a:solidFill>
                <a:srgbClr val="FFFFFF"/>
              </a:solidFill>
              <a:latin typeface="Roboto"/>
              <a:ea typeface="Roboto"/>
              <a:cs typeface="Roboto"/>
              <a:sym typeface="Roboto"/>
            </a:endParaRPr>
          </a:p>
        </p:txBody>
      </p:sp>
      <p:sp>
        <p:nvSpPr>
          <p:cNvPr id="304" name="Google Shape;304;p35"/>
          <p:cNvSpPr/>
          <p:nvPr/>
        </p:nvSpPr>
        <p:spPr>
          <a:xfrm>
            <a:off x="2001188" y="2027988"/>
            <a:ext cx="2983500" cy="1087500"/>
          </a:xfrm>
          <a:prstGeom prst="roundRect">
            <a:avLst>
              <a:gd fmla="val 16667" name="adj"/>
            </a:avLst>
          </a:prstGeom>
          <a:solidFill>
            <a:srgbClr val="1D7E74"/>
          </a:solidFill>
          <a:ln cap="flat" cmpd="sng" w="9525">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u="sng">
                <a:solidFill>
                  <a:srgbClr val="FFFFFF"/>
                </a:solidFill>
                <a:latin typeface="Roboto"/>
                <a:ea typeface="Roboto"/>
                <a:cs typeface="Roboto"/>
                <a:sym typeface="Roboto"/>
              </a:rPr>
              <a:t>Model iteration 1:</a:t>
            </a:r>
            <a:endParaRPr b="1" sz="1300" u="sng">
              <a:solidFill>
                <a:srgbClr val="FFFFFF"/>
              </a:solidFill>
              <a:latin typeface="Roboto"/>
              <a:ea typeface="Roboto"/>
              <a:cs typeface="Roboto"/>
              <a:sym typeface="Roboto"/>
            </a:endParaRPr>
          </a:p>
          <a:p>
            <a:pPr indent="0" lvl="0" marL="0" rtl="0" algn="l">
              <a:spcBef>
                <a:spcPts val="0"/>
              </a:spcBef>
              <a:spcAft>
                <a:spcPts val="0"/>
              </a:spcAft>
              <a:buNone/>
            </a:pPr>
            <a:r>
              <a:t/>
            </a:r>
            <a:endParaRPr b="1" sz="400" u="sng">
              <a:solidFill>
                <a:srgbClr val="FFFFFF"/>
              </a:solidFill>
              <a:latin typeface="Roboto"/>
              <a:ea typeface="Roboto"/>
              <a:cs typeface="Roboto"/>
              <a:sym typeface="Roboto"/>
            </a:endParaRPr>
          </a:p>
          <a:p>
            <a:pPr indent="-311150" lvl="0" marL="457200" rtl="0" algn="l">
              <a:spcBef>
                <a:spcPts val="0"/>
              </a:spcBef>
              <a:spcAft>
                <a:spcPts val="0"/>
              </a:spcAft>
              <a:buClr>
                <a:srgbClr val="FFFFFF"/>
              </a:buClr>
              <a:buSzPts val="1300"/>
              <a:buFont typeface="Roboto"/>
              <a:buAutoNum type="arabicPeriod"/>
            </a:pPr>
            <a:r>
              <a:rPr b="1" lang="en" sz="1300">
                <a:solidFill>
                  <a:srgbClr val="FFFFFF"/>
                </a:solidFill>
                <a:latin typeface="Roboto"/>
                <a:ea typeface="Roboto"/>
                <a:cs typeface="Roboto"/>
                <a:sym typeface="Roboto"/>
              </a:rPr>
              <a:t>RFE w/ LogReg estimator</a:t>
            </a:r>
            <a:endParaRPr b="1" sz="1300">
              <a:solidFill>
                <a:srgbClr val="FFFFFF"/>
              </a:solidFill>
              <a:latin typeface="Roboto"/>
              <a:ea typeface="Roboto"/>
              <a:cs typeface="Roboto"/>
              <a:sym typeface="Roboto"/>
            </a:endParaRPr>
          </a:p>
          <a:p>
            <a:pPr indent="-311150" lvl="0" marL="457200" rtl="0" algn="l">
              <a:spcBef>
                <a:spcPts val="0"/>
              </a:spcBef>
              <a:spcAft>
                <a:spcPts val="0"/>
              </a:spcAft>
              <a:buClr>
                <a:srgbClr val="FFFFFF"/>
              </a:buClr>
              <a:buSzPts val="1300"/>
              <a:buFont typeface="Roboto"/>
              <a:buAutoNum type="arabicPeriod"/>
            </a:pPr>
            <a:r>
              <a:rPr b="1" lang="en" sz="1300">
                <a:solidFill>
                  <a:srgbClr val="FFFFFF"/>
                </a:solidFill>
                <a:latin typeface="Roboto"/>
                <a:ea typeface="Roboto"/>
                <a:cs typeface="Roboto"/>
                <a:sym typeface="Roboto"/>
              </a:rPr>
              <a:t>Keep features p-values &lt; .05</a:t>
            </a:r>
            <a:endParaRPr b="1" sz="1300">
              <a:solidFill>
                <a:srgbClr val="FFFFFF"/>
              </a:solidFill>
              <a:latin typeface="Roboto"/>
              <a:ea typeface="Roboto"/>
              <a:cs typeface="Roboto"/>
              <a:sym typeface="Roboto"/>
            </a:endParaRPr>
          </a:p>
          <a:p>
            <a:pPr indent="-311150" lvl="0" marL="457200" rtl="0" algn="l">
              <a:spcBef>
                <a:spcPts val="0"/>
              </a:spcBef>
              <a:spcAft>
                <a:spcPts val="0"/>
              </a:spcAft>
              <a:buClr>
                <a:srgbClr val="FFFFFF"/>
              </a:buClr>
              <a:buSzPts val="1300"/>
              <a:buFont typeface="Roboto"/>
              <a:buAutoNum type="arabicPeriod"/>
            </a:pPr>
            <a:r>
              <a:rPr b="1" lang="en" sz="1300">
                <a:solidFill>
                  <a:srgbClr val="FFFFFF"/>
                </a:solidFill>
                <a:latin typeface="Roboto"/>
                <a:ea typeface="Roboto"/>
                <a:cs typeface="Roboto"/>
                <a:sym typeface="Roboto"/>
              </a:rPr>
              <a:t>LogReg w/ 22 features</a:t>
            </a:r>
            <a:endParaRPr b="1" sz="1300">
              <a:solidFill>
                <a:srgbClr val="FFFFFF"/>
              </a:solidFill>
              <a:latin typeface="Roboto"/>
              <a:ea typeface="Roboto"/>
              <a:cs typeface="Roboto"/>
              <a:sym typeface="Roboto"/>
            </a:endParaRPr>
          </a:p>
          <a:p>
            <a:pPr indent="0" lvl="0" marL="0" rtl="0" algn="ctr">
              <a:spcBef>
                <a:spcPts val="0"/>
              </a:spcBef>
              <a:spcAft>
                <a:spcPts val="0"/>
              </a:spcAft>
              <a:buNone/>
            </a:pPr>
            <a:r>
              <a:t/>
            </a:r>
            <a:endParaRPr sz="1100">
              <a:solidFill>
                <a:srgbClr val="FFFFFF"/>
              </a:solidFill>
              <a:latin typeface="Roboto"/>
              <a:ea typeface="Roboto"/>
              <a:cs typeface="Roboto"/>
              <a:sym typeface="Roboto"/>
            </a:endParaRPr>
          </a:p>
        </p:txBody>
      </p:sp>
      <p:sp>
        <p:nvSpPr>
          <p:cNvPr id="301" name="Google Shape;301;p35"/>
          <p:cNvSpPr/>
          <p:nvPr/>
        </p:nvSpPr>
        <p:spPr>
          <a:xfrm>
            <a:off x="2001175" y="3537314"/>
            <a:ext cx="2983500" cy="1087500"/>
          </a:xfrm>
          <a:prstGeom prst="roundRect">
            <a:avLst>
              <a:gd fmla="val 16667" name="adj"/>
            </a:avLst>
          </a:prstGeom>
          <a:solidFill>
            <a:srgbClr val="1D7E74"/>
          </a:solidFill>
          <a:ln cap="flat" cmpd="sng" w="9525">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u="sng">
                <a:solidFill>
                  <a:schemeClr val="lt1"/>
                </a:solidFill>
                <a:latin typeface="Roboto"/>
                <a:ea typeface="Roboto"/>
                <a:cs typeface="Roboto"/>
                <a:sym typeface="Roboto"/>
              </a:rPr>
              <a:t>Model iteration 2:</a:t>
            </a:r>
            <a:endParaRPr b="1" sz="1300" u="sng">
              <a:solidFill>
                <a:schemeClr val="lt1"/>
              </a:solidFill>
              <a:latin typeface="Roboto"/>
              <a:ea typeface="Roboto"/>
              <a:cs typeface="Roboto"/>
              <a:sym typeface="Roboto"/>
            </a:endParaRPr>
          </a:p>
          <a:p>
            <a:pPr indent="0" lvl="0" marL="0" rtl="0" algn="ctr">
              <a:spcBef>
                <a:spcPts val="0"/>
              </a:spcBef>
              <a:spcAft>
                <a:spcPts val="0"/>
              </a:spcAft>
              <a:buNone/>
            </a:pPr>
            <a:r>
              <a:t/>
            </a:r>
            <a:endParaRPr b="1" sz="400" u="sng">
              <a:solidFill>
                <a:schemeClr val="lt1"/>
              </a:solidFill>
              <a:latin typeface="Roboto"/>
              <a:ea typeface="Roboto"/>
              <a:cs typeface="Roboto"/>
              <a:sym typeface="Roboto"/>
            </a:endParaRPr>
          </a:p>
          <a:p>
            <a:pPr indent="-311150" lvl="0" marL="457200" rtl="0" algn="l">
              <a:spcBef>
                <a:spcPts val="0"/>
              </a:spcBef>
              <a:spcAft>
                <a:spcPts val="0"/>
              </a:spcAft>
              <a:buClr>
                <a:schemeClr val="lt1"/>
              </a:buClr>
              <a:buSzPts val="1300"/>
              <a:buFont typeface="Roboto"/>
              <a:buAutoNum type="arabicPeriod"/>
            </a:pPr>
            <a:r>
              <a:rPr b="1" lang="en" sz="1300">
                <a:solidFill>
                  <a:schemeClr val="lt1"/>
                </a:solidFill>
                <a:latin typeface="Roboto"/>
                <a:ea typeface="Roboto"/>
                <a:cs typeface="Roboto"/>
                <a:sym typeface="Roboto"/>
              </a:rPr>
              <a:t>RFECV w/ LogReg estimator</a:t>
            </a:r>
            <a:endParaRPr b="1" sz="1300">
              <a:solidFill>
                <a:schemeClr val="lt1"/>
              </a:solidFill>
              <a:latin typeface="Roboto"/>
              <a:ea typeface="Roboto"/>
              <a:cs typeface="Roboto"/>
              <a:sym typeface="Roboto"/>
            </a:endParaRPr>
          </a:p>
          <a:p>
            <a:pPr indent="-311150" lvl="0" marL="457200" rtl="0" algn="l">
              <a:spcBef>
                <a:spcPts val="0"/>
              </a:spcBef>
              <a:spcAft>
                <a:spcPts val="0"/>
              </a:spcAft>
              <a:buClr>
                <a:schemeClr val="lt1"/>
              </a:buClr>
              <a:buSzPts val="1300"/>
              <a:buFont typeface="Roboto"/>
              <a:buAutoNum type="arabicPeriod"/>
            </a:pPr>
            <a:r>
              <a:rPr b="1" lang="en" sz="1300">
                <a:solidFill>
                  <a:schemeClr val="lt1"/>
                </a:solidFill>
                <a:latin typeface="Roboto"/>
                <a:ea typeface="Roboto"/>
                <a:cs typeface="Roboto"/>
                <a:sym typeface="Roboto"/>
              </a:rPr>
              <a:t>Keep features p-values &lt; .05</a:t>
            </a:r>
            <a:endParaRPr b="1" sz="1300">
              <a:solidFill>
                <a:schemeClr val="lt1"/>
              </a:solidFill>
              <a:latin typeface="Roboto"/>
              <a:ea typeface="Roboto"/>
              <a:cs typeface="Roboto"/>
              <a:sym typeface="Roboto"/>
            </a:endParaRPr>
          </a:p>
          <a:p>
            <a:pPr indent="-311150" lvl="0" marL="457200" rtl="0" algn="l">
              <a:spcBef>
                <a:spcPts val="0"/>
              </a:spcBef>
              <a:spcAft>
                <a:spcPts val="0"/>
              </a:spcAft>
              <a:buClr>
                <a:schemeClr val="lt1"/>
              </a:buClr>
              <a:buSzPts val="1300"/>
              <a:buFont typeface="Roboto"/>
              <a:buAutoNum type="arabicPeriod"/>
            </a:pPr>
            <a:r>
              <a:rPr b="1" lang="en" sz="1300">
                <a:solidFill>
                  <a:schemeClr val="lt1"/>
                </a:solidFill>
                <a:latin typeface="Roboto"/>
                <a:ea typeface="Roboto"/>
                <a:cs typeface="Roboto"/>
                <a:sym typeface="Roboto"/>
              </a:rPr>
              <a:t>LogReg w/ 17 features</a:t>
            </a:r>
            <a:endParaRPr b="1" sz="1300">
              <a:solidFill>
                <a:schemeClr val="lt1"/>
              </a:solidFill>
              <a:latin typeface="Roboto"/>
              <a:ea typeface="Roboto"/>
              <a:cs typeface="Roboto"/>
              <a:sym typeface="Roboto"/>
            </a:endParaRPr>
          </a:p>
          <a:p>
            <a:pPr indent="0" lvl="0" marL="0" rtl="0" algn="ctr">
              <a:spcBef>
                <a:spcPts val="0"/>
              </a:spcBef>
              <a:spcAft>
                <a:spcPts val="0"/>
              </a:spcAft>
              <a:buNone/>
            </a:pPr>
            <a:r>
              <a:t/>
            </a:r>
            <a:endParaRPr sz="1100">
              <a:solidFill>
                <a:srgbClr val="FFFFFF"/>
              </a:solidFill>
              <a:latin typeface="Roboto"/>
              <a:ea typeface="Roboto"/>
              <a:cs typeface="Roboto"/>
              <a:sym typeface="Roboto"/>
            </a:endParaRPr>
          </a:p>
        </p:txBody>
      </p:sp>
      <p:sp>
        <p:nvSpPr>
          <p:cNvPr id="305" name="Google Shape;305;p35"/>
          <p:cNvSpPr/>
          <p:nvPr/>
        </p:nvSpPr>
        <p:spPr>
          <a:xfrm>
            <a:off x="5828650" y="1253100"/>
            <a:ext cx="2983500" cy="1512300"/>
          </a:xfrm>
          <a:prstGeom prst="roundRect">
            <a:avLst>
              <a:gd fmla="val 16667" name="adj"/>
            </a:avLst>
          </a:prstGeom>
          <a:solidFill>
            <a:schemeClr val="dk1"/>
          </a:solidFill>
          <a:ln cap="flat" cmpd="sng" w="9525">
            <a:solidFill>
              <a:srgbClr val="249C90"/>
            </a:solidFill>
            <a:prstDash val="solid"/>
            <a:round/>
            <a:headEnd len="sm" w="sm" type="none"/>
            <a:tailEnd len="sm" w="sm" type="none"/>
          </a:ln>
        </p:spPr>
        <p:txBody>
          <a:bodyPr anchorCtr="0" anchor="ctr" bIns="91425" lIns="91425" spcFirstLastPara="1" rIns="91425" wrap="square" tIns="0">
            <a:noAutofit/>
          </a:bodyPr>
          <a:lstStyle/>
          <a:p>
            <a:pPr indent="0" lvl="0" marL="0" rtl="0" algn="ctr">
              <a:spcBef>
                <a:spcPts val="0"/>
              </a:spcBef>
              <a:spcAft>
                <a:spcPts val="0"/>
              </a:spcAft>
              <a:buNone/>
            </a:pPr>
            <a:r>
              <a:t/>
            </a:r>
            <a:endParaRPr b="1" sz="1300">
              <a:solidFill>
                <a:srgbClr val="FFFFFF"/>
              </a:solidFill>
              <a:latin typeface="Roboto"/>
              <a:ea typeface="Roboto"/>
              <a:cs typeface="Roboto"/>
              <a:sym typeface="Roboto"/>
            </a:endParaRPr>
          </a:p>
        </p:txBody>
      </p:sp>
      <p:cxnSp>
        <p:nvCxnSpPr>
          <p:cNvPr id="306" name="Google Shape;306;p35"/>
          <p:cNvCxnSpPr>
            <a:stCxn id="304" idx="3"/>
            <a:endCxn id="305" idx="1"/>
          </p:cNvCxnSpPr>
          <p:nvPr/>
        </p:nvCxnSpPr>
        <p:spPr>
          <a:xfrm flipH="1" rot="10800000">
            <a:off x="4984688" y="2009238"/>
            <a:ext cx="843900" cy="562500"/>
          </a:xfrm>
          <a:prstGeom prst="bentConnector3">
            <a:avLst>
              <a:gd fmla="val 50004" name="adj1"/>
            </a:avLst>
          </a:prstGeom>
          <a:noFill/>
          <a:ln cap="flat" cmpd="sng" w="28575">
            <a:solidFill>
              <a:srgbClr val="C2C2C2"/>
            </a:solidFill>
            <a:prstDash val="solid"/>
            <a:round/>
            <a:headEnd len="sm" w="sm" type="none"/>
            <a:tailEnd len="sm" w="sm" type="none"/>
          </a:ln>
        </p:spPr>
      </p:cxnSp>
      <p:cxnSp>
        <p:nvCxnSpPr>
          <p:cNvPr id="307" name="Google Shape;307;p35"/>
          <p:cNvCxnSpPr>
            <a:stCxn id="308" idx="1"/>
            <a:endCxn id="301" idx="3"/>
          </p:cNvCxnSpPr>
          <p:nvPr/>
        </p:nvCxnSpPr>
        <p:spPr>
          <a:xfrm flipH="1">
            <a:off x="4984675" y="3622664"/>
            <a:ext cx="843900" cy="458400"/>
          </a:xfrm>
          <a:prstGeom prst="bentConnector3">
            <a:avLst>
              <a:gd fmla="val 50000" name="adj1"/>
            </a:avLst>
          </a:prstGeom>
          <a:noFill/>
          <a:ln cap="flat" cmpd="sng" w="28575">
            <a:solidFill>
              <a:srgbClr val="C2C2C2"/>
            </a:solidFill>
            <a:prstDash val="solid"/>
            <a:round/>
            <a:headEnd len="sm" w="sm" type="none"/>
            <a:tailEnd len="sm" w="sm" type="none"/>
          </a:ln>
        </p:spPr>
      </p:cxnSp>
      <p:sp>
        <p:nvSpPr>
          <p:cNvPr id="309" name="Google Shape;309;p35"/>
          <p:cNvSpPr txBox="1"/>
          <p:nvPr/>
        </p:nvSpPr>
        <p:spPr>
          <a:xfrm>
            <a:off x="5979675" y="1253100"/>
            <a:ext cx="2681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u="sng">
                <a:solidFill>
                  <a:schemeClr val="lt1"/>
                </a:solidFill>
                <a:latin typeface="Lato"/>
                <a:ea typeface="Lato"/>
                <a:cs typeface="Lato"/>
                <a:sym typeface="Lato"/>
              </a:rPr>
              <a:t>Classification Report:</a:t>
            </a:r>
            <a:endParaRPr b="1" u="sng">
              <a:solidFill>
                <a:schemeClr val="lt1"/>
              </a:solidFill>
              <a:latin typeface="Lato"/>
              <a:ea typeface="Lato"/>
              <a:cs typeface="Lato"/>
              <a:sym typeface="Lato"/>
            </a:endParaRPr>
          </a:p>
        </p:txBody>
      </p:sp>
      <p:sp>
        <p:nvSpPr>
          <p:cNvPr id="310" name="Google Shape;310;p35"/>
          <p:cNvSpPr/>
          <p:nvPr/>
        </p:nvSpPr>
        <p:spPr>
          <a:xfrm>
            <a:off x="5828600" y="3174825"/>
            <a:ext cx="2983500" cy="1512300"/>
          </a:xfrm>
          <a:prstGeom prst="roundRect">
            <a:avLst>
              <a:gd fmla="val 16667" name="adj"/>
            </a:avLst>
          </a:prstGeom>
          <a:solidFill>
            <a:schemeClr val="dk1"/>
          </a:solidFill>
          <a:ln cap="flat" cmpd="sng" w="9525">
            <a:solidFill>
              <a:srgbClr val="249C90"/>
            </a:solidFill>
            <a:prstDash val="solid"/>
            <a:round/>
            <a:headEnd len="sm" w="sm" type="none"/>
            <a:tailEnd len="sm" w="sm" type="none"/>
          </a:ln>
        </p:spPr>
        <p:txBody>
          <a:bodyPr anchorCtr="0" anchor="ctr" bIns="91425" lIns="91425" spcFirstLastPara="1" rIns="91425" wrap="square" tIns="0">
            <a:noAutofit/>
          </a:bodyPr>
          <a:lstStyle/>
          <a:p>
            <a:pPr indent="0" lvl="0" marL="0" rtl="0" algn="ctr">
              <a:spcBef>
                <a:spcPts val="0"/>
              </a:spcBef>
              <a:spcAft>
                <a:spcPts val="0"/>
              </a:spcAft>
              <a:buNone/>
            </a:pPr>
            <a:r>
              <a:t/>
            </a:r>
            <a:endParaRPr b="1" sz="1300">
              <a:solidFill>
                <a:srgbClr val="FFFFFF"/>
              </a:solidFill>
              <a:latin typeface="Roboto"/>
              <a:ea typeface="Roboto"/>
              <a:cs typeface="Roboto"/>
              <a:sym typeface="Roboto"/>
            </a:endParaRPr>
          </a:p>
        </p:txBody>
      </p:sp>
      <p:sp>
        <p:nvSpPr>
          <p:cNvPr id="311" name="Google Shape;311;p35"/>
          <p:cNvSpPr txBox="1"/>
          <p:nvPr/>
        </p:nvSpPr>
        <p:spPr>
          <a:xfrm>
            <a:off x="5979650" y="3152300"/>
            <a:ext cx="2681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u="sng">
                <a:solidFill>
                  <a:schemeClr val="lt1"/>
                </a:solidFill>
                <a:latin typeface="Lato"/>
                <a:ea typeface="Lato"/>
                <a:cs typeface="Lato"/>
                <a:sym typeface="Lato"/>
              </a:rPr>
              <a:t>Classification Report:</a:t>
            </a:r>
            <a:endParaRPr b="1" u="sng">
              <a:solidFill>
                <a:schemeClr val="lt1"/>
              </a:solidFill>
              <a:latin typeface="Lato"/>
              <a:ea typeface="Lato"/>
              <a:cs typeface="Lato"/>
              <a:sym typeface="Lato"/>
            </a:endParaRPr>
          </a:p>
        </p:txBody>
      </p:sp>
      <p:pic>
        <p:nvPicPr>
          <p:cNvPr id="312" name="Google Shape;312;p35"/>
          <p:cNvPicPr preferRelativeResize="0"/>
          <p:nvPr/>
        </p:nvPicPr>
        <p:blipFill>
          <a:blip r:embed="rId3">
            <a:alphaModFix/>
          </a:blip>
          <a:stretch>
            <a:fillRect/>
          </a:stretch>
        </p:blipFill>
        <p:spPr>
          <a:xfrm>
            <a:off x="5980750" y="1622100"/>
            <a:ext cx="2679198" cy="945600"/>
          </a:xfrm>
          <a:prstGeom prst="rect">
            <a:avLst/>
          </a:prstGeom>
          <a:noFill/>
          <a:ln>
            <a:noFill/>
          </a:ln>
        </p:spPr>
      </p:pic>
      <p:sp>
        <p:nvSpPr>
          <p:cNvPr id="313" name="Google Shape;313;p35"/>
          <p:cNvSpPr/>
          <p:nvPr/>
        </p:nvSpPr>
        <p:spPr>
          <a:xfrm>
            <a:off x="6766550" y="1606500"/>
            <a:ext cx="498525" cy="945600"/>
          </a:xfrm>
          <a:prstGeom prst="flowChartProcess">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5"/>
          <p:cNvSpPr/>
          <p:nvPr/>
        </p:nvSpPr>
        <p:spPr>
          <a:xfrm>
            <a:off x="7314250" y="1606500"/>
            <a:ext cx="347075" cy="945600"/>
          </a:xfrm>
          <a:prstGeom prst="flowChartProcess">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5"/>
          <p:cNvSpPr/>
          <p:nvPr/>
        </p:nvSpPr>
        <p:spPr>
          <a:xfrm>
            <a:off x="7704800" y="1606500"/>
            <a:ext cx="379550" cy="945600"/>
          </a:xfrm>
          <a:prstGeom prst="flowChartProcess">
            <a:avLst/>
          </a:prstGeom>
          <a:noFill/>
          <a:ln cap="flat" cmpd="sng" w="3810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5"/>
          <p:cNvSpPr/>
          <p:nvPr/>
        </p:nvSpPr>
        <p:spPr>
          <a:xfrm>
            <a:off x="7812838" y="2101625"/>
            <a:ext cx="271500" cy="195300"/>
          </a:xfrm>
          <a:prstGeom prst="horizontalScroll">
            <a:avLst>
              <a:gd fmla="val 12500"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7" name="Google Shape;317;p35"/>
          <p:cNvPicPr preferRelativeResize="0"/>
          <p:nvPr/>
        </p:nvPicPr>
        <p:blipFill>
          <a:blip r:embed="rId4">
            <a:alphaModFix/>
          </a:blip>
          <a:stretch>
            <a:fillRect/>
          </a:stretch>
        </p:blipFill>
        <p:spPr>
          <a:xfrm>
            <a:off x="5980750" y="3529625"/>
            <a:ext cx="2679193" cy="914400"/>
          </a:xfrm>
          <a:prstGeom prst="rect">
            <a:avLst/>
          </a:prstGeom>
          <a:noFill/>
          <a:ln>
            <a:noFill/>
          </a:ln>
        </p:spPr>
      </p:pic>
      <p:sp>
        <p:nvSpPr>
          <p:cNvPr id="318" name="Google Shape;318;p35"/>
          <p:cNvSpPr/>
          <p:nvPr/>
        </p:nvSpPr>
        <p:spPr>
          <a:xfrm>
            <a:off x="6631075" y="3534200"/>
            <a:ext cx="472025" cy="905250"/>
          </a:xfrm>
          <a:prstGeom prst="flowChartProcess">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5"/>
          <p:cNvSpPr/>
          <p:nvPr/>
        </p:nvSpPr>
        <p:spPr>
          <a:xfrm>
            <a:off x="7143225" y="3534200"/>
            <a:ext cx="420624" cy="905250"/>
          </a:xfrm>
          <a:prstGeom prst="flowChartProcess">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5"/>
          <p:cNvSpPr/>
          <p:nvPr/>
        </p:nvSpPr>
        <p:spPr>
          <a:xfrm>
            <a:off x="7580000" y="3534200"/>
            <a:ext cx="472025" cy="905250"/>
          </a:xfrm>
          <a:prstGeom prst="flowChartProcess">
            <a:avLst/>
          </a:prstGeom>
          <a:noFill/>
          <a:ln cap="flat" cmpd="sng" w="3810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5"/>
          <p:cNvSpPr/>
          <p:nvPr/>
        </p:nvSpPr>
        <p:spPr>
          <a:xfrm>
            <a:off x="1387375" y="3289650"/>
            <a:ext cx="4211100" cy="1624200"/>
          </a:xfrm>
          <a:prstGeom prst="ellipse">
            <a:avLst/>
          </a:prstGeom>
          <a:no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5"/>
          <p:cNvSpPr/>
          <p:nvPr/>
        </p:nvSpPr>
        <p:spPr>
          <a:xfrm>
            <a:off x="7729525" y="3980550"/>
            <a:ext cx="271500" cy="159900"/>
          </a:xfrm>
          <a:prstGeom prst="horizontalScroll">
            <a:avLst>
              <a:gd fmla="val 12500" name="adj"/>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5"/>
          <p:cNvSpPr/>
          <p:nvPr/>
        </p:nvSpPr>
        <p:spPr>
          <a:xfrm>
            <a:off x="2821825" y="1900650"/>
            <a:ext cx="1342200" cy="1342200"/>
          </a:xfrm>
          <a:prstGeom prst="mathMultiply">
            <a:avLst>
              <a:gd fmla="val 23520" name="adj1"/>
            </a:avLst>
          </a:prstGeom>
          <a:solidFill>
            <a:srgbClr val="FF0000"/>
          </a:solidFill>
          <a:ln cap="flat" cmpd="sng" w="9525">
            <a:solidFill>
              <a:srgbClr val="FF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300"/>
                                        <p:tgtEl>
                                          <p:spTgt spid="3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000"/>
                                        <p:tgtEl>
                                          <p:spTgt spid="3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6"/>
          <p:cNvSpPr txBox="1"/>
          <p:nvPr>
            <p:ph type="title"/>
          </p:nvPr>
        </p:nvSpPr>
        <p:spPr>
          <a:xfrm>
            <a:off x="730000" y="1318650"/>
            <a:ext cx="5751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Model Evaluation</a:t>
            </a:r>
            <a:endParaRPr/>
          </a:p>
        </p:txBody>
      </p:sp>
      <p:grpSp>
        <p:nvGrpSpPr>
          <p:cNvPr id="329" name="Google Shape;329;p36"/>
          <p:cNvGrpSpPr/>
          <p:nvPr/>
        </p:nvGrpSpPr>
        <p:grpSpPr>
          <a:xfrm>
            <a:off x="5501741" y="875333"/>
            <a:ext cx="2987791" cy="4143472"/>
            <a:chOff x="873850" y="1826026"/>
            <a:chExt cx="2185975" cy="3206525"/>
          </a:xfrm>
        </p:grpSpPr>
        <p:pic>
          <p:nvPicPr>
            <p:cNvPr id="330" name="Google Shape;330;p36"/>
            <p:cNvPicPr preferRelativeResize="0"/>
            <p:nvPr/>
          </p:nvPicPr>
          <p:blipFill>
            <a:blip r:embed="rId3">
              <a:alphaModFix/>
            </a:blip>
            <a:stretch>
              <a:fillRect/>
            </a:stretch>
          </p:blipFill>
          <p:spPr>
            <a:xfrm>
              <a:off x="873850" y="1826026"/>
              <a:ext cx="1890025" cy="3206525"/>
            </a:xfrm>
            <a:prstGeom prst="rect">
              <a:avLst/>
            </a:prstGeom>
            <a:noFill/>
            <a:ln>
              <a:noFill/>
            </a:ln>
          </p:spPr>
        </p:pic>
        <p:pic>
          <p:nvPicPr>
            <p:cNvPr id="331" name="Google Shape;331;p36"/>
            <p:cNvPicPr preferRelativeResize="0"/>
            <p:nvPr/>
          </p:nvPicPr>
          <p:blipFill>
            <a:blip r:embed="rId4">
              <a:alphaModFix/>
            </a:blip>
            <a:stretch>
              <a:fillRect/>
            </a:stretch>
          </p:blipFill>
          <p:spPr>
            <a:xfrm>
              <a:off x="2634550" y="1888513"/>
              <a:ext cx="425275" cy="3081549"/>
            </a:xfrm>
            <a:prstGeom prst="rect">
              <a:avLst/>
            </a:prstGeom>
            <a:noFill/>
            <a:ln>
              <a:noFill/>
            </a:ln>
          </p:spPr>
        </p:pic>
      </p:grpSp>
      <p:pic>
        <p:nvPicPr>
          <p:cNvPr id="332" name="Google Shape;332;p36"/>
          <p:cNvPicPr preferRelativeResize="0"/>
          <p:nvPr/>
        </p:nvPicPr>
        <p:blipFill>
          <a:blip r:embed="rId5">
            <a:alphaModFix/>
          </a:blip>
          <a:stretch>
            <a:fillRect/>
          </a:stretch>
        </p:blipFill>
        <p:spPr>
          <a:xfrm>
            <a:off x="653625" y="2142463"/>
            <a:ext cx="4291824" cy="2657550"/>
          </a:xfrm>
          <a:prstGeom prst="rect">
            <a:avLst/>
          </a:prstGeom>
          <a:noFill/>
          <a:ln>
            <a:noFill/>
          </a:ln>
        </p:spPr>
      </p:pic>
      <p:sp>
        <p:nvSpPr>
          <p:cNvPr id="333" name="Google Shape;333;p36"/>
          <p:cNvSpPr/>
          <p:nvPr/>
        </p:nvSpPr>
        <p:spPr>
          <a:xfrm>
            <a:off x="4057500" y="3979175"/>
            <a:ext cx="514500" cy="545100"/>
          </a:xfrm>
          <a:prstGeom prst="ellipse">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6"/>
          <p:cNvSpPr/>
          <p:nvPr/>
        </p:nvSpPr>
        <p:spPr>
          <a:xfrm>
            <a:off x="5571750" y="1318650"/>
            <a:ext cx="2987700" cy="451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6"/>
          <p:cNvSpPr/>
          <p:nvPr/>
        </p:nvSpPr>
        <p:spPr>
          <a:xfrm>
            <a:off x="5571750" y="1986975"/>
            <a:ext cx="2987700" cy="451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6"/>
          <p:cNvSpPr/>
          <p:nvPr/>
        </p:nvSpPr>
        <p:spPr>
          <a:xfrm>
            <a:off x="5571750" y="2725200"/>
            <a:ext cx="2987700" cy="227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6"/>
          <p:cNvSpPr/>
          <p:nvPr/>
        </p:nvSpPr>
        <p:spPr>
          <a:xfrm>
            <a:off x="5571750" y="3171225"/>
            <a:ext cx="2987700" cy="451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6"/>
          <p:cNvSpPr/>
          <p:nvPr/>
        </p:nvSpPr>
        <p:spPr>
          <a:xfrm>
            <a:off x="5571750" y="3841050"/>
            <a:ext cx="2987700" cy="683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6"/>
          <p:cNvSpPr/>
          <p:nvPr/>
        </p:nvSpPr>
        <p:spPr>
          <a:xfrm>
            <a:off x="5571750" y="4742475"/>
            <a:ext cx="2987700" cy="227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6"/>
          <p:cNvSpPr/>
          <p:nvPr/>
        </p:nvSpPr>
        <p:spPr>
          <a:xfrm>
            <a:off x="5571750" y="1770150"/>
            <a:ext cx="2987700" cy="227700"/>
          </a:xfrm>
          <a:prstGeom prst="rect">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6"/>
          <p:cNvSpPr/>
          <p:nvPr/>
        </p:nvSpPr>
        <p:spPr>
          <a:xfrm>
            <a:off x="5571750" y="2467988"/>
            <a:ext cx="2987700" cy="227700"/>
          </a:xfrm>
          <a:prstGeom prst="rect">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6"/>
          <p:cNvSpPr/>
          <p:nvPr/>
        </p:nvSpPr>
        <p:spPr>
          <a:xfrm>
            <a:off x="5571750" y="2952900"/>
            <a:ext cx="2987700" cy="227700"/>
          </a:xfrm>
          <a:prstGeom prst="rect">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6"/>
          <p:cNvSpPr/>
          <p:nvPr/>
        </p:nvSpPr>
        <p:spPr>
          <a:xfrm>
            <a:off x="5571750" y="3605238"/>
            <a:ext cx="2987700" cy="227700"/>
          </a:xfrm>
          <a:prstGeom prst="rect">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6"/>
          <p:cNvSpPr/>
          <p:nvPr/>
        </p:nvSpPr>
        <p:spPr>
          <a:xfrm>
            <a:off x="5571750" y="4532250"/>
            <a:ext cx="2987700" cy="227700"/>
          </a:xfrm>
          <a:prstGeom prst="rect">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par>
                                <p:cTn fill="hold" nodeType="with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par>
                                <p:cTn fill="hold" nodeType="with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000"/>
                                        <p:tgtEl>
                                          <p:spTgt spid="336"/>
                                        </p:tgtEl>
                                      </p:cBhvr>
                                    </p:animEffect>
                                  </p:childTnLst>
                                </p:cTn>
                              </p:par>
                              <p:par>
                                <p:cTn fill="hold" nodeType="with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000"/>
                                        <p:tgtEl>
                                          <p:spTgt spid="337"/>
                                        </p:tgtEl>
                                      </p:cBhvr>
                                    </p:animEffect>
                                  </p:childTnLst>
                                </p:cTn>
                              </p:par>
                              <p:par>
                                <p:cTn fill="hold" nodeType="with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000"/>
                                        <p:tgtEl>
                                          <p:spTgt spid="338"/>
                                        </p:tgtEl>
                                      </p:cBhvr>
                                    </p:animEffect>
                                  </p:childTnLst>
                                </p:cTn>
                              </p:par>
                              <p:par>
                                <p:cTn fill="hold" nodeType="with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000"/>
                                        <p:tgtEl>
                                          <p:spTgt spid="339"/>
                                        </p:tgtEl>
                                      </p:cBhvr>
                                    </p:animEffect>
                                  </p:childTnLst>
                                </p:cTn>
                              </p:par>
                              <p:par>
                                <p:cTn fill="hold" nodeType="with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000"/>
                                        <p:tgtEl>
                                          <p:spTgt spid="3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000"/>
                                        <p:tgtEl>
                                          <p:spTgt spid="340"/>
                                        </p:tgtEl>
                                      </p:cBhvr>
                                    </p:animEffect>
                                  </p:childTnLst>
                                </p:cTn>
                              </p:par>
                              <p:par>
                                <p:cTn fill="hold" nodeType="with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par>
                                <p:cTn fill="hold" nodeType="with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par>
                                <p:cTn fill="hold" nodeType="with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par>
                                <p:cTn fill="hold" nodeType="with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8" name="Shape 348"/>
        <p:cNvGrpSpPr/>
        <p:nvPr/>
      </p:nvGrpSpPr>
      <p:grpSpPr>
        <a:xfrm>
          <a:off x="0" y="0"/>
          <a:ext cx="0" cy="0"/>
          <a:chOff x="0" y="0"/>
          <a:chExt cx="0" cy="0"/>
        </a:xfrm>
      </p:grpSpPr>
      <p:sp>
        <p:nvSpPr>
          <p:cNvPr id="349" name="Google Shape;349;p37"/>
          <p:cNvSpPr txBox="1"/>
          <p:nvPr>
            <p:ph idx="4294967295" type="title"/>
          </p:nvPr>
        </p:nvSpPr>
        <p:spPr>
          <a:xfrm>
            <a:off x="729450" y="733950"/>
            <a:ext cx="7688400" cy="45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00">
                <a:solidFill>
                  <a:schemeClr val="lt1"/>
                </a:solidFill>
              </a:rPr>
              <a:t>Final Logistic Regression Equation:</a:t>
            </a:r>
            <a:endParaRPr sz="1800">
              <a:solidFill>
                <a:schemeClr val="lt1"/>
              </a:solidFill>
            </a:endParaRPr>
          </a:p>
        </p:txBody>
      </p:sp>
      <p:sp>
        <p:nvSpPr>
          <p:cNvPr id="350" name="Google Shape;350;p37"/>
          <p:cNvSpPr txBox="1"/>
          <p:nvPr/>
        </p:nvSpPr>
        <p:spPr>
          <a:xfrm>
            <a:off x="729450" y="1794075"/>
            <a:ext cx="7848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ln[y/(1−y)] = -5.22e-07 + 0.231*Month_Nov + 0.163*VisitorType_New_Visitor + 0.151*SpecialDay_0.0 + 0.105*Info_Dur_View + 0.055*Browser13 - 0.108*TrafficType_6 - 0.359*TrafficType_3 - 0.321*TrafficType_13 - 0.307*Month_Feb - 0.285*Month_Mar - 0.265*TrafficType_1 - 0.230*Month_Dec - 0.19*Month_May -1.39*SpecialDay_0.8 - 0.134*Browser_3 - 0.122*Month_June + ε </a:t>
            </a:r>
            <a:endParaRPr>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idx="4294967295" type="title"/>
          </p:nvPr>
        </p:nvSpPr>
        <p:spPr>
          <a:xfrm>
            <a:off x="3412200" y="336175"/>
            <a:ext cx="2383500" cy="5352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20">
                <a:solidFill>
                  <a:schemeClr val="lt1"/>
                </a:solidFill>
              </a:rPr>
              <a:t>Import the Data</a:t>
            </a:r>
            <a:endParaRPr sz="2220">
              <a:solidFill>
                <a:schemeClr val="lt1"/>
              </a:solidFill>
            </a:endParaRPr>
          </a:p>
        </p:txBody>
      </p:sp>
      <p:sp>
        <p:nvSpPr>
          <p:cNvPr id="106" name="Google Shape;106;p16"/>
          <p:cNvSpPr txBox="1"/>
          <p:nvPr/>
        </p:nvSpPr>
        <p:spPr>
          <a:xfrm>
            <a:off x="3595200" y="1340400"/>
            <a:ext cx="2015400" cy="523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lt1"/>
                </a:solidFill>
                <a:latin typeface="Lato"/>
                <a:ea typeface="Lato"/>
                <a:cs typeface="Lato"/>
                <a:sym typeface="Lato"/>
              </a:rPr>
              <a:t>Preprocessing</a:t>
            </a:r>
            <a:endParaRPr b="1" sz="2200">
              <a:solidFill>
                <a:schemeClr val="lt1"/>
              </a:solidFill>
              <a:latin typeface="Lato"/>
              <a:ea typeface="Lato"/>
              <a:cs typeface="Lato"/>
              <a:sym typeface="Lato"/>
            </a:endParaRPr>
          </a:p>
        </p:txBody>
      </p:sp>
      <p:sp>
        <p:nvSpPr>
          <p:cNvPr id="107" name="Google Shape;107;p16"/>
          <p:cNvSpPr txBox="1"/>
          <p:nvPr/>
        </p:nvSpPr>
        <p:spPr>
          <a:xfrm>
            <a:off x="2890800" y="2310150"/>
            <a:ext cx="3424200" cy="5232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lt1"/>
                </a:solidFill>
                <a:latin typeface="Raleway"/>
                <a:ea typeface="Raleway"/>
                <a:cs typeface="Raleway"/>
                <a:sym typeface="Raleway"/>
              </a:rPr>
              <a:t>Distribution of Variables</a:t>
            </a:r>
            <a:endParaRPr b="1" sz="2200">
              <a:solidFill>
                <a:schemeClr val="lt1"/>
              </a:solidFill>
              <a:latin typeface="Raleway"/>
              <a:ea typeface="Raleway"/>
              <a:cs typeface="Raleway"/>
              <a:sym typeface="Raleway"/>
            </a:endParaRPr>
          </a:p>
          <a:p>
            <a:pPr indent="0" lvl="0" marL="0" rtl="0" algn="l">
              <a:spcBef>
                <a:spcPts val="0"/>
              </a:spcBef>
              <a:spcAft>
                <a:spcPts val="0"/>
              </a:spcAft>
              <a:buNone/>
            </a:pPr>
            <a:r>
              <a:t/>
            </a:r>
            <a:endParaRPr>
              <a:latin typeface="Lato"/>
              <a:ea typeface="Lato"/>
              <a:cs typeface="Lato"/>
              <a:sym typeface="Lato"/>
            </a:endParaRPr>
          </a:p>
        </p:txBody>
      </p:sp>
      <p:sp>
        <p:nvSpPr>
          <p:cNvPr id="108" name="Google Shape;108;p16"/>
          <p:cNvSpPr txBox="1"/>
          <p:nvPr/>
        </p:nvSpPr>
        <p:spPr>
          <a:xfrm>
            <a:off x="3909450" y="3319775"/>
            <a:ext cx="1318200" cy="5388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lt1"/>
                </a:solidFill>
                <a:latin typeface="Raleway"/>
                <a:ea typeface="Raleway"/>
                <a:cs typeface="Raleway"/>
                <a:sym typeface="Raleway"/>
              </a:rPr>
              <a:t>Outliers</a:t>
            </a:r>
            <a:endParaRPr>
              <a:solidFill>
                <a:schemeClr val="lt1"/>
              </a:solidFill>
              <a:latin typeface="Lato"/>
              <a:ea typeface="Lato"/>
              <a:cs typeface="Lato"/>
              <a:sym typeface="Lato"/>
            </a:endParaRPr>
          </a:p>
        </p:txBody>
      </p:sp>
      <p:sp>
        <p:nvSpPr>
          <p:cNvPr id="109" name="Google Shape;109;p16"/>
          <p:cNvSpPr txBox="1"/>
          <p:nvPr/>
        </p:nvSpPr>
        <p:spPr>
          <a:xfrm>
            <a:off x="2607750" y="4272125"/>
            <a:ext cx="4070700" cy="5232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chemeClr val="lt1"/>
                </a:solidFill>
                <a:latin typeface="Raleway"/>
                <a:ea typeface="Raleway"/>
                <a:cs typeface="Raleway"/>
                <a:sym typeface="Raleway"/>
              </a:rPr>
              <a:t>Transforming the Data Type</a:t>
            </a:r>
            <a:endParaRPr b="1" sz="2300">
              <a:solidFill>
                <a:schemeClr val="lt1"/>
              </a:solidFill>
              <a:latin typeface="Raleway"/>
              <a:ea typeface="Raleway"/>
              <a:cs typeface="Raleway"/>
              <a:sym typeface="Raleway"/>
            </a:endParaRPr>
          </a:p>
          <a:p>
            <a:pPr indent="0" lvl="0" marL="0" rtl="0" algn="l">
              <a:spcBef>
                <a:spcPts val="0"/>
              </a:spcBef>
              <a:spcAft>
                <a:spcPts val="0"/>
              </a:spcAft>
              <a:buNone/>
            </a:pPr>
            <a:r>
              <a:t/>
            </a:r>
            <a:endParaRPr>
              <a:latin typeface="Lato"/>
              <a:ea typeface="Lato"/>
              <a:cs typeface="Lato"/>
              <a:sym typeface="Lato"/>
            </a:endParaRPr>
          </a:p>
        </p:txBody>
      </p:sp>
      <p:cxnSp>
        <p:nvCxnSpPr>
          <p:cNvPr id="110" name="Google Shape;110;p16"/>
          <p:cNvCxnSpPr/>
          <p:nvPr/>
        </p:nvCxnSpPr>
        <p:spPr>
          <a:xfrm flipH="1">
            <a:off x="4599000" y="947575"/>
            <a:ext cx="3900" cy="288300"/>
          </a:xfrm>
          <a:prstGeom prst="straightConnector1">
            <a:avLst/>
          </a:prstGeom>
          <a:noFill/>
          <a:ln cap="flat" cmpd="sng" w="9525">
            <a:solidFill>
              <a:schemeClr val="dk2"/>
            </a:solidFill>
            <a:prstDash val="solid"/>
            <a:round/>
            <a:headEnd len="med" w="med" type="none"/>
            <a:tailEnd len="med" w="med" type="triangle"/>
          </a:ln>
        </p:spPr>
      </p:cxnSp>
      <p:cxnSp>
        <p:nvCxnSpPr>
          <p:cNvPr id="111" name="Google Shape;111;p16"/>
          <p:cNvCxnSpPr/>
          <p:nvPr/>
        </p:nvCxnSpPr>
        <p:spPr>
          <a:xfrm flipH="1">
            <a:off x="4600950" y="1985275"/>
            <a:ext cx="3900" cy="288300"/>
          </a:xfrm>
          <a:prstGeom prst="straightConnector1">
            <a:avLst/>
          </a:prstGeom>
          <a:noFill/>
          <a:ln cap="flat" cmpd="sng" w="9525">
            <a:solidFill>
              <a:schemeClr val="dk2"/>
            </a:solidFill>
            <a:prstDash val="solid"/>
            <a:round/>
            <a:headEnd len="med" w="med" type="none"/>
            <a:tailEnd len="med" w="med" type="triangle"/>
          </a:ln>
        </p:spPr>
      </p:cxnSp>
      <p:cxnSp>
        <p:nvCxnSpPr>
          <p:cNvPr id="112" name="Google Shape;112;p16"/>
          <p:cNvCxnSpPr/>
          <p:nvPr/>
        </p:nvCxnSpPr>
        <p:spPr>
          <a:xfrm flipH="1">
            <a:off x="4599000" y="2928775"/>
            <a:ext cx="3900" cy="288300"/>
          </a:xfrm>
          <a:prstGeom prst="straightConnector1">
            <a:avLst/>
          </a:prstGeom>
          <a:noFill/>
          <a:ln cap="flat" cmpd="sng" w="9525">
            <a:solidFill>
              <a:schemeClr val="dk2"/>
            </a:solidFill>
            <a:prstDash val="solid"/>
            <a:round/>
            <a:headEnd len="med" w="med" type="none"/>
            <a:tailEnd len="med" w="med" type="triangle"/>
          </a:ln>
        </p:spPr>
      </p:cxnSp>
      <p:cxnSp>
        <p:nvCxnSpPr>
          <p:cNvPr id="113" name="Google Shape;113;p16"/>
          <p:cNvCxnSpPr/>
          <p:nvPr/>
        </p:nvCxnSpPr>
        <p:spPr>
          <a:xfrm flipH="1">
            <a:off x="4599000" y="3919375"/>
            <a:ext cx="3900" cy="288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500"/>
                                        <p:tgtEl>
                                          <p:spTgt spid="105"/>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2" presetSubtype="1">
                                  <p:stCondLst>
                                    <p:cond delay="0"/>
                                  </p:stCondLst>
                                  <p:childTnLst>
                                    <p:set>
                                      <p:cBhvr>
                                        <p:cTn dur="1" fill="hold">
                                          <p:stCondLst>
                                            <p:cond delay="0"/>
                                          </p:stCondLst>
                                        </p:cTn>
                                        <p:tgtEl>
                                          <p:spTgt spid="110"/>
                                        </p:tgtEl>
                                        <p:attrNameLst>
                                          <p:attrName>style.visibility</p:attrName>
                                        </p:attrNameLst>
                                      </p:cBhvr>
                                      <p:to>
                                        <p:strVal val="visible"/>
                                      </p:to>
                                    </p:set>
                                    <p:anim calcmode="lin" valueType="num">
                                      <p:cBhvr additive="base">
                                        <p:cTn dur="500"/>
                                        <p:tgtEl>
                                          <p:spTgt spid="110"/>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1">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p:tgtEl>
                                          <p:spTgt spid="106"/>
                                        </p:tgtEl>
                                        <p:attrNameLst>
                                          <p:attrName>ppt_y</p:attrName>
                                        </p:attrNameLst>
                                      </p:cBhvr>
                                      <p:tavLst>
                                        <p:tav fmla="" tm="0">
                                          <p:val>
                                            <p:strVal val="#ppt_y-1"/>
                                          </p:val>
                                        </p:tav>
                                        <p:tav fmla="" tm="100000">
                                          <p:val>
                                            <p:strVal val="#ppt_y"/>
                                          </p:val>
                                        </p:tav>
                                      </p:tavLst>
                                    </p:anim>
                                  </p:childTnLst>
                                </p:cTn>
                              </p:par>
                            </p:childTnLst>
                          </p:cTn>
                        </p:par>
                        <p:par>
                          <p:cTn fill="hold">
                            <p:stCondLst>
                              <p:cond delay="1500"/>
                            </p:stCondLst>
                            <p:childTnLst>
                              <p:par>
                                <p:cTn fill="hold" nodeType="afterEffect" presetClass="entr" presetID="2" presetSubtype="1">
                                  <p:stCondLst>
                                    <p:cond delay="0"/>
                                  </p:stCondLst>
                                  <p:childTnLst>
                                    <p:set>
                                      <p:cBhvr>
                                        <p:cTn dur="1" fill="hold">
                                          <p:stCondLst>
                                            <p:cond delay="0"/>
                                          </p:stCondLst>
                                        </p:cTn>
                                        <p:tgtEl>
                                          <p:spTgt spid="111"/>
                                        </p:tgtEl>
                                        <p:attrNameLst>
                                          <p:attrName>style.visibility</p:attrName>
                                        </p:attrNameLst>
                                      </p:cBhvr>
                                      <p:to>
                                        <p:strVal val="visible"/>
                                      </p:to>
                                    </p:set>
                                    <p:anim calcmode="lin" valueType="num">
                                      <p:cBhvr additive="base">
                                        <p:cTn dur="500"/>
                                        <p:tgtEl>
                                          <p:spTgt spid="111"/>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1">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500"/>
                                        <p:tgtEl>
                                          <p:spTgt spid="107"/>
                                        </p:tgtEl>
                                        <p:attrNameLst>
                                          <p:attrName>ppt_y</p:attrName>
                                        </p:attrNameLst>
                                      </p:cBhvr>
                                      <p:tavLst>
                                        <p:tav fmla="" tm="0">
                                          <p:val>
                                            <p:strVal val="#ppt_y-1"/>
                                          </p:val>
                                        </p:tav>
                                        <p:tav fmla="" tm="100000">
                                          <p:val>
                                            <p:strVal val="#ppt_y"/>
                                          </p:val>
                                        </p:tav>
                                      </p:tavLst>
                                    </p:anim>
                                  </p:childTnLst>
                                </p:cTn>
                              </p:par>
                            </p:childTnLst>
                          </p:cTn>
                        </p:par>
                        <p:par>
                          <p:cTn fill="hold">
                            <p:stCondLst>
                              <p:cond delay="2500"/>
                            </p:stCondLst>
                            <p:childTnLst>
                              <p:par>
                                <p:cTn fill="hold" nodeType="afterEffect" presetClass="entr" presetID="2" presetSubtype="1">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additive="base">
                                        <p:cTn dur="500"/>
                                        <p:tgtEl>
                                          <p:spTgt spid="112"/>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1">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p:tgtEl>
                                          <p:spTgt spid="108"/>
                                        </p:tgtEl>
                                        <p:attrNameLst>
                                          <p:attrName>ppt_y</p:attrName>
                                        </p:attrNameLst>
                                      </p:cBhvr>
                                      <p:tavLst>
                                        <p:tav fmla="" tm="0">
                                          <p:val>
                                            <p:strVal val="#ppt_y-1"/>
                                          </p:val>
                                        </p:tav>
                                        <p:tav fmla="" tm="100000">
                                          <p:val>
                                            <p:strVal val="#ppt_y"/>
                                          </p:val>
                                        </p:tav>
                                      </p:tavLst>
                                    </p:anim>
                                  </p:childTnLst>
                                </p:cTn>
                              </p:par>
                            </p:childTnLst>
                          </p:cTn>
                        </p:par>
                        <p:par>
                          <p:cTn fill="hold">
                            <p:stCondLst>
                              <p:cond delay="3500"/>
                            </p:stCondLst>
                            <p:childTnLst>
                              <p:par>
                                <p:cTn fill="hold" nodeType="afterEffect" presetClass="entr" presetID="2" presetSubtype="1">
                                  <p:stCondLst>
                                    <p:cond delay="0"/>
                                  </p:stCondLst>
                                  <p:childTnLst>
                                    <p:set>
                                      <p:cBhvr>
                                        <p:cTn dur="1" fill="hold">
                                          <p:stCondLst>
                                            <p:cond delay="0"/>
                                          </p:stCondLst>
                                        </p:cTn>
                                        <p:tgtEl>
                                          <p:spTgt spid="113"/>
                                        </p:tgtEl>
                                        <p:attrNameLst>
                                          <p:attrName>style.visibility</p:attrName>
                                        </p:attrNameLst>
                                      </p:cBhvr>
                                      <p:to>
                                        <p:strVal val="visible"/>
                                      </p:to>
                                    </p:set>
                                    <p:anim calcmode="lin" valueType="num">
                                      <p:cBhvr additive="base">
                                        <p:cTn dur="500"/>
                                        <p:tgtEl>
                                          <p:spTgt spid="113"/>
                                        </p:tgtEl>
                                        <p:attrNameLst>
                                          <p:attrName>ppt_y</p:attrName>
                                        </p:attrNameLst>
                                      </p:cBhvr>
                                      <p:tavLst>
                                        <p:tav fmla="" tm="0">
                                          <p:val>
                                            <p:strVal val="#ppt_y-1"/>
                                          </p:val>
                                        </p:tav>
                                        <p:tav fmla="" tm="100000">
                                          <p:val>
                                            <p:strVal val="#ppt_y"/>
                                          </p:val>
                                        </p:tav>
                                      </p:tavLst>
                                    </p:anim>
                                  </p:childTnLst>
                                </p:cTn>
                              </p:par>
                            </p:childTnLst>
                          </p:cTn>
                        </p:par>
                        <p:par>
                          <p:cTn fill="hold">
                            <p:stCondLst>
                              <p:cond delay="4000"/>
                            </p:stCondLst>
                            <p:childTnLst>
                              <p:par>
                                <p:cTn fill="hold" nodeType="afterEffect" presetClass="entr" presetID="2" presetSubtype="1">
                                  <p:stCondLst>
                                    <p:cond delay="0"/>
                                  </p:stCondLst>
                                  <p:childTnLst>
                                    <p:set>
                                      <p:cBhvr>
                                        <p:cTn dur="1" fill="hold">
                                          <p:stCondLst>
                                            <p:cond delay="0"/>
                                          </p:stCondLst>
                                        </p:cTn>
                                        <p:tgtEl>
                                          <p:spTgt spid="109"/>
                                        </p:tgtEl>
                                        <p:attrNameLst>
                                          <p:attrName>style.visibility</p:attrName>
                                        </p:attrNameLst>
                                      </p:cBhvr>
                                      <p:to>
                                        <p:strVal val="visible"/>
                                      </p:to>
                                    </p:set>
                                    <p:anim calcmode="lin" valueType="num">
                                      <p:cBhvr additive="base">
                                        <p:cTn dur="500"/>
                                        <p:tgtEl>
                                          <p:spTgt spid="10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144325" y="625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Importing the Data</a:t>
            </a:r>
            <a:endParaRPr/>
          </a:p>
        </p:txBody>
      </p:sp>
      <p:sp>
        <p:nvSpPr>
          <p:cNvPr id="119" name="Google Shape;119;p17"/>
          <p:cNvSpPr txBox="1"/>
          <p:nvPr>
            <p:ph idx="1" type="body"/>
          </p:nvPr>
        </p:nvSpPr>
        <p:spPr>
          <a:xfrm>
            <a:off x="996725" y="190552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700">
                <a:solidFill>
                  <a:srgbClr val="000000"/>
                </a:solidFill>
              </a:rPr>
              <a:t>Imported our data by:</a:t>
            </a:r>
            <a:endParaRPr sz="2000">
              <a:solidFill>
                <a:srgbClr val="000000"/>
              </a:solidFill>
            </a:endParaRPr>
          </a:p>
          <a:p>
            <a:pPr indent="-336550" lvl="0" marL="457200" rtl="0" algn="l">
              <a:spcBef>
                <a:spcPts val="1200"/>
              </a:spcBef>
              <a:spcAft>
                <a:spcPts val="0"/>
              </a:spcAft>
              <a:buClr>
                <a:srgbClr val="000000"/>
              </a:buClr>
              <a:buSzPts val="1700"/>
              <a:buChar char="-"/>
            </a:pPr>
            <a:r>
              <a:rPr lang="en" sz="1700">
                <a:solidFill>
                  <a:srgbClr val="000000"/>
                </a:solidFill>
              </a:rPr>
              <a:t>Calling document from Github repository</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Using Pandas class to read CSV and return a dataframe</a:t>
            </a:r>
            <a:endParaRPr sz="1700">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1200"/>
              </a:spcAft>
              <a:buNone/>
            </a:pPr>
            <a:r>
              <a:t/>
            </a:r>
            <a:endParaRPr>
              <a:solidFill>
                <a:srgbClr val="000000"/>
              </a:solidFill>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138500" y="66122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a:t>
            </a:r>
            <a:endParaRPr/>
          </a:p>
        </p:txBody>
      </p:sp>
      <p:sp>
        <p:nvSpPr>
          <p:cNvPr id="125" name="Google Shape;125;p18"/>
          <p:cNvSpPr txBox="1"/>
          <p:nvPr>
            <p:ph idx="1" type="body"/>
          </p:nvPr>
        </p:nvSpPr>
        <p:spPr>
          <a:xfrm>
            <a:off x="482125" y="1524025"/>
            <a:ext cx="8198100" cy="3250500"/>
          </a:xfrm>
          <a:prstGeom prst="rect">
            <a:avLst/>
          </a:prstGeom>
        </p:spPr>
        <p:txBody>
          <a:bodyPr anchorCtr="0" anchor="t" bIns="91425" lIns="91425" spcFirstLastPara="1" rIns="91425" wrap="square" tIns="91425">
            <a:normAutofit fontScale="25000" lnSpcReduction="20000"/>
          </a:bodyPr>
          <a:lstStyle/>
          <a:p>
            <a:pPr indent="-323589" lvl="0" marL="457200" rtl="0" algn="l">
              <a:lnSpc>
                <a:spcPct val="150000"/>
              </a:lnSpc>
              <a:spcBef>
                <a:spcPts val="0"/>
              </a:spcBef>
              <a:spcAft>
                <a:spcPts val="0"/>
              </a:spcAft>
              <a:buClr>
                <a:srgbClr val="000000"/>
              </a:buClr>
              <a:buSzPct val="100000"/>
              <a:buChar char="●"/>
            </a:pPr>
            <a:r>
              <a:rPr lang="en" sz="5983">
                <a:solidFill>
                  <a:srgbClr val="000000"/>
                </a:solidFill>
              </a:rPr>
              <a:t>First, we looked the dataframe dimension</a:t>
            </a:r>
            <a:r>
              <a:rPr lang="en" sz="5983">
                <a:solidFill>
                  <a:srgbClr val="000000"/>
                </a:solidFill>
              </a:rPr>
              <a:t>s</a:t>
            </a:r>
            <a:r>
              <a:rPr lang="en" sz="5983">
                <a:solidFill>
                  <a:srgbClr val="000000"/>
                </a:solidFill>
              </a:rPr>
              <a:t>:</a:t>
            </a:r>
            <a:endParaRPr sz="5983">
              <a:solidFill>
                <a:srgbClr val="000000"/>
              </a:solidFill>
            </a:endParaRPr>
          </a:p>
          <a:p>
            <a:pPr indent="0" lvl="0" marL="0" rtl="0" algn="l">
              <a:lnSpc>
                <a:spcPct val="80000"/>
              </a:lnSpc>
              <a:spcBef>
                <a:spcPts val="1000"/>
              </a:spcBef>
              <a:spcAft>
                <a:spcPts val="0"/>
              </a:spcAft>
              <a:buNone/>
            </a:pPr>
            <a:r>
              <a:t/>
            </a:r>
            <a:endParaRPr sz="5983">
              <a:solidFill>
                <a:srgbClr val="000000"/>
              </a:solidFill>
            </a:endParaRPr>
          </a:p>
          <a:p>
            <a:pPr indent="-323589" lvl="0" marL="457200" rtl="0" algn="l">
              <a:spcBef>
                <a:spcPts val="1000"/>
              </a:spcBef>
              <a:spcAft>
                <a:spcPts val="0"/>
              </a:spcAft>
              <a:buClr>
                <a:srgbClr val="000000"/>
              </a:buClr>
              <a:buSzPct val="100000"/>
              <a:buChar char="●"/>
            </a:pPr>
            <a:r>
              <a:rPr lang="en" sz="5983">
                <a:solidFill>
                  <a:srgbClr val="000000"/>
                </a:solidFill>
              </a:rPr>
              <a:t>Afterwards, we identified missing data and removed it from our dataset:</a:t>
            </a:r>
            <a:endParaRPr sz="5983">
              <a:solidFill>
                <a:srgbClr val="000000"/>
              </a:solidFill>
            </a:endParaRPr>
          </a:p>
          <a:p>
            <a:pPr indent="-323589" lvl="1" marL="914400" rtl="0" algn="l">
              <a:spcBef>
                <a:spcPts val="0"/>
              </a:spcBef>
              <a:spcAft>
                <a:spcPts val="0"/>
              </a:spcAft>
              <a:buClr>
                <a:srgbClr val="000000"/>
              </a:buClr>
              <a:buSzPct val="100000"/>
              <a:buChar char="○"/>
            </a:pPr>
            <a:r>
              <a:rPr lang="en" sz="5983">
                <a:solidFill>
                  <a:srgbClr val="000000"/>
                </a:solidFill>
              </a:rPr>
              <a:t>Used isnull.sum() function to see the total number of missing data for each variable</a:t>
            </a:r>
            <a:endParaRPr sz="5983">
              <a:solidFill>
                <a:srgbClr val="000000"/>
              </a:solidFill>
            </a:endParaRPr>
          </a:p>
          <a:p>
            <a:pPr indent="-323589" lvl="1" marL="914400" rtl="0" algn="l">
              <a:lnSpc>
                <a:spcPct val="100000"/>
              </a:lnSpc>
              <a:spcBef>
                <a:spcPts val="0"/>
              </a:spcBef>
              <a:spcAft>
                <a:spcPts val="0"/>
              </a:spcAft>
              <a:buClr>
                <a:srgbClr val="000000"/>
              </a:buClr>
              <a:buSzPct val="100000"/>
              <a:buChar char="○"/>
            </a:pPr>
            <a:r>
              <a:rPr lang="en" sz="5983">
                <a:solidFill>
                  <a:srgbClr val="000000"/>
                </a:solidFill>
              </a:rPr>
              <a:t>Subset our data and confirmed that missing data is evenly distributed across revenue types:</a:t>
            </a:r>
            <a:endParaRPr sz="5983">
              <a:solidFill>
                <a:srgbClr val="000000"/>
              </a:solidFill>
            </a:endParaRPr>
          </a:p>
          <a:p>
            <a:pPr indent="0" lvl="0" marL="914400" rtl="0" algn="l">
              <a:lnSpc>
                <a:spcPct val="100000"/>
              </a:lnSpc>
              <a:spcBef>
                <a:spcPts val="1000"/>
              </a:spcBef>
              <a:spcAft>
                <a:spcPts val="0"/>
              </a:spcAft>
              <a:buNone/>
            </a:pPr>
            <a:r>
              <a:t/>
            </a:r>
            <a:endParaRPr sz="5983">
              <a:solidFill>
                <a:srgbClr val="000000"/>
              </a:solidFill>
            </a:endParaRPr>
          </a:p>
          <a:p>
            <a:pPr indent="0" lvl="0" marL="914400" rtl="0" algn="l">
              <a:lnSpc>
                <a:spcPct val="100000"/>
              </a:lnSpc>
              <a:spcBef>
                <a:spcPts val="1000"/>
              </a:spcBef>
              <a:spcAft>
                <a:spcPts val="0"/>
              </a:spcAft>
              <a:buNone/>
            </a:pPr>
            <a:r>
              <a:t/>
            </a:r>
            <a:endParaRPr sz="5983">
              <a:solidFill>
                <a:srgbClr val="000000"/>
              </a:solidFill>
            </a:endParaRPr>
          </a:p>
          <a:p>
            <a:pPr indent="-323589" lvl="0" marL="457200" rtl="0" algn="l">
              <a:spcBef>
                <a:spcPts val="0"/>
              </a:spcBef>
              <a:spcAft>
                <a:spcPts val="0"/>
              </a:spcAft>
              <a:buClr>
                <a:srgbClr val="000000"/>
              </a:buClr>
              <a:buSzPct val="100000"/>
              <a:buChar char="●"/>
            </a:pPr>
            <a:r>
              <a:rPr lang="en" sz="5983">
                <a:solidFill>
                  <a:srgbClr val="000000"/>
                </a:solidFill>
              </a:rPr>
              <a:t>Created variable: totalPageViews():</a:t>
            </a:r>
            <a:endParaRPr sz="5983">
              <a:solidFill>
                <a:srgbClr val="000000"/>
              </a:solidFill>
            </a:endParaRPr>
          </a:p>
          <a:p>
            <a:pPr indent="-323589" lvl="1" marL="914400" rtl="0" algn="l">
              <a:spcBef>
                <a:spcPts val="0"/>
              </a:spcBef>
              <a:spcAft>
                <a:spcPts val="0"/>
              </a:spcAft>
              <a:buClr>
                <a:srgbClr val="000000"/>
              </a:buClr>
              <a:buSzPct val="100000"/>
              <a:buChar char="○"/>
            </a:pPr>
            <a:r>
              <a:rPr lang="en" sz="5983">
                <a:solidFill>
                  <a:srgbClr val="000000"/>
                </a:solidFill>
              </a:rPr>
              <a:t> Checks to ensure that all rows with total of 0 views and 0 revenue are removed</a:t>
            </a:r>
            <a:endParaRPr sz="5983">
              <a:solidFill>
                <a:srgbClr val="000000"/>
              </a:solidFill>
            </a:endParaRPr>
          </a:p>
          <a:p>
            <a:pPr indent="0" lvl="0" marL="0" rtl="0" algn="l">
              <a:spcBef>
                <a:spcPts val="1200"/>
              </a:spcBef>
              <a:spcAft>
                <a:spcPts val="0"/>
              </a:spcAft>
              <a:buNone/>
            </a:pPr>
            <a:r>
              <a:t/>
            </a:r>
            <a:endParaRPr sz="5583">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457200" rtl="0" algn="l">
              <a:spcBef>
                <a:spcPts val="1200"/>
              </a:spcBef>
              <a:spcAft>
                <a:spcPts val="0"/>
              </a:spcAft>
              <a:buNone/>
            </a:pPr>
            <a:r>
              <a:t/>
            </a:r>
            <a:endParaRPr>
              <a:solidFill>
                <a:srgbClr val="000000"/>
              </a:solidFill>
            </a:endParaRPr>
          </a:p>
          <a:p>
            <a:pPr indent="0" lvl="0" marL="0" rtl="0" algn="l">
              <a:spcBef>
                <a:spcPts val="1200"/>
              </a:spcBef>
              <a:spcAft>
                <a:spcPts val="1200"/>
              </a:spcAft>
              <a:buNone/>
            </a:pPr>
            <a:r>
              <a:t/>
            </a:r>
            <a:endParaRPr>
              <a:solidFill>
                <a:srgbClr val="000000"/>
              </a:solidFill>
            </a:endParaRPr>
          </a:p>
        </p:txBody>
      </p:sp>
      <p:pic>
        <p:nvPicPr>
          <p:cNvPr id="126" name="Google Shape;126;p18"/>
          <p:cNvPicPr preferRelativeResize="0"/>
          <p:nvPr/>
        </p:nvPicPr>
        <p:blipFill>
          <a:blip r:embed="rId3">
            <a:alphaModFix/>
          </a:blip>
          <a:stretch>
            <a:fillRect/>
          </a:stretch>
        </p:blipFill>
        <p:spPr>
          <a:xfrm>
            <a:off x="4651375" y="1631050"/>
            <a:ext cx="2990375" cy="250425"/>
          </a:xfrm>
          <a:prstGeom prst="rect">
            <a:avLst/>
          </a:prstGeom>
          <a:noFill/>
          <a:ln>
            <a:noFill/>
          </a:ln>
        </p:spPr>
      </p:pic>
      <p:pic>
        <p:nvPicPr>
          <p:cNvPr id="127" name="Google Shape;127;p18"/>
          <p:cNvPicPr preferRelativeResize="0"/>
          <p:nvPr/>
        </p:nvPicPr>
        <p:blipFill>
          <a:blip r:embed="rId4">
            <a:alphaModFix/>
          </a:blip>
          <a:stretch>
            <a:fillRect/>
          </a:stretch>
        </p:blipFill>
        <p:spPr>
          <a:xfrm>
            <a:off x="2104400" y="2965425"/>
            <a:ext cx="1755700" cy="497325"/>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idx="4294967295" type="title"/>
          </p:nvPr>
        </p:nvSpPr>
        <p:spPr>
          <a:xfrm>
            <a:off x="401600" y="321425"/>
            <a:ext cx="3300900" cy="49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u="sng"/>
              <a:t>Distribution of Variables:</a:t>
            </a:r>
            <a:endParaRPr sz="2000" u="sng"/>
          </a:p>
        </p:txBody>
      </p:sp>
      <p:pic>
        <p:nvPicPr>
          <p:cNvPr id="133" name="Google Shape;133;p19"/>
          <p:cNvPicPr preferRelativeResize="0"/>
          <p:nvPr/>
        </p:nvPicPr>
        <p:blipFill>
          <a:blip r:embed="rId3">
            <a:alphaModFix/>
          </a:blip>
          <a:stretch>
            <a:fillRect/>
          </a:stretch>
        </p:blipFill>
        <p:spPr>
          <a:xfrm>
            <a:off x="3550800" y="530000"/>
            <a:ext cx="2642086" cy="1956725"/>
          </a:xfrm>
          <a:prstGeom prst="rect">
            <a:avLst/>
          </a:prstGeom>
          <a:noFill/>
          <a:ln>
            <a:noFill/>
          </a:ln>
        </p:spPr>
      </p:pic>
      <p:pic>
        <p:nvPicPr>
          <p:cNvPr id="134" name="Google Shape;134;p19"/>
          <p:cNvPicPr preferRelativeResize="0"/>
          <p:nvPr/>
        </p:nvPicPr>
        <p:blipFill>
          <a:blip r:embed="rId4">
            <a:alphaModFix/>
          </a:blip>
          <a:stretch>
            <a:fillRect/>
          </a:stretch>
        </p:blipFill>
        <p:spPr>
          <a:xfrm>
            <a:off x="6328225" y="480825"/>
            <a:ext cx="2441401" cy="2005889"/>
          </a:xfrm>
          <a:prstGeom prst="rect">
            <a:avLst/>
          </a:prstGeom>
          <a:noFill/>
          <a:ln>
            <a:noFill/>
          </a:ln>
        </p:spPr>
      </p:pic>
      <p:pic>
        <p:nvPicPr>
          <p:cNvPr id="135" name="Google Shape;135;p19"/>
          <p:cNvPicPr preferRelativeResize="0"/>
          <p:nvPr/>
        </p:nvPicPr>
        <p:blipFill>
          <a:blip r:embed="rId5">
            <a:alphaModFix/>
          </a:blip>
          <a:stretch>
            <a:fillRect/>
          </a:stretch>
        </p:blipFill>
        <p:spPr>
          <a:xfrm>
            <a:off x="6377700" y="2812075"/>
            <a:ext cx="2515800" cy="1956716"/>
          </a:xfrm>
          <a:prstGeom prst="rect">
            <a:avLst/>
          </a:prstGeom>
          <a:noFill/>
          <a:ln>
            <a:noFill/>
          </a:ln>
        </p:spPr>
      </p:pic>
      <p:sp>
        <p:nvSpPr>
          <p:cNvPr id="136" name="Google Shape;136;p19"/>
          <p:cNvSpPr txBox="1"/>
          <p:nvPr/>
        </p:nvSpPr>
        <p:spPr>
          <a:xfrm>
            <a:off x="232900" y="1050400"/>
            <a:ext cx="3225900" cy="3340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Lato"/>
              <a:buChar char="●"/>
            </a:pPr>
            <a:r>
              <a:rPr lang="en" sz="1500">
                <a:latin typeface="Lato"/>
                <a:ea typeface="Lato"/>
                <a:cs typeface="Lato"/>
                <a:sym typeface="Lato"/>
              </a:rPr>
              <a:t>Used Histograms to look at distributions of the following numerical values: </a:t>
            </a:r>
            <a:endParaRPr sz="1500">
              <a:latin typeface="Lato"/>
              <a:ea typeface="Lato"/>
              <a:cs typeface="Lato"/>
              <a:sym typeface="Lato"/>
            </a:endParaRPr>
          </a:p>
          <a:p>
            <a:pPr indent="0" lvl="0" marL="457200" rtl="0" algn="l">
              <a:lnSpc>
                <a:spcPct val="100000"/>
              </a:lnSpc>
              <a:spcBef>
                <a:spcPts val="0"/>
              </a:spcBef>
              <a:spcAft>
                <a:spcPts val="0"/>
              </a:spcAft>
              <a:buNone/>
            </a:pPr>
            <a:r>
              <a:t/>
            </a:r>
            <a:endParaRPr sz="1500">
              <a:latin typeface="Lato"/>
              <a:ea typeface="Lato"/>
              <a:cs typeface="Lato"/>
              <a:sym typeface="Lato"/>
            </a:endParaRPr>
          </a:p>
          <a:p>
            <a:pPr indent="-311150" lvl="1" marL="914400" rtl="0" algn="l">
              <a:spcBef>
                <a:spcPts val="0"/>
              </a:spcBef>
              <a:spcAft>
                <a:spcPts val="0"/>
              </a:spcAft>
              <a:buSzPts val="1300"/>
              <a:buFont typeface="Lato"/>
              <a:buChar char="○"/>
            </a:pPr>
            <a:r>
              <a:rPr lang="en" sz="1300">
                <a:latin typeface="Lato"/>
                <a:ea typeface="Lato"/>
                <a:cs typeface="Lato"/>
                <a:sym typeface="Lato"/>
              </a:rPr>
              <a:t>Administrative</a:t>
            </a:r>
            <a:endParaRPr sz="1300">
              <a:latin typeface="Lato"/>
              <a:ea typeface="Lato"/>
              <a:cs typeface="Lato"/>
              <a:sym typeface="Lato"/>
            </a:endParaRPr>
          </a:p>
          <a:p>
            <a:pPr indent="-311150" lvl="1" marL="914400" rtl="0" algn="l">
              <a:spcBef>
                <a:spcPts val="0"/>
              </a:spcBef>
              <a:spcAft>
                <a:spcPts val="0"/>
              </a:spcAft>
              <a:buSzPts val="1300"/>
              <a:buFont typeface="Lato"/>
              <a:buChar char="○"/>
            </a:pPr>
            <a:r>
              <a:rPr lang="en" sz="1300">
                <a:latin typeface="Lato"/>
                <a:ea typeface="Lato"/>
                <a:cs typeface="Lato"/>
                <a:sym typeface="Lato"/>
              </a:rPr>
              <a:t>Administrative Duration</a:t>
            </a:r>
            <a:endParaRPr sz="1300">
              <a:latin typeface="Lato"/>
              <a:ea typeface="Lato"/>
              <a:cs typeface="Lato"/>
              <a:sym typeface="Lato"/>
            </a:endParaRPr>
          </a:p>
          <a:p>
            <a:pPr indent="-311150" lvl="1" marL="914400" rtl="0" algn="l">
              <a:spcBef>
                <a:spcPts val="0"/>
              </a:spcBef>
              <a:spcAft>
                <a:spcPts val="0"/>
              </a:spcAft>
              <a:buSzPts val="1300"/>
              <a:buFont typeface="Lato"/>
              <a:buChar char="○"/>
            </a:pPr>
            <a:r>
              <a:rPr lang="en" sz="1300">
                <a:latin typeface="Lato"/>
                <a:ea typeface="Lato"/>
                <a:cs typeface="Lato"/>
                <a:sym typeface="Lato"/>
              </a:rPr>
              <a:t>Informational</a:t>
            </a:r>
            <a:endParaRPr sz="1300">
              <a:latin typeface="Lato"/>
              <a:ea typeface="Lato"/>
              <a:cs typeface="Lato"/>
              <a:sym typeface="Lato"/>
            </a:endParaRPr>
          </a:p>
          <a:p>
            <a:pPr indent="-311150" lvl="1" marL="914400" rtl="0" algn="l">
              <a:spcBef>
                <a:spcPts val="0"/>
              </a:spcBef>
              <a:spcAft>
                <a:spcPts val="0"/>
              </a:spcAft>
              <a:buSzPts val="1300"/>
              <a:buFont typeface="Lato"/>
              <a:buChar char="○"/>
            </a:pPr>
            <a:r>
              <a:rPr lang="en" sz="1300">
                <a:latin typeface="Lato"/>
                <a:ea typeface="Lato"/>
                <a:cs typeface="Lato"/>
                <a:sym typeface="Lato"/>
              </a:rPr>
              <a:t>Informational Duration</a:t>
            </a:r>
            <a:endParaRPr sz="1300">
              <a:latin typeface="Lato"/>
              <a:ea typeface="Lato"/>
              <a:cs typeface="Lato"/>
              <a:sym typeface="Lato"/>
            </a:endParaRPr>
          </a:p>
          <a:p>
            <a:pPr indent="-311150" lvl="1" marL="914400" rtl="0" algn="l">
              <a:spcBef>
                <a:spcPts val="0"/>
              </a:spcBef>
              <a:spcAft>
                <a:spcPts val="0"/>
              </a:spcAft>
              <a:buSzPts val="1300"/>
              <a:buFont typeface="Lato"/>
              <a:buChar char="○"/>
            </a:pPr>
            <a:r>
              <a:rPr lang="en" sz="1300">
                <a:latin typeface="Lato"/>
                <a:ea typeface="Lato"/>
                <a:cs typeface="Lato"/>
                <a:sym typeface="Lato"/>
              </a:rPr>
              <a:t>Product Related</a:t>
            </a:r>
            <a:endParaRPr sz="1300">
              <a:latin typeface="Lato"/>
              <a:ea typeface="Lato"/>
              <a:cs typeface="Lato"/>
              <a:sym typeface="Lato"/>
            </a:endParaRPr>
          </a:p>
          <a:p>
            <a:pPr indent="-311150" lvl="1" marL="914400" rtl="0" algn="l">
              <a:spcBef>
                <a:spcPts val="0"/>
              </a:spcBef>
              <a:spcAft>
                <a:spcPts val="0"/>
              </a:spcAft>
              <a:buSzPts val="1300"/>
              <a:buFont typeface="Lato"/>
              <a:buChar char="○"/>
            </a:pPr>
            <a:r>
              <a:rPr lang="en" sz="1300">
                <a:latin typeface="Lato"/>
                <a:ea typeface="Lato"/>
                <a:cs typeface="Lato"/>
                <a:sym typeface="Lato"/>
              </a:rPr>
              <a:t>Product Related Duration</a:t>
            </a:r>
            <a:endParaRPr sz="1300">
              <a:latin typeface="Lato"/>
              <a:ea typeface="Lato"/>
              <a:cs typeface="Lato"/>
              <a:sym typeface="Lato"/>
            </a:endParaRPr>
          </a:p>
          <a:p>
            <a:pPr indent="-311150" lvl="1" marL="914400" rtl="0" algn="l">
              <a:spcBef>
                <a:spcPts val="0"/>
              </a:spcBef>
              <a:spcAft>
                <a:spcPts val="0"/>
              </a:spcAft>
              <a:buSzPts val="1300"/>
              <a:buFont typeface="Lato"/>
              <a:buChar char="○"/>
            </a:pPr>
            <a:r>
              <a:rPr lang="en" sz="1300">
                <a:latin typeface="Lato"/>
                <a:ea typeface="Lato"/>
                <a:cs typeface="Lato"/>
                <a:sym typeface="Lato"/>
              </a:rPr>
              <a:t>Bounce Rates</a:t>
            </a:r>
            <a:endParaRPr sz="1300">
              <a:latin typeface="Lato"/>
              <a:ea typeface="Lato"/>
              <a:cs typeface="Lato"/>
              <a:sym typeface="Lato"/>
            </a:endParaRPr>
          </a:p>
          <a:p>
            <a:pPr indent="-311150" lvl="1" marL="914400" rtl="0" algn="l">
              <a:spcBef>
                <a:spcPts val="0"/>
              </a:spcBef>
              <a:spcAft>
                <a:spcPts val="0"/>
              </a:spcAft>
              <a:buSzPts val="1300"/>
              <a:buFont typeface="Lato"/>
              <a:buChar char="○"/>
            </a:pPr>
            <a:r>
              <a:rPr lang="en" sz="1300">
                <a:latin typeface="Lato"/>
                <a:ea typeface="Lato"/>
                <a:cs typeface="Lato"/>
                <a:sym typeface="Lato"/>
              </a:rPr>
              <a:t>Exit Rates</a:t>
            </a:r>
            <a:endParaRPr sz="1300">
              <a:latin typeface="Lato"/>
              <a:ea typeface="Lato"/>
              <a:cs typeface="Lato"/>
              <a:sym typeface="Lato"/>
            </a:endParaRPr>
          </a:p>
          <a:p>
            <a:pPr indent="-311150" lvl="1" marL="914400" rtl="0" algn="l">
              <a:spcBef>
                <a:spcPts val="0"/>
              </a:spcBef>
              <a:spcAft>
                <a:spcPts val="0"/>
              </a:spcAft>
              <a:buSzPts val="1300"/>
              <a:buFont typeface="Lato"/>
              <a:buChar char="○"/>
            </a:pPr>
            <a:r>
              <a:rPr lang="en" sz="1300">
                <a:latin typeface="Lato"/>
                <a:ea typeface="Lato"/>
                <a:cs typeface="Lato"/>
                <a:sym typeface="Lato"/>
              </a:rPr>
              <a:t>Total Page Views</a:t>
            </a:r>
            <a:endParaRPr sz="1300">
              <a:latin typeface="Lato"/>
              <a:ea typeface="Lato"/>
              <a:cs typeface="Lato"/>
              <a:sym typeface="Lato"/>
            </a:endParaRPr>
          </a:p>
          <a:p>
            <a:pPr indent="0" lvl="0" marL="914400" rtl="0" algn="l">
              <a:spcBef>
                <a:spcPts val="0"/>
              </a:spcBef>
              <a:spcAft>
                <a:spcPts val="0"/>
              </a:spcAft>
              <a:buNone/>
            </a:pPr>
            <a:r>
              <a:t/>
            </a:r>
            <a:endParaRPr sz="1300">
              <a:latin typeface="Lato"/>
              <a:ea typeface="Lato"/>
              <a:cs typeface="Lato"/>
              <a:sym typeface="Lato"/>
            </a:endParaRPr>
          </a:p>
          <a:p>
            <a:pPr indent="-323850" lvl="0" marL="457200" rtl="0" algn="l">
              <a:spcBef>
                <a:spcPts val="0"/>
              </a:spcBef>
              <a:spcAft>
                <a:spcPts val="0"/>
              </a:spcAft>
              <a:buSzPts val="1500"/>
              <a:buFont typeface="Lato"/>
              <a:buChar char="●"/>
            </a:pPr>
            <a:r>
              <a:rPr lang="en" sz="1500">
                <a:latin typeface="Lato"/>
                <a:ea typeface="Lato"/>
                <a:cs typeface="Lato"/>
                <a:sym typeface="Lato"/>
              </a:rPr>
              <a:t>Skewed Data </a:t>
            </a:r>
            <a:endParaRPr sz="1500">
              <a:latin typeface="Lato"/>
              <a:ea typeface="Lato"/>
              <a:cs typeface="Lato"/>
              <a:sym typeface="Lato"/>
            </a:endParaRPr>
          </a:p>
        </p:txBody>
      </p:sp>
      <p:pic>
        <p:nvPicPr>
          <p:cNvPr id="137" name="Google Shape;137;p19"/>
          <p:cNvPicPr preferRelativeResize="0"/>
          <p:nvPr/>
        </p:nvPicPr>
        <p:blipFill rotWithShape="1">
          <a:blip r:embed="rId6">
            <a:alphaModFix/>
          </a:blip>
          <a:srcRect b="610" l="7088" r="-13516" t="-610"/>
          <a:stretch/>
        </p:blipFill>
        <p:spPr>
          <a:xfrm>
            <a:off x="3702500" y="2735618"/>
            <a:ext cx="2826900" cy="2109632"/>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540875" y="589050"/>
            <a:ext cx="1395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Outliers:</a:t>
            </a:r>
            <a:endParaRPr sz="2300"/>
          </a:p>
        </p:txBody>
      </p:sp>
      <p:sp>
        <p:nvSpPr>
          <p:cNvPr id="143" name="Google Shape;143;p20"/>
          <p:cNvSpPr txBox="1"/>
          <p:nvPr/>
        </p:nvSpPr>
        <p:spPr>
          <a:xfrm>
            <a:off x="1954925" y="560150"/>
            <a:ext cx="64293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Checked for Outliers using Boxplots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Replaced Outliers Using For Loop:</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Changed outliers to Median</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Did not change outliers for variables that return zero for 75th percentile of data</a:t>
            </a:r>
            <a:endParaRPr>
              <a:latin typeface="Lato"/>
              <a:ea typeface="Lato"/>
              <a:cs typeface="Lato"/>
              <a:sym typeface="Lato"/>
            </a:endParaRPr>
          </a:p>
        </p:txBody>
      </p:sp>
      <p:pic>
        <p:nvPicPr>
          <p:cNvPr id="144" name="Google Shape;144;p20"/>
          <p:cNvPicPr preferRelativeResize="0"/>
          <p:nvPr/>
        </p:nvPicPr>
        <p:blipFill>
          <a:blip r:embed="rId3">
            <a:alphaModFix/>
          </a:blip>
          <a:stretch>
            <a:fillRect/>
          </a:stretch>
        </p:blipFill>
        <p:spPr>
          <a:xfrm>
            <a:off x="493300" y="2301625"/>
            <a:ext cx="3608809" cy="2613275"/>
          </a:xfrm>
          <a:prstGeom prst="rect">
            <a:avLst/>
          </a:prstGeom>
          <a:noFill/>
          <a:ln>
            <a:noFill/>
          </a:ln>
        </p:spPr>
      </p:pic>
      <p:pic>
        <p:nvPicPr>
          <p:cNvPr id="145" name="Google Shape;145;p20"/>
          <p:cNvPicPr preferRelativeResize="0"/>
          <p:nvPr/>
        </p:nvPicPr>
        <p:blipFill rotWithShape="1">
          <a:blip r:embed="rId4">
            <a:alphaModFix/>
          </a:blip>
          <a:srcRect b="0" l="0" r="0" t="-2406"/>
          <a:stretch/>
        </p:blipFill>
        <p:spPr>
          <a:xfrm>
            <a:off x="4975534" y="2225425"/>
            <a:ext cx="3663201" cy="2613275"/>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144300" y="632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Transforming the Data Type:</a:t>
            </a:r>
            <a:endParaRPr/>
          </a:p>
        </p:txBody>
      </p:sp>
      <p:sp>
        <p:nvSpPr>
          <p:cNvPr id="151" name="Google Shape;151;p21"/>
          <p:cNvSpPr txBox="1"/>
          <p:nvPr>
            <p:ph idx="1" type="body"/>
          </p:nvPr>
        </p:nvSpPr>
        <p:spPr>
          <a:xfrm>
            <a:off x="618300" y="1328250"/>
            <a:ext cx="7688700" cy="2261100"/>
          </a:xfrm>
          <a:prstGeom prst="rect">
            <a:avLst/>
          </a:prstGeom>
        </p:spPr>
        <p:txBody>
          <a:bodyPr anchorCtr="0" anchor="t" bIns="91425" lIns="91425" spcFirstLastPara="1" rIns="91425" wrap="square" tIns="91425">
            <a:noAutofit/>
          </a:bodyPr>
          <a:lstStyle/>
          <a:p>
            <a:pPr indent="-336550" lvl="0" marL="457200" rtl="0" algn="l">
              <a:spcBef>
                <a:spcPts val="1000"/>
              </a:spcBef>
              <a:spcAft>
                <a:spcPts val="0"/>
              </a:spcAft>
              <a:buClr>
                <a:srgbClr val="000000"/>
              </a:buClr>
              <a:buSzPts val="1700"/>
              <a:buChar char="●"/>
            </a:pPr>
            <a:r>
              <a:rPr lang="en" sz="1700">
                <a:solidFill>
                  <a:srgbClr val="000000"/>
                </a:solidFill>
              </a:rPr>
              <a:t>Turn Boolean variables into Integer values</a:t>
            </a:r>
            <a:endParaRPr sz="1700">
              <a:solidFill>
                <a:srgbClr val="000000"/>
              </a:solidFill>
            </a:endParaRPr>
          </a:p>
          <a:p>
            <a:pPr indent="-336550" lvl="0" marL="457200" rtl="0" algn="l">
              <a:spcBef>
                <a:spcPts val="1200"/>
              </a:spcBef>
              <a:spcAft>
                <a:spcPts val="0"/>
              </a:spcAft>
              <a:buClr>
                <a:srgbClr val="000000"/>
              </a:buClr>
              <a:buSzPts val="1700"/>
              <a:buChar char="●"/>
            </a:pPr>
            <a:r>
              <a:rPr lang="en" sz="1700">
                <a:solidFill>
                  <a:srgbClr val="000000"/>
                </a:solidFill>
              </a:rPr>
              <a:t>Create 3 new Variables: </a:t>
            </a:r>
            <a:endParaRPr sz="1700">
              <a:solidFill>
                <a:srgbClr val="000000"/>
              </a:solidFill>
            </a:endParaRPr>
          </a:p>
          <a:p>
            <a:pPr indent="-323850" lvl="1" marL="914400" rtl="0" algn="l">
              <a:spcBef>
                <a:spcPts val="1000"/>
              </a:spcBef>
              <a:spcAft>
                <a:spcPts val="0"/>
              </a:spcAft>
              <a:buClr>
                <a:srgbClr val="000000"/>
              </a:buClr>
              <a:buSzPts val="1500"/>
              <a:buChar char="○"/>
            </a:pPr>
            <a:r>
              <a:rPr lang="en" sz="1500">
                <a:solidFill>
                  <a:srgbClr val="000000"/>
                </a:solidFill>
              </a:rPr>
              <a:t>Represent time spent per click for each specific page type</a:t>
            </a:r>
            <a:endParaRPr sz="15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Exp. Admin_Dur_View = </a:t>
            </a:r>
            <a:r>
              <a:rPr lang="en" sz="1500">
                <a:solidFill>
                  <a:srgbClr val="000000"/>
                </a:solidFill>
              </a:rPr>
              <a:t>Administrative_Duration/Administrative</a:t>
            </a:r>
            <a:endParaRPr sz="1500">
              <a:solidFill>
                <a:srgbClr val="000000"/>
              </a:solidFill>
            </a:endParaRPr>
          </a:p>
          <a:p>
            <a:pPr indent="-323850" lvl="1" marL="914400" rtl="0" algn="l">
              <a:spcBef>
                <a:spcPts val="0"/>
              </a:spcBef>
              <a:spcAft>
                <a:spcPts val="0"/>
              </a:spcAft>
              <a:buClr>
                <a:srgbClr val="000000"/>
              </a:buClr>
              <a:buSzPts val="1500"/>
              <a:buChar char="○"/>
            </a:pPr>
            <a:r>
              <a:rPr lang="en" sz="1700">
                <a:solidFill>
                  <a:srgbClr val="000000"/>
                </a:solidFill>
              </a:rPr>
              <a:t>Checked to ensure there were no NaN or inf</a:t>
            </a:r>
            <a:endParaRPr sz="1700">
              <a:solidFill>
                <a:srgbClr val="000000"/>
              </a:solidFill>
            </a:endParaRPr>
          </a:p>
          <a:p>
            <a:pPr indent="-336550" lvl="0" marL="457200" rtl="0" algn="l">
              <a:spcBef>
                <a:spcPts val="1000"/>
              </a:spcBef>
              <a:spcAft>
                <a:spcPts val="0"/>
              </a:spcAft>
              <a:buClr>
                <a:srgbClr val="000000"/>
              </a:buClr>
              <a:buSzPts val="1700"/>
              <a:buChar char="●"/>
            </a:pPr>
            <a:r>
              <a:rPr lang="en" sz="1700">
                <a:solidFill>
                  <a:srgbClr val="000000"/>
                </a:solidFill>
              </a:rPr>
              <a:t>Deleted redundant variables and re-organized the table to move the 3 new variables to the beginning of our dataframe</a:t>
            </a:r>
            <a:endParaRPr sz="1700">
              <a:solidFill>
                <a:srgbClr val="000000"/>
              </a:solidFill>
            </a:endParaRPr>
          </a:p>
          <a:p>
            <a:pPr indent="0" lvl="0" marL="0" rtl="0" algn="l">
              <a:spcBef>
                <a:spcPts val="1200"/>
              </a:spcBef>
              <a:spcAft>
                <a:spcPts val="0"/>
              </a:spcAft>
              <a:buNone/>
            </a:pPr>
            <a:r>
              <a:t/>
            </a:r>
            <a:endParaRPr sz="1700">
              <a:solidFill>
                <a:srgbClr val="000000"/>
              </a:solidFill>
            </a:endParaRPr>
          </a:p>
          <a:p>
            <a:pPr indent="0" lvl="0" marL="0" rtl="0" algn="l">
              <a:spcBef>
                <a:spcPts val="1200"/>
              </a:spcBef>
              <a:spcAft>
                <a:spcPts val="1200"/>
              </a:spcAft>
              <a:buNone/>
            </a:pPr>
            <a:r>
              <a:t/>
            </a:r>
            <a:endParaRPr>
              <a:solidFill>
                <a:srgbClr val="000000"/>
              </a:solidFill>
            </a:endParaRPr>
          </a:p>
        </p:txBody>
      </p:sp>
      <p:pic>
        <p:nvPicPr>
          <p:cNvPr id="152" name="Google Shape;152;p21"/>
          <p:cNvPicPr preferRelativeResize="0"/>
          <p:nvPr/>
        </p:nvPicPr>
        <p:blipFill rotWithShape="1">
          <a:blip r:embed="rId3">
            <a:alphaModFix/>
          </a:blip>
          <a:srcRect b="40433" l="0" r="0" t="0"/>
          <a:stretch/>
        </p:blipFill>
        <p:spPr>
          <a:xfrm>
            <a:off x="3110225" y="3927075"/>
            <a:ext cx="3012600" cy="780575"/>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729450" y="1322450"/>
            <a:ext cx="7688400" cy="266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Data Analysis and Visualization</a:t>
            </a:r>
            <a:endParaRPr u="sng"/>
          </a:p>
          <a:p>
            <a:pPr indent="0" lvl="0" marL="0" rtl="0" algn="l">
              <a:spcBef>
                <a:spcPts val="0"/>
              </a:spcBef>
              <a:spcAft>
                <a:spcPts val="0"/>
              </a:spcAft>
              <a:buNone/>
            </a:pPr>
            <a:r>
              <a:t/>
            </a:r>
            <a:endParaRPr/>
          </a:p>
          <a:p>
            <a:pPr indent="0" lvl="0" marL="0" rtl="0" algn="l">
              <a:spcBef>
                <a:spcPts val="0"/>
              </a:spcBef>
              <a:spcAft>
                <a:spcPts val="0"/>
              </a:spcAft>
              <a:buNone/>
            </a:pPr>
            <a:r>
              <a:rPr lang="en"/>
              <a:t>Presented by: Dingyi Duan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