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 Welcome the Team 6 presentation for ADS502. Predicting the likelihood of H1N1 Vaccination Using Data Mining Methods. In this study we’ll be analyzing behavioral and d</a:t>
            </a:r>
            <a:r>
              <a:rPr lang="en"/>
              <a:t>emographic data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99a71307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99a71307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Luke</a:t>
            </a:r>
            <a:endParaRPr/>
          </a:p>
          <a:p>
            <a:pPr indent="0" lvl="0" marL="0" rtl="0" algn="l">
              <a:spcBef>
                <a:spcPts val="0"/>
              </a:spcBef>
              <a:spcAft>
                <a:spcPts val="0"/>
              </a:spcAft>
              <a:buNone/>
            </a:pPr>
            <a:r>
              <a:rPr lang="en"/>
              <a:t>-The Top 60% of the variables were used</a:t>
            </a:r>
            <a:endParaRPr/>
          </a:p>
          <a:p>
            <a:pPr indent="0" lvl="0" marL="0" rtl="0" algn="l">
              <a:spcBef>
                <a:spcPts val="0"/>
              </a:spcBef>
              <a:spcAft>
                <a:spcPts val="0"/>
              </a:spcAft>
              <a:buNone/>
            </a:pPr>
            <a:r>
              <a:rPr lang="en"/>
              <a:t>-everything to the left of sex variable</a:t>
            </a:r>
            <a:endParaRPr/>
          </a:p>
          <a:p>
            <a:pPr indent="0" lvl="0" marL="0" rtl="0" algn="l">
              <a:spcBef>
                <a:spcPts val="0"/>
              </a:spcBef>
              <a:spcAft>
                <a:spcPts val="0"/>
              </a:spcAft>
              <a:buNone/>
            </a:pPr>
            <a:r>
              <a:rPr lang="en"/>
              <a:t>-In Using the variables from Mean Decrease Gini the out of bag error was 8.59%. </a:t>
            </a:r>
            <a:endParaRPr/>
          </a:p>
          <a:p>
            <a:pPr indent="0" lvl="0" marL="0" rtl="0" algn="l">
              <a:spcBef>
                <a:spcPts val="0"/>
              </a:spcBef>
              <a:spcAft>
                <a:spcPts val="0"/>
              </a:spcAft>
              <a:buNone/>
            </a:pPr>
            <a:r>
              <a:rPr lang="en"/>
              <a:t>-Even though we used 60% of the variables the mean gini model had better </a:t>
            </a:r>
            <a:r>
              <a:rPr lang="en"/>
              <a:t>specificity</a:t>
            </a:r>
            <a:r>
              <a:rPr lang="en"/>
              <a:t> </a:t>
            </a:r>
            <a:r>
              <a:rPr lang="en"/>
              <a:t>than the base model </a:t>
            </a:r>
            <a:endParaRPr/>
          </a:p>
          <a:p>
            <a:pPr indent="0" lvl="0" marL="0" rtl="0" algn="l">
              <a:spcBef>
                <a:spcPts val="0"/>
              </a:spcBef>
              <a:spcAft>
                <a:spcPts val="0"/>
              </a:spcAft>
              <a:buNone/>
            </a:pPr>
            <a:r>
              <a:rPr lang="en"/>
              <a:t>-(58.28% vs 56.02%) specificity is the ability to classify a record positively.indicating having more variables  isnt always better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Conclusion</a:t>
            </a:r>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latin typeface="Roboto"/>
                <a:ea typeface="Roboto"/>
                <a:cs typeface="Roboto"/>
                <a:sym typeface="Roboto"/>
              </a:rPr>
              <a:t>This study concluded that the Naïve Bayes method was the most precise model to predict the likelihood of vaccination using behavioral and demographic data.  Based on the Sensitivity or the being able to measure how often a test correctly generates a positive result which in this case is individuals likely to get the h1n1 vaccine</a:t>
            </a:r>
            <a:endParaRPr sz="14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 sz="1400">
                <a:solidFill>
                  <a:schemeClr val="dk1"/>
                </a:solidFill>
                <a:latin typeface="Roboto"/>
                <a:ea typeface="Roboto"/>
                <a:cs typeface="Roboto"/>
                <a:sym typeface="Roboto"/>
              </a:rPr>
              <a:t>Further evaluation for use in public health communication efforts are needed as we continue living in this ever-evolving world with frequent viral plagues.</a:t>
            </a:r>
            <a:endParaRPr sz="14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t/>
            </a:r>
            <a:endParaRPr sz="1400">
              <a:solidFill>
                <a:schemeClr val="dk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latin typeface="Roboto"/>
                <a:ea typeface="Roboto"/>
                <a:cs typeface="Roboto"/>
                <a:sym typeface="Roboto"/>
              </a:rPr>
              <a:t>Thank You</a:t>
            </a:r>
            <a:endParaRPr sz="1400">
              <a:solidFill>
                <a:schemeClr val="dk1"/>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Roberto - we chose 3 different data mining methods including Logistic Regression, Naive Bayesian, and RandomForest to determine the best model to predict the likelihood of vaccination. We determined that sensitivity would be our measure of success since True Positives (or accurately identifying those that would be vaccinated) is the objective.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867e418fb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867e418f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model we chose was the Logistic Regression since our target variable was binary. Thanks to the Cleaning and Wrangling completed and described earlier, all missing values were removed and we tested for multicollinearity using Spearman’s Correlation since our predictors were binary and ordinal variables and the Spearman Correlation measures association between features rather than distance.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99a71307c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99a71307c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see the features, coefficients, and statistical significance of the features for each Logistic Regression iteration.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Yellow highlighted features represent the top 5 features that influence the likelihood of vaccination., we notice they are consistent in both iterations.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867e418fb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867e418f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867e418fb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867e418f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Luke</a:t>
            </a:r>
            <a:endParaRPr/>
          </a:p>
          <a:p>
            <a:pPr indent="0" lvl="0" marL="0" rtl="0" algn="l">
              <a:spcBef>
                <a:spcPts val="0"/>
              </a:spcBef>
              <a:spcAft>
                <a:spcPts val="0"/>
              </a:spcAft>
              <a:buNone/>
            </a:pPr>
            <a:r>
              <a:rPr lang="en"/>
              <a:t>Hello My Name is luke Awino I will be introducing the Random Forest model</a:t>
            </a:r>
            <a:endParaRPr/>
          </a:p>
          <a:p>
            <a:pPr indent="0" lvl="0" marL="0" rtl="0" algn="l">
              <a:spcBef>
                <a:spcPts val="0"/>
              </a:spcBef>
              <a:spcAft>
                <a:spcPts val="0"/>
              </a:spcAft>
              <a:buNone/>
            </a:pPr>
            <a:r>
              <a:rPr lang="en"/>
              <a:t>-The model has 100 trees. </a:t>
            </a:r>
            <a:endParaRPr/>
          </a:p>
          <a:p>
            <a:pPr indent="0" lvl="0" marL="0" rtl="0" algn="l">
              <a:spcBef>
                <a:spcPts val="0"/>
              </a:spcBef>
              <a:spcAft>
                <a:spcPts val="0"/>
              </a:spcAft>
              <a:buNone/>
            </a:pPr>
            <a:r>
              <a:rPr lang="en"/>
              <a:t>- Mtry indicates </a:t>
            </a:r>
            <a:r>
              <a:rPr lang="en"/>
              <a:t>that</a:t>
            </a:r>
            <a:r>
              <a:rPr lang="en"/>
              <a:t> the  model ran 5 variables each time </a:t>
            </a:r>
            <a:endParaRPr/>
          </a:p>
          <a:p>
            <a:pPr indent="0" lvl="0" marL="0" rtl="0" algn="l">
              <a:spcBef>
                <a:spcPts val="0"/>
              </a:spcBef>
              <a:spcAft>
                <a:spcPts val="0"/>
              </a:spcAft>
              <a:buNone/>
            </a:pPr>
            <a:r>
              <a:rPr lang="en"/>
              <a:t>-Random Forests generates an  out of bag error rate, </a:t>
            </a:r>
            <a:endParaRPr/>
          </a:p>
          <a:p>
            <a:pPr indent="0" lvl="0" marL="0" rtl="0" algn="l">
              <a:spcBef>
                <a:spcPts val="0"/>
              </a:spcBef>
              <a:spcAft>
                <a:spcPts val="0"/>
              </a:spcAft>
              <a:buNone/>
            </a:pPr>
            <a:r>
              <a:rPr lang="en"/>
              <a:t>-These predictions are bas</a:t>
            </a:r>
            <a:r>
              <a:rPr lang="en"/>
              <a:t>ed on how many times a prediction was misclassified</a:t>
            </a:r>
            <a:endParaRPr/>
          </a:p>
          <a:p>
            <a:pPr indent="0" lvl="0" marL="0" rtl="0" algn="l">
              <a:spcBef>
                <a:spcPts val="0"/>
              </a:spcBef>
              <a:spcAft>
                <a:spcPts val="0"/>
              </a:spcAft>
              <a:buNone/>
            </a:pPr>
            <a:r>
              <a:rPr lang="en"/>
              <a:t>-Random Forest Out of bag  Error Rate was 6.53%</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99a71307c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99a71307c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Luke</a:t>
            </a:r>
            <a:endParaRPr/>
          </a:p>
          <a:p>
            <a:pPr indent="0" lvl="0" marL="0" rtl="0" algn="l">
              <a:spcBef>
                <a:spcPts val="0"/>
              </a:spcBef>
              <a:spcAft>
                <a:spcPts val="0"/>
              </a:spcAft>
              <a:buNone/>
            </a:pPr>
            <a:r>
              <a:rPr lang="en"/>
              <a:t>-Single </a:t>
            </a:r>
            <a:r>
              <a:rPr lang="en"/>
              <a:t>decision</a:t>
            </a:r>
            <a:r>
              <a:rPr lang="en"/>
              <a:t>  trees are easily interpretable</a:t>
            </a:r>
            <a:endParaRPr/>
          </a:p>
          <a:p>
            <a:pPr indent="0" lvl="0" marL="0" rtl="0" algn="l">
              <a:spcBef>
                <a:spcPts val="0"/>
              </a:spcBef>
              <a:spcAft>
                <a:spcPts val="0"/>
              </a:spcAft>
              <a:buNone/>
            </a:pPr>
            <a:r>
              <a:rPr lang="en"/>
              <a:t>-Random Forests lose this </a:t>
            </a:r>
            <a:r>
              <a:rPr lang="en"/>
              <a:t>feature</a:t>
            </a:r>
            <a:r>
              <a:rPr lang="en"/>
              <a:t> , They use Variable importance measures to show important features</a:t>
            </a:r>
            <a:endParaRPr/>
          </a:p>
          <a:p>
            <a:pPr indent="0" lvl="0" marL="0" rtl="0" algn="l">
              <a:spcBef>
                <a:spcPts val="0"/>
              </a:spcBef>
              <a:spcAft>
                <a:spcPts val="0"/>
              </a:spcAft>
              <a:buNone/>
            </a:pPr>
            <a:r>
              <a:rPr lang="en"/>
              <a:t>-We used the Mean decrease in Gini measure to pick variables</a:t>
            </a:r>
            <a:endParaRPr/>
          </a:p>
          <a:p>
            <a:pPr indent="0" lvl="0" marL="0" rtl="0" algn="l">
              <a:spcBef>
                <a:spcPts val="0"/>
              </a:spcBef>
              <a:spcAft>
                <a:spcPts val="0"/>
              </a:spcAft>
              <a:buNone/>
            </a:pPr>
            <a:r>
              <a:rPr lang="en"/>
              <a:t>- The mean decrease gini </a:t>
            </a:r>
            <a:r>
              <a:rPr lang="en"/>
              <a:t>measures</a:t>
            </a:r>
            <a:r>
              <a:rPr lang="en"/>
              <a:t> the average of a total decrease in node impurity.</a:t>
            </a:r>
            <a:endParaRPr/>
          </a:p>
          <a:p>
            <a:pPr indent="0" lvl="0" marL="0" rtl="0" algn="l">
              <a:spcBef>
                <a:spcPts val="0"/>
              </a:spcBef>
              <a:spcAft>
                <a:spcPts val="0"/>
              </a:spcAft>
              <a:buNone/>
            </a:pPr>
            <a:r>
              <a:rPr lang="en"/>
              <a:t>-A higher Mean gini indicates Higher Variable importance</a:t>
            </a:r>
            <a:endParaRPr/>
          </a:p>
          <a:p>
            <a:pPr indent="0" lvl="0" marL="0" rtl="0" algn="l">
              <a:spcBef>
                <a:spcPts val="0"/>
              </a:spcBef>
              <a:spcAft>
                <a:spcPts val="0"/>
              </a:spcAft>
              <a:buNone/>
            </a:pPr>
            <a:r>
              <a:rPr lang="en"/>
              <a:t>--Interesting observations this variables were weighted more heavily in predicting if a person would get h1n1 vaccine</a:t>
            </a:r>
            <a:endParaRPr/>
          </a:p>
          <a:p>
            <a:pPr indent="0" lvl="0" marL="0" rtl="0" algn="l">
              <a:spcBef>
                <a:spcPts val="0"/>
              </a:spcBef>
              <a:spcAft>
                <a:spcPts val="0"/>
              </a:spcAft>
              <a:buNone/>
            </a:pPr>
            <a:r>
              <a:rPr lang="en"/>
              <a:t>Doctor </a:t>
            </a:r>
            <a:r>
              <a:rPr lang="en"/>
              <a:t>recommended</a:t>
            </a:r>
            <a:endParaRPr/>
          </a:p>
          <a:p>
            <a:pPr indent="0" lvl="0" marL="0" rtl="0" algn="l">
              <a:spcBef>
                <a:spcPts val="0"/>
              </a:spcBef>
              <a:spcAft>
                <a:spcPts val="0"/>
              </a:spcAft>
              <a:buNone/>
            </a:pPr>
            <a:r>
              <a:rPr lang="en"/>
              <a:t>In their opinion they were at risk</a:t>
            </a:r>
            <a:endParaRPr/>
          </a:p>
          <a:p>
            <a:pPr indent="0" lvl="0" marL="0" rtl="0" algn="l">
              <a:spcBef>
                <a:spcPts val="0"/>
              </a:spcBef>
              <a:spcAft>
                <a:spcPts val="0"/>
              </a:spcAft>
              <a:buNone/>
            </a:pPr>
            <a:r>
              <a:rPr lang="en"/>
              <a:t>In their opinion the vaccine was effective</a:t>
            </a:r>
            <a:endParaRPr/>
          </a:p>
          <a:p>
            <a:pPr indent="0" lvl="0" marL="0" rtl="0" algn="l">
              <a:spcBef>
                <a:spcPts val="0"/>
              </a:spcBef>
              <a:spcAft>
                <a:spcPts val="0"/>
              </a:spcAft>
              <a:buNone/>
            </a:pPr>
            <a:r>
              <a:rPr lang="en"/>
              <a:t>And also age was an important factor in predicting</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100"/>
              <a:t>Predicting the Likelihood of H1N1 Vaccination </a:t>
            </a:r>
            <a:endParaRPr b="1" sz="2100"/>
          </a:p>
          <a:p>
            <a:pPr indent="0" lvl="0" marL="0" rtl="0" algn="l">
              <a:spcBef>
                <a:spcPts val="0"/>
              </a:spcBef>
              <a:spcAft>
                <a:spcPts val="0"/>
              </a:spcAft>
              <a:buNone/>
            </a:pPr>
            <a:r>
              <a:rPr b="1" lang="en" sz="2100"/>
              <a:t>Using Data Mining Methods:</a:t>
            </a:r>
            <a:endParaRPr b="1" sz="2100"/>
          </a:p>
          <a:p>
            <a:pPr indent="0" lvl="0" marL="0" rtl="0" algn="l">
              <a:spcBef>
                <a:spcPts val="0"/>
              </a:spcBef>
              <a:spcAft>
                <a:spcPts val="0"/>
              </a:spcAft>
              <a:buNone/>
            </a:pPr>
            <a:r>
              <a:t/>
            </a:r>
            <a:endParaRPr sz="2100"/>
          </a:p>
          <a:p>
            <a:pPr indent="0" lvl="0" marL="0" rtl="0" algn="l">
              <a:spcBef>
                <a:spcPts val="0"/>
              </a:spcBef>
              <a:spcAft>
                <a:spcPts val="0"/>
              </a:spcAft>
              <a:buNone/>
            </a:pPr>
            <a:r>
              <a:rPr i="1" lang="en" sz="2100"/>
              <a:t>Analyzing Behavioral and Demographic Data</a:t>
            </a:r>
            <a:endParaRPr i="1"/>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u="sng">
              <a:solidFill>
                <a:srgbClr val="616161"/>
              </a:solidFill>
              <a:latin typeface="Lato"/>
              <a:ea typeface="Lato"/>
              <a:cs typeface="Lato"/>
              <a:sym typeface="Lato"/>
            </a:endParaRPr>
          </a:p>
          <a:p>
            <a:pPr indent="0" lvl="0" marL="0" rtl="0" algn="l">
              <a:spcBef>
                <a:spcPts val="0"/>
              </a:spcBef>
              <a:spcAft>
                <a:spcPts val="0"/>
              </a:spcAft>
              <a:buNone/>
            </a:pPr>
            <a:r>
              <a:rPr b="1" lang="en" sz="1800" u="sng">
                <a:latin typeface="Lato"/>
                <a:ea typeface="Lato"/>
                <a:cs typeface="Lato"/>
                <a:sym typeface="Lato"/>
              </a:rPr>
              <a:t>ADS502 Final Project Team 6</a:t>
            </a:r>
            <a:endParaRPr b="1" sz="1800" u="sng">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Luke Awino- Team Member</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Kevin Stewart - Team Member</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Roberto Cancel - Team Representative</a:t>
            </a:r>
            <a:endParaRPr/>
          </a:p>
        </p:txBody>
      </p:sp>
      <p:pic>
        <p:nvPicPr>
          <p:cNvPr id="87" name="Google Shape;87;p13"/>
          <p:cNvPicPr preferRelativeResize="0"/>
          <p:nvPr/>
        </p:nvPicPr>
        <p:blipFill>
          <a:blip r:embed="rId3">
            <a:alphaModFix/>
          </a:blip>
          <a:stretch>
            <a:fillRect/>
          </a:stretch>
        </p:blipFill>
        <p:spPr>
          <a:xfrm>
            <a:off x="6760925" y="3250713"/>
            <a:ext cx="1961934" cy="16898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p22"/>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71" name="Google Shape;171;p22"/>
          <p:cNvPicPr preferRelativeResize="0"/>
          <p:nvPr/>
        </p:nvPicPr>
        <p:blipFill>
          <a:blip r:embed="rId3">
            <a:alphaModFix/>
          </a:blip>
          <a:stretch>
            <a:fillRect/>
          </a:stretch>
        </p:blipFill>
        <p:spPr>
          <a:xfrm>
            <a:off x="265500" y="0"/>
            <a:ext cx="8661402" cy="5143501"/>
          </a:xfrm>
          <a:prstGeom prst="rect">
            <a:avLst/>
          </a:prstGeom>
          <a:noFill/>
          <a:ln>
            <a:noFill/>
          </a:ln>
        </p:spPr>
      </p:pic>
      <p:cxnSp>
        <p:nvCxnSpPr>
          <p:cNvPr id="172" name="Google Shape;172;p22"/>
          <p:cNvCxnSpPr>
            <a:stCxn id="173" idx="1"/>
          </p:cNvCxnSpPr>
          <p:nvPr/>
        </p:nvCxnSpPr>
        <p:spPr>
          <a:xfrm rot="10800000">
            <a:off x="1550175" y="920525"/>
            <a:ext cx="3699300" cy="1925100"/>
          </a:xfrm>
          <a:prstGeom prst="straightConnector1">
            <a:avLst/>
          </a:prstGeom>
          <a:noFill/>
          <a:ln cap="flat" cmpd="sng" w="9525">
            <a:solidFill>
              <a:schemeClr val="dk2"/>
            </a:solidFill>
            <a:prstDash val="solid"/>
            <a:round/>
            <a:headEnd len="med" w="med" type="none"/>
            <a:tailEnd len="med" w="med" type="triangle"/>
          </a:ln>
        </p:spPr>
      </p:cxnSp>
      <p:sp>
        <p:nvSpPr>
          <p:cNvPr id="173" name="Google Shape;173;p22"/>
          <p:cNvSpPr txBox="1"/>
          <p:nvPr/>
        </p:nvSpPr>
        <p:spPr>
          <a:xfrm>
            <a:off x="5249475" y="2645525"/>
            <a:ext cx="54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60%</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138125" y="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t>Recommendation</a:t>
            </a:r>
            <a:endParaRPr sz="3800"/>
          </a:p>
        </p:txBody>
      </p:sp>
      <p:sp>
        <p:nvSpPr>
          <p:cNvPr id="179" name="Google Shape;179;p23"/>
          <p:cNvSpPr txBox="1"/>
          <p:nvPr/>
        </p:nvSpPr>
        <p:spPr>
          <a:xfrm>
            <a:off x="474425" y="2040825"/>
            <a:ext cx="3652500" cy="269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latin typeface="Roboto"/>
                <a:ea typeface="Roboto"/>
                <a:cs typeface="Roboto"/>
                <a:sym typeface="Roboto"/>
              </a:rPr>
              <a:t>This study concluded that the Naïve Bayes method was the most precise model to predict the likelihood of vaccination using behavioral and demographic data. </a:t>
            </a:r>
            <a:endParaRPr>
              <a:latin typeface="Roboto"/>
              <a:ea typeface="Roboto"/>
              <a:cs typeface="Roboto"/>
              <a:sym typeface="Roboto"/>
            </a:endParaRPr>
          </a:p>
          <a:p>
            <a:pPr indent="0" lvl="0" marL="0" rtl="0" algn="l">
              <a:lnSpc>
                <a:spcPct val="115000"/>
              </a:lnSpc>
              <a:spcBef>
                <a:spcPts val="1200"/>
              </a:spcBef>
              <a:spcAft>
                <a:spcPts val="0"/>
              </a:spcAft>
              <a:buNone/>
            </a:pPr>
            <a:r>
              <a:rPr lang="en">
                <a:latin typeface="Roboto"/>
                <a:ea typeface="Roboto"/>
                <a:cs typeface="Roboto"/>
                <a:sym typeface="Roboto"/>
              </a:rPr>
              <a:t>Further evaluation for use in public health communication efforts are needed as we continue living in this ever-evolving world with frequent viral plagues.</a:t>
            </a:r>
            <a:endParaRPr>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p:txBody>
      </p:sp>
      <p:pic>
        <p:nvPicPr>
          <p:cNvPr id="180" name="Google Shape;180;p23"/>
          <p:cNvPicPr preferRelativeResize="0"/>
          <p:nvPr/>
        </p:nvPicPr>
        <p:blipFill>
          <a:blip r:embed="rId3">
            <a:alphaModFix/>
          </a:blip>
          <a:stretch>
            <a:fillRect/>
          </a:stretch>
        </p:blipFill>
        <p:spPr>
          <a:xfrm>
            <a:off x="5149050" y="1564500"/>
            <a:ext cx="3619500" cy="1333500"/>
          </a:xfrm>
          <a:prstGeom prst="rect">
            <a:avLst/>
          </a:prstGeom>
          <a:noFill/>
          <a:ln>
            <a:noFill/>
          </a:ln>
        </p:spPr>
      </p:pic>
      <p:sp>
        <p:nvSpPr>
          <p:cNvPr id="181" name="Google Shape;181;p23"/>
          <p:cNvSpPr/>
          <p:nvPr/>
        </p:nvSpPr>
        <p:spPr>
          <a:xfrm>
            <a:off x="5158550" y="2507750"/>
            <a:ext cx="3610000" cy="180725"/>
          </a:xfrm>
          <a:prstGeom prst="flowChartProcess">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grpSp>
        <p:nvGrpSpPr>
          <p:cNvPr id="93" name="Google Shape;93;p14"/>
          <p:cNvGrpSpPr/>
          <p:nvPr/>
        </p:nvGrpSpPr>
        <p:grpSpPr>
          <a:xfrm>
            <a:off x="431925" y="1304875"/>
            <a:ext cx="2628925" cy="3416400"/>
            <a:chOff x="431925" y="1304875"/>
            <a:chExt cx="2628925" cy="3416400"/>
          </a:xfrm>
        </p:grpSpPr>
        <p:sp>
          <p:nvSpPr>
            <p:cNvPr id="94" name="Google Shape;94;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Vaccination Efforts</a:t>
            </a:r>
            <a:r>
              <a:rPr lang="en">
                <a:solidFill>
                  <a:schemeClr val="lt1"/>
                </a:solidFill>
              </a:rPr>
              <a:t>	</a:t>
            </a:r>
            <a:endParaRPr>
              <a:solidFill>
                <a:schemeClr val="lt1"/>
              </a:solidFill>
            </a:endParaRPr>
          </a:p>
        </p:txBody>
      </p:sp>
      <p:sp>
        <p:nvSpPr>
          <p:cNvPr id="97" name="Google Shape;97;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Vaccination efforts, specifically for H1N1 and COVID19 have been hampered by public health communication (and miscommunication), public mistrust, and behavioral / demographic differences.</a:t>
            </a:r>
            <a:endParaRPr sz="1500"/>
          </a:p>
        </p:txBody>
      </p:sp>
      <p:grpSp>
        <p:nvGrpSpPr>
          <p:cNvPr id="98" name="Google Shape;98;p14"/>
          <p:cNvGrpSpPr/>
          <p:nvPr/>
        </p:nvGrpSpPr>
        <p:grpSpPr>
          <a:xfrm>
            <a:off x="3320450" y="1304875"/>
            <a:ext cx="2632500" cy="3416400"/>
            <a:chOff x="3320450" y="1304875"/>
            <a:chExt cx="2632500" cy="3416400"/>
          </a:xfrm>
        </p:grpSpPr>
        <p:sp>
          <p:nvSpPr>
            <p:cNvPr id="99" name="Google Shape;99;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Behavior &amp; Demographics</a:t>
            </a:r>
            <a:r>
              <a:rPr lang="en">
                <a:solidFill>
                  <a:schemeClr val="lt1"/>
                </a:solidFill>
              </a:rPr>
              <a:t>	</a:t>
            </a:r>
            <a:endParaRPr>
              <a:solidFill>
                <a:schemeClr val="lt1"/>
              </a:solidFill>
            </a:endParaRPr>
          </a:p>
        </p:txBody>
      </p:sp>
      <p:sp>
        <p:nvSpPr>
          <p:cNvPr id="102" name="Google Shape;102;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Contraction Avoidance</a:t>
            </a:r>
            <a:endParaRPr sz="1500"/>
          </a:p>
          <a:p>
            <a:pPr indent="0" lvl="0" marL="0" rtl="0" algn="l">
              <a:spcBef>
                <a:spcPts val="1600"/>
              </a:spcBef>
              <a:spcAft>
                <a:spcPts val="0"/>
              </a:spcAft>
              <a:buNone/>
            </a:pPr>
            <a:r>
              <a:rPr lang="en" sz="1500"/>
              <a:t>Opinion of H1N1, risks, and vaccination safety</a:t>
            </a:r>
            <a:endParaRPr sz="1500"/>
          </a:p>
          <a:p>
            <a:pPr indent="0" lvl="0" marL="0" rtl="0" algn="l">
              <a:spcBef>
                <a:spcPts val="1600"/>
              </a:spcBef>
              <a:spcAft>
                <a:spcPts val="1600"/>
              </a:spcAft>
              <a:buNone/>
            </a:pPr>
            <a:r>
              <a:rPr lang="en" sz="1500"/>
              <a:t>Demographics: Race, Age, education, employment status, marital status</a:t>
            </a:r>
            <a:endParaRPr sz="1500"/>
          </a:p>
        </p:txBody>
      </p:sp>
      <p:grpSp>
        <p:nvGrpSpPr>
          <p:cNvPr id="103" name="Google Shape;103;p14"/>
          <p:cNvGrpSpPr/>
          <p:nvPr/>
        </p:nvGrpSpPr>
        <p:grpSpPr>
          <a:xfrm>
            <a:off x="6212550" y="1304875"/>
            <a:ext cx="2632500" cy="3416400"/>
            <a:chOff x="6212550" y="1304875"/>
            <a:chExt cx="2632500" cy="3416400"/>
          </a:xfrm>
        </p:grpSpPr>
        <p:sp>
          <p:nvSpPr>
            <p:cNvPr id="104" name="Google Shape;104;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Objective</a:t>
            </a:r>
            <a:endParaRPr>
              <a:solidFill>
                <a:schemeClr val="lt1"/>
              </a:solidFill>
            </a:endParaRPr>
          </a:p>
        </p:txBody>
      </p:sp>
      <p:sp>
        <p:nvSpPr>
          <p:cNvPr id="107" name="Google Shape;107;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rgbClr val="000000"/>
                </a:solidFill>
                <a:highlight>
                  <a:srgbClr val="FFFFFF"/>
                </a:highlight>
              </a:rPr>
              <a:t>To deploy data mining methods to determine our ability to predict the likelihood of a patient adopting the H1N1 vaccine using behavioral and socio-demographic data.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Process</a:t>
            </a:r>
            <a:endParaRPr/>
          </a:p>
        </p:txBody>
      </p:sp>
      <p:sp>
        <p:nvSpPr>
          <p:cNvPr id="113" name="Google Shape;113;p1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4" name="Google Shape;114;p1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Import &amp; Merge</a:t>
            </a:r>
            <a:endParaRPr>
              <a:solidFill>
                <a:schemeClr val="lt1"/>
              </a:solidFill>
            </a:endParaRPr>
          </a:p>
        </p:txBody>
      </p:sp>
      <p:sp>
        <p:nvSpPr>
          <p:cNvPr id="115" name="Google Shape;115;p15"/>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DataDriven.com's Flu Shot Learning</a:t>
            </a:r>
            <a:endParaRPr b="1" sz="1600"/>
          </a:p>
          <a:p>
            <a:pPr indent="-330200" lvl="0" marL="457200" rtl="0" algn="l">
              <a:spcBef>
                <a:spcPts val="800"/>
              </a:spcBef>
              <a:spcAft>
                <a:spcPts val="0"/>
              </a:spcAft>
              <a:buSzPts val="1600"/>
              <a:buChar char="●"/>
            </a:pPr>
            <a:r>
              <a:rPr lang="en" sz="1600"/>
              <a:t>Merged feature and target datasets</a:t>
            </a:r>
            <a:endParaRPr sz="1600"/>
          </a:p>
          <a:p>
            <a:pPr indent="-330200" lvl="0" marL="457200" rtl="0" algn="l">
              <a:spcBef>
                <a:spcPts val="0"/>
              </a:spcBef>
              <a:spcAft>
                <a:spcPts val="0"/>
              </a:spcAft>
              <a:buSzPts val="1600"/>
              <a:buChar char="●"/>
            </a:pPr>
            <a:r>
              <a:rPr lang="en" sz="1600"/>
              <a:t>Removed Seasonal Flu data</a:t>
            </a:r>
            <a:endParaRPr sz="1600"/>
          </a:p>
          <a:p>
            <a:pPr indent="0" lvl="0" marL="0" rtl="0" algn="l">
              <a:spcBef>
                <a:spcPts val="800"/>
              </a:spcBef>
              <a:spcAft>
                <a:spcPts val="800"/>
              </a:spcAft>
              <a:buNone/>
            </a:pPr>
            <a:r>
              <a:t/>
            </a:r>
            <a:endParaRPr sz="1600"/>
          </a:p>
        </p:txBody>
      </p:sp>
      <p:sp>
        <p:nvSpPr>
          <p:cNvPr id="116" name="Google Shape;116;p1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7" name="Google Shape;117;p1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Clean &amp; Wrangle</a:t>
            </a:r>
            <a:endParaRPr>
              <a:solidFill>
                <a:schemeClr val="lt1"/>
              </a:solidFill>
            </a:endParaRPr>
          </a:p>
        </p:txBody>
      </p:sp>
      <p:sp>
        <p:nvSpPr>
          <p:cNvPr id="118" name="Google Shape;118;p15"/>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Clean &amp; Wrangle</a:t>
            </a:r>
            <a:endParaRPr b="1" sz="1600"/>
          </a:p>
          <a:p>
            <a:pPr indent="-330200" lvl="0" marL="457200" rtl="0" algn="l">
              <a:spcBef>
                <a:spcPts val="800"/>
              </a:spcBef>
              <a:spcAft>
                <a:spcPts val="0"/>
              </a:spcAft>
              <a:buSzPts val="1600"/>
              <a:buChar char="●"/>
            </a:pPr>
            <a:r>
              <a:rPr lang="en" sz="1600"/>
              <a:t>Determined extent of missing Data</a:t>
            </a:r>
            <a:endParaRPr sz="1600"/>
          </a:p>
          <a:p>
            <a:pPr indent="-330200" lvl="0" marL="457200" rtl="0" algn="l">
              <a:spcBef>
                <a:spcPts val="0"/>
              </a:spcBef>
              <a:spcAft>
                <a:spcPts val="0"/>
              </a:spcAft>
              <a:buSzPts val="1600"/>
              <a:buChar char="●"/>
            </a:pPr>
            <a:r>
              <a:rPr lang="en" sz="1600"/>
              <a:t>Attempted Imputation by mode</a:t>
            </a:r>
            <a:endParaRPr sz="1600"/>
          </a:p>
          <a:p>
            <a:pPr indent="-330200" lvl="0" marL="457200" rtl="0" algn="l">
              <a:spcBef>
                <a:spcPts val="0"/>
              </a:spcBef>
              <a:spcAft>
                <a:spcPts val="0"/>
              </a:spcAft>
              <a:buSzPts val="1600"/>
              <a:buChar char="●"/>
            </a:pPr>
            <a:r>
              <a:rPr lang="en" sz="1600"/>
              <a:t>Complete Case Review for less bias</a:t>
            </a:r>
            <a:endParaRPr sz="1600"/>
          </a:p>
        </p:txBody>
      </p:sp>
      <p:sp>
        <p:nvSpPr>
          <p:cNvPr id="119" name="Google Shape;119;p1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0" name="Google Shape;120;p15"/>
          <p:cNvSpPr txBox="1"/>
          <p:nvPr>
            <p:ph idx="4294967295" type="body"/>
          </p:nvPr>
        </p:nvSpPr>
        <p:spPr>
          <a:xfrm>
            <a:off x="6254224" y="1451575"/>
            <a:ext cx="24717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Transform &amp; Prepare</a:t>
            </a:r>
            <a:endParaRPr>
              <a:solidFill>
                <a:schemeClr val="lt1"/>
              </a:solidFill>
            </a:endParaRPr>
          </a:p>
        </p:txBody>
      </p:sp>
      <p:sp>
        <p:nvSpPr>
          <p:cNvPr id="121" name="Google Shape;121;p15"/>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Model Preparation</a:t>
            </a:r>
            <a:endParaRPr b="1" sz="1600"/>
          </a:p>
          <a:p>
            <a:pPr indent="-330200" lvl="0" marL="457200" rtl="0" algn="l">
              <a:spcBef>
                <a:spcPts val="800"/>
              </a:spcBef>
              <a:spcAft>
                <a:spcPts val="0"/>
              </a:spcAft>
              <a:buSzPts val="1600"/>
              <a:buChar char="●"/>
            </a:pPr>
            <a:r>
              <a:rPr lang="en" sz="1600"/>
              <a:t>Re-expressed categorical variables as numeric</a:t>
            </a:r>
            <a:endParaRPr sz="1600"/>
          </a:p>
          <a:p>
            <a:pPr indent="-330200" lvl="0" marL="457200" rtl="0" algn="l">
              <a:spcBef>
                <a:spcPts val="0"/>
              </a:spcBef>
              <a:spcAft>
                <a:spcPts val="0"/>
              </a:spcAft>
              <a:buSzPts val="1600"/>
              <a:buChar char="●"/>
            </a:pPr>
            <a:r>
              <a:rPr lang="en" sz="1600"/>
              <a:t>Scaled</a:t>
            </a:r>
            <a:endParaRPr sz="1600"/>
          </a:p>
          <a:p>
            <a:pPr indent="-330200" lvl="0" marL="457200" rtl="0" algn="l">
              <a:spcBef>
                <a:spcPts val="0"/>
              </a:spcBef>
              <a:spcAft>
                <a:spcPts val="0"/>
              </a:spcAft>
              <a:buSzPts val="1600"/>
              <a:buChar char="●"/>
            </a:pPr>
            <a:r>
              <a:rPr lang="en" sz="1600"/>
              <a:t>Partitioned 75/25</a:t>
            </a:r>
            <a:endParaRPr sz="1600"/>
          </a:p>
          <a:p>
            <a:pPr indent="-330200" lvl="0" marL="457200" rtl="0" algn="l">
              <a:spcBef>
                <a:spcPts val="0"/>
              </a:spcBef>
              <a:spcAft>
                <a:spcPts val="0"/>
              </a:spcAft>
              <a:buSzPts val="1600"/>
              <a:buChar char="●"/>
            </a:pPr>
            <a:r>
              <a:rPr lang="en" sz="1600"/>
              <a:t>VIF</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6"/>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Models</a:t>
            </a:r>
            <a:endParaRPr/>
          </a:p>
        </p:txBody>
      </p:sp>
      <p:sp>
        <p:nvSpPr>
          <p:cNvPr id="127" name="Google Shape;127;p16"/>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Used to test performance:</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Chose Sensitivity as our </a:t>
            </a:r>
            <a:r>
              <a:rPr lang="en"/>
              <a:t>measure</a:t>
            </a:r>
            <a:r>
              <a:rPr lang="en"/>
              <a:t> of success since True Positives are the key to success.</a:t>
            </a:r>
            <a:endParaRPr/>
          </a:p>
        </p:txBody>
      </p:sp>
      <p:sp>
        <p:nvSpPr>
          <p:cNvPr id="128" name="Google Shape;128;p16"/>
          <p:cNvSpPr txBox="1"/>
          <p:nvPr>
            <p:ph idx="2" type="body"/>
          </p:nvPr>
        </p:nvSpPr>
        <p:spPr>
          <a:xfrm>
            <a:off x="4939500" y="724200"/>
            <a:ext cx="3837000" cy="369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There was three models used:</a:t>
            </a:r>
            <a:endParaRPr u="sng"/>
          </a:p>
          <a:p>
            <a:pPr indent="-342900" lvl="0" marL="457200" rtl="0" algn="l">
              <a:spcBef>
                <a:spcPts val="1600"/>
              </a:spcBef>
              <a:spcAft>
                <a:spcPts val="0"/>
              </a:spcAft>
              <a:buSzPts val="1800"/>
              <a:buChar char="●"/>
            </a:pPr>
            <a:r>
              <a:rPr lang="en"/>
              <a:t>Logistic r</a:t>
            </a:r>
            <a:r>
              <a:rPr lang="en"/>
              <a:t>egression</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Naive Bayes</a:t>
            </a:r>
            <a:r>
              <a:rPr lang="en"/>
              <a:t>ian</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Random Forest</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Logistic Regression</a:t>
            </a:r>
            <a:endParaRPr/>
          </a:p>
        </p:txBody>
      </p:sp>
      <p:sp>
        <p:nvSpPr>
          <p:cNvPr id="134" name="Google Shape;134;p17"/>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Two Iterations:</a:t>
            </a:r>
            <a:endParaRPr u="sng"/>
          </a:p>
          <a:p>
            <a:pPr indent="0" lvl="0" marL="0" rtl="0" algn="ctr">
              <a:spcBef>
                <a:spcPts val="0"/>
              </a:spcBef>
              <a:spcAft>
                <a:spcPts val="0"/>
              </a:spcAft>
              <a:buNone/>
            </a:pPr>
            <a:r>
              <a:t/>
            </a:r>
            <a:endParaRPr u="sng"/>
          </a:p>
          <a:p>
            <a:pPr indent="-361950" lvl="0" marL="457200" rtl="0" algn="ctr">
              <a:spcBef>
                <a:spcPts val="0"/>
              </a:spcBef>
              <a:spcAft>
                <a:spcPts val="0"/>
              </a:spcAft>
              <a:buSzPts val="2100"/>
              <a:buAutoNum type="arabicPeriod"/>
            </a:pPr>
            <a:r>
              <a:rPr lang="en"/>
              <a:t>Complete Feature Review</a:t>
            </a:r>
            <a:endParaRPr/>
          </a:p>
          <a:p>
            <a:pPr indent="-361950" lvl="0" marL="457200" rtl="0" algn="ctr">
              <a:spcBef>
                <a:spcPts val="0"/>
              </a:spcBef>
              <a:spcAft>
                <a:spcPts val="0"/>
              </a:spcAft>
              <a:buSzPts val="2100"/>
              <a:buAutoNum type="arabicPeriod"/>
            </a:pPr>
            <a:r>
              <a:rPr lang="en"/>
              <a:t>Rationalized Features by </a:t>
            </a:r>
            <a:r>
              <a:rPr i="1" lang="en"/>
              <a:t>p-values</a:t>
            </a:r>
            <a:endParaRPr i="1"/>
          </a:p>
        </p:txBody>
      </p:sp>
      <p:sp>
        <p:nvSpPr>
          <p:cNvPr id="135" name="Google Shape;135;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SzPts val="1500"/>
              <a:buChar char="●"/>
            </a:pPr>
            <a:r>
              <a:rPr lang="en" sz="1500"/>
              <a:t>Predicting Binary Target variable</a:t>
            </a:r>
            <a:endParaRPr sz="1500"/>
          </a:p>
          <a:p>
            <a:pPr indent="-323850" lvl="0" marL="457200" rtl="0" algn="l">
              <a:spcBef>
                <a:spcPts val="0"/>
              </a:spcBef>
              <a:spcAft>
                <a:spcPts val="0"/>
              </a:spcAft>
              <a:buSzPts val="1500"/>
              <a:buChar char="●"/>
            </a:pPr>
            <a:r>
              <a:rPr lang="en" sz="1500"/>
              <a:t>Removed multicollinearity thanks to VIF rationalization</a:t>
            </a:r>
            <a:endParaRPr sz="1500"/>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323850" lvl="0" marL="457200" rtl="0" algn="l">
              <a:spcBef>
                <a:spcPts val="1600"/>
              </a:spcBef>
              <a:spcAft>
                <a:spcPts val="0"/>
              </a:spcAft>
              <a:buSzPts val="1500"/>
              <a:buChar char="●"/>
            </a:pPr>
            <a:r>
              <a:rPr lang="en" sz="1500"/>
              <a:t>Sensitivity: </a:t>
            </a:r>
            <a:endParaRPr sz="1500"/>
          </a:p>
          <a:p>
            <a:pPr indent="-298450" lvl="1" marL="914400" rtl="0" algn="l">
              <a:spcBef>
                <a:spcPts val="0"/>
              </a:spcBef>
              <a:spcAft>
                <a:spcPts val="0"/>
              </a:spcAft>
              <a:buSzPts val="1100"/>
              <a:buChar char="○"/>
            </a:pPr>
            <a:r>
              <a:rPr lang="en" sz="1100"/>
              <a:t>LogReg_01 = 62.71%</a:t>
            </a:r>
            <a:endParaRPr sz="1100"/>
          </a:p>
          <a:p>
            <a:pPr indent="-298450" lvl="1" marL="914400" rtl="0" algn="l">
              <a:spcBef>
                <a:spcPts val="0"/>
              </a:spcBef>
              <a:spcAft>
                <a:spcPts val="0"/>
              </a:spcAft>
              <a:buSzPts val="1100"/>
              <a:buChar char="○"/>
            </a:pPr>
            <a:r>
              <a:rPr lang="en" sz="1100"/>
              <a:t>LogReg_02 = 62.17%</a:t>
            </a:r>
            <a:endParaRPr sz="1100"/>
          </a:p>
          <a:p>
            <a:pPr indent="-298450" lvl="2" marL="1371600" rtl="0" algn="l">
              <a:spcBef>
                <a:spcPts val="0"/>
              </a:spcBef>
              <a:spcAft>
                <a:spcPts val="0"/>
              </a:spcAft>
              <a:buSzPts val="1100"/>
              <a:buChar char="■"/>
            </a:pPr>
            <a:r>
              <a:rPr lang="en" sz="1100"/>
              <a:t>Suggests the rationalized features were appropriately rationalized</a:t>
            </a:r>
            <a:endParaRPr sz="1100"/>
          </a:p>
          <a:p>
            <a:pPr indent="-298450" lvl="1" marL="914400" rtl="0" algn="l">
              <a:spcBef>
                <a:spcPts val="0"/>
              </a:spcBef>
              <a:spcAft>
                <a:spcPts val="0"/>
              </a:spcAft>
              <a:buSzPts val="1100"/>
              <a:buChar char="○"/>
            </a:pPr>
            <a:r>
              <a:rPr lang="en" sz="1100"/>
              <a:t>Further feature reduction possible </a:t>
            </a:r>
            <a:endParaRPr sz="1100"/>
          </a:p>
        </p:txBody>
      </p:sp>
      <p:pic>
        <p:nvPicPr>
          <p:cNvPr id="136" name="Google Shape;136;p17"/>
          <p:cNvPicPr preferRelativeResize="0"/>
          <p:nvPr/>
        </p:nvPicPr>
        <p:blipFill>
          <a:blip r:embed="rId3">
            <a:alphaModFix/>
          </a:blip>
          <a:stretch>
            <a:fillRect/>
          </a:stretch>
        </p:blipFill>
        <p:spPr>
          <a:xfrm>
            <a:off x="5513749" y="1151100"/>
            <a:ext cx="2529076" cy="2095524"/>
          </a:xfrm>
          <a:prstGeom prst="rect">
            <a:avLst/>
          </a:prstGeom>
          <a:noFill/>
          <a:ln>
            <a:noFill/>
          </a:ln>
        </p:spPr>
      </p:pic>
      <p:sp>
        <p:nvSpPr>
          <p:cNvPr id="137" name="Google Shape;137;p17"/>
          <p:cNvSpPr/>
          <p:nvPr/>
        </p:nvSpPr>
        <p:spPr>
          <a:xfrm>
            <a:off x="5218800" y="2304400"/>
            <a:ext cx="1430700" cy="128100"/>
          </a:xfrm>
          <a:prstGeom prst="righ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18"/>
          <p:cNvPicPr preferRelativeResize="0"/>
          <p:nvPr/>
        </p:nvPicPr>
        <p:blipFill>
          <a:blip r:embed="rId3">
            <a:alphaModFix/>
          </a:blip>
          <a:stretch>
            <a:fillRect/>
          </a:stretch>
        </p:blipFill>
        <p:spPr>
          <a:xfrm>
            <a:off x="1219325" y="677900"/>
            <a:ext cx="6276975" cy="4248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Naive Bayes</a:t>
            </a:r>
            <a:endParaRPr/>
          </a:p>
        </p:txBody>
      </p:sp>
      <p:sp>
        <p:nvSpPr>
          <p:cNvPr id="148" name="Google Shape;148;p19"/>
          <p:cNvSpPr txBox="1"/>
          <p:nvPr>
            <p:ph idx="1" type="subTitle"/>
          </p:nvPr>
        </p:nvSpPr>
        <p:spPr>
          <a:xfrm>
            <a:off x="265500" y="2769000"/>
            <a:ext cx="4045200" cy="1976400"/>
          </a:xfrm>
          <a:prstGeom prst="rect">
            <a:avLst/>
          </a:prstGeom>
        </p:spPr>
        <p:txBody>
          <a:bodyPr anchorCtr="0" anchor="t" bIns="91425" lIns="91425" spcFirstLastPara="1" rIns="91425" wrap="square" tIns="91425">
            <a:noAutofit/>
          </a:bodyPr>
          <a:lstStyle/>
          <a:p>
            <a:pPr indent="-361950" lvl="0" marL="457200" rtl="0" algn="ctr">
              <a:spcBef>
                <a:spcPts val="0"/>
              </a:spcBef>
              <a:spcAft>
                <a:spcPts val="0"/>
              </a:spcAft>
              <a:buSzPts val="2100"/>
              <a:buChar char="●"/>
            </a:pPr>
            <a:r>
              <a:rPr lang="en"/>
              <a:t>Does not Require much training data</a:t>
            </a:r>
            <a:endParaRPr/>
          </a:p>
          <a:p>
            <a:pPr indent="0" lvl="0" marL="457200" rtl="0" algn="ctr">
              <a:spcBef>
                <a:spcPts val="0"/>
              </a:spcBef>
              <a:spcAft>
                <a:spcPts val="0"/>
              </a:spcAft>
              <a:buNone/>
            </a:pPr>
            <a:r>
              <a:t/>
            </a:r>
            <a:endParaRPr/>
          </a:p>
          <a:p>
            <a:pPr indent="-361950" lvl="0" marL="457200" rtl="0" algn="ctr">
              <a:spcBef>
                <a:spcPts val="0"/>
              </a:spcBef>
              <a:spcAft>
                <a:spcPts val="0"/>
              </a:spcAft>
              <a:buSzPts val="2100"/>
              <a:buChar char="●"/>
            </a:pPr>
            <a:r>
              <a:rPr lang="en"/>
              <a:t>Is fast and has the ability to make prediction in real-time</a:t>
            </a:r>
            <a:endParaRPr/>
          </a:p>
        </p:txBody>
      </p:sp>
      <p:sp>
        <p:nvSpPr>
          <p:cNvPr id="149" name="Google Shape;149;p19"/>
          <p:cNvSpPr txBox="1"/>
          <p:nvPr>
            <p:ph idx="2" type="body"/>
          </p:nvPr>
        </p:nvSpPr>
        <p:spPr>
          <a:xfrm>
            <a:off x="4939500" y="281475"/>
            <a:ext cx="3837000" cy="413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Built Two Models </a:t>
            </a:r>
            <a:endParaRPr/>
          </a:p>
          <a:p>
            <a:pPr indent="-342900" lvl="0" marL="457200" rtl="0" algn="l">
              <a:spcBef>
                <a:spcPts val="0"/>
              </a:spcBef>
              <a:spcAft>
                <a:spcPts val="0"/>
              </a:spcAft>
              <a:buSzPts val="1800"/>
              <a:buChar char="●"/>
            </a:pPr>
            <a:r>
              <a:rPr lang="en"/>
              <a:t>Model 1 baseline  </a:t>
            </a:r>
            <a:endParaRPr/>
          </a:p>
          <a:p>
            <a:pPr indent="-342900" lvl="0" marL="457200" rtl="0" algn="l">
              <a:spcBef>
                <a:spcPts val="0"/>
              </a:spcBef>
              <a:spcAft>
                <a:spcPts val="0"/>
              </a:spcAft>
              <a:buSzPts val="1800"/>
              <a:buChar char="●"/>
            </a:pPr>
            <a:r>
              <a:rPr lang="en"/>
              <a:t>Model 2 built with laplace smoothing and use </a:t>
            </a:r>
            <a:r>
              <a:rPr lang="en"/>
              <a:t>kernels</a:t>
            </a:r>
            <a:r>
              <a:rPr lang="en"/>
              <a:t> method</a:t>
            </a:r>
            <a:endParaRPr/>
          </a:p>
          <a:p>
            <a:pPr indent="-342900" lvl="0" marL="457200" rtl="0" algn="l">
              <a:spcBef>
                <a:spcPts val="0"/>
              </a:spcBef>
              <a:spcAft>
                <a:spcPts val="0"/>
              </a:spcAft>
              <a:buSzPts val="1800"/>
              <a:buChar char="●"/>
            </a:pPr>
            <a:r>
              <a:rPr lang="en"/>
              <a:t>Mo</a:t>
            </a:r>
            <a:r>
              <a:rPr lang="en"/>
              <a:t>del 1 Sensitivity equals 70.90% ,</a:t>
            </a:r>
            <a:endParaRPr/>
          </a:p>
          <a:p>
            <a:pPr indent="-342900" lvl="0" marL="457200" rtl="0" algn="l">
              <a:spcBef>
                <a:spcPts val="0"/>
              </a:spcBef>
              <a:spcAft>
                <a:spcPts val="0"/>
              </a:spcAft>
              <a:buSzPts val="1800"/>
              <a:buChar char="●"/>
            </a:pPr>
            <a:r>
              <a:rPr lang="en"/>
              <a:t>Model 2 Sensitivity equal 69.32%</a:t>
            </a:r>
            <a:endParaRPr/>
          </a:p>
          <a:p>
            <a:pPr indent="-342900" lvl="0" marL="457200" rtl="0" algn="l">
              <a:spcBef>
                <a:spcPts val="0"/>
              </a:spcBef>
              <a:spcAft>
                <a:spcPts val="0"/>
              </a:spcAft>
              <a:buSzPts val="1800"/>
              <a:buChar char="●"/>
            </a:pPr>
            <a:r>
              <a:rPr lang="en"/>
              <a:t>Naive Bayesian algorithms are able to handle missing values, so run the algorithm with them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Random Forest</a:t>
            </a:r>
            <a:endParaRPr/>
          </a:p>
        </p:txBody>
      </p:sp>
      <p:sp>
        <p:nvSpPr>
          <p:cNvPr id="155" name="Google Shape;155;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-Number of trees-=100</a:t>
            </a:r>
            <a:endParaRPr/>
          </a:p>
          <a:p>
            <a:pPr indent="0" lvl="0" marL="0" rtl="0" algn="l">
              <a:spcBef>
                <a:spcPts val="1600"/>
              </a:spcBef>
              <a:spcAft>
                <a:spcPts val="0"/>
              </a:spcAft>
              <a:buNone/>
            </a:pPr>
            <a:r>
              <a:rPr lang="en"/>
              <a:t>-mtry = 5</a:t>
            </a:r>
            <a:endParaRPr/>
          </a:p>
          <a:p>
            <a:pPr indent="0" lvl="0" marL="0" rtl="0" algn="l">
              <a:spcBef>
                <a:spcPts val="1600"/>
              </a:spcBef>
              <a:spcAft>
                <a:spcPts val="0"/>
              </a:spcAft>
              <a:buNone/>
            </a:pPr>
            <a:r>
              <a:rPr lang="en"/>
              <a:t>-Random Forest oob = 6.53%</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p21"/>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62" name="Google Shape;162;p21"/>
          <p:cNvSpPr txBox="1"/>
          <p:nvPr>
            <p:ph idx="2" type="body"/>
          </p:nvPr>
        </p:nvSpPr>
        <p:spPr>
          <a:xfrm>
            <a:off x="4939500" y="8004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-27 Variables </a:t>
            </a:r>
            <a:endParaRPr/>
          </a:p>
          <a:p>
            <a:pPr indent="0" lvl="0" marL="0" rtl="0" algn="l">
              <a:spcBef>
                <a:spcPts val="1600"/>
              </a:spcBef>
              <a:spcAft>
                <a:spcPts val="0"/>
              </a:spcAft>
              <a:buNone/>
            </a:pPr>
            <a:r>
              <a:rPr lang="en"/>
              <a:t>-Used the top 60% variables</a:t>
            </a:r>
            <a:endParaRPr/>
          </a:p>
          <a:p>
            <a:pPr indent="0" lvl="0" marL="0" rtl="0" algn="l">
              <a:spcBef>
                <a:spcPts val="1600"/>
              </a:spcBef>
              <a:spcAft>
                <a:spcPts val="0"/>
              </a:spcAft>
              <a:buNone/>
            </a:pPr>
            <a:r>
              <a:rPr lang="en"/>
              <a:t>-Higher Mean indicates Higher variable importance</a:t>
            </a:r>
            <a:endParaRPr/>
          </a:p>
          <a:p>
            <a:pPr indent="0" lvl="0" marL="0" rtl="0" algn="l">
              <a:spcBef>
                <a:spcPts val="1600"/>
              </a:spcBef>
              <a:spcAft>
                <a:spcPts val="1600"/>
              </a:spcAft>
              <a:buNone/>
            </a:pPr>
            <a:r>
              <a:rPr lang="en"/>
              <a:t>-</a:t>
            </a:r>
            <a:r>
              <a:rPr lang="en"/>
              <a:t>-Mean  Gini Model = 8.59%</a:t>
            </a:r>
            <a:endParaRPr/>
          </a:p>
        </p:txBody>
      </p:sp>
      <p:pic>
        <p:nvPicPr>
          <p:cNvPr id="163" name="Google Shape;163;p21"/>
          <p:cNvPicPr preferRelativeResize="0"/>
          <p:nvPr/>
        </p:nvPicPr>
        <p:blipFill>
          <a:blip r:embed="rId3">
            <a:alphaModFix/>
          </a:blip>
          <a:stretch>
            <a:fillRect/>
          </a:stretch>
        </p:blipFill>
        <p:spPr>
          <a:xfrm>
            <a:off x="14600" y="124000"/>
            <a:ext cx="4547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