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15" r:id="rId3"/>
    <p:sldId id="316" r:id="rId4"/>
    <p:sldId id="317" r:id="rId5"/>
    <p:sldId id="312" r:id="rId6"/>
    <p:sldId id="313" r:id="rId7"/>
    <p:sldId id="314" r:id="rId8"/>
    <p:sldId id="329" r:id="rId9"/>
    <p:sldId id="330" r:id="rId10"/>
    <p:sldId id="331" r:id="rId11"/>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8FB3BD-CE5E-4CC4-B3C7-5309ED5CB795}"/>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4E0DFBE3-301C-4391-99D2-20810F29B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71716B2-229A-4652-BEA2-331116BE5F22}"/>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35091988-75BF-480D-B39E-4DDC2547689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B669C010-44BC-44F1-B050-58E559A47078}"/>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640045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7B5531-BE7A-4812-BCF7-74477C26515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2D5C77B7-F89C-451D-A793-97B025AF95C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B24D7AC4-446B-484C-923E-9737F14C4985}"/>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13CC22B0-EF23-4968-9968-3CA4CA8CF25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7189D6E5-56E9-4DBF-951A-3B4CA39E7626}"/>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3887418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50B25E3-8C1A-4EBB-A6C0-4B446BCCE79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FEC047C-84B1-42AC-987E-A730B87F320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AC24379-FCBD-4AEF-8648-F75AA8C10EAD}"/>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156340DC-B16E-4294-9595-3FEC2806D9B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415E5A91-50AD-469A-BCBF-D21757CE2C11}"/>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166872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BD4204-A09E-467D-B19F-862C9656583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1593508C-DFE4-45C6-B0BB-BBE0C05FCEA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77D10B01-FD15-4E4D-A9BE-7119CBCE7116}"/>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B5D93F5B-2246-4D8F-89D8-9631EC98382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6EDD5D7-B251-4726-8816-5A62B9E707D3}"/>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80456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2EAD22-B826-438C-94DC-B2338C887F8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2EC50323-CC59-4DB9-ABF7-8D8B22747C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5A31662-735C-44B4-8C0B-DF9B2C61BE24}"/>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B2444AB1-1B49-4F77-9EE8-FD36C06A05B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BFC02B9-E40C-429A-8B7D-6D99FCD568C6}"/>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2127621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504B1E-14EB-4344-8F8E-72150C4A975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EF176D3B-A7E7-4294-81E0-9BD5D960365B}"/>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5C79F5E8-EB77-486A-AF81-C89533E334FF}"/>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E5DBC380-288C-43FC-97AD-8992BD961935}"/>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6" name="Marcador de pie de página 5">
            <a:extLst>
              <a:ext uri="{FF2B5EF4-FFF2-40B4-BE49-F238E27FC236}">
                <a16:creationId xmlns:a16="http://schemas.microsoft.com/office/drawing/2014/main" id="{4A260147-577D-4708-9460-8107666312C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A797D083-E7F8-42D9-8375-92F992B9DDCF}"/>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1494855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3BA3A-ED3C-4D6D-BEEE-55CFFC80A3B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AB77FA2-2CDA-4751-96B5-4C2F40866F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365F5FB-C4EB-49CC-A20C-3EE7F800432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3A07E4EC-90EB-4F4D-A1DB-FB2B08BA1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AB271D7-5819-4185-8E75-A71131A6AAB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BAF1620D-EF8F-453A-836B-352DAABD208E}"/>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8" name="Marcador de pie de página 7">
            <a:extLst>
              <a:ext uri="{FF2B5EF4-FFF2-40B4-BE49-F238E27FC236}">
                <a16:creationId xmlns:a16="http://schemas.microsoft.com/office/drawing/2014/main" id="{B52913E8-046B-4AA8-9C4A-2DC725C35C2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57C17A80-44CB-4C5B-A648-965A3B5FC4E1}"/>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2742977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ED1CF-516B-4CBE-AEDA-F2EE902157B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7E4B1114-2A6E-4F9D-9FC7-65E06DD5418E}"/>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4" name="Marcador de pie de página 3">
            <a:extLst>
              <a:ext uri="{FF2B5EF4-FFF2-40B4-BE49-F238E27FC236}">
                <a16:creationId xmlns:a16="http://schemas.microsoft.com/office/drawing/2014/main" id="{91CA1BF0-4E4F-473D-87F6-EC71196C5C38}"/>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43EA465A-767B-46B1-9E20-B3F6F97A8A0C}"/>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2633551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0191CCE-812A-42B3-A649-3471D537B869}"/>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3" name="Marcador de pie de página 2">
            <a:extLst>
              <a:ext uri="{FF2B5EF4-FFF2-40B4-BE49-F238E27FC236}">
                <a16:creationId xmlns:a16="http://schemas.microsoft.com/office/drawing/2014/main" id="{A97E68F4-607C-4A74-B1F1-AADCA3E8D85A}"/>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C004F0F-E408-4797-8997-25A02754D3E9}"/>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26996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CAC1B-2DB2-42C7-ABF2-0B64349C8D3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5AE8C9A7-29CA-48A7-8D03-26D0F18211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66CF50E5-730B-4468-A176-3B29D82A1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163D020-A404-4A45-9EC4-F1C09C786A14}"/>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6" name="Marcador de pie de página 5">
            <a:extLst>
              <a:ext uri="{FF2B5EF4-FFF2-40B4-BE49-F238E27FC236}">
                <a16:creationId xmlns:a16="http://schemas.microsoft.com/office/drawing/2014/main" id="{674960A8-F9D6-47D2-9AE0-E5307D308EA0}"/>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6A860E9C-A025-40DA-BA7F-8F9C0E6C1BB9}"/>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417496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6E1DF9-7082-47FC-8BC8-B05C73BCCF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C42432E6-83D6-4846-9D62-8D86A6C845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EB2F40E1-38A5-45AA-A58A-6BF2BE827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ADAEC73-2AA2-41AA-9A5E-826D30E0BC67}"/>
              </a:ext>
            </a:extLst>
          </p:cNvPr>
          <p:cNvSpPr>
            <a:spLocks noGrp="1"/>
          </p:cNvSpPr>
          <p:nvPr>
            <p:ph type="dt" sz="half" idx="10"/>
          </p:nvPr>
        </p:nvSpPr>
        <p:spPr/>
        <p:txBody>
          <a:bodyPr/>
          <a:lstStyle/>
          <a:p>
            <a:fld id="{6CC5A5DC-CDDA-456F-BDA1-01F10BDB537D}" type="datetimeFigureOut">
              <a:rPr lang="es-CL" smtClean="0"/>
              <a:t>10-03-2025</a:t>
            </a:fld>
            <a:endParaRPr lang="es-CL"/>
          </a:p>
        </p:txBody>
      </p:sp>
      <p:sp>
        <p:nvSpPr>
          <p:cNvPr id="6" name="Marcador de pie de página 5">
            <a:extLst>
              <a:ext uri="{FF2B5EF4-FFF2-40B4-BE49-F238E27FC236}">
                <a16:creationId xmlns:a16="http://schemas.microsoft.com/office/drawing/2014/main" id="{FAAB1CCB-9A6C-4A6A-BC24-1F08DEEF07C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B9B22F9-0B37-4FB9-AB16-1E1B7992D8EC}"/>
              </a:ext>
            </a:extLst>
          </p:cNvPr>
          <p:cNvSpPr>
            <a:spLocks noGrp="1"/>
          </p:cNvSpPr>
          <p:nvPr>
            <p:ph type="sldNum" sz="quarter" idx="12"/>
          </p:nvPr>
        </p:nvSpPr>
        <p:spPr/>
        <p:txBody>
          <a:bodyPr/>
          <a:lstStyle/>
          <a:p>
            <a:fld id="{4A784FC6-02B1-4A27-BFF7-6189D9FD2A9B}" type="slidenum">
              <a:rPr lang="es-CL" smtClean="0"/>
              <a:t>‹Nº›</a:t>
            </a:fld>
            <a:endParaRPr lang="es-CL"/>
          </a:p>
        </p:txBody>
      </p:sp>
    </p:spTree>
    <p:extLst>
      <p:ext uri="{BB962C8B-B14F-4D97-AF65-F5344CB8AC3E}">
        <p14:creationId xmlns:p14="http://schemas.microsoft.com/office/powerpoint/2010/main" val="90148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EA0D82B-19D1-4211-8A89-C9916047C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94EF476E-C5B1-44A8-86B8-8DFB0BE08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A76D12FB-93E7-4084-8B3E-FE1FA5640E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C5A5DC-CDDA-456F-BDA1-01F10BDB537D}" type="datetimeFigureOut">
              <a:rPr lang="es-CL" smtClean="0"/>
              <a:t>10-03-2025</a:t>
            </a:fld>
            <a:endParaRPr lang="es-CL"/>
          </a:p>
        </p:txBody>
      </p:sp>
      <p:sp>
        <p:nvSpPr>
          <p:cNvPr id="5" name="Marcador de pie de página 4">
            <a:extLst>
              <a:ext uri="{FF2B5EF4-FFF2-40B4-BE49-F238E27FC236}">
                <a16:creationId xmlns:a16="http://schemas.microsoft.com/office/drawing/2014/main" id="{15F6F734-0B2D-4AC9-8985-E9203901A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C77BCE37-D6E1-472E-8F20-EEFD50C8CC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784FC6-02B1-4A27-BFF7-6189D9FD2A9B}" type="slidenum">
              <a:rPr lang="es-CL" smtClean="0"/>
              <a:t>‹Nº›</a:t>
            </a:fld>
            <a:endParaRPr lang="es-CL"/>
          </a:p>
        </p:txBody>
      </p:sp>
    </p:spTree>
    <p:extLst>
      <p:ext uri="{BB962C8B-B14F-4D97-AF65-F5344CB8AC3E}">
        <p14:creationId xmlns:p14="http://schemas.microsoft.com/office/powerpoint/2010/main" val="3105324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EBF47F-CE6A-470D-AF08-C73B3DB96791}"/>
              </a:ext>
            </a:extLst>
          </p:cNvPr>
          <p:cNvSpPr>
            <a:spLocks noGrp="1"/>
          </p:cNvSpPr>
          <p:nvPr>
            <p:ph type="ctrTitle"/>
          </p:nvPr>
        </p:nvSpPr>
        <p:spPr/>
        <p:txBody>
          <a:bodyPr/>
          <a:lstStyle/>
          <a:p>
            <a:r>
              <a:rPr lang="es-CL" dirty="0"/>
              <a:t>Tipologías del Auto-Engaño</a:t>
            </a:r>
          </a:p>
        </p:txBody>
      </p:sp>
      <p:sp>
        <p:nvSpPr>
          <p:cNvPr id="3" name="Subtítulo 2">
            <a:extLst>
              <a:ext uri="{FF2B5EF4-FFF2-40B4-BE49-F238E27FC236}">
                <a16:creationId xmlns:a16="http://schemas.microsoft.com/office/drawing/2014/main" id="{28DE71F7-A87A-4C44-A44B-5F98841AC577}"/>
              </a:ext>
            </a:extLst>
          </p:cNvPr>
          <p:cNvSpPr>
            <a:spLocks noGrp="1"/>
          </p:cNvSpPr>
          <p:nvPr>
            <p:ph type="subTitle" idx="1"/>
          </p:nvPr>
        </p:nvSpPr>
        <p:spPr/>
        <p:txBody>
          <a:bodyPr/>
          <a:lstStyle/>
          <a:p>
            <a:r>
              <a:rPr lang="es-CL"/>
              <a:t>Análisis Preliminar</a:t>
            </a:r>
          </a:p>
        </p:txBody>
      </p:sp>
    </p:spTree>
    <p:extLst>
      <p:ext uri="{BB962C8B-B14F-4D97-AF65-F5344CB8AC3E}">
        <p14:creationId xmlns:p14="http://schemas.microsoft.com/office/powerpoint/2010/main" val="2606417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6C76FE-D3BD-4F63-AB7D-AC283AB9FB8B}"/>
              </a:ext>
            </a:extLst>
          </p:cNvPr>
          <p:cNvSpPr>
            <a:spLocks noGrp="1"/>
          </p:cNvSpPr>
          <p:nvPr>
            <p:ph type="title"/>
          </p:nvPr>
        </p:nvSpPr>
        <p:spPr/>
        <p:txBody>
          <a:bodyPr/>
          <a:lstStyle/>
          <a:p>
            <a:r>
              <a:rPr lang="es-CL" dirty="0"/>
              <a:t>Pendientes</a:t>
            </a:r>
          </a:p>
        </p:txBody>
      </p:sp>
      <p:sp>
        <p:nvSpPr>
          <p:cNvPr id="3" name="Marcador de contenido 2">
            <a:extLst>
              <a:ext uri="{FF2B5EF4-FFF2-40B4-BE49-F238E27FC236}">
                <a16:creationId xmlns:a16="http://schemas.microsoft.com/office/drawing/2014/main" id="{EDE5972D-1D57-4364-9E80-3607636D1BD7}"/>
              </a:ext>
            </a:extLst>
          </p:cNvPr>
          <p:cNvSpPr>
            <a:spLocks noGrp="1"/>
          </p:cNvSpPr>
          <p:nvPr>
            <p:ph idx="1"/>
          </p:nvPr>
        </p:nvSpPr>
        <p:spPr/>
        <p:txBody>
          <a:bodyPr/>
          <a:lstStyle/>
          <a:p>
            <a:r>
              <a:rPr lang="es-CL" dirty="0"/>
              <a:t>Revisar consistencia teórica de las escalas ya elaboradas</a:t>
            </a:r>
          </a:p>
          <a:p>
            <a:r>
              <a:rPr lang="es-CL" dirty="0"/>
              <a:t>Agregar escala de “cultura de consumo”</a:t>
            </a:r>
          </a:p>
          <a:p>
            <a:r>
              <a:rPr lang="es-CL" dirty="0"/>
              <a:t>Ejecutar análisis nuevamente y probar soluciones con 3-5 grupos</a:t>
            </a:r>
          </a:p>
          <a:p>
            <a:r>
              <a:rPr lang="es-CL" dirty="0"/>
              <a:t>Caracterizar los grupos con variables sociodemográficas y de interés</a:t>
            </a:r>
          </a:p>
          <a:p>
            <a:endParaRPr lang="es-CL" dirty="0"/>
          </a:p>
        </p:txBody>
      </p:sp>
    </p:spTree>
    <p:extLst>
      <p:ext uri="{BB962C8B-B14F-4D97-AF65-F5344CB8AC3E}">
        <p14:creationId xmlns:p14="http://schemas.microsoft.com/office/powerpoint/2010/main" val="341184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F777B4F-1014-4A6D-97A1-93309356D3DA}"/>
              </a:ext>
            </a:extLst>
          </p:cNvPr>
          <p:cNvSpPr>
            <a:spLocks noGrp="1"/>
          </p:cNvSpPr>
          <p:nvPr>
            <p:ph type="title"/>
          </p:nvPr>
        </p:nvSpPr>
        <p:spPr/>
        <p:txBody>
          <a:bodyPr/>
          <a:lstStyle/>
          <a:p>
            <a:r>
              <a:rPr lang="es-CL" dirty="0"/>
              <a:t>Antecedentes</a:t>
            </a:r>
          </a:p>
        </p:txBody>
      </p:sp>
      <p:sp>
        <p:nvSpPr>
          <p:cNvPr id="5" name="Marcador de contenido 4">
            <a:extLst>
              <a:ext uri="{FF2B5EF4-FFF2-40B4-BE49-F238E27FC236}">
                <a16:creationId xmlns:a16="http://schemas.microsoft.com/office/drawing/2014/main" id="{B9BBD1A0-1AD7-4831-8CC8-D7C560BD591F}"/>
              </a:ext>
            </a:extLst>
          </p:cNvPr>
          <p:cNvSpPr>
            <a:spLocks noGrp="1"/>
          </p:cNvSpPr>
          <p:nvPr>
            <p:ph idx="1"/>
          </p:nvPr>
        </p:nvSpPr>
        <p:spPr/>
        <p:txBody>
          <a:bodyPr>
            <a:normAutofit lnSpcReduction="10000"/>
          </a:bodyPr>
          <a:lstStyle/>
          <a:p>
            <a:r>
              <a:rPr lang="es-CL" sz="1800" dirty="0">
                <a:effectLst/>
                <a:latin typeface="Times New Roman" panose="02020603050405020304" pitchFamily="18" charset="0"/>
                <a:ea typeface="Libre Baskerville"/>
              </a:rPr>
              <a:t>Modelo TICC (como acrónimo de Termo-Industrial, Capitalista y de Consumo) se ha naturalizado en modos de vida, políticas internacionales y nacionales y programas de desarrollo </a:t>
            </a:r>
            <a:r>
              <a:rPr lang="es-CL" sz="1800" dirty="0">
                <a:effectLst/>
                <a:latin typeface="Times New Roman" panose="02020603050405020304" pitchFamily="18" charset="0"/>
                <a:ea typeface="Calibri" panose="020F0502020204030204" pitchFamily="34" charset="0"/>
              </a:rPr>
              <a:t>(Brand &amp; </a:t>
            </a:r>
            <a:r>
              <a:rPr lang="es-CL" sz="1800" dirty="0" err="1">
                <a:effectLst/>
                <a:latin typeface="Times New Roman" panose="02020603050405020304" pitchFamily="18" charset="0"/>
                <a:ea typeface="Calibri" panose="020F0502020204030204" pitchFamily="34" charset="0"/>
              </a:rPr>
              <a:t>Wissen</a:t>
            </a:r>
            <a:r>
              <a:rPr lang="es-CL" sz="1800" dirty="0">
                <a:effectLst/>
                <a:latin typeface="Times New Roman" panose="02020603050405020304" pitchFamily="18" charset="0"/>
                <a:ea typeface="Calibri" panose="020F0502020204030204" pitchFamily="34" charset="0"/>
              </a:rPr>
              <a:t>, 2021; Vanhulst &amp; Duarte Vera, 2020)</a:t>
            </a:r>
            <a:r>
              <a:rPr lang="es-CL" sz="1800" dirty="0">
                <a:effectLst/>
                <a:latin typeface="Times New Roman" panose="02020603050405020304" pitchFamily="18" charset="0"/>
                <a:ea typeface="Libre Baskerville"/>
              </a:rPr>
              <a:t>. </a:t>
            </a:r>
          </a:p>
          <a:p>
            <a:r>
              <a:rPr lang="es-CL" sz="1800" dirty="0">
                <a:effectLst/>
                <a:latin typeface="Times New Roman" panose="02020603050405020304" pitchFamily="18" charset="0"/>
                <a:ea typeface="Libre Baskerville"/>
              </a:rPr>
              <a:t>Sin embargo, los impactos socio-ecológicos acumulativos del modelo TICC representan un umbral que marca un cambio brusco en la relación de la humanidad con el mundo natural en tal punto que se considera que los humanos han detractado varios procesos biogeoquímicos en el planeta Tierra. Esa nueva realidad es lo que capta la idea de “Antropoceno” </a:t>
            </a:r>
            <a:r>
              <a:rPr lang="es-CL" sz="1800" dirty="0">
                <a:effectLst/>
                <a:latin typeface="Times New Roman" panose="02020603050405020304" pitchFamily="18" charset="0"/>
                <a:ea typeface="Calibri" panose="020F0502020204030204" pitchFamily="34" charset="0"/>
              </a:rPr>
              <a:t>(Crutzen &amp; </a:t>
            </a:r>
            <a:r>
              <a:rPr lang="es-CL" sz="1800" dirty="0" err="1">
                <a:effectLst/>
                <a:latin typeface="Times New Roman" panose="02020603050405020304" pitchFamily="18" charset="0"/>
                <a:ea typeface="Calibri" panose="020F0502020204030204" pitchFamily="34" charset="0"/>
              </a:rPr>
              <a:t>Stoermer</a:t>
            </a:r>
            <a:r>
              <a:rPr lang="es-CL" sz="1800" dirty="0">
                <a:effectLst/>
                <a:latin typeface="Times New Roman" panose="02020603050405020304" pitchFamily="18" charset="0"/>
                <a:ea typeface="Calibri" panose="020F0502020204030204" pitchFamily="34" charset="0"/>
              </a:rPr>
              <a:t>, 2000; Hamilton et al., 2015)</a:t>
            </a:r>
            <a:r>
              <a:rPr lang="es-CL" sz="1800" dirty="0">
                <a:effectLst/>
                <a:latin typeface="Times New Roman" panose="02020603050405020304" pitchFamily="18" charset="0"/>
                <a:ea typeface="Libre Baskerville"/>
              </a:rPr>
              <a:t>. </a:t>
            </a:r>
            <a:endParaRPr lang="es-CL" sz="1800" dirty="0">
              <a:effectLst/>
              <a:latin typeface="Calibri" panose="020F0502020204030204" pitchFamily="34" charset="0"/>
              <a:ea typeface="Calibri" panose="020F0502020204030204" pitchFamily="34" charset="0"/>
            </a:endParaRPr>
          </a:p>
          <a:p>
            <a:r>
              <a:rPr lang="es-CL" sz="1800" dirty="0">
                <a:effectLst/>
                <a:latin typeface="Times New Roman" panose="02020603050405020304" pitchFamily="18" charset="0"/>
                <a:ea typeface="Libre Baskerville"/>
              </a:rPr>
              <a:t>Reflexividad social o capacidad de autocrítica de las sociedades =</a:t>
            </a:r>
            <a:r>
              <a:rPr lang="es-CL" sz="1800" dirty="0">
                <a:effectLst/>
                <a:latin typeface="Times New Roman" panose="02020603050405020304" pitchFamily="18" charset="0"/>
                <a:ea typeface="Libre Baskerville"/>
                <a:sym typeface="Wingdings" panose="05000000000000000000" pitchFamily="2" charset="2"/>
              </a:rPr>
              <a:t></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reflexividad</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ecológica</a:t>
            </a:r>
            <a:r>
              <a:rPr lang="en-GB" sz="1800" dirty="0">
                <a:effectLst/>
                <a:latin typeface="Times New Roman" panose="02020603050405020304" pitchFamily="18" charset="0"/>
                <a:ea typeface="Libre Baskerville"/>
              </a:rPr>
              <a:t>” </a:t>
            </a:r>
          </a:p>
          <a:p>
            <a:r>
              <a:rPr lang="en-GB" sz="1800" dirty="0">
                <a:effectLst/>
                <a:latin typeface="Times New Roman" panose="02020603050405020304" pitchFamily="18" charset="0"/>
                <a:ea typeface="Libre Baskerville"/>
              </a:rPr>
              <a:t>(1) </a:t>
            </a:r>
            <a:r>
              <a:rPr lang="en-GB" sz="1800" dirty="0" err="1">
                <a:effectLst/>
                <a:latin typeface="Times New Roman" panose="02020603050405020304" pitchFamily="18" charset="0"/>
                <a:ea typeface="Libre Baskerville"/>
              </a:rPr>
              <a:t>establecer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diagnósticos</a:t>
            </a:r>
            <a:r>
              <a:rPr lang="en-GB" sz="1800" dirty="0">
                <a:effectLst/>
                <a:latin typeface="Times New Roman" panose="02020603050405020304" pitchFamily="18" charset="0"/>
                <a:ea typeface="Libre Baskerville"/>
              </a:rPr>
              <a:t> claros </a:t>
            </a:r>
            <a:r>
              <a:rPr lang="en-GB" sz="1800" dirty="0" err="1">
                <a:effectLst/>
                <a:latin typeface="Times New Roman" panose="02020603050405020304" pitchFamily="18" charset="0"/>
                <a:ea typeface="Libre Baskerville"/>
              </a:rPr>
              <a:t>acerca</a:t>
            </a:r>
            <a:r>
              <a:rPr lang="en-GB" sz="1800" dirty="0">
                <a:effectLst/>
                <a:latin typeface="Times New Roman" panose="02020603050405020304" pitchFamily="18" charset="0"/>
                <a:ea typeface="Libre Baskerville"/>
              </a:rPr>
              <a:t> de los </a:t>
            </a:r>
            <a:r>
              <a:rPr lang="en-GB" sz="1800" dirty="0" err="1">
                <a:effectLst/>
                <a:latin typeface="Times New Roman" panose="02020603050405020304" pitchFamily="18" charset="0"/>
                <a:ea typeface="Libre Baskerville"/>
              </a:rPr>
              <a:t>cambios</a:t>
            </a:r>
            <a:r>
              <a:rPr lang="en-GB" sz="1800" dirty="0">
                <a:effectLst/>
                <a:latin typeface="Times New Roman" panose="02020603050405020304" pitchFamily="18" charset="0"/>
                <a:ea typeface="Libre Baskerville"/>
              </a:rPr>
              <a:t>, los </a:t>
            </a:r>
            <a:r>
              <a:rPr lang="en-GB" sz="1800" dirty="0" err="1">
                <a:effectLst/>
                <a:latin typeface="Times New Roman" panose="02020603050405020304" pitchFamily="18" charset="0"/>
                <a:ea typeface="Libre Baskerville"/>
              </a:rPr>
              <a:t>impactos</a:t>
            </a:r>
            <a:r>
              <a:rPr lang="en-GB" sz="1800" dirty="0">
                <a:effectLst/>
                <a:latin typeface="Times New Roman" panose="02020603050405020304" pitchFamily="18" charset="0"/>
                <a:ea typeface="Libre Baskerville"/>
              </a:rPr>
              <a:t> y </a:t>
            </a:r>
            <a:r>
              <a:rPr lang="en-GB" sz="1800" dirty="0" err="1">
                <a:effectLst/>
                <a:latin typeface="Times New Roman" panose="02020603050405020304" pitchFamily="18" charset="0"/>
                <a:ea typeface="Libre Baskerville"/>
              </a:rPr>
              <a:t>el</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futuro</a:t>
            </a:r>
            <a:r>
              <a:rPr lang="en-GB" sz="1800" dirty="0">
                <a:effectLst/>
                <a:latin typeface="Times New Roman" panose="02020603050405020304" pitchFamily="18" charset="0"/>
                <a:ea typeface="Libre Baskerville"/>
              </a:rPr>
              <a:t> de los </a:t>
            </a:r>
            <a:r>
              <a:rPr lang="en-GB" sz="1800" dirty="0" err="1">
                <a:effectLst/>
                <a:latin typeface="Times New Roman" panose="02020603050405020304" pitchFamily="18" charset="0"/>
                <a:ea typeface="Libre Baskerville"/>
              </a:rPr>
              <a:t>sistemas</a:t>
            </a:r>
            <a:r>
              <a:rPr lang="en-GB" sz="1800" dirty="0">
                <a:effectLst/>
                <a:latin typeface="Times New Roman" panose="02020603050405020304" pitchFamily="18" charset="0"/>
                <a:ea typeface="Libre Baskerville"/>
              </a:rPr>
              <a:t> socio-</a:t>
            </a:r>
            <a:r>
              <a:rPr lang="en-GB" sz="1800" dirty="0" err="1">
                <a:effectLst/>
                <a:latin typeface="Times New Roman" panose="02020603050405020304" pitchFamily="18" charset="0"/>
                <a:ea typeface="Libre Baskerville"/>
              </a:rPr>
              <a:t>ecológicos</a:t>
            </a:r>
            <a:r>
              <a:rPr lang="en-GB" sz="1800" dirty="0">
                <a:effectLst/>
                <a:latin typeface="Times New Roman" panose="02020603050405020304" pitchFamily="18" charset="0"/>
                <a:ea typeface="Libre Baskerville"/>
              </a:rPr>
              <a:t>, </a:t>
            </a:r>
          </a:p>
          <a:p>
            <a:r>
              <a:rPr lang="en-GB" sz="1800" dirty="0">
                <a:effectLst/>
                <a:latin typeface="Times New Roman" panose="02020603050405020304" pitchFamily="18" charset="0"/>
                <a:ea typeface="Libre Baskerville"/>
              </a:rPr>
              <a:t>(2) </a:t>
            </a:r>
            <a:r>
              <a:rPr lang="en-GB" sz="1800" dirty="0" err="1">
                <a:effectLst/>
                <a:latin typeface="Times New Roman" panose="02020603050405020304" pitchFamily="18" charset="0"/>
                <a:ea typeface="Libre Baskerville"/>
              </a:rPr>
              <a:t>entablar</a:t>
            </a:r>
            <a:r>
              <a:rPr lang="en-GB" sz="1800" dirty="0">
                <a:effectLst/>
                <a:latin typeface="Times New Roman" panose="02020603050405020304" pitchFamily="18" charset="0"/>
                <a:ea typeface="Libre Baskerville"/>
              </a:rPr>
              <a:t> un </a:t>
            </a:r>
            <a:r>
              <a:rPr lang="en-GB" sz="1800" dirty="0" err="1">
                <a:effectLst/>
                <a:latin typeface="Times New Roman" panose="02020603050405020304" pitchFamily="18" charset="0"/>
                <a:ea typeface="Libre Baskerville"/>
              </a:rPr>
              <a:t>proceso</a:t>
            </a:r>
            <a:r>
              <a:rPr lang="en-GB" sz="1800" dirty="0">
                <a:effectLst/>
                <a:latin typeface="Times New Roman" panose="02020603050405020304" pitchFamily="18" charset="0"/>
                <a:ea typeface="Libre Baskerville"/>
              </a:rPr>
              <a:t> de </a:t>
            </a:r>
            <a:r>
              <a:rPr lang="en-GB" sz="1800" dirty="0" err="1">
                <a:effectLst/>
                <a:latin typeface="Times New Roman" panose="02020603050405020304" pitchFamily="18" charset="0"/>
                <a:ea typeface="Libre Baskerville"/>
              </a:rPr>
              <a:t>reflexión</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en</a:t>
            </a:r>
            <a:r>
              <a:rPr lang="en-GB" sz="1800" dirty="0">
                <a:effectLst/>
                <a:latin typeface="Times New Roman" panose="02020603050405020304" pitchFamily="18" charset="0"/>
                <a:ea typeface="Libre Baskerville"/>
              </a:rPr>
              <a:t> base a los </a:t>
            </a:r>
            <a:r>
              <a:rPr lang="en-GB" sz="1800" dirty="0" err="1">
                <a:effectLst/>
                <a:latin typeface="Times New Roman" panose="02020603050405020304" pitchFamily="18" charset="0"/>
                <a:ea typeface="Libre Baskerville"/>
              </a:rPr>
              <a:t>diagnósticos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establecidos</a:t>
            </a:r>
            <a:r>
              <a:rPr lang="en-GB" sz="1800" dirty="0">
                <a:effectLst/>
                <a:latin typeface="Times New Roman" panose="02020603050405020304" pitchFamily="18" charset="0"/>
                <a:ea typeface="Libre Baskerville"/>
              </a:rPr>
              <a:t> y </a:t>
            </a:r>
            <a:r>
              <a:rPr lang="en-GB" sz="1800" dirty="0" err="1">
                <a:effectLst/>
                <a:latin typeface="Times New Roman" panose="02020603050405020304" pitchFamily="18" charset="0"/>
                <a:ea typeface="Libre Baskerville"/>
              </a:rPr>
              <a:t>confrontarlos</a:t>
            </a:r>
            <a:r>
              <a:rPr lang="en-GB" sz="1800" dirty="0">
                <a:effectLst/>
                <a:latin typeface="Times New Roman" panose="02020603050405020304" pitchFamily="18" charset="0"/>
                <a:ea typeface="Libre Baskerville"/>
              </a:rPr>
              <a:t> con </a:t>
            </a:r>
            <a:r>
              <a:rPr lang="en-GB" sz="1800" dirty="0" err="1">
                <a:effectLst/>
                <a:latin typeface="Times New Roman" panose="02020603050405020304" pitchFamily="18" charset="0"/>
                <a:ea typeface="Libre Baskerville"/>
              </a:rPr>
              <a:t>nuestras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formas</a:t>
            </a:r>
            <a:r>
              <a:rPr lang="en-GB" sz="1800" dirty="0">
                <a:effectLst/>
                <a:latin typeface="Times New Roman" panose="02020603050405020304" pitchFamily="18" charset="0"/>
                <a:ea typeface="Libre Baskerville"/>
              </a:rPr>
              <a:t> de </a:t>
            </a:r>
            <a:r>
              <a:rPr lang="en-GB" sz="1800" dirty="0" err="1">
                <a:effectLst/>
                <a:latin typeface="Times New Roman" panose="02020603050405020304" pitchFamily="18" charset="0"/>
                <a:ea typeface="Libre Baskerville"/>
              </a:rPr>
              <a:t>pensar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sentir</a:t>
            </a:r>
            <a:r>
              <a:rPr lang="en-GB" sz="1800" dirty="0">
                <a:effectLst/>
                <a:latin typeface="Times New Roman" panose="02020603050405020304" pitchFamily="18" charset="0"/>
                <a:ea typeface="Libre Baskerville"/>
              </a:rPr>
              <a:t> y </a:t>
            </a:r>
            <a:r>
              <a:rPr lang="en-GB" sz="1800" dirty="0" err="1">
                <a:effectLst/>
                <a:latin typeface="Times New Roman" panose="02020603050405020304" pitchFamily="18" charset="0"/>
                <a:ea typeface="Libre Baskerville"/>
              </a:rPr>
              <a:t>actuar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proceso</a:t>
            </a:r>
            <a:r>
              <a:rPr lang="en-GB" sz="1800" dirty="0">
                <a:effectLst/>
                <a:latin typeface="Times New Roman" panose="02020603050405020304" pitchFamily="18" charset="0"/>
                <a:ea typeface="Libre Baskerville"/>
              </a:rPr>
              <a:t> que </a:t>
            </a:r>
            <a:r>
              <a:rPr lang="en-GB" sz="1800" dirty="0" err="1">
                <a:effectLst/>
                <a:latin typeface="Times New Roman" panose="02020603050405020304" pitchFamily="18" charset="0"/>
                <a:ea typeface="Libre Baskerville"/>
              </a:rPr>
              <a:t>conforma</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ciertos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discursos</a:t>
            </a:r>
            <a:r>
              <a:rPr lang="en-GB" sz="1800" dirty="0">
                <a:effectLst/>
                <a:latin typeface="Times New Roman" panose="02020603050405020304" pitchFamily="18" charset="0"/>
                <a:ea typeface="Libre Baskerville"/>
              </a:rPr>
              <a:t> que </a:t>
            </a:r>
            <a:r>
              <a:rPr lang="en-GB" sz="1800" dirty="0" err="1">
                <a:effectLst/>
                <a:latin typeface="Times New Roman" panose="02020603050405020304" pitchFamily="18" charset="0"/>
                <a:ea typeface="Libre Baskerville"/>
              </a:rPr>
              <a:t>participan</a:t>
            </a:r>
            <a:r>
              <a:rPr lang="en-GB" sz="1800" dirty="0">
                <a:effectLst/>
                <a:latin typeface="Times New Roman" panose="02020603050405020304" pitchFamily="18" charset="0"/>
                <a:ea typeface="Libre Baskerville"/>
              </a:rPr>
              <a:t> al campo de debate socio-</a:t>
            </a:r>
            <a:r>
              <a:rPr lang="en-GB" sz="1800" dirty="0" err="1">
                <a:effectLst/>
                <a:latin typeface="Times New Roman" panose="02020603050405020304" pitchFamily="18" charset="0"/>
                <a:ea typeface="Libre Baskerville"/>
              </a:rPr>
              <a:t>ecológicos</a:t>
            </a:r>
            <a:r>
              <a:rPr lang="en-GB" sz="1800" dirty="0">
                <a:effectLst/>
                <a:latin typeface="Times New Roman" panose="02020603050405020304" pitchFamily="18" charset="0"/>
                <a:ea typeface="Libre Baskerville"/>
              </a:rPr>
              <a:t>), </a:t>
            </a:r>
          </a:p>
          <a:p>
            <a:r>
              <a:rPr lang="en-GB" sz="1800" dirty="0">
                <a:effectLst/>
                <a:latin typeface="Times New Roman" panose="02020603050405020304" pitchFamily="18" charset="0"/>
                <a:ea typeface="Libre Baskerville"/>
              </a:rPr>
              <a:t>(3) la </a:t>
            </a:r>
            <a:r>
              <a:rPr lang="en-GB" sz="1800" dirty="0" err="1">
                <a:effectLst/>
                <a:latin typeface="Times New Roman" panose="02020603050405020304" pitchFamily="18" charset="0"/>
                <a:ea typeface="Libre Baskerville"/>
              </a:rPr>
              <a:t>implementación</a:t>
            </a:r>
            <a:r>
              <a:rPr lang="en-GB" sz="1800" dirty="0">
                <a:effectLst/>
                <a:latin typeface="Times New Roman" panose="02020603050405020304" pitchFamily="18" charset="0"/>
                <a:ea typeface="Libre Baskerville"/>
              </a:rPr>
              <a:t> de </a:t>
            </a:r>
            <a:r>
              <a:rPr lang="en-GB" sz="1800" dirty="0" err="1">
                <a:effectLst/>
                <a:latin typeface="Times New Roman" panose="02020603050405020304" pitchFamily="18" charset="0"/>
                <a:ea typeface="Libre Baskerville"/>
              </a:rPr>
              <a:t>respuestas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concretas</a:t>
            </a:r>
            <a:r>
              <a:rPr lang="en-GB" sz="1800" dirty="0">
                <a:effectLst/>
                <a:latin typeface="Times New Roman" panose="02020603050405020304" pitchFamily="18" charset="0"/>
                <a:ea typeface="Libre Baskerville"/>
              </a:rPr>
              <a:t> que </a:t>
            </a:r>
            <a:r>
              <a:rPr lang="en-GB" sz="1800" dirty="0" err="1">
                <a:effectLst/>
                <a:latin typeface="Times New Roman" panose="02020603050405020304" pitchFamily="18" charset="0"/>
                <a:ea typeface="Libre Baskerville"/>
              </a:rPr>
              <a:t>reconfiguran</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nuestros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modos</a:t>
            </a:r>
            <a:r>
              <a:rPr lang="en-GB" sz="1800" dirty="0">
                <a:effectLst/>
                <a:latin typeface="Times New Roman" panose="02020603050405020304" pitchFamily="18" charset="0"/>
                <a:ea typeface="Libre Baskerville"/>
              </a:rPr>
              <a:t> de </a:t>
            </a:r>
            <a:r>
              <a:rPr lang="en-GB" sz="1800" dirty="0" err="1">
                <a:effectLst/>
                <a:latin typeface="Times New Roman" panose="02020603050405020304" pitchFamily="18" charset="0"/>
                <a:ea typeface="Libre Baskerville"/>
              </a:rPr>
              <a:t>pensar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sentir</a:t>
            </a:r>
            <a:r>
              <a:rPr lang="en-GB" sz="1800" dirty="0">
                <a:effectLst/>
                <a:latin typeface="Times New Roman" panose="02020603050405020304" pitchFamily="18" charset="0"/>
                <a:ea typeface="Libre Baskerville"/>
              </a:rPr>
              <a:t> y </a:t>
            </a:r>
            <a:r>
              <a:rPr lang="en-GB" sz="1800" dirty="0" err="1">
                <a:effectLst/>
                <a:latin typeface="Times New Roman" panose="02020603050405020304" pitchFamily="18" charset="0"/>
                <a:ea typeface="Libre Baskerville"/>
              </a:rPr>
              <a:t>actuar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nuestros</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valores</a:t>
            </a:r>
            <a:r>
              <a:rPr lang="en-GB" sz="1800" dirty="0">
                <a:effectLst/>
                <a:latin typeface="Times New Roman" panose="02020603050405020304" pitchFamily="18" charset="0"/>
                <a:ea typeface="Libre Baskerville"/>
              </a:rPr>
              <a:t> y </a:t>
            </a:r>
            <a:r>
              <a:rPr lang="en-GB" sz="1800" dirty="0" err="1">
                <a:effectLst/>
                <a:latin typeface="Times New Roman" panose="02020603050405020304" pitchFamily="18" charset="0"/>
                <a:ea typeface="Libre Baskerville"/>
              </a:rPr>
              <a:t>prácticas</a:t>
            </a:r>
            <a:r>
              <a:rPr lang="en-GB" sz="1800" dirty="0">
                <a:effectLst/>
                <a:latin typeface="Times New Roman" panose="02020603050405020304" pitchFamily="18" charset="0"/>
                <a:ea typeface="Libre Baskerville"/>
              </a:rPr>
              <a:t>, es </a:t>
            </a:r>
            <a:r>
              <a:rPr lang="en-GB" sz="1800" dirty="0" err="1">
                <a:effectLst/>
                <a:latin typeface="Times New Roman" panose="02020603050405020304" pitchFamily="18" charset="0"/>
                <a:ea typeface="Libre Baskerville"/>
              </a:rPr>
              <a:t>decir</a:t>
            </a:r>
            <a:r>
              <a:rPr lang="en-GB" sz="1800" dirty="0">
                <a:effectLst/>
                <a:latin typeface="Times New Roman" panose="02020603050405020304" pitchFamily="18" charset="0"/>
                <a:ea typeface="Libre Baskerville"/>
              </a:rPr>
              <a:t>, </a:t>
            </a:r>
            <a:r>
              <a:rPr lang="en-GB" sz="1800" dirty="0" err="1">
                <a:effectLst/>
                <a:latin typeface="Times New Roman" panose="02020603050405020304" pitchFamily="18" charset="0"/>
                <a:ea typeface="Libre Baskerville"/>
              </a:rPr>
              <a:t>formas</a:t>
            </a:r>
            <a:r>
              <a:rPr lang="en-GB" sz="1800" dirty="0">
                <a:effectLst/>
                <a:latin typeface="Times New Roman" panose="02020603050405020304" pitchFamily="18" charset="0"/>
                <a:ea typeface="Libre Baskerville"/>
              </a:rPr>
              <a:t> de </a:t>
            </a:r>
            <a:r>
              <a:rPr lang="en-GB" sz="1800" dirty="0" err="1">
                <a:effectLst/>
                <a:latin typeface="Times New Roman" panose="02020603050405020304" pitchFamily="18" charset="0"/>
                <a:ea typeface="Libre Baskerville"/>
              </a:rPr>
              <a:t>gobernanza</a:t>
            </a:r>
            <a:r>
              <a:rPr lang="en-GB" sz="1800" dirty="0">
                <a:effectLst/>
                <a:latin typeface="Times New Roman" panose="02020603050405020304" pitchFamily="18" charset="0"/>
                <a:ea typeface="Libre Baskerville"/>
              </a:rPr>
              <a:t> para la </a:t>
            </a:r>
            <a:r>
              <a:rPr lang="en-GB" sz="1800" dirty="0" err="1">
                <a:effectLst/>
                <a:latin typeface="Times New Roman" panose="02020603050405020304" pitchFamily="18" charset="0"/>
                <a:ea typeface="Libre Baskerville"/>
              </a:rPr>
              <a:t>sustentabilidad</a:t>
            </a:r>
            <a:r>
              <a:rPr lang="en-GB" sz="1800" dirty="0">
                <a:effectLst/>
                <a:latin typeface="Times New Roman" panose="02020603050405020304" pitchFamily="18" charset="0"/>
                <a:ea typeface="Libre Baskerville"/>
              </a:rPr>
              <a:t>.</a:t>
            </a:r>
            <a:endParaRPr lang="es-CL" sz="1800" dirty="0">
              <a:effectLst/>
              <a:latin typeface="Calibri" panose="020F0502020204030204" pitchFamily="34" charset="0"/>
              <a:ea typeface="Calibri" panose="020F0502020204030204" pitchFamily="34" charset="0"/>
            </a:endParaRPr>
          </a:p>
          <a:p>
            <a:endParaRPr lang="es-CL" dirty="0"/>
          </a:p>
        </p:txBody>
      </p:sp>
    </p:spTree>
    <p:extLst>
      <p:ext uri="{BB962C8B-B14F-4D97-AF65-F5344CB8AC3E}">
        <p14:creationId xmlns:p14="http://schemas.microsoft.com/office/powerpoint/2010/main" val="266275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D12706-C521-4D0C-8567-19A1B3B0C5FD}"/>
              </a:ext>
            </a:extLst>
          </p:cNvPr>
          <p:cNvSpPr>
            <a:spLocks noGrp="1"/>
          </p:cNvSpPr>
          <p:nvPr>
            <p:ph type="title"/>
          </p:nvPr>
        </p:nvSpPr>
        <p:spPr/>
        <p:txBody>
          <a:bodyPr/>
          <a:lstStyle/>
          <a:p>
            <a:r>
              <a:rPr lang="es-CL" b="1" dirty="0"/>
              <a:t>Simulación y Contradicciones</a:t>
            </a:r>
          </a:p>
        </p:txBody>
      </p:sp>
      <p:sp>
        <p:nvSpPr>
          <p:cNvPr id="3" name="Marcador de contenido 2">
            <a:extLst>
              <a:ext uri="{FF2B5EF4-FFF2-40B4-BE49-F238E27FC236}">
                <a16:creationId xmlns:a16="http://schemas.microsoft.com/office/drawing/2014/main" id="{A2757A78-1BE2-4B8E-A730-AB4B5C513781}"/>
              </a:ext>
            </a:extLst>
          </p:cNvPr>
          <p:cNvSpPr>
            <a:spLocks noGrp="1"/>
          </p:cNvSpPr>
          <p:nvPr>
            <p:ph idx="1"/>
          </p:nvPr>
        </p:nvSpPr>
        <p:spPr/>
        <p:txBody>
          <a:bodyPr>
            <a:normAutofit/>
          </a:bodyPr>
          <a:lstStyle/>
          <a:p>
            <a:r>
              <a:rPr lang="es-CL" sz="1800" dirty="0">
                <a:effectLst/>
                <a:latin typeface="Times New Roman" panose="02020603050405020304" pitchFamily="18" charset="0"/>
                <a:ea typeface="Libre Baskerville"/>
              </a:rPr>
              <a:t>Por un lado, la importancia de los cambios socio-ecológicos provocados por el modelo TICC y la urgencia de una acción transformativa se aceptan virtualmente sin cuestionamientos. [HAY UN PROBLEMA] </a:t>
            </a:r>
          </a:p>
          <a:p>
            <a:r>
              <a:rPr lang="es-CL" sz="1800" dirty="0">
                <a:effectLst/>
                <a:latin typeface="Times New Roman" panose="02020603050405020304" pitchFamily="18" charset="0"/>
                <a:ea typeface="Libre Baskerville"/>
              </a:rPr>
              <a:t>Por otro lado, hasta la fecha, no se vislumbran los cambios estructurales necesarios para asegurar una transición eco-social ni en las formas de producción dependientes de energías fósiles, ni en el modelo económico de crecimiento material y financiero infinito, ni en la sociedad y la cultura de consumo. [NO CAMBIAMOS NADA]</a:t>
            </a:r>
          </a:p>
          <a:p>
            <a:r>
              <a:rPr lang="es-CL" sz="1800" dirty="0">
                <a:effectLst/>
                <a:latin typeface="Times New Roman" panose="02020603050405020304" pitchFamily="18" charset="0"/>
                <a:ea typeface="Libre Baskerville"/>
              </a:rPr>
              <a:t>Hasta el momento, la gobernanza para la sustentabilidad ha sido informada por las propuestas del desarrollo sostenible, de la modernización ecológica, del crecimiento verde y otras propuestas que dominan el campo de debates socio-ecológicos y buscan una reforma a mínima del modelo TICC </a:t>
            </a:r>
            <a:r>
              <a:rPr lang="es-CL" sz="1800" dirty="0">
                <a:effectLst/>
                <a:latin typeface="Times New Roman" panose="02020603050405020304" pitchFamily="18" charset="0"/>
                <a:ea typeface="Calibri" panose="020F0502020204030204" pitchFamily="34" charset="0"/>
              </a:rPr>
              <a:t>(Vanhulst &amp; </a:t>
            </a:r>
            <a:r>
              <a:rPr lang="es-CL" sz="1800" dirty="0" err="1">
                <a:effectLst/>
                <a:latin typeface="Times New Roman" panose="02020603050405020304" pitchFamily="18" charset="0"/>
                <a:ea typeface="Calibri" panose="020F0502020204030204" pitchFamily="34" charset="0"/>
              </a:rPr>
              <a:t>Beling</a:t>
            </a:r>
            <a:r>
              <a:rPr lang="es-CL" sz="1800" dirty="0">
                <a:effectLst/>
                <a:latin typeface="Times New Roman" panose="02020603050405020304" pitchFamily="18" charset="0"/>
                <a:ea typeface="Calibri" panose="020F0502020204030204" pitchFamily="34" charset="0"/>
              </a:rPr>
              <a:t>, 2019)</a:t>
            </a:r>
            <a:r>
              <a:rPr lang="es-CL" sz="1800" dirty="0">
                <a:effectLst/>
                <a:latin typeface="Times New Roman" panose="02020603050405020304" pitchFamily="18" charset="0"/>
                <a:ea typeface="Libre Baskerville"/>
              </a:rPr>
              <a:t>. [LO QUE HACEMOS]</a:t>
            </a:r>
          </a:p>
          <a:p>
            <a:r>
              <a:rPr lang="es-CL" sz="1800" dirty="0">
                <a:solidFill>
                  <a:schemeClr val="tx2"/>
                </a:solidFill>
                <a:effectLst/>
                <a:latin typeface="Times New Roman" panose="02020603050405020304" pitchFamily="18" charset="0"/>
                <a:ea typeface="Libre Baskerville"/>
              </a:rPr>
              <a:t>Estos tipos de respuestas que terminan sosteniendo lo insostenible </a:t>
            </a:r>
            <a:r>
              <a:rPr lang="es-CL" sz="1800" dirty="0">
                <a:solidFill>
                  <a:schemeClr val="tx2"/>
                </a:solidFill>
                <a:effectLst/>
                <a:latin typeface="Times New Roman" panose="02020603050405020304" pitchFamily="18" charset="0"/>
                <a:ea typeface="Calibri" panose="020F0502020204030204" pitchFamily="34" charset="0"/>
              </a:rPr>
              <a:t>(</a:t>
            </a:r>
            <a:r>
              <a:rPr lang="es-CL" sz="1800" dirty="0" err="1">
                <a:solidFill>
                  <a:schemeClr val="tx2"/>
                </a:solidFill>
                <a:effectLst/>
                <a:latin typeface="Times New Roman" panose="02020603050405020304" pitchFamily="18" charset="0"/>
                <a:ea typeface="Calibri" panose="020F0502020204030204" pitchFamily="34" charset="0"/>
              </a:rPr>
              <a:t>Blühdorn</a:t>
            </a:r>
            <a:r>
              <a:rPr lang="es-CL" sz="1800" dirty="0">
                <a:solidFill>
                  <a:schemeClr val="tx2"/>
                </a:solidFill>
                <a:effectLst/>
                <a:latin typeface="Times New Roman" panose="02020603050405020304" pitchFamily="18" charset="0"/>
                <a:ea typeface="Calibri" panose="020F0502020204030204" pitchFamily="34" charset="0"/>
              </a:rPr>
              <a:t>, 2007a)</a:t>
            </a:r>
            <a:r>
              <a:rPr lang="es-CL" sz="1800" dirty="0">
                <a:solidFill>
                  <a:schemeClr val="tx2"/>
                </a:solidFill>
                <a:effectLst/>
                <a:latin typeface="Times New Roman" panose="02020603050405020304" pitchFamily="18" charset="0"/>
                <a:ea typeface="Libre Baskerville"/>
              </a:rPr>
              <a:t>, a veces bajo un manto de acciones transformativas </a:t>
            </a:r>
            <a:r>
              <a:rPr lang="es-CL" sz="1800" dirty="0">
                <a:solidFill>
                  <a:schemeClr val="tx2"/>
                </a:solidFill>
                <a:effectLst/>
                <a:latin typeface="Times New Roman" panose="02020603050405020304" pitchFamily="18" charset="0"/>
                <a:ea typeface="Calibri" panose="020F0502020204030204" pitchFamily="34" charset="0"/>
              </a:rPr>
              <a:t>(Brand, 2016)</a:t>
            </a:r>
            <a:r>
              <a:rPr lang="es-CL" sz="1800" dirty="0">
                <a:solidFill>
                  <a:schemeClr val="tx2"/>
                </a:solidFill>
                <a:effectLst/>
                <a:latin typeface="Times New Roman" panose="02020603050405020304" pitchFamily="18" charset="0"/>
                <a:ea typeface="Libre Baskerville"/>
              </a:rPr>
              <a:t>.</a:t>
            </a:r>
            <a:r>
              <a:rPr lang="es-CL" sz="1800" dirty="0">
                <a:solidFill>
                  <a:schemeClr val="tx2"/>
                </a:solidFill>
                <a:effectLst/>
                <a:highlight>
                  <a:srgbClr val="FFFF00"/>
                </a:highlight>
                <a:latin typeface="Times New Roman" panose="02020603050405020304" pitchFamily="18" charset="0"/>
                <a:ea typeface="Libre Baskerville"/>
              </a:rPr>
              <a:t> La gobernanza para la sustentabilidad vigente sería una forma de “autoengaño societal” </a:t>
            </a:r>
            <a:r>
              <a:rPr lang="es-CL" sz="1800" dirty="0">
                <a:solidFill>
                  <a:schemeClr val="tx2"/>
                </a:solidFill>
                <a:effectLst/>
                <a:highlight>
                  <a:srgbClr val="FFFF00"/>
                </a:highlight>
                <a:latin typeface="Times New Roman" panose="02020603050405020304" pitchFamily="18" charset="0"/>
                <a:ea typeface="Calibri" panose="020F0502020204030204" pitchFamily="34" charset="0"/>
              </a:rPr>
              <a:t>(</a:t>
            </a:r>
            <a:r>
              <a:rPr lang="es-CL" sz="1800" dirty="0" err="1">
                <a:solidFill>
                  <a:schemeClr val="tx2"/>
                </a:solidFill>
                <a:effectLst/>
                <a:highlight>
                  <a:srgbClr val="FFFF00"/>
                </a:highlight>
                <a:latin typeface="Times New Roman" panose="02020603050405020304" pitchFamily="18" charset="0"/>
                <a:ea typeface="Calibri" panose="020F0502020204030204" pitchFamily="34" charset="0"/>
              </a:rPr>
              <a:t>Blühdorn</a:t>
            </a:r>
            <a:r>
              <a:rPr lang="es-CL" sz="1800" dirty="0">
                <a:solidFill>
                  <a:schemeClr val="tx2"/>
                </a:solidFill>
                <a:effectLst/>
                <a:highlight>
                  <a:srgbClr val="FFFF00"/>
                </a:highlight>
                <a:latin typeface="Times New Roman" panose="02020603050405020304" pitchFamily="18" charset="0"/>
                <a:ea typeface="Calibri" panose="020F0502020204030204" pitchFamily="34" charset="0"/>
              </a:rPr>
              <a:t>, 2007b)</a:t>
            </a:r>
            <a:r>
              <a:rPr lang="es-CL" sz="1800" dirty="0">
                <a:solidFill>
                  <a:schemeClr val="tx2"/>
                </a:solidFill>
                <a:effectLst/>
                <a:highlight>
                  <a:srgbClr val="FFFF00"/>
                </a:highlight>
                <a:latin typeface="Times New Roman" panose="02020603050405020304" pitchFamily="18" charset="0"/>
                <a:ea typeface="Libre Baskerville"/>
              </a:rPr>
              <a:t>, una forma de inconsciencia colectiva posibilitada por una “política de simulación” </a:t>
            </a:r>
            <a:r>
              <a:rPr lang="es-CL" sz="1800" dirty="0">
                <a:solidFill>
                  <a:schemeClr val="tx2"/>
                </a:solidFill>
                <a:effectLst/>
                <a:highlight>
                  <a:srgbClr val="FFFF00"/>
                </a:highlight>
                <a:latin typeface="Times New Roman" panose="02020603050405020304" pitchFamily="18" charset="0"/>
                <a:ea typeface="Calibri" panose="020F0502020204030204" pitchFamily="34" charset="0"/>
              </a:rPr>
              <a:t>(</a:t>
            </a:r>
            <a:r>
              <a:rPr lang="es-CL" sz="1800" dirty="0" err="1">
                <a:solidFill>
                  <a:schemeClr val="tx2"/>
                </a:solidFill>
                <a:effectLst/>
                <a:highlight>
                  <a:srgbClr val="FFFF00"/>
                </a:highlight>
                <a:latin typeface="Times New Roman" panose="02020603050405020304" pitchFamily="18" charset="0"/>
                <a:ea typeface="Calibri" panose="020F0502020204030204" pitchFamily="34" charset="0"/>
              </a:rPr>
              <a:t>Blühdorn</a:t>
            </a:r>
            <a:r>
              <a:rPr lang="es-CL" sz="1800" dirty="0">
                <a:solidFill>
                  <a:schemeClr val="tx2"/>
                </a:solidFill>
                <a:effectLst/>
                <a:highlight>
                  <a:srgbClr val="FFFF00"/>
                </a:highlight>
                <a:latin typeface="Times New Roman" panose="02020603050405020304" pitchFamily="18" charset="0"/>
                <a:ea typeface="Calibri" panose="020F0502020204030204" pitchFamily="34" charset="0"/>
              </a:rPr>
              <a:t>, 2007a)</a:t>
            </a:r>
            <a:r>
              <a:rPr lang="es-CL" sz="1800" dirty="0">
                <a:solidFill>
                  <a:schemeClr val="tx2"/>
                </a:solidFill>
                <a:effectLst/>
                <a:highlight>
                  <a:srgbClr val="FFFF00"/>
                </a:highlight>
                <a:latin typeface="Times New Roman" panose="02020603050405020304" pitchFamily="18" charset="0"/>
                <a:ea typeface="Libre Baskerville"/>
              </a:rPr>
              <a:t>.</a:t>
            </a:r>
            <a:endParaRPr lang="es-CL" sz="1800" dirty="0">
              <a:solidFill>
                <a:schemeClr val="tx2"/>
              </a:solidFill>
              <a:effectLst/>
              <a:highlight>
                <a:srgbClr val="FFFF00"/>
              </a:highlight>
              <a:latin typeface="Calibri" panose="020F0502020204030204" pitchFamily="34" charset="0"/>
              <a:ea typeface="Calibri" panose="020F0502020204030204" pitchFamily="34" charset="0"/>
            </a:endParaRPr>
          </a:p>
          <a:p>
            <a:endParaRPr lang="es-CL" dirty="0"/>
          </a:p>
        </p:txBody>
      </p:sp>
    </p:spTree>
    <p:extLst>
      <p:ext uri="{BB962C8B-B14F-4D97-AF65-F5344CB8AC3E}">
        <p14:creationId xmlns:p14="http://schemas.microsoft.com/office/powerpoint/2010/main" val="199929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1042A3-1F05-43B6-8CC9-59418171A050}"/>
              </a:ext>
            </a:extLst>
          </p:cNvPr>
          <p:cNvSpPr>
            <a:spLocks noGrp="1"/>
          </p:cNvSpPr>
          <p:nvPr>
            <p:ph type="title"/>
          </p:nvPr>
        </p:nvSpPr>
        <p:spPr/>
        <p:txBody>
          <a:bodyPr/>
          <a:lstStyle/>
          <a:p>
            <a:r>
              <a:rPr lang="es-CL" b="1" dirty="0"/>
              <a:t>Simulación y Contradicciones</a:t>
            </a:r>
            <a:endParaRPr lang="es-CL" dirty="0"/>
          </a:p>
        </p:txBody>
      </p:sp>
      <p:sp>
        <p:nvSpPr>
          <p:cNvPr id="3" name="Marcador de contenido 2">
            <a:extLst>
              <a:ext uri="{FF2B5EF4-FFF2-40B4-BE49-F238E27FC236}">
                <a16:creationId xmlns:a16="http://schemas.microsoft.com/office/drawing/2014/main" id="{0E0D9934-AB21-443F-9DFD-E4DB1F742462}"/>
              </a:ext>
            </a:extLst>
          </p:cNvPr>
          <p:cNvSpPr>
            <a:spLocks noGrp="1"/>
          </p:cNvSpPr>
          <p:nvPr>
            <p:ph idx="1"/>
          </p:nvPr>
        </p:nvSpPr>
        <p:spPr/>
        <p:txBody>
          <a:bodyPr>
            <a:normAutofit lnSpcReduction="10000"/>
          </a:bodyPr>
          <a:lstStyle/>
          <a:p>
            <a:r>
              <a:rPr lang="es-CL" sz="1800" dirty="0">
                <a:effectLst/>
                <a:latin typeface="Times New Roman" panose="02020603050405020304" pitchFamily="18" charset="0"/>
                <a:ea typeface="Libre Baskerville"/>
              </a:rPr>
              <a:t>Esa hipótesis de simulación tiene una expresión concreta, por ejemplo, en el surgimiento histórico y el incremento de una “conciencia ambiental” (toma de conciencia de la C1), simultáneo al fortalecimiento y la generalización de un modo de vida insostenible (C2). </a:t>
            </a:r>
          </a:p>
          <a:p>
            <a:r>
              <a:rPr lang="es-CL" sz="1800" dirty="0">
                <a:effectLst/>
                <a:latin typeface="Times New Roman" panose="02020603050405020304" pitchFamily="18" charset="0"/>
                <a:ea typeface="Libre Baskerville"/>
              </a:rPr>
              <a:t>Existe entonces un reconocimiento de la necesidad de un cambio radical basado en diagnósticos claros (C1) al mismo tiempo que una determinación no declarada, pero fuerte, de defender el modelo vigente (C2), una “conciencia implícita de que las democracias de consumo avanzadas carecen tanto de la capacidad como de la voluntad política para volverse sostenibles” </a:t>
            </a:r>
            <a:r>
              <a:rPr lang="es-CL" sz="1800" dirty="0">
                <a:effectLst/>
                <a:latin typeface="Times New Roman" panose="02020603050405020304" pitchFamily="18" charset="0"/>
                <a:ea typeface="Calibri" panose="020F0502020204030204" pitchFamily="34" charset="0"/>
              </a:rPr>
              <a:t>(</a:t>
            </a:r>
            <a:r>
              <a:rPr lang="es-CL" sz="1800" dirty="0" err="1">
                <a:effectLst/>
                <a:latin typeface="Times New Roman" panose="02020603050405020304" pitchFamily="18" charset="0"/>
                <a:ea typeface="Calibri" panose="020F0502020204030204" pitchFamily="34" charset="0"/>
              </a:rPr>
              <a:t>Blühdorn</a:t>
            </a:r>
            <a:r>
              <a:rPr lang="es-CL" sz="1800" dirty="0">
                <a:effectLst/>
                <a:latin typeface="Times New Roman" panose="02020603050405020304" pitchFamily="18" charset="0"/>
                <a:ea typeface="Calibri" panose="020F0502020204030204" pitchFamily="34" charset="0"/>
              </a:rPr>
              <a:t>, 2011, p. 10)</a:t>
            </a:r>
            <a:r>
              <a:rPr lang="es-CL" sz="1800" dirty="0">
                <a:effectLst/>
                <a:latin typeface="Times New Roman" panose="02020603050405020304" pitchFamily="18" charset="0"/>
                <a:ea typeface="Libre Baskerville"/>
              </a:rPr>
              <a:t>. </a:t>
            </a:r>
            <a:endParaRPr lang="es-CL" sz="1800" dirty="0">
              <a:latin typeface="Times New Roman" panose="02020603050405020304" pitchFamily="18" charset="0"/>
              <a:ea typeface="Libre Baskerville"/>
            </a:endParaRPr>
          </a:p>
          <a:p>
            <a:r>
              <a:rPr lang="es-CL" sz="1800" b="1" dirty="0">
                <a:solidFill>
                  <a:schemeClr val="tx2"/>
                </a:solidFill>
                <a:highlight>
                  <a:srgbClr val="FFFF00"/>
                </a:highlight>
                <a:latin typeface="Times New Roman" panose="02020603050405020304" pitchFamily="18" charset="0"/>
              </a:rPr>
              <a:t>¿Podemos ver eso en los individuos?</a:t>
            </a:r>
          </a:p>
          <a:p>
            <a:r>
              <a:rPr lang="es-CL" sz="1800" b="1" dirty="0">
                <a:solidFill>
                  <a:schemeClr val="tx2"/>
                </a:solidFill>
                <a:highlight>
                  <a:srgbClr val="FFFF00"/>
                </a:highlight>
                <a:latin typeface="Times New Roman" panose="02020603050405020304" pitchFamily="18" charset="0"/>
              </a:rPr>
              <a:t>Para llevar a cabo el análisis tipológico vamos a trabajar con variables que miden el nivel de conciencia ante la crisis ambienta, el nivel de apego al modo de vida TICC y las prácticas sustentables individuales.</a:t>
            </a:r>
          </a:p>
          <a:p>
            <a:r>
              <a:rPr lang="es-CL" sz="1800" b="1" dirty="0">
                <a:solidFill>
                  <a:schemeClr val="tx2"/>
                </a:solidFill>
                <a:highlight>
                  <a:srgbClr val="FFFF00"/>
                </a:highlight>
                <a:latin typeface="Times New Roman" panose="02020603050405020304" pitchFamily="18" charset="0"/>
              </a:rPr>
              <a:t>Cada concepto o constructo involucra múltiples variables (5, 4 y 14, exactamente)</a:t>
            </a:r>
          </a:p>
          <a:p>
            <a:r>
              <a:rPr lang="es-CL" sz="1800" b="1" dirty="0">
                <a:solidFill>
                  <a:schemeClr val="tx2"/>
                </a:solidFill>
                <a:highlight>
                  <a:srgbClr val="FFFF00"/>
                </a:highlight>
                <a:latin typeface="Times New Roman" panose="02020603050405020304" pitchFamily="18" charset="0"/>
              </a:rPr>
              <a:t>Resumiremos cada concepto en una escala y a partir de estas 3 escalas realizaremos nuestro análisis tipológico.</a:t>
            </a:r>
          </a:p>
          <a:p>
            <a:r>
              <a:rPr lang="es-CL" sz="1800" b="1" dirty="0">
                <a:solidFill>
                  <a:schemeClr val="tx2"/>
                </a:solidFill>
                <a:highlight>
                  <a:srgbClr val="FFFF00"/>
                </a:highlight>
                <a:latin typeface="Times New Roman" panose="02020603050405020304" pitchFamily="18" charset="0"/>
              </a:rPr>
              <a:t>Antes, revisaremos qué es una ESCALA.</a:t>
            </a:r>
          </a:p>
          <a:p>
            <a:endParaRPr lang="es-CL" b="1" dirty="0">
              <a:solidFill>
                <a:schemeClr val="tx2"/>
              </a:solidFill>
              <a:highlight>
                <a:srgbClr val="FFFF00"/>
              </a:highlight>
            </a:endParaRPr>
          </a:p>
        </p:txBody>
      </p:sp>
    </p:spTree>
    <p:extLst>
      <p:ext uri="{BB962C8B-B14F-4D97-AF65-F5344CB8AC3E}">
        <p14:creationId xmlns:p14="http://schemas.microsoft.com/office/powerpoint/2010/main" val="49570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1B2D6D-92F6-4DB7-ABD7-B46B29B8983F}"/>
              </a:ext>
            </a:extLst>
          </p:cNvPr>
          <p:cNvSpPr>
            <a:spLocks noGrp="1"/>
          </p:cNvSpPr>
          <p:nvPr>
            <p:ph type="title"/>
          </p:nvPr>
        </p:nvSpPr>
        <p:spPr/>
        <p:txBody>
          <a:bodyPr>
            <a:normAutofit/>
          </a:bodyPr>
          <a:lstStyle/>
          <a:p>
            <a:pPr algn="ctr"/>
            <a:r>
              <a:rPr lang="es-CL" b="1" dirty="0"/>
              <a:t>Escala valoración y defensa </a:t>
            </a:r>
            <a:br>
              <a:rPr lang="es-CL" b="1" dirty="0"/>
            </a:br>
            <a:r>
              <a:rPr lang="es-CL" b="1" dirty="0"/>
              <a:t>del modo de vida imperial / progreso </a:t>
            </a:r>
          </a:p>
        </p:txBody>
      </p:sp>
      <p:graphicFrame>
        <p:nvGraphicFramePr>
          <p:cNvPr id="4" name="Marcador de contenido 3">
            <a:extLst>
              <a:ext uri="{FF2B5EF4-FFF2-40B4-BE49-F238E27FC236}">
                <a16:creationId xmlns:a16="http://schemas.microsoft.com/office/drawing/2014/main" id="{9D714849-0532-43F3-82F2-2DE06B991E07}"/>
              </a:ext>
            </a:extLst>
          </p:cNvPr>
          <p:cNvGraphicFramePr>
            <a:graphicFrameLocks noGrp="1"/>
          </p:cNvGraphicFramePr>
          <p:nvPr>
            <p:ph sz="quarter" idx="1"/>
          </p:nvPr>
        </p:nvGraphicFramePr>
        <p:xfrm>
          <a:off x="142876" y="1612265"/>
          <a:ext cx="11820526" cy="5294764"/>
        </p:xfrm>
        <a:graphic>
          <a:graphicData uri="http://schemas.openxmlformats.org/drawingml/2006/table">
            <a:tbl>
              <a:tblPr firstRow="1" bandRow="1">
                <a:tableStyleId>{7DF18680-E054-41AD-8BC1-D1AEF772440D}</a:tableStyleId>
              </a:tblPr>
              <a:tblGrid>
                <a:gridCol w="4669060">
                  <a:extLst>
                    <a:ext uri="{9D8B030D-6E8A-4147-A177-3AD203B41FA5}">
                      <a16:colId xmlns:a16="http://schemas.microsoft.com/office/drawing/2014/main" val="1823055989"/>
                    </a:ext>
                  </a:extLst>
                </a:gridCol>
                <a:gridCol w="2232307">
                  <a:extLst>
                    <a:ext uri="{9D8B030D-6E8A-4147-A177-3AD203B41FA5}">
                      <a16:colId xmlns:a16="http://schemas.microsoft.com/office/drawing/2014/main" val="462333578"/>
                    </a:ext>
                  </a:extLst>
                </a:gridCol>
                <a:gridCol w="4919159">
                  <a:extLst>
                    <a:ext uri="{9D8B030D-6E8A-4147-A177-3AD203B41FA5}">
                      <a16:colId xmlns:a16="http://schemas.microsoft.com/office/drawing/2014/main" val="2497102153"/>
                    </a:ext>
                  </a:extLst>
                </a:gridCol>
              </a:tblGrid>
              <a:tr h="627369">
                <a:tc>
                  <a:txBody>
                    <a:bodyPr/>
                    <a:lstStyle/>
                    <a:p>
                      <a:r>
                        <a:rPr lang="es-CL" sz="1800" b="1" kern="1200" dirty="0">
                          <a:solidFill>
                            <a:schemeClr val="tx1"/>
                          </a:solidFill>
                          <a:effectLst/>
                        </a:rPr>
                        <a:t>Preguntas</a:t>
                      </a:r>
                    </a:p>
                  </a:txBody>
                  <a:tcPr/>
                </a:tc>
                <a:tc>
                  <a:txBody>
                    <a:bodyPr/>
                    <a:lstStyle/>
                    <a:p>
                      <a:r>
                        <a:rPr lang="es-CL" dirty="0">
                          <a:solidFill>
                            <a:schemeClr val="tx1"/>
                          </a:solidFill>
                        </a:rPr>
                        <a:t>Valores 1 </a:t>
                      </a:r>
                    </a:p>
                    <a:p>
                      <a:r>
                        <a:rPr lang="es-CL" dirty="0">
                          <a:solidFill>
                            <a:schemeClr val="tx1"/>
                          </a:solidFill>
                        </a:rPr>
                        <a:t>(MD) 4 (MA)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schemeClr val="tx1"/>
                          </a:solidFill>
                        </a:rPr>
                        <a:t> Escala</a:t>
                      </a:r>
                      <a:r>
                        <a:rPr lang="es-CL" baseline="0" dirty="0">
                          <a:solidFill>
                            <a:schemeClr val="tx1"/>
                          </a:solidFill>
                        </a:rPr>
                        <a:t> </a:t>
                      </a:r>
                      <a:r>
                        <a:rPr lang="es-CL" b="1" dirty="0"/>
                        <a:t>valoración y defensa del modo de vida imperial / progreso </a:t>
                      </a:r>
                      <a:r>
                        <a:rPr lang="es-CL" baseline="0" dirty="0">
                          <a:solidFill>
                            <a:schemeClr val="tx1"/>
                          </a:solidFill>
                        </a:rPr>
                        <a:t> (variable nueva=SUMA)</a:t>
                      </a:r>
                      <a:endParaRPr lang="es-CL" dirty="0">
                        <a:solidFill>
                          <a:schemeClr val="tx1"/>
                        </a:solidFill>
                      </a:endParaRPr>
                    </a:p>
                  </a:txBody>
                  <a:tcPr/>
                </a:tc>
                <a:extLst>
                  <a:ext uri="{0D108BD9-81ED-4DB2-BD59-A6C34878D82A}">
                    <a16:rowId xmlns:a16="http://schemas.microsoft.com/office/drawing/2014/main" val="3576842263"/>
                  </a:ext>
                </a:extLst>
              </a:tr>
              <a:tr h="896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b="1" kern="1200" dirty="0">
                          <a:solidFill>
                            <a:schemeClr val="tx1"/>
                          </a:solidFill>
                          <a:effectLst/>
                        </a:rPr>
                        <a:t>[No es necesario cambiar nuestras costumbres, los problemas ambientales pueden resolverse con tecnología] </a:t>
                      </a:r>
                      <a:endParaRPr lang="es-CL" b="1" dirty="0">
                        <a:solidFill>
                          <a:schemeClr val="tx1"/>
                        </a:solidFill>
                      </a:endParaRPr>
                    </a:p>
                  </a:txBody>
                  <a:tcPr/>
                </a:tc>
                <a:tc>
                  <a:txBody>
                    <a:bodyPr/>
                    <a:lstStyle/>
                    <a:p>
                      <a:r>
                        <a:rPr lang="es-CL" dirty="0">
                          <a:solidFill>
                            <a:schemeClr val="tx1"/>
                          </a:solidFill>
                        </a:rPr>
                        <a:t>4 (ejemplo)</a:t>
                      </a:r>
                    </a:p>
                  </a:txBody>
                  <a:tcPr/>
                </a:tc>
                <a:tc rowSpan="5">
                  <a:txBody>
                    <a:bodyPr/>
                    <a:lstStyle/>
                    <a:p>
                      <a:r>
                        <a:rPr lang="es-CL" dirty="0">
                          <a:solidFill>
                            <a:schemeClr val="tx1"/>
                          </a:solidFill>
                        </a:rPr>
                        <a:t>Total=18</a:t>
                      </a:r>
                    </a:p>
                    <a:p>
                      <a:r>
                        <a:rPr lang="es-CL" dirty="0">
                          <a:solidFill>
                            <a:schemeClr val="tx1"/>
                          </a:solidFill>
                        </a:rPr>
                        <a:t>Máximo=20</a:t>
                      </a:r>
                    </a:p>
                    <a:p>
                      <a:r>
                        <a:rPr lang="es-CL" dirty="0">
                          <a:solidFill>
                            <a:schemeClr val="tx1"/>
                          </a:solidFill>
                        </a:rPr>
                        <a:t>Promedio=3,6</a:t>
                      </a:r>
                    </a:p>
                  </a:txBody>
                  <a:tcPr/>
                </a:tc>
                <a:extLst>
                  <a:ext uri="{0D108BD9-81ED-4DB2-BD59-A6C34878D82A}">
                    <a16:rowId xmlns:a16="http://schemas.microsoft.com/office/drawing/2014/main" val="1554845779"/>
                  </a:ext>
                </a:extLst>
              </a:tr>
              <a:tr h="966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b="1" kern="1200" dirty="0">
                          <a:solidFill>
                            <a:schemeClr val="tx1"/>
                          </a:solidFill>
                          <a:effectLst/>
                        </a:rPr>
                        <a:t>[El progreso para Chile significa que la mayoría de nosotros podamos vivir como en los países desarrollados]</a:t>
                      </a:r>
                    </a:p>
                  </a:txBody>
                  <a:tcPr/>
                </a:tc>
                <a:tc>
                  <a:txBody>
                    <a:bodyPr/>
                    <a:lstStyle/>
                    <a:p>
                      <a:r>
                        <a:rPr lang="es-CL" dirty="0">
                          <a:solidFill>
                            <a:schemeClr val="tx1"/>
                          </a:solidFill>
                        </a:rPr>
                        <a:t>3 (ejemplo)</a:t>
                      </a:r>
                    </a:p>
                  </a:txBody>
                  <a:tcPr/>
                </a:tc>
                <a:tc vMerge="1">
                  <a:txBody>
                    <a:bodyPr/>
                    <a:lstStyle/>
                    <a:p>
                      <a:endParaRPr lang="es-CL" dirty="0"/>
                    </a:p>
                  </a:txBody>
                  <a:tcPr/>
                </a:tc>
                <a:extLst>
                  <a:ext uri="{0D108BD9-81ED-4DB2-BD59-A6C34878D82A}">
                    <a16:rowId xmlns:a16="http://schemas.microsoft.com/office/drawing/2014/main" val="1331103561"/>
                  </a:ext>
                </a:extLst>
              </a:tr>
              <a:tr h="8962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[Los problemas sociales, como la equidad, salud, etc., son más importantes que los problemas ambientales] </a:t>
                      </a:r>
                      <a:endParaRPr lang="es-CL" b="1" dirty="0">
                        <a:solidFill>
                          <a:schemeClr val="tx1"/>
                        </a:solidFill>
                      </a:endParaRPr>
                    </a:p>
                  </a:txBody>
                  <a:tcPr/>
                </a:tc>
                <a:tc>
                  <a:txBody>
                    <a:bodyPr/>
                    <a:lstStyle/>
                    <a:p>
                      <a:r>
                        <a:rPr lang="es-CL" dirty="0">
                          <a:solidFill>
                            <a:schemeClr val="tx1"/>
                          </a:solidFill>
                        </a:rPr>
                        <a:t>3 (ejemplo)</a:t>
                      </a:r>
                    </a:p>
                  </a:txBody>
                  <a:tcPr/>
                </a:tc>
                <a:tc vMerge="1">
                  <a:txBody>
                    <a:bodyPr/>
                    <a:lstStyle/>
                    <a:p>
                      <a:endParaRPr lang="es-CL" dirty="0"/>
                    </a:p>
                  </a:txBody>
                  <a:tcPr/>
                </a:tc>
                <a:extLst>
                  <a:ext uri="{0D108BD9-81ED-4DB2-BD59-A6C34878D82A}">
                    <a16:rowId xmlns:a16="http://schemas.microsoft.com/office/drawing/2014/main" val="130731433"/>
                  </a:ext>
                </a:extLst>
              </a:tr>
              <a:tr h="966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[Los problemas ambientales son preocupaciones de los países desarrollados que tienen su situación socio-económica resuelta]</a:t>
                      </a:r>
                      <a:endParaRPr lang="es-CL" b="1" dirty="0">
                        <a:solidFill>
                          <a:schemeClr val="tx1"/>
                        </a:solidFill>
                      </a:endParaRPr>
                    </a:p>
                  </a:txBody>
                  <a:tcPr/>
                </a:tc>
                <a:tc>
                  <a:txBody>
                    <a:bodyPr/>
                    <a:lstStyle/>
                    <a:p>
                      <a:r>
                        <a:rPr lang="es-CL" dirty="0">
                          <a:solidFill>
                            <a:schemeClr val="tx1"/>
                          </a:solidFill>
                        </a:rPr>
                        <a:t>4 (ejemplo)</a:t>
                      </a:r>
                    </a:p>
                  </a:txBody>
                  <a:tcPr/>
                </a:tc>
                <a:tc vMerge="1">
                  <a:txBody>
                    <a:bodyPr/>
                    <a:lstStyle/>
                    <a:p>
                      <a:endParaRPr lang="es-CL"/>
                    </a:p>
                  </a:txBody>
                  <a:tcPr/>
                </a:tc>
                <a:extLst>
                  <a:ext uri="{0D108BD9-81ED-4DB2-BD59-A6C34878D82A}">
                    <a16:rowId xmlns:a16="http://schemas.microsoft.com/office/drawing/2014/main" val="3346026389"/>
                  </a:ext>
                </a:extLst>
              </a:tr>
              <a:tr h="892384">
                <a:tc>
                  <a:txBody>
                    <a:bodyPr/>
                    <a:lstStyle/>
                    <a:p>
                      <a:r>
                        <a:rPr lang="es-ES" sz="1800" b="1" kern="1200" dirty="0">
                          <a:solidFill>
                            <a:schemeClr val="tx1"/>
                          </a:solidFill>
                          <a:effectLst/>
                        </a:rPr>
                        <a:t>[Se puede crecer económicamente sin dañar el medioambiente] </a:t>
                      </a:r>
                      <a:endParaRPr lang="es-CL" b="1" dirty="0">
                        <a:solidFill>
                          <a:schemeClr val="tx1"/>
                        </a:solidFill>
                      </a:endParaRPr>
                    </a:p>
                  </a:txBody>
                  <a:tcPr/>
                </a:tc>
                <a:tc>
                  <a:txBody>
                    <a:bodyPr/>
                    <a:lstStyle/>
                    <a:p>
                      <a:r>
                        <a:rPr lang="es-CL" dirty="0">
                          <a:solidFill>
                            <a:schemeClr val="tx1"/>
                          </a:solidFill>
                        </a:rPr>
                        <a:t>4 (ejemplo)</a:t>
                      </a:r>
                    </a:p>
                  </a:txBody>
                  <a:tcPr/>
                </a:tc>
                <a:tc vMerge="1">
                  <a:txBody>
                    <a:bodyPr/>
                    <a:lstStyle/>
                    <a:p>
                      <a:endParaRPr lang="es-CL"/>
                    </a:p>
                  </a:txBody>
                  <a:tcPr/>
                </a:tc>
                <a:extLst>
                  <a:ext uri="{0D108BD9-81ED-4DB2-BD59-A6C34878D82A}">
                    <a16:rowId xmlns:a16="http://schemas.microsoft.com/office/drawing/2014/main" val="2857994875"/>
                  </a:ext>
                </a:extLst>
              </a:tr>
            </a:tbl>
          </a:graphicData>
        </a:graphic>
      </p:graphicFrame>
    </p:spTree>
    <p:extLst>
      <p:ext uri="{BB962C8B-B14F-4D97-AF65-F5344CB8AC3E}">
        <p14:creationId xmlns:p14="http://schemas.microsoft.com/office/powerpoint/2010/main" val="3883560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52818A-046C-493B-9161-98910B7E8A02}"/>
              </a:ext>
            </a:extLst>
          </p:cNvPr>
          <p:cNvSpPr>
            <a:spLocks noGrp="1"/>
          </p:cNvSpPr>
          <p:nvPr>
            <p:ph type="title"/>
          </p:nvPr>
        </p:nvSpPr>
        <p:spPr/>
        <p:txBody>
          <a:bodyPr>
            <a:normAutofit/>
          </a:bodyPr>
          <a:lstStyle/>
          <a:p>
            <a:r>
              <a:rPr lang="es-CL" b="1" dirty="0"/>
              <a:t>Escala Reflexividad Ambiental Antropocéntrica</a:t>
            </a:r>
          </a:p>
        </p:txBody>
      </p:sp>
      <p:graphicFrame>
        <p:nvGraphicFramePr>
          <p:cNvPr id="5" name="Marcador de contenido 3">
            <a:extLst>
              <a:ext uri="{FF2B5EF4-FFF2-40B4-BE49-F238E27FC236}">
                <a16:creationId xmlns:a16="http://schemas.microsoft.com/office/drawing/2014/main" id="{97753480-61C2-4D1B-88EB-709C5A1E3E00}"/>
              </a:ext>
            </a:extLst>
          </p:cNvPr>
          <p:cNvGraphicFramePr>
            <a:graphicFrameLocks/>
          </p:cNvGraphicFramePr>
          <p:nvPr>
            <p:extLst>
              <p:ext uri="{D42A27DB-BD31-4B8C-83A1-F6EECF244321}">
                <p14:modId xmlns:p14="http://schemas.microsoft.com/office/powerpoint/2010/main" val="4065783171"/>
              </p:ext>
            </p:extLst>
          </p:nvPr>
        </p:nvGraphicFramePr>
        <p:xfrm>
          <a:off x="503936" y="1878966"/>
          <a:ext cx="10764837" cy="4586226"/>
        </p:xfrm>
        <a:graphic>
          <a:graphicData uri="http://schemas.openxmlformats.org/drawingml/2006/table">
            <a:tbl>
              <a:tblPr firstRow="1" bandRow="1">
                <a:tableStyleId>{7DF18680-E054-41AD-8BC1-D1AEF772440D}</a:tableStyleId>
              </a:tblPr>
              <a:tblGrid>
                <a:gridCol w="6420739">
                  <a:extLst>
                    <a:ext uri="{9D8B030D-6E8A-4147-A177-3AD203B41FA5}">
                      <a16:colId xmlns:a16="http://schemas.microsoft.com/office/drawing/2014/main" val="1823055989"/>
                    </a:ext>
                  </a:extLst>
                </a:gridCol>
                <a:gridCol w="1344161">
                  <a:extLst>
                    <a:ext uri="{9D8B030D-6E8A-4147-A177-3AD203B41FA5}">
                      <a16:colId xmlns:a16="http://schemas.microsoft.com/office/drawing/2014/main" val="462333578"/>
                    </a:ext>
                  </a:extLst>
                </a:gridCol>
                <a:gridCol w="2999937">
                  <a:extLst>
                    <a:ext uri="{9D8B030D-6E8A-4147-A177-3AD203B41FA5}">
                      <a16:colId xmlns:a16="http://schemas.microsoft.com/office/drawing/2014/main" val="2497102153"/>
                    </a:ext>
                  </a:extLst>
                </a:gridCol>
              </a:tblGrid>
              <a:tr h="309787">
                <a:tc>
                  <a:txBody>
                    <a:bodyPr/>
                    <a:lstStyle/>
                    <a:p>
                      <a:r>
                        <a:rPr lang="es-CL" sz="1800" b="1" kern="1200" dirty="0">
                          <a:solidFill>
                            <a:schemeClr val="tx1"/>
                          </a:solidFill>
                          <a:effectLst/>
                        </a:rPr>
                        <a:t>Preguntas</a:t>
                      </a:r>
                    </a:p>
                  </a:txBody>
                  <a:tcPr/>
                </a:tc>
                <a:tc>
                  <a:txBody>
                    <a:bodyPr/>
                    <a:lstStyle/>
                    <a:p>
                      <a:r>
                        <a:rPr lang="es-CL" dirty="0">
                          <a:solidFill>
                            <a:schemeClr val="tx1"/>
                          </a:solidFill>
                        </a:rPr>
                        <a:t>Valores 1 </a:t>
                      </a:r>
                    </a:p>
                    <a:p>
                      <a:r>
                        <a:rPr lang="es-CL" dirty="0">
                          <a:solidFill>
                            <a:schemeClr val="tx1"/>
                          </a:solidFill>
                        </a:rPr>
                        <a:t>(MD) 4 (MA)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dirty="0">
                          <a:solidFill>
                            <a:schemeClr val="tx1"/>
                          </a:solidFill>
                        </a:rPr>
                        <a:t> Escala</a:t>
                      </a:r>
                      <a:r>
                        <a:rPr lang="es-CL" baseline="0" dirty="0">
                          <a:solidFill>
                            <a:schemeClr val="tx1"/>
                          </a:solidFill>
                        </a:rPr>
                        <a:t> </a:t>
                      </a:r>
                      <a:r>
                        <a:rPr lang="es-CL" b="1" dirty="0"/>
                        <a:t>reflexividad ambiental antropocéntrica </a:t>
                      </a:r>
                      <a:r>
                        <a:rPr lang="es-CL" baseline="0" dirty="0">
                          <a:solidFill>
                            <a:schemeClr val="tx1"/>
                          </a:solidFill>
                        </a:rPr>
                        <a:t>(variable nueva=SUMA)</a:t>
                      </a:r>
                      <a:endParaRPr lang="es-CL" dirty="0">
                        <a:solidFill>
                          <a:schemeClr val="tx1"/>
                        </a:solidFill>
                      </a:endParaRPr>
                    </a:p>
                  </a:txBody>
                  <a:tcPr/>
                </a:tc>
                <a:extLst>
                  <a:ext uri="{0D108BD9-81ED-4DB2-BD59-A6C34878D82A}">
                    <a16:rowId xmlns:a16="http://schemas.microsoft.com/office/drawing/2014/main" val="3576842263"/>
                  </a:ext>
                </a:extLst>
              </a:tr>
              <a:tr h="682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b="1" kern="1200" dirty="0">
                          <a:solidFill>
                            <a:schemeClr val="tx1"/>
                          </a:solidFill>
                          <a:effectLst/>
                        </a:rPr>
                        <a:t>[La crisis ambiental es un problema que hay que enfrentar con urgencia]</a:t>
                      </a:r>
                      <a:endParaRPr lang="es-CL" dirty="0">
                        <a:solidFill>
                          <a:schemeClr val="tx1"/>
                        </a:solidFill>
                      </a:endParaRPr>
                    </a:p>
                  </a:txBody>
                  <a:tcPr/>
                </a:tc>
                <a:tc>
                  <a:txBody>
                    <a:bodyPr/>
                    <a:lstStyle/>
                    <a:p>
                      <a:r>
                        <a:rPr lang="es-CL" dirty="0">
                          <a:solidFill>
                            <a:schemeClr val="tx1"/>
                          </a:solidFill>
                        </a:rPr>
                        <a:t>4 (ejemplo)</a:t>
                      </a:r>
                    </a:p>
                  </a:txBody>
                  <a:tcPr/>
                </a:tc>
                <a:tc rowSpan="5">
                  <a:txBody>
                    <a:bodyPr/>
                    <a:lstStyle/>
                    <a:p>
                      <a:r>
                        <a:rPr lang="es-CL" dirty="0">
                          <a:solidFill>
                            <a:schemeClr val="tx1"/>
                          </a:solidFill>
                        </a:rPr>
                        <a:t>Total=9</a:t>
                      </a:r>
                    </a:p>
                    <a:p>
                      <a:r>
                        <a:rPr lang="es-CL" dirty="0">
                          <a:solidFill>
                            <a:schemeClr val="tx1"/>
                          </a:solidFill>
                        </a:rPr>
                        <a:t>Máximo=16</a:t>
                      </a:r>
                    </a:p>
                    <a:p>
                      <a:r>
                        <a:rPr lang="es-CL" dirty="0">
                          <a:solidFill>
                            <a:schemeClr val="tx1"/>
                          </a:solidFill>
                        </a:rPr>
                        <a:t>Promedio=2,25</a:t>
                      </a:r>
                    </a:p>
                  </a:txBody>
                  <a:tcPr/>
                </a:tc>
                <a:extLst>
                  <a:ext uri="{0D108BD9-81ED-4DB2-BD59-A6C34878D82A}">
                    <a16:rowId xmlns:a16="http://schemas.microsoft.com/office/drawing/2014/main" val="1554845779"/>
                  </a:ext>
                </a:extLst>
              </a:tr>
              <a:tr h="7565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800" b="1" kern="1200" dirty="0">
                          <a:solidFill>
                            <a:schemeClr val="tx1"/>
                          </a:solidFill>
                          <a:effectLst/>
                        </a:rPr>
                        <a:t>[Las actividades humanas son la principal causa de los cambios climáticos]</a:t>
                      </a:r>
                      <a:endParaRPr lang="es-CL" dirty="0">
                        <a:solidFill>
                          <a:schemeClr val="tx1"/>
                        </a:solidFill>
                      </a:endParaRPr>
                    </a:p>
                  </a:txBody>
                  <a:tcPr/>
                </a:tc>
                <a:tc>
                  <a:txBody>
                    <a:bodyPr/>
                    <a:lstStyle/>
                    <a:p>
                      <a:r>
                        <a:rPr lang="es-CL" dirty="0">
                          <a:solidFill>
                            <a:schemeClr val="tx1"/>
                          </a:solidFill>
                        </a:rPr>
                        <a:t>1 (ejemplo)</a:t>
                      </a:r>
                    </a:p>
                  </a:txBody>
                  <a:tcPr/>
                </a:tc>
                <a:tc vMerge="1">
                  <a:txBody>
                    <a:bodyPr/>
                    <a:lstStyle/>
                    <a:p>
                      <a:endParaRPr lang="es-CL" dirty="0"/>
                    </a:p>
                  </a:txBody>
                  <a:tcPr/>
                </a:tc>
                <a:extLst>
                  <a:ext uri="{0D108BD9-81ED-4DB2-BD59-A6C34878D82A}">
                    <a16:rowId xmlns:a16="http://schemas.microsoft.com/office/drawing/2014/main" val="1331103561"/>
                  </a:ext>
                </a:extLst>
              </a:tr>
              <a:tr h="7744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[Los problemas ambientales pueden resolverse cambiando nuestras costumbres] </a:t>
                      </a:r>
                      <a:endParaRPr lang="es-CL" sz="1800" b="1" kern="1200" dirty="0">
                        <a:solidFill>
                          <a:schemeClr val="tx1"/>
                        </a:solidFill>
                        <a:effectLst/>
                      </a:endParaRPr>
                    </a:p>
                  </a:txBody>
                  <a:tcPr/>
                </a:tc>
                <a:tc>
                  <a:txBody>
                    <a:bodyPr/>
                    <a:lstStyle/>
                    <a:p>
                      <a:r>
                        <a:rPr lang="es-CL" dirty="0">
                          <a:solidFill>
                            <a:schemeClr val="tx1"/>
                          </a:solidFill>
                        </a:rPr>
                        <a:t>2 (ejemplo)</a:t>
                      </a:r>
                    </a:p>
                  </a:txBody>
                  <a:tcPr/>
                </a:tc>
                <a:tc vMerge="1">
                  <a:txBody>
                    <a:bodyPr/>
                    <a:lstStyle/>
                    <a:p>
                      <a:endParaRPr lang="es-CL" dirty="0"/>
                    </a:p>
                  </a:txBody>
                  <a:tcPr/>
                </a:tc>
                <a:extLst>
                  <a:ext uri="{0D108BD9-81ED-4DB2-BD59-A6C34878D82A}">
                    <a16:rowId xmlns:a16="http://schemas.microsoft.com/office/drawing/2014/main" val="130731433"/>
                  </a:ext>
                </a:extLst>
              </a:tr>
              <a:tr h="5421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1" dirty="0">
                          <a:solidFill>
                            <a:schemeClr val="tx1"/>
                          </a:solidFill>
                        </a:rPr>
                        <a:t>[Los modos de vida de las clases sociales más altas son más responsable de la crisis ambiental]</a:t>
                      </a:r>
                      <a:endParaRPr lang="es-CL" b="1" dirty="0">
                        <a:solidFill>
                          <a:schemeClr val="tx1"/>
                        </a:solidFill>
                      </a:endParaRPr>
                    </a:p>
                  </a:txBody>
                  <a:tcPr/>
                </a:tc>
                <a:tc>
                  <a:txBody>
                    <a:bodyPr/>
                    <a:lstStyle/>
                    <a:p>
                      <a:r>
                        <a:rPr lang="es-CL" dirty="0">
                          <a:solidFill>
                            <a:schemeClr val="tx1"/>
                          </a:solidFill>
                        </a:rPr>
                        <a:t>2 (ejemplo)</a:t>
                      </a:r>
                    </a:p>
                  </a:txBody>
                  <a:tcPr/>
                </a:tc>
                <a:tc vMerge="1">
                  <a:txBody>
                    <a:bodyPr/>
                    <a:lstStyle/>
                    <a:p>
                      <a:endParaRPr lang="es-CL"/>
                    </a:p>
                  </a:txBody>
                  <a:tcPr/>
                </a:tc>
                <a:extLst>
                  <a:ext uri="{0D108BD9-81ED-4DB2-BD59-A6C34878D82A}">
                    <a16:rowId xmlns:a16="http://schemas.microsoft.com/office/drawing/2014/main" val="3346026389"/>
                  </a:ext>
                </a:extLst>
              </a:tr>
              <a:tr h="8185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CL" b="0" dirty="0">
                        <a:solidFill>
                          <a:schemeClr val="tx1"/>
                        </a:solidFill>
                      </a:endParaRPr>
                    </a:p>
                  </a:txBody>
                  <a:tcPr/>
                </a:tc>
                <a:tc>
                  <a:txBody>
                    <a:bodyPr/>
                    <a:lstStyle/>
                    <a:p>
                      <a:endParaRPr lang="es-CL" dirty="0">
                        <a:solidFill>
                          <a:schemeClr val="tx1"/>
                        </a:solidFill>
                      </a:endParaRPr>
                    </a:p>
                  </a:txBody>
                  <a:tcPr/>
                </a:tc>
                <a:tc vMerge="1">
                  <a:txBody>
                    <a:bodyPr/>
                    <a:lstStyle/>
                    <a:p>
                      <a:endParaRPr lang="es-CL"/>
                    </a:p>
                  </a:txBody>
                  <a:tcPr/>
                </a:tc>
                <a:extLst>
                  <a:ext uri="{0D108BD9-81ED-4DB2-BD59-A6C34878D82A}">
                    <a16:rowId xmlns:a16="http://schemas.microsoft.com/office/drawing/2014/main" val="2857994875"/>
                  </a:ext>
                </a:extLst>
              </a:tr>
            </a:tbl>
          </a:graphicData>
        </a:graphic>
      </p:graphicFrame>
    </p:spTree>
    <p:extLst>
      <p:ext uri="{BB962C8B-B14F-4D97-AF65-F5344CB8AC3E}">
        <p14:creationId xmlns:p14="http://schemas.microsoft.com/office/powerpoint/2010/main" val="87667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916182-BFE9-4B74-AD35-F216A99BDE3E}"/>
              </a:ext>
            </a:extLst>
          </p:cNvPr>
          <p:cNvSpPr>
            <a:spLocks noGrp="1"/>
          </p:cNvSpPr>
          <p:nvPr>
            <p:ph type="title"/>
          </p:nvPr>
        </p:nvSpPr>
        <p:spPr/>
        <p:txBody>
          <a:bodyPr/>
          <a:lstStyle/>
          <a:p>
            <a:r>
              <a:rPr lang="es-CL" b="1" dirty="0"/>
              <a:t>ESCALA de PRÁCTICAS SUSTENTABLES</a:t>
            </a:r>
          </a:p>
        </p:txBody>
      </p:sp>
      <p:pic>
        <p:nvPicPr>
          <p:cNvPr id="4" name="Marcador de contenido 3">
            <a:extLst>
              <a:ext uri="{FF2B5EF4-FFF2-40B4-BE49-F238E27FC236}">
                <a16:creationId xmlns:a16="http://schemas.microsoft.com/office/drawing/2014/main" id="{CA583A83-E0B2-4E5C-B9B6-67E1B8F441FD}"/>
              </a:ext>
            </a:extLst>
          </p:cNvPr>
          <p:cNvPicPr>
            <a:picLocks noGrp="1" noChangeAspect="1"/>
          </p:cNvPicPr>
          <p:nvPr>
            <p:ph sz="quarter" idx="1"/>
          </p:nvPr>
        </p:nvPicPr>
        <p:blipFill>
          <a:blip r:embed="rId2"/>
          <a:stretch>
            <a:fillRect/>
          </a:stretch>
        </p:blipFill>
        <p:spPr>
          <a:xfrm>
            <a:off x="647700" y="1724025"/>
            <a:ext cx="6252929" cy="4984620"/>
          </a:xfrm>
          <a:prstGeom prst="rect">
            <a:avLst/>
          </a:prstGeom>
        </p:spPr>
      </p:pic>
      <p:sp>
        <p:nvSpPr>
          <p:cNvPr id="5" name="CuadroTexto 4">
            <a:extLst>
              <a:ext uri="{FF2B5EF4-FFF2-40B4-BE49-F238E27FC236}">
                <a16:creationId xmlns:a16="http://schemas.microsoft.com/office/drawing/2014/main" id="{E99475EE-697C-400E-9E0D-C5BBED601247}"/>
              </a:ext>
            </a:extLst>
          </p:cNvPr>
          <p:cNvSpPr txBox="1"/>
          <p:nvPr/>
        </p:nvSpPr>
        <p:spPr>
          <a:xfrm>
            <a:off x="7115175" y="2085975"/>
            <a:ext cx="3838575" cy="2862322"/>
          </a:xfrm>
          <a:prstGeom prst="rect">
            <a:avLst/>
          </a:prstGeom>
          <a:noFill/>
        </p:spPr>
        <p:txBody>
          <a:bodyPr wrap="square" rtlCol="0">
            <a:spAutoFit/>
          </a:bodyPr>
          <a:lstStyle/>
          <a:p>
            <a:r>
              <a:rPr lang="es-CL" dirty="0"/>
              <a:t>Se puede crear una escala “de cotejo” (i.e. realiza o no realiza la práctica) o bien una escala que demuestre la intensidad y volumen de las prácticas (i.e. cada práctica tiene un puntaje propio por su frecuencia y luego se suman)</a:t>
            </a:r>
          </a:p>
          <a:p>
            <a:r>
              <a:rPr lang="es-CL" dirty="0"/>
              <a:t>Esta última opción es la seleccionada para que se estandarice respecto a las otras escalas.</a:t>
            </a:r>
          </a:p>
        </p:txBody>
      </p:sp>
    </p:spTree>
    <p:extLst>
      <p:ext uri="{BB962C8B-B14F-4D97-AF65-F5344CB8AC3E}">
        <p14:creationId xmlns:p14="http://schemas.microsoft.com/office/powerpoint/2010/main" val="3269805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74BB6A-D0ED-41DB-9DAB-3F0EE7DEB79A}"/>
              </a:ext>
            </a:extLst>
          </p:cNvPr>
          <p:cNvSpPr>
            <a:spLocks noGrp="1"/>
          </p:cNvSpPr>
          <p:nvPr>
            <p:ph type="title"/>
          </p:nvPr>
        </p:nvSpPr>
        <p:spPr/>
        <p:txBody>
          <a:bodyPr/>
          <a:lstStyle/>
          <a:p>
            <a:r>
              <a:rPr lang="es-CL" dirty="0"/>
              <a:t>Resultados Preliminares: 4 grupos</a:t>
            </a:r>
          </a:p>
        </p:txBody>
      </p:sp>
      <p:graphicFrame>
        <p:nvGraphicFramePr>
          <p:cNvPr id="5" name="Marcador de contenido 4">
            <a:extLst>
              <a:ext uri="{FF2B5EF4-FFF2-40B4-BE49-F238E27FC236}">
                <a16:creationId xmlns:a16="http://schemas.microsoft.com/office/drawing/2014/main" id="{3FCA9975-0C3E-4093-A687-4B5273FBD4D8}"/>
              </a:ext>
            </a:extLst>
          </p:cNvPr>
          <p:cNvGraphicFramePr>
            <a:graphicFrameLocks noGrp="1"/>
          </p:cNvGraphicFramePr>
          <p:nvPr>
            <p:ph idx="1"/>
            <p:extLst>
              <p:ext uri="{D42A27DB-BD31-4B8C-83A1-F6EECF244321}">
                <p14:modId xmlns:p14="http://schemas.microsoft.com/office/powerpoint/2010/main" val="1836872809"/>
              </p:ext>
            </p:extLst>
          </p:nvPr>
        </p:nvGraphicFramePr>
        <p:xfrm>
          <a:off x="1129553" y="1690688"/>
          <a:ext cx="9628096" cy="4092490"/>
        </p:xfrm>
        <a:graphic>
          <a:graphicData uri="http://schemas.openxmlformats.org/drawingml/2006/table">
            <a:tbl>
              <a:tblPr>
                <a:tableStyleId>{5C22544A-7EE6-4342-B048-85BDC9FD1C3A}</a:tableStyleId>
              </a:tblPr>
              <a:tblGrid>
                <a:gridCol w="806823">
                  <a:extLst>
                    <a:ext uri="{9D8B030D-6E8A-4147-A177-3AD203B41FA5}">
                      <a16:colId xmlns:a16="http://schemas.microsoft.com/office/drawing/2014/main" val="4057474136"/>
                    </a:ext>
                  </a:extLst>
                </a:gridCol>
                <a:gridCol w="1021977">
                  <a:extLst>
                    <a:ext uri="{9D8B030D-6E8A-4147-A177-3AD203B41FA5}">
                      <a16:colId xmlns:a16="http://schemas.microsoft.com/office/drawing/2014/main" val="2376453985"/>
                    </a:ext>
                  </a:extLst>
                </a:gridCol>
                <a:gridCol w="1842247">
                  <a:extLst>
                    <a:ext uri="{9D8B030D-6E8A-4147-A177-3AD203B41FA5}">
                      <a16:colId xmlns:a16="http://schemas.microsoft.com/office/drawing/2014/main" val="1482665356"/>
                    </a:ext>
                  </a:extLst>
                </a:gridCol>
                <a:gridCol w="2366682">
                  <a:extLst>
                    <a:ext uri="{9D8B030D-6E8A-4147-A177-3AD203B41FA5}">
                      <a16:colId xmlns:a16="http://schemas.microsoft.com/office/drawing/2014/main" val="1466908594"/>
                    </a:ext>
                  </a:extLst>
                </a:gridCol>
                <a:gridCol w="1210236">
                  <a:extLst>
                    <a:ext uri="{9D8B030D-6E8A-4147-A177-3AD203B41FA5}">
                      <a16:colId xmlns:a16="http://schemas.microsoft.com/office/drawing/2014/main" val="1232773482"/>
                    </a:ext>
                  </a:extLst>
                </a:gridCol>
                <a:gridCol w="2380131">
                  <a:extLst>
                    <a:ext uri="{9D8B030D-6E8A-4147-A177-3AD203B41FA5}">
                      <a16:colId xmlns:a16="http://schemas.microsoft.com/office/drawing/2014/main" val="218639977"/>
                    </a:ext>
                  </a:extLst>
                </a:gridCol>
              </a:tblGrid>
              <a:tr h="698711">
                <a:tc gridSpan="2">
                  <a:txBody>
                    <a:bodyPr/>
                    <a:lstStyle/>
                    <a:p>
                      <a:pPr algn="l" fontAlgn="b"/>
                      <a:endParaRPr lang="es-CL" sz="1600" b="0" i="0"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s-CL"/>
                    </a:p>
                  </a:txBody>
                  <a:tcPr/>
                </a:tc>
                <a:tc>
                  <a:txBody>
                    <a:bodyPr/>
                    <a:lstStyle/>
                    <a:p>
                      <a:pPr algn="ctr" fontAlgn="b"/>
                      <a:r>
                        <a:rPr lang="es-CL" sz="1600" u="none" strike="noStrike">
                          <a:effectLst/>
                        </a:rPr>
                        <a:t>Escala Modo de Vida Imperial M</a:t>
                      </a:r>
                      <a:endParaRPr lang="es-CL" sz="16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s-CL" sz="1600" u="none" strike="noStrike" dirty="0">
                          <a:effectLst/>
                        </a:rPr>
                        <a:t>Escala Reflexividad Ambiental </a:t>
                      </a:r>
                      <a:r>
                        <a:rPr lang="es-CL" sz="1600" u="none" strike="noStrike" dirty="0" err="1">
                          <a:effectLst/>
                        </a:rPr>
                        <a:t>Antropocentrica</a:t>
                      </a:r>
                      <a:r>
                        <a:rPr lang="es-CL" sz="1600" u="none" strike="noStrike" dirty="0">
                          <a:effectLst/>
                        </a:rPr>
                        <a:t> M</a:t>
                      </a:r>
                      <a:endParaRPr lang="es-CL" sz="16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CL" sz="1600" u="none" strike="noStrike">
                          <a:effectLst/>
                        </a:rPr>
                        <a:t>Escala AKATU M</a:t>
                      </a:r>
                      <a:endParaRPr lang="es-CL" sz="1600" b="0" i="0" u="none" strike="noStrike">
                        <a:solidFill>
                          <a:srgbClr val="000000"/>
                        </a:solidFill>
                        <a:effectLst/>
                        <a:latin typeface="Arial" panose="020B0604020202020204" pitchFamily="34" charset="0"/>
                      </a:endParaRPr>
                    </a:p>
                  </a:txBody>
                  <a:tcPr marL="9525" marR="9525" marT="9525" marB="0" anchor="b"/>
                </a:tc>
                <a:tc>
                  <a:txBody>
                    <a:bodyPr/>
                    <a:lstStyle/>
                    <a:p>
                      <a:pPr algn="l" fontAlgn="b"/>
                      <a:endParaRPr lang="es-CL"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17194"/>
                  </a:ext>
                </a:extLst>
              </a:tr>
              <a:tr h="459351">
                <a:tc>
                  <a:txBody>
                    <a:bodyPr/>
                    <a:lstStyle/>
                    <a:p>
                      <a:pPr algn="l" fontAlgn="t"/>
                      <a:r>
                        <a:rPr lang="es-CL" sz="1600" u="none" strike="noStrike">
                          <a:effectLst/>
                        </a:rPr>
                        <a:t>1</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600" u="none" strike="noStrike">
                          <a:effectLst/>
                        </a:rPr>
                        <a:t>Media</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600" u="none" strike="noStrike" dirty="0">
                          <a:effectLst/>
                        </a:rPr>
                        <a:t>2,2283</a:t>
                      </a:r>
                      <a:endParaRPr lang="es-CL"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dirty="0">
                          <a:effectLst/>
                        </a:rPr>
                        <a:t>3,4403</a:t>
                      </a:r>
                      <a:endParaRPr lang="es-CL"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1,7444</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ES" sz="1600" u="none" strike="noStrike">
                          <a:effectLst/>
                        </a:rPr>
                        <a:t>media defensa; alta reflexividad; alta acción</a:t>
                      </a:r>
                      <a:endParaRPr lang="es-E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9998018"/>
                  </a:ext>
                </a:extLst>
              </a:tr>
              <a:tr h="744597">
                <a:tc>
                  <a:txBody>
                    <a:bodyPr/>
                    <a:lstStyle/>
                    <a:p>
                      <a:pPr algn="l" fontAlgn="t"/>
                      <a:r>
                        <a:rPr lang="es-CL" sz="1600" u="none" strike="noStrike">
                          <a:effectLst/>
                        </a:rPr>
                        <a:t>2</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600" u="none" strike="noStrike">
                          <a:effectLst/>
                        </a:rPr>
                        <a:t>Media</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600" u="none" strike="noStrike">
                          <a:effectLst/>
                        </a:rPr>
                        <a:t>2,5753</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dirty="0">
                          <a:effectLst/>
                        </a:rPr>
                        <a:t>3,3992</a:t>
                      </a:r>
                      <a:endParaRPr lang="es-CL"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2,5172</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ES" sz="1600" u="none" strike="noStrike">
                          <a:effectLst/>
                        </a:rPr>
                        <a:t>media defensa; alta reflexividad; baja acción</a:t>
                      </a:r>
                      <a:endParaRPr lang="es-E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0405128"/>
                  </a:ext>
                </a:extLst>
              </a:tr>
              <a:tr h="928139">
                <a:tc>
                  <a:txBody>
                    <a:bodyPr/>
                    <a:lstStyle/>
                    <a:p>
                      <a:pPr algn="l" fontAlgn="t"/>
                      <a:r>
                        <a:rPr lang="es-CL" sz="1600" u="none" strike="noStrike">
                          <a:effectLst/>
                        </a:rPr>
                        <a:t>3</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600" u="none" strike="noStrike">
                          <a:effectLst/>
                        </a:rPr>
                        <a:t>Media</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600" u="none" strike="noStrike">
                          <a:effectLst/>
                        </a:rPr>
                        <a:t>3,3277</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3,6030</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dirty="0">
                          <a:effectLst/>
                        </a:rPr>
                        <a:t>1,9191</a:t>
                      </a:r>
                      <a:endParaRPr lang="es-CL" sz="16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s-ES" sz="1600" u="none" strike="noStrike">
                          <a:effectLst/>
                        </a:rPr>
                        <a:t>alta defensa; alta reflexividad; media acción</a:t>
                      </a:r>
                      <a:endParaRPr lang="es-E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52174015"/>
                  </a:ext>
                </a:extLst>
              </a:tr>
              <a:tr h="928139">
                <a:tc>
                  <a:txBody>
                    <a:bodyPr/>
                    <a:lstStyle/>
                    <a:p>
                      <a:pPr algn="l" fontAlgn="t"/>
                      <a:r>
                        <a:rPr lang="es-CL" sz="1600" u="none" strike="noStrike">
                          <a:effectLst/>
                        </a:rPr>
                        <a:t>4</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600" u="none" strike="noStrike">
                          <a:effectLst/>
                        </a:rPr>
                        <a:t>Media</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600" u="none" strike="noStrike">
                          <a:effectLst/>
                        </a:rPr>
                        <a:t>2,2852</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2,5358</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2,1296</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ES" sz="1600" u="none" strike="noStrike" dirty="0">
                          <a:effectLst/>
                        </a:rPr>
                        <a:t>media defensa; media reflexividad; baja acción</a:t>
                      </a:r>
                      <a:endParaRPr lang="es-E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41313748"/>
                  </a:ext>
                </a:extLst>
              </a:tr>
              <a:tr h="208571">
                <a:tc>
                  <a:txBody>
                    <a:bodyPr/>
                    <a:lstStyle/>
                    <a:p>
                      <a:pPr algn="l" fontAlgn="t"/>
                      <a:r>
                        <a:rPr lang="es-CL" sz="1600" u="none" strike="noStrike">
                          <a:effectLst/>
                        </a:rPr>
                        <a:t>Total</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600" u="none" strike="noStrike">
                          <a:effectLst/>
                        </a:rPr>
                        <a:t>Media</a:t>
                      </a:r>
                      <a:endParaRPr lang="es-CL" sz="16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600" u="none" strike="noStrike">
                          <a:effectLst/>
                        </a:rPr>
                        <a:t>2,6280</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3,3200</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600" u="none" strike="noStrike">
                          <a:effectLst/>
                        </a:rPr>
                        <a:t>2,0562</a:t>
                      </a:r>
                      <a:endParaRPr lang="es-CL" sz="16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endParaRPr lang="es-CL"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9514222"/>
                  </a:ext>
                </a:extLst>
              </a:tr>
            </a:tbl>
          </a:graphicData>
        </a:graphic>
      </p:graphicFrame>
    </p:spTree>
    <p:extLst>
      <p:ext uri="{BB962C8B-B14F-4D97-AF65-F5344CB8AC3E}">
        <p14:creationId xmlns:p14="http://schemas.microsoft.com/office/powerpoint/2010/main" val="1784045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FAE405-3ABF-4E40-A7A9-8D6DE46426E9}"/>
              </a:ext>
            </a:extLst>
          </p:cNvPr>
          <p:cNvSpPr>
            <a:spLocks noGrp="1"/>
          </p:cNvSpPr>
          <p:nvPr>
            <p:ph type="title"/>
          </p:nvPr>
        </p:nvSpPr>
        <p:spPr/>
        <p:txBody>
          <a:bodyPr/>
          <a:lstStyle/>
          <a:p>
            <a:r>
              <a:rPr lang="es-CL" dirty="0"/>
              <a:t>Resultados Preliminares: 3 grupos</a:t>
            </a:r>
          </a:p>
        </p:txBody>
      </p:sp>
      <p:graphicFrame>
        <p:nvGraphicFramePr>
          <p:cNvPr id="4" name="Marcador de contenido 3">
            <a:extLst>
              <a:ext uri="{FF2B5EF4-FFF2-40B4-BE49-F238E27FC236}">
                <a16:creationId xmlns:a16="http://schemas.microsoft.com/office/drawing/2014/main" id="{841955B6-B4F6-4CE1-B0B9-F4349A179816}"/>
              </a:ext>
            </a:extLst>
          </p:cNvPr>
          <p:cNvGraphicFramePr>
            <a:graphicFrameLocks noGrp="1"/>
          </p:cNvGraphicFramePr>
          <p:nvPr>
            <p:ph idx="1"/>
            <p:extLst>
              <p:ext uri="{D42A27DB-BD31-4B8C-83A1-F6EECF244321}">
                <p14:modId xmlns:p14="http://schemas.microsoft.com/office/powerpoint/2010/main" val="1757283128"/>
              </p:ext>
            </p:extLst>
          </p:nvPr>
        </p:nvGraphicFramePr>
        <p:xfrm>
          <a:off x="838199" y="1885623"/>
          <a:ext cx="10515600" cy="2506980"/>
        </p:xfrm>
        <a:graphic>
          <a:graphicData uri="http://schemas.openxmlformats.org/drawingml/2006/table">
            <a:tbl>
              <a:tblPr>
                <a:tableStyleId>{5C22544A-7EE6-4342-B048-85BDC9FD1C3A}</a:tableStyleId>
              </a:tblPr>
              <a:tblGrid>
                <a:gridCol w="989969">
                  <a:extLst>
                    <a:ext uri="{9D8B030D-6E8A-4147-A177-3AD203B41FA5}">
                      <a16:colId xmlns:a16="http://schemas.microsoft.com/office/drawing/2014/main" val="1300661760"/>
                    </a:ext>
                  </a:extLst>
                </a:gridCol>
                <a:gridCol w="989969">
                  <a:extLst>
                    <a:ext uri="{9D8B030D-6E8A-4147-A177-3AD203B41FA5}">
                      <a16:colId xmlns:a16="http://schemas.microsoft.com/office/drawing/2014/main" val="3355177970"/>
                    </a:ext>
                  </a:extLst>
                </a:gridCol>
                <a:gridCol w="1675973">
                  <a:extLst>
                    <a:ext uri="{9D8B030D-6E8A-4147-A177-3AD203B41FA5}">
                      <a16:colId xmlns:a16="http://schemas.microsoft.com/office/drawing/2014/main" val="2835171076"/>
                    </a:ext>
                  </a:extLst>
                </a:gridCol>
                <a:gridCol w="2231466">
                  <a:extLst>
                    <a:ext uri="{9D8B030D-6E8A-4147-A177-3AD203B41FA5}">
                      <a16:colId xmlns:a16="http://schemas.microsoft.com/office/drawing/2014/main" val="4206351377"/>
                    </a:ext>
                  </a:extLst>
                </a:gridCol>
                <a:gridCol w="1691831">
                  <a:extLst>
                    <a:ext uri="{9D8B030D-6E8A-4147-A177-3AD203B41FA5}">
                      <a16:colId xmlns:a16="http://schemas.microsoft.com/office/drawing/2014/main" val="583677213"/>
                    </a:ext>
                  </a:extLst>
                </a:gridCol>
                <a:gridCol w="2936392">
                  <a:extLst>
                    <a:ext uri="{9D8B030D-6E8A-4147-A177-3AD203B41FA5}">
                      <a16:colId xmlns:a16="http://schemas.microsoft.com/office/drawing/2014/main" val="2257844199"/>
                    </a:ext>
                  </a:extLst>
                </a:gridCol>
              </a:tblGrid>
              <a:tr h="638175">
                <a:tc gridSpan="2">
                  <a:txBody>
                    <a:bodyPr/>
                    <a:lstStyle/>
                    <a:p>
                      <a:pPr algn="l" fontAlgn="b"/>
                      <a:r>
                        <a:rPr lang="es-CL" sz="1800" u="none" strike="noStrike" dirty="0">
                          <a:effectLst/>
                        </a:rPr>
                        <a:t>Número inicial de casos</a:t>
                      </a:r>
                      <a:endParaRPr lang="es-CL" sz="1800" b="0" i="0" u="none" strike="noStrike" dirty="0">
                        <a:solidFill>
                          <a:srgbClr val="000000"/>
                        </a:solidFill>
                        <a:effectLst/>
                        <a:latin typeface="Arial" panose="020B0604020202020204" pitchFamily="34" charset="0"/>
                      </a:endParaRPr>
                    </a:p>
                  </a:txBody>
                  <a:tcPr marL="9525" marR="9525" marT="9525" marB="0" anchor="b"/>
                </a:tc>
                <a:tc hMerge="1">
                  <a:txBody>
                    <a:bodyPr/>
                    <a:lstStyle/>
                    <a:p>
                      <a:endParaRPr lang="es-CL"/>
                    </a:p>
                  </a:txBody>
                  <a:tcPr/>
                </a:tc>
                <a:tc>
                  <a:txBody>
                    <a:bodyPr/>
                    <a:lstStyle/>
                    <a:p>
                      <a:pPr algn="ctr" fontAlgn="b"/>
                      <a:r>
                        <a:rPr lang="es-CL" sz="1800" u="none" strike="noStrike">
                          <a:effectLst/>
                        </a:rPr>
                        <a:t>Escala Modo de Vida Imperial M</a:t>
                      </a:r>
                      <a:endParaRPr lang="es-CL" sz="1800" b="0" i="0" u="none" strike="noStrike">
                        <a:solidFill>
                          <a:srgbClr val="000000"/>
                        </a:solidFill>
                        <a:effectLst/>
                        <a:latin typeface="Arial" panose="020B0604020202020204" pitchFamily="34" charset="0"/>
                      </a:endParaRPr>
                    </a:p>
                  </a:txBody>
                  <a:tcPr marL="9525" marR="9525" marT="9525" marB="0" anchor="b"/>
                </a:tc>
                <a:tc>
                  <a:txBody>
                    <a:bodyPr/>
                    <a:lstStyle/>
                    <a:p>
                      <a:pPr algn="ctr" fontAlgn="b"/>
                      <a:r>
                        <a:rPr lang="es-CL" sz="1800" u="none" strike="noStrike" dirty="0">
                          <a:effectLst/>
                        </a:rPr>
                        <a:t>Escala </a:t>
                      </a:r>
                      <a:r>
                        <a:rPr lang="es-CL" sz="1800" u="none" strike="noStrike" dirty="0" err="1">
                          <a:effectLst/>
                        </a:rPr>
                        <a:t>Escala</a:t>
                      </a:r>
                      <a:r>
                        <a:rPr lang="es-CL" sz="1800" u="none" strike="noStrike" dirty="0">
                          <a:effectLst/>
                        </a:rPr>
                        <a:t> Reflexividad Ambiental </a:t>
                      </a:r>
                      <a:r>
                        <a:rPr lang="es-CL" sz="1800" u="none" strike="noStrike" dirty="0" err="1">
                          <a:effectLst/>
                        </a:rPr>
                        <a:t>Antropocentrica</a:t>
                      </a:r>
                      <a:r>
                        <a:rPr lang="es-CL" sz="1800" u="none" strike="noStrike" dirty="0">
                          <a:effectLst/>
                        </a:rPr>
                        <a:t> M</a:t>
                      </a:r>
                      <a:endParaRPr lang="es-CL"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ctr" fontAlgn="b"/>
                      <a:r>
                        <a:rPr lang="es-CL" sz="1800" u="none" strike="noStrike" dirty="0">
                          <a:effectLst/>
                        </a:rPr>
                        <a:t>Escala AKATU M</a:t>
                      </a:r>
                      <a:endParaRPr lang="es-CL" sz="1800" b="0" i="0" u="none" strike="noStrike" dirty="0">
                        <a:solidFill>
                          <a:srgbClr val="000000"/>
                        </a:solidFill>
                        <a:effectLst/>
                        <a:latin typeface="Arial" panose="020B0604020202020204" pitchFamily="34" charset="0"/>
                      </a:endParaRPr>
                    </a:p>
                  </a:txBody>
                  <a:tcPr marL="9525" marR="9525" marT="9525" marB="0" anchor="b"/>
                </a:tc>
                <a:tc>
                  <a:txBody>
                    <a:bodyPr/>
                    <a:lstStyle/>
                    <a:p>
                      <a:pPr algn="l" fontAlgn="b"/>
                      <a:endParaRPr lang="es-CL"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1165010"/>
                  </a:ext>
                </a:extLst>
              </a:tr>
              <a:tr h="200025">
                <a:tc>
                  <a:txBody>
                    <a:bodyPr/>
                    <a:lstStyle/>
                    <a:p>
                      <a:pPr algn="l" fontAlgn="t"/>
                      <a:r>
                        <a:rPr lang="es-CL" sz="1800" u="none" strike="noStrike">
                          <a:effectLst/>
                        </a:rPr>
                        <a:t>1</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800" u="none" strike="noStrike">
                          <a:effectLst/>
                        </a:rPr>
                        <a:t>Media</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800" u="none" strike="noStrike">
                          <a:effectLst/>
                        </a:rPr>
                        <a:t>2,3551</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a:effectLst/>
                        </a:rPr>
                        <a:t>2,7022</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dirty="0">
                          <a:effectLst/>
                        </a:rPr>
                        <a:t>2,2835</a:t>
                      </a:r>
                      <a:endParaRPr lang="es-CL" sz="18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b"/>
                      <a:r>
                        <a:rPr lang="es-ES" sz="1800" u="none" strike="noStrike">
                          <a:effectLst/>
                        </a:rPr>
                        <a:t>media defensa; media reflexividad; bajas prácticas</a:t>
                      </a:r>
                      <a:endParaRPr lang="es-E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6328129"/>
                  </a:ext>
                </a:extLst>
              </a:tr>
              <a:tr h="190500">
                <a:tc>
                  <a:txBody>
                    <a:bodyPr/>
                    <a:lstStyle/>
                    <a:p>
                      <a:pPr algn="l" fontAlgn="t"/>
                      <a:r>
                        <a:rPr lang="es-CL" sz="1800" u="none" strike="noStrike">
                          <a:effectLst/>
                        </a:rPr>
                        <a:t>2</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800" u="none" strike="noStrike">
                          <a:effectLst/>
                        </a:rPr>
                        <a:t>Media</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800" u="none" strike="noStrike">
                          <a:effectLst/>
                        </a:rPr>
                        <a:t>3,2456</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a:effectLst/>
                        </a:rPr>
                        <a:t>3,5861</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a:effectLst/>
                        </a:rPr>
                        <a:t>2,0572</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ES" sz="1800" u="none" strike="noStrike">
                          <a:effectLst/>
                        </a:rPr>
                        <a:t>alta defensa; alta reflexividad; prácticas medias</a:t>
                      </a:r>
                      <a:endParaRPr lang="es-E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49107635"/>
                  </a:ext>
                </a:extLst>
              </a:tr>
              <a:tr h="190500">
                <a:tc>
                  <a:txBody>
                    <a:bodyPr/>
                    <a:lstStyle/>
                    <a:p>
                      <a:pPr algn="l" fontAlgn="t"/>
                      <a:r>
                        <a:rPr lang="es-CL" sz="1800" u="none" strike="noStrike">
                          <a:effectLst/>
                        </a:rPr>
                        <a:t>3</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l" fontAlgn="t"/>
                      <a:r>
                        <a:rPr lang="es-CL" sz="1800" u="none" strike="noStrike">
                          <a:effectLst/>
                        </a:rPr>
                        <a:t>Media</a:t>
                      </a:r>
                      <a:endParaRPr lang="es-CL" sz="1800" b="0" i="0" u="none" strike="noStrike">
                        <a:solidFill>
                          <a:srgbClr val="000000"/>
                        </a:solidFill>
                        <a:effectLst/>
                        <a:latin typeface="Arial" panose="020B0604020202020204" pitchFamily="34" charset="0"/>
                      </a:endParaRPr>
                    </a:p>
                  </a:txBody>
                  <a:tcPr marL="9525" marR="9525" marT="9525" marB="0"/>
                </a:tc>
                <a:tc>
                  <a:txBody>
                    <a:bodyPr/>
                    <a:lstStyle/>
                    <a:p>
                      <a:pPr algn="r" fontAlgn="ctr"/>
                      <a:r>
                        <a:rPr lang="es-CL" sz="1800" u="none" strike="noStrike">
                          <a:effectLst/>
                        </a:rPr>
                        <a:t>2,2612</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a:effectLst/>
                        </a:rPr>
                        <a:t>3,4659</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r" fontAlgn="ctr"/>
                      <a:r>
                        <a:rPr lang="es-CL" sz="1800" u="none" strike="noStrike">
                          <a:effectLst/>
                        </a:rPr>
                        <a:t>1,9171</a:t>
                      </a:r>
                      <a:endParaRPr lang="es-CL" sz="1800" b="0" i="0" u="none" strike="noStrike">
                        <a:solidFill>
                          <a:srgbClr val="000000"/>
                        </a:solidFill>
                        <a:effectLst/>
                        <a:latin typeface="Arial" panose="020B0604020202020204" pitchFamily="34" charset="0"/>
                      </a:endParaRPr>
                    </a:p>
                  </a:txBody>
                  <a:tcPr marL="9525" marR="9525" marT="9525" marB="0" anchor="ctr"/>
                </a:tc>
                <a:tc>
                  <a:txBody>
                    <a:bodyPr/>
                    <a:lstStyle/>
                    <a:p>
                      <a:pPr algn="l" fontAlgn="b"/>
                      <a:r>
                        <a:rPr lang="es-ES" sz="1800" u="none" strike="noStrike" dirty="0">
                          <a:effectLst/>
                        </a:rPr>
                        <a:t>defensa media; alta reflexividad; alta práctica</a:t>
                      </a:r>
                      <a:endParaRPr lang="es-E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01807306"/>
                  </a:ext>
                </a:extLst>
              </a:tr>
            </a:tbl>
          </a:graphicData>
        </a:graphic>
      </p:graphicFrame>
    </p:spTree>
    <p:extLst>
      <p:ext uri="{BB962C8B-B14F-4D97-AF65-F5344CB8AC3E}">
        <p14:creationId xmlns:p14="http://schemas.microsoft.com/office/powerpoint/2010/main" val="4019874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1163</Words>
  <Application>Microsoft Office PowerPoint</Application>
  <PresentationFormat>Panorámica</PresentationFormat>
  <Paragraphs>120</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Calibri Light</vt:lpstr>
      <vt:lpstr>Times New Roman</vt:lpstr>
      <vt:lpstr>Tema de Office</vt:lpstr>
      <vt:lpstr>Tipologías del Auto-Engaño</vt:lpstr>
      <vt:lpstr>Antecedentes</vt:lpstr>
      <vt:lpstr>Simulación y Contradicciones</vt:lpstr>
      <vt:lpstr>Simulación y Contradicciones</vt:lpstr>
      <vt:lpstr>Escala valoración y defensa  del modo de vida imperial / progreso </vt:lpstr>
      <vt:lpstr>Escala Reflexividad Ambiental Antropocéntrica</vt:lpstr>
      <vt:lpstr>ESCALA de PRÁCTICAS SUSTENTABLES</vt:lpstr>
      <vt:lpstr>Resultados Preliminares: 4 grupos</vt:lpstr>
      <vt:lpstr>Resultados Preliminares: 3 grupos</vt:lpstr>
      <vt:lpstr>Pendientes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Alejandro E. Marambio Tapia</dc:creator>
  <cp:lastModifiedBy>Alejandro Enrique Marambio Tapia (alejandro.marambio)</cp:lastModifiedBy>
  <cp:revision>5</cp:revision>
  <dcterms:created xsi:type="dcterms:W3CDTF">2023-10-25T01:30:35Z</dcterms:created>
  <dcterms:modified xsi:type="dcterms:W3CDTF">2025-03-10T19:04:16Z</dcterms:modified>
</cp:coreProperties>
</file>