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60" r:id="rId2"/>
    <p:sldId id="258" r:id="rId3"/>
    <p:sldId id="259" r:id="rId4"/>
    <p:sldId id="261" r:id="rId5"/>
    <p:sldId id="263" r:id="rId6"/>
    <p:sldId id="276" r:id="rId7"/>
    <p:sldId id="277" r:id="rId8"/>
    <p:sldId id="278" r:id="rId9"/>
    <p:sldId id="279" r:id="rId10"/>
    <p:sldId id="284" r:id="rId11"/>
    <p:sldId id="285" r:id="rId12"/>
    <p:sldId id="286" r:id="rId13"/>
    <p:sldId id="269" r:id="rId14"/>
    <p:sldId id="281" r:id="rId15"/>
    <p:sldId id="282" r:id="rId16"/>
    <p:sldId id="283" r:id="rId17"/>
    <p:sldId id="267" r:id="rId18"/>
    <p:sldId id="273" r:id="rId19"/>
    <p:sldId id="274" r:id="rId20"/>
    <p:sldId id="280" r:id="rId21"/>
    <p:sldId id="275" r:id="rId22"/>
    <p:sldId id="270" r:id="rId23"/>
    <p:sldId id="268" r:id="rId24"/>
    <p:sldId id="266" r:id="rId25"/>
    <p:sldId id="271"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E00"/>
    <a:srgbClr val="FFCC00"/>
    <a:srgbClr val="6320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77762" autoAdjust="0"/>
  </p:normalViewPr>
  <p:slideViewPr>
    <p:cSldViewPr snapToGrid="0">
      <p:cViewPr varScale="1">
        <p:scale>
          <a:sx n="101" d="100"/>
          <a:sy n="101" d="100"/>
        </p:scale>
        <p:origin x="452" y="76"/>
      </p:cViewPr>
      <p:guideLst/>
    </p:cSldViewPr>
  </p:slideViewPr>
  <p:notesTextViewPr>
    <p:cViewPr>
      <p:scale>
        <a:sx n="3" d="2"/>
        <a:sy n="3" d="2"/>
      </p:scale>
      <p:origin x="0" y="0"/>
    </p:cViewPr>
  </p:notesTextViewPr>
  <p:notesViewPr>
    <p:cSldViewPr snapToGrid="0">
      <p:cViewPr varScale="1">
        <p:scale>
          <a:sx n="91" d="100"/>
          <a:sy n="91" d="100"/>
        </p:scale>
        <p:origin x="356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71955-C7F4-472D-8B47-CDF23C42EBDB}" type="datetimeFigureOut">
              <a:rPr lang="it-IT" smtClean="0"/>
              <a:t>21/10/2017</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F57DF-D9B6-451C-983E-B7B189B6033A}" type="slidenum">
              <a:rPr lang="it-IT" smtClean="0"/>
              <a:t>‹#›</a:t>
            </a:fld>
            <a:endParaRPr lang="it-IT"/>
          </a:p>
        </p:txBody>
      </p:sp>
    </p:spTree>
    <p:extLst>
      <p:ext uri="{BB962C8B-B14F-4D97-AF65-F5344CB8AC3E}">
        <p14:creationId xmlns:p14="http://schemas.microsoft.com/office/powerpoint/2010/main" val="199897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 </a:t>
            </a:r>
            <a:r>
              <a:rPr lang="en-US" dirty="0" err="1"/>
              <a:t>aggiungere</a:t>
            </a:r>
            <a:r>
              <a:rPr lang="en-US" dirty="0"/>
              <a:t> </a:t>
            </a:r>
            <a:r>
              <a:rPr lang="en-US" dirty="0" err="1"/>
              <a:t>i</a:t>
            </a:r>
            <a:r>
              <a:rPr lang="en-US" dirty="0"/>
              <a:t> </a:t>
            </a:r>
            <a:r>
              <a:rPr lang="en-US" dirty="0" err="1"/>
              <a:t>componenti</a:t>
            </a:r>
            <a:r>
              <a:rPr lang="en-US" dirty="0"/>
              <a:t> Azure Development</a:t>
            </a:r>
            <a:r>
              <a:rPr lang="it-IT" dirty="0"/>
              <a:t> è necessario usare Visual Studio Installer</a:t>
            </a:r>
          </a:p>
          <a:p>
            <a:endParaRPr lang="it-IT" dirty="0"/>
          </a:p>
          <a:p>
            <a:r>
              <a:rPr lang="it-IT" dirty="0"/>
              <a:t>TODO: Demo e visualizzazione degli </a:t>
            </a:r>
            <a:r>
              <a:rPr lang="it-IT" dirty="0" err="1"/>
              <a:t>individual</a:t>
            </a:r>
            <a:r>
              <a:rPr lang="it-IT" dirty="0"/>
              <a:t> </a:t>
            </a:r>
            <a:r>
              <a:rPr lang="it-IT" dirty="0" err="1"/>
              <a:t>components</a:t>
            </a:r>
            <a:endParaRPr lang="it-IT" dirty="0"/>
          </a:p>
        </p:txBody>
      </p:sp>
      <p:sp>
        <p:nvSpPr>
          <p:cNvPr id="4" name="Slide Number Placeholder 3"/>
          <p:cNvSpPr>
            <a:spLocks noGrp="1"/>
          </p:cNvSpPr>
          <p:nvPr>
            <p:ph type="sldNum" sz="quarter" idx="10"/>
          </p:nvPr>
        </p:nvSpPr>
        <p:spPr/>
        <p:txBody>
          <a:bodyPr/>
          <a:lstStyle/>
          <a:p>
            <a:fld id="{BC6F57DF-D9B6-451C-983E-B7B189B6033A}" type="slidenum">
              <a:rPr lang="it-IT" smtClean="0"/>
              <a:t>3</a:t>
            </a:fld>
            <a:endParaRPr lang="it-IT"/>
          </a:p>
        </p:txBody>
      </p:sp>
    </p:spTree>
    <p:extLst>
      <p:ext uri="{BB962C8B-B14F-4D97-AF65-F5344CB8AC3E}">
        <p14:creationId xmlns:p14="http://schemas.microsoft.com/office/powerpoint/2010/main" val="3391486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491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a:p>
            <a:pPr marL="171450" indent="-171450">
              <a:buFontTx/>
              <a:buChar char="-"/>
            </a:pPr>
            <a:r>
              <a:rPr lang="en-US" dirty="0" err="1"/>
              <a:t>Creazione</a:t>
            </a:r>
            <a:r>
              <a:rPr lang="en-US" dirty="0"/>
              <a:t> </a:t>
            </a:r>
            <a:r>
              <a:rPr lang="en-US" dirty="0" err="1"/>
              <a:t>progetto</a:t>
            </a:r>
            <a:r>
              <a:rPr lang="en-US" dirty="0"/>
              <a:t> web </a:t>
            </a:r>
            <a:r>
              <a:rPr lang="en-US" dirty="0" err="1"/>
              <a:t>vuoto</a:t>
            </a:r>
            <a:r>
              <a:rPr lang="en-US" dirty="0"/>
              <a:t> asp.net</a:t>
            </a:r>
          </a:p>
          <a:p>
            <a:pPr marL="628650" lvl="1" indent="-171450">
              <a:buFontTx/>
              <a:buChar char="-"/>
            </a:pPr>
            <a:r>
              <a:rPr lang="en-US" dirty="0"/>
              <a:t>Publish</a:t>
            </a:r>
          </a:p>
          <a:p>
            <a:pPr marL="628650" lvl="1" indent="-171450">
              <a:buFontTx/>
              <a:buChar char="-"/>
            </a:pPr>
            <a:r>
              <a:rPr lang="en-US" dirty="0"/>
              <a:t>Debug da Cloud Explorer</a:t>
            </a:r>
          </a:p>
          <a:p>
            <a:pPr marL="628650" lvl="1"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a:t>
            </a:r>
            <a:r>
              <a:rPr lang="en-US" dirty="0" err="1"/>
              <a:t>Creazione</a:t>
            </a:r>
            <a:r>
              <a:rPr lang="en-US" dirty="0"/>
              <a:t> </a:t>
            </a:r>
            <a:r>
              <a:rPr lang="en-US" dirty="0" err="1"/>
              <a:t>progetto</a:t>
            </a:r>
            <a:r>
              <a:rPr lang="en-US" dirty="0"/>
              <a:t> core 2.0 e Docker</a:t>
            </a:r>
            <a:endParaRPr lang="it-IT" dirty="0"/>
          </a:p>
          <a:p>
            <a:pPr marL="171450" indent="-171450">
              <a:buFontTx/>
              <a:buChar char="-"/>
            </a:pPr>
            <a:endParaRPr lang="en-US" dirty="0"/>
          </a:p>
          <a:p>
            <a:pPr marL="171450" indent="-171450">
              <a:buFontTx/>
              <a:buChar char="-"/>
            </a:pPr>
            <a:r>
              <a:rPr lang="en-US" dirty="0" err="1"/>
              <a:t>Creazione</a:t>
            </a:r>
            <a:r>
              <a:rPr lang="en-US" dirty="0"/>
              <a:t> </a:t>
            </a:r>
            <a:r>
              <a:rPr lang="en-US" dirty="0" err="1"/>
              <a:t>progetto</a:t>
            </a:r>
            <a:r>
              <a:rPr lang="en-US" dirty="0"/>
              <a:t> core 1.1 e git https://docs.microsoft.com/en-us/azure/app-service/app-service-deploy-local-git</a:t>
            </a:r>
          </a:p>
          <a:p>
            <a:pPr marL="628650" lvl="1" indent="-171450">
              <a:buFontTx/>
              <a:buChar char="-"/>
            </a:pPr>
            <a:r>
              <a:rPr lang="it-IT" sz="1200" b="0" i="0" kern="1200" dirty="0" err="1">
                <a:solidFill>
                  <a:schemeClr val="tx1"/>
                </a:solidFill>
                <a:effectLst/>
                <a:latin typeface="+mn-lt"/>
                <a:ea typeface="+mn-ea"/>
                <a:cs typeface="+mn-cs"/>
              </a:rPr>
              <a:t>git</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init</a:t>
            </a:r>
            <a:endParaRPr lang="it-IT" sz="1200" b="0" i="0" kern="1200" dirty="0">
              <a:solidFill>
                <a:schemeClr val="tx1"/>
              </a:solidFill>
              <a:effectLst/>
              <a:latin typeface="+mn-lt"/>
              <a:ea typeface="+mn-ea"/>
              <a:cs typeface="+mn-cs"/>
            </a:endParaRPr>
          </a:p>
          <a:p>
            <a:pPr marL="628650" lvl="1" indent="-171450">
              <a:buFontTx/>
              <a:buChar char="-"/>
            </a:pPr>
            <a:r>
              <a:rPr lang="it-IT" sz="1200" b="0" i="0" kern="1200" dirty="0" err="1">
                <a:solidFill>
                  <a:schemeClr val="tx1"/>
                </a:solidFill>
                <a:effectLst/>
                <a:latin typeface="+mn-lt"/>
                <a:ea typeface="+mn-ea"/>
                <a:cs typeface="+mn-cs"/>
              </a:rPr>
              <a:t>git</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add</a:t>
            </a:r>
            <a:r>
              <a:rPr lang="it-IT" sz="1200" b="0" i="0" kern="1200" dirty="0">
                <a:solidFill>
                  <a:schemeClr val="tx1"/>
                </a:solidFill>
                <a:effectLst/>
                <a:latin typeface="+mn-lt"/>
                <a:ea typeface="+mn-ea"/>
                <a:cs typeface="+mn-cs"/>
              </a:rPr>
              <a:t> –A</a:t>
            </a:r>
          </a:p>
          <a:p>
            <a:pPr marL="628650" lvl="1" indent="-171450">
              <a:buFontTx/>
              <a:buChar char="-"/>
            </a:pPr>
            <a:r>
              <a:rPr lang="en-GB" sz="1200" b="0" i="0" kern="1200" dirty="0">
                <a:solidFill>
                  <a:schemeClr val="tx1"/>
                </a:solidFill>
                <a:effectLst/>
                <a:latin typeface="+mn-lt"/>
                <a:ea typeface="+mn-ea"/>
                <a:cs typeface="+mn-cs"/>
              </a:rPr>
              <a:t>git commit -m "Hello Azure App Service VSLA“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Enable the App Service app repository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Deployment Options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Deployment Credentials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Properties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git remote add azure https://&lt;username&gt;@&lt;webapp&gt;.scm.azurewebsites.net:443/localgitdeployment.git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it-IT" sz="1200" b="0" i="0" kern="1200" dirty="0" err="1">
                <a:solidFill>
                  <a:schemeClr val="tx1"/>
                </a:solidFill>
                <a:effectLst/>
                <a:latin typeface="+mn-lt"/>
                <a:ea typeface="+mn-ea"/>
                <a:cs typeface="+mn-cs"/>
              </a:rPr>
              <a:t>git</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push</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azure</a:t>
            </a:r>
            <a:r>
              <a:rPr lang="it-IT" sz="1200" b="0" i="0" kern="1200" dirty="0">
                <a:solidFill>
                  <a:schemeClr val="tx1"/>
                </a:solidFill>
                <a:effectLst/>
                <a:latin typeface="+mn-lt"/>
                <a:ea typeface="+mn-ea"/>
                <a:cs typeface="+mn-cs"/>
              </a:rPr>
              <a:t> master</a:t>
            </a:r>
            <a:endParaRPr lang="en-GB"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Deployment Options</a:t>
            </a:r>
          </a:p>
          <a:p>
            <a:pPr marL="628650" lvl="1" indent="-171450">
              <a:buFontTx/>
              <a:buChar char="-"/>
            </a:pPr>
            <a:endParaRPr lang="en-US" dirty="0"/>
          </a:p>
        </p:txBody>
      </p:sp>
      <p:sp>
        <p:nvSpPr>
          <p:cNvPr id="4" name="Slide Number Placeholder 3"/>
          <p:cNvSpPr>
            <a:spLocks noGrp="1"/>
          </p:cNvSpPr>
          <p:nvPr>
            <p:ph type="sldNum" sz="quarter" idx="10"/>
          </p:nvPr>
        </p:nvSpPr>
        <p:spPr/>
        <p:txBody>
          <a:bodyPr/>
          <a:lstStyle/>
          <a:p>
            <a:fld id="{BC6F57DF-D9B6-451C-983E-B7B189B6033A}" type="slidenum">
              <a:rPr lang="it-IT" smtClean="0"/>
              <a:t>13</a:t>
            </a:fld>
            <a:endParaRPr lang="it-IT"/>
          </a:p>
        </p:txBody>
      </p:sp>
    </p:spTree>
    <p:extLst>
      <p:ext uri="{BB962C8B-B14F-4D97-AF65-F5344CB8AC3E}">
        <p14:creationId xmlns:p14="http://schemas.microsoft.com/office/powerpoint/2010/main" val="101931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virtual machine is -- well -- a virtualized machine created and managed by a hypervisor such as </a:t>
            </a:r>
            <a:r>
              <a:rPr lang="en-US" baseline="0" dirty="0" err="1"/>
              <a:t>VirtualBox</a:t>
            </a:r>
            <a:r>
              <a:rPr lang="en-US" baseline="0" dirty="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828772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(www.docker.com) isn't the world's only containerization platform, but it is the most popular. It is free, open-source,</a:t>
            </a:r>
            <a:r>
              <a:rPr lang="en-US" baseline="0" dirty="0"/>
              <a:t> and Linux-based, with Windows support (Windows Server 2016) in the works. </a:t>
            </a:r>
            <a:r>
              <a:rPr lang="en-US" dirty="0"/>
              <a:t>It has earned massive</a:t>
            </a:r>
            <a:r>
              <a:rPr lang="en-US" baseline="0" dirty="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672865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a:p>
            <a:pPr marL="171450" indent="-171450">
              <a:buFontTx/>
              <a:buChar char="-"/>
            </a:pPr>
            <a:r>
              <a:rPr lang="en-US" dirty="0" err="1"/>
              <a:t>Creazione</a:t>
            </a:r>
            <a:r>
              <a:rPr lang="en-US" dirty="0"/>
              <a:t> </a:t>
            </a:r>
            <a:r>
              <a:rPr lang="en-US" dirty="0" err="1"/>
              <a:t>progetto</a:t>
            </a:r>
            <a:r>
              <a:rPr lang="en-US" dirty="0"/>
              <a:t> web </a:t>
            </a:r>
            <a:r>
              <a:rPr lang="en-US" dirty="0" err="1"/>
              <a:t>vuoto</a:t>
            </a:r>
            <a:r>
              <a:rPr lang="en-US" dirty="0"/>
              <a:t> asp.net</a:t>
            </a:r>
          </a:p>
          <a:p>
            <a:pPr marL="628650" lvl="1" indent="-171450">
              <a:buFontTx/>
              <a:buChar char="-"/>
            </a:pPr>
            <a:r>
              <a:rPr lang="en-US" dirty="0"/>
              <a:t>Publish</a:t>
            </a:r>
          </a:p>
          <a:p>
            <a:pPr marL="628650" lvl="1" indent="-171450">
              <a:buFontTx/>
              <a:buChar char="-"/>
            </a:pPr>
            <a:r>
              <a:rPr lang="en-US" dirty="0"/>
              <a:t>Debug da Cloud Explorer</a:t>
            </a:r>
          </a:p>
          <a:p>
            <a:pPr marL="628650" lvl="1"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a:t>
            </a:r>
            <a:r>
              <a:rPr lang="en-US" dirty="0" err="1"/>
              <a:t>Creazione</a:t>
            </a:r>
            <a:r>
              <a:rPr lang="en-US" dirty="0"/>
              <a:t> </a:t>
            </a:r>
            <a:r>
              <a:rPr lang="en-US" dirty="0" err="1"/>
              <a:t>progetto</a:t>
            </a:r>
            <a:r>
              <a:rPr lang="en-US" dirty="0"/>
              <a:t> core 2.0 e Docker</a:t>
            </a:r>
            <a:endParaRPr lang="it-IT" dirty="0"/>
          </a:p>
          <a:p>
            <a:pPr marL="171450" indent="-171450">
              <a:buFontTx/>
              <a:buChar char="-"/>
            </a:pPr>
            <a:endParaRPr lang="en-US" dirty="0"/>
          </a:p>
          <a:p>
            <a:pPr marL="171450" indent="-171450">
              <a:buFontTx/>
              <a:buChar char="-"/>
            </a:pPr>
            <a:r>
              <a:rPr lang="en-US" dirty="0" err="1"/>
              <a:t>Creazione</a:t>
            </a:r>
            <a:r>
              <a:rPr lang="en-US" dirty="0"/>
              <a:t> </a:t>
            </a:r>
            <a:r>
              <a:rPr lang="en-US" dirty="0" err="1"/>
              <a:t>progetto</a:t>
            </a:r>
            <a:r>
              <a:rPr lang="en-US" dirty="0"/>
              <a:t> core 1.1 e git https://docs.microsoft.com/en-us/azure/app-service/app-service-deploy-local-git</a:t>
            </a:r>
          </a:p>
          <a:p>
            <a:pPr marL="628650" lvl="1" indent="-171450">
              <a:buFontTx/>
              <a:buChar char="-"/>
            </a:pPr>
            <a:r>
              <a:rPr lang="it-IT" sz="1200" b="0" i="0" kern="1200" dirty="0" err="1">
                <a:solidFill>
                  <a:schemeClr val="tx1"/>
                </a:solidFill>
                <a:effectLst/>
                <a:latin typeface="+mn-lt"/>
                <a:ea typeface="+mn-ea"/>
                <a:cs typeface="+mn-cs"/>
              </a:rPr>
              <a:t>git</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init</a:t>
            </a:r>
            <a:endParaRPr lang="it-IT" sz="1200" b="0" i="0" kern="1200" dirty="0">
              <a:solidFill>
                <a:schemeClr val="tx1"/>
              </a:solidFill>
              <a:effectLst/>
              <a:latin typeface="+mn-lt"/>
              <a:ea typeface="+mn-ea"/>
              <a:cs typeface="+mn-cs"/>
            </a:endParaRPr>
          </a:p>
          <a:p>
            <a:pPr marL="628650" lvl="1" indent="-171450">
              <a:buFontTx/>
              <a:buChar char="-"/>
            </a:pPr>
            <a:r>
              <a:rPr lang="it-IT" sz="1200" b="0" i="0" kern="1200" dirty="0" err="1">
                <a:solidFill>
                  <a:schemeClr val="tx1"/>
                </a:solidFill>
                <a:effectLst/>
                <a:latin typeface="+mn-lt"/>
                <a:ea typeface="+mn-ea"/>
                <a:cs typeface="+mn-cs"/>
              </a:rPr>
              <a:t>git</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add</a:t>
            </a:r>
            <a:r>
              <a:rPr lang="it-IT" sz="1200" b="0" i="0" kern="1200" dirty="0">
                <a:solidFill>
                  <a:schemeClr val="tx1"/>
                </a:solidFill>
                <a:effectLst/>
                <a:latin typeface="+mn-lt"/>
                <a:ea typeface="+mn-ea"/>
                <a:cs typeface="+mn-cs"/>
              </a:rPr>
              <a:t> –A</a:t>
            </a:r>
          </a:p>
          <a:p>
            <a:pPr marL="628650" lvl="1" indent="-171450">
              <a:buFontTx/>
              <a:buChar char="-"/>
            </a:pPr>
            <a:r>
              <a:rPr lang="en-GB" sz="1200" b="0" i="0" kern="1200" dirty="0">
                <a:solidFill>
                  <a:schemeClr val="tx1"/>
                </a:solidFill>
                <a:effectLst/>
                <a:latin typeface="+mn-lt"/>
                <a:ea typeface="+mn-ea"/>
                <a:cs typeface="+mn-cs"/>
              </a:rPr>
              <a:t>git commit -m "Hello Azure App Service VSLA“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Enable the App Service app repository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Deployment Options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Deployment Credentials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Properties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git remote add azure https://&lt;username&gt;@&lt;webapp&gt;.scm.azurewebsites.net:443/localgitdeployment.git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it-IT" sz="1200" b="0" i="0" kern="1200" dirty="0" err="1">
                <a:solidFill>
                  <a:schemeClr val="tx1"/>
                </a:solidFill>
                <a:effectLst/>
                <a:latin typeface="+mn-lt"/>
                <a:ea typeface="+mn-ea"/>
                <a:cs typeface="+mn-cs"/>
              </a:rPr>
              <a:t>git</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push</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azure</a:t>
            </a:r>
            <a:r>
              <a:rPr lang="it-IT" sz="1200" b="0" i="0" kern="1200" dirty="0">
                <a:solidFill>
                  <a:schemeClr val="tx1"/>
                </a:solidFill>
                <a:effectLst/>
                <a:latin typeface="+mn-lt"/>
                <a:ea typeface="+mn-ea"/>
                <a:cs typeface="+mn-cs"/>
              </a:rPr>
              <a:t> master</a:t>
            </a:r>
            <a:endParaRPr lang="en-GB"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a:solidFill>
                  <a:schemeClr val="tx1"/>
                </a:solidFill>
                <a:effectLst/>
                <a:latin typeface="+mn-lt"/>
                <a:ea typeface="+mn-ea"/>
                <a:cs typeface="+mn-cs"/>
              </a:rPr>
              <a:t>Deployment Options</a:t>
            </a:r>
          </a:p>
          <a:p>
            <a:pPr marL="628650" lvl="1" indent="-171450">
              <a:buFontTx/>
              <a:buChar char="-"/>
            </a:pPr>
            <a:endParaRPr lang="en-US" dirty="0"/>
          </a:p>
        </p:txBody>
      </p:sp>
      <p:sp>
        <p:nvSpPr>
          <p:cNvPr id="4" name="Slide Number Placeholder 3"/>
          <p:cNvSpPr>
            <a:spLocks noGrp="1"/>
          </p:cNvSpPr>
          <p:nvPr>
            <p:ph type="sldNum" sz="quarter" idx="10"/>
          </p:nvPr>
        </p:nvSpPr>
        <p:spPr/>
        <p:txBody>
          <a:bodyPr/>
          <a:lstStyle/>
          <a:p>
            <a:fld id="{BC6F57DF-D9B6-451C-983E-B7B189B6033A}" type="slidenum">
              <a:rPr lang="it-IT" smtClean="0"/>
              <a:t>16</a:t>
            </a:fld>
            <a:endParaRPr lang="it-IT"/>
          </a:p>
        </p:txBody>
      </p:sp>
    </p:spTree>
    <p:extLst>
      <p:ext uri="{BB962C8B-B14F-4D97-AF65-F5344CB8AC3E}">
        <p14:creationId xmlns:p14="http://schemas.microsoft.com/office/powerpoint/2010/main" val="2625456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18</a:t>
            </a:fld>
            <a:endParaRPr lang="en-US"/>
          </a:p>
        </p:txBody>
      </p:sp>
    </p:spTree>
    <p:extLst>
      <p:ext uri="{BB962C8B-B14F-4D97-AF65-F5344CB8AC3E}">
        <p14:creationId xmlns:p14="http://schemas.microsoft.com/office/powerpoint/2010/main" val="72594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19</a:t>
            </a:fld>
            <a:endParaRPr lang="en-US"/>
          </a:p>
        </p:txBody>
      </p:sp>
    </p:spTree>
    <p:extLst>
      <p:ext uri="{BB962C8B-B14F-4D97-AF65-F5344CB8AC3E}">
        <p14:creationId xmlns:p14="http://schemas.microsoft.com/office/powerpoint/2010/main" val="103798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20</a:t>
            </a:fld>
            <a:endParaRPr lang="en-US"/>
          </a:p>
        </p:txBody>
      </p:sp>
    </p:spTree>
    <p:extLst>
      <p:ext uri="{BB962C8B-B14F-4D97-AF65-F5344CB8AC3E}">
        <p14:creationId xmlns:p14="http://schemas.microsoft.com/office/powerpoint/2010/main" val="840848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Stack</a:t>
            </a:r>
          </a:p>
          <a:p>
            <a:r>
              <a:rPr lang="en-US" dirty="0"/>
              <a:t>Open source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0E1739-70A2-467C-A0CA-F4330F170094}"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2266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TODO:</a:t>
            </a:r>
          </a:p>
        </p:txBody>
      </p:sp>
      <p:sp>
        <p:nvSpPr>
          <p:cNvPr id="4" name="Slide Number Placeholder 3"/>
          <p:cNvSpPr>
            <a:spLocks noGrp="1"/>
          </p:cNvSpPr>
          <p:nvPr>
            <p:ph type="sldNum" sz="quarter" idx="10"/>
          </p:nvPr>
        </p:nvSpPr>
        <p:spPr/>
        <p:txBody>
          <a:bodyPr/>
          <a:lstStyle/>
          <a:p>
            <a:fld id="{BC6F57DF-D9B6-451C-983E-B7B189B6033A}" type="slidenum">
              <a:rPr lang="it-IT" smtClean="0"/>
              <a:t>22</a:t>
            </a:fld>
            <a:endParaRPr lang="it-IT"/>
          </a:p>
        </p:txBody>
      </p:sp>
    </p:spTree>
    <p:extLst>
      <p:ext uri="{BB962C8B-B14F-4D97-AF65-F5344CB8AC3E}">
        <p14:creationId xmlns:p14="http://schemas.microsoft.com/office/powerpoint/2010/main" val="394029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TODO: Demo di come si configura il cloud </a:t>
            </a:r>
            <a:r>
              <a:rPr lang="it-IT" dirty="0" err="1"/>
              <a:t>explorer</a:t>
            </a:r>
            <a:r>
              <a:rPr lang="it-IT" dirty="0"/>
              <a:t> e di cosa possiamo fare </a:t>
            </a:r>
          </a:p>
          <a:p>
            <a:endParaRPr lang="it-IT" dirty="0"/>
          </a:p>
        </p:txBody>
      </p:sp>
      <p:sp>
        <p:nvSpPr>
          <p:cNvPr id="4" name="Slide Number Placeholder 3"/>
          <p:cNvSpPr>
            <a:spLocks noGrp="1"/>
          </p:cNvSpPr>
          <p:nvPr>
            <p:ph type="sldNum" sz="quarter" idx="10"/>
          </p:nvPr>
        </p:nvSpPr>
        <p:spPr/>
        <p:txBody>
          <a:bodyPr/>
          <a:lstStyle/>
          <a:p>
            <a:fld id="{BC6F57DF-D9B6-451C-983E-B7B189B6033A}" type="slidenum">
              <a:rPr lang="it-IT" smtClean="0"/>
              <a:t>4</a:t>
            </a:fld>
            <a:endParaRPr lang="it-IT"/>
          </a:p>
        </p:txBody>
      </p:sp>
    </p:spTree>
    <p:extLst>
      <p:ext uri="{BB962C8B-B14F-4D97-AF65-F5344CB8AC3E}">
        <p14:creationId xmlns:p14="http://schemas.microsoft.com/office/powerpoint/2010/main" val="336259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BC6F57DF-D9B6-451C-983E-B7B189B6033A}" type="slidenum">
              <a:rPr lang="it-IT" smtClean="0"/>
              <a:t>23</a:t>
            </a:fld>
            <a:endParaRPr lang="it-IT"/>
          </a:p>
        </p:txBody>
      </p:sp>
    </p:spTree>
    <p:extLst>
      <p:ext uri="{BB962C8B-B14F-4D97-AF65-F5344CB8AC3E}">
        <p14:creationId xmlns:p14="http://schemas.microsoft.com/office/powerpoint/2010/main" val="103966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TODO:</a:t>
            </a:r>
          </a:p>
        </p:txBody>
      </p:sp>
      <p:sp>
        <p:nvSpPr>
          <p:cNvPr id="4" name="Slide Number Placeholder 3"/>
          <p:cNvSpPr>
            <a:spLocks noGrp="1"/>
          </p:cNvSpPr>
          <p:nvPr>
            <p:ph type="sldNum" sz="quarter" idx="10"/>
          </p:nvPr>
        </p:nvSpPr>
        <p:spPr/>
        <p:txBody>
          <a:bodyPr/>
          <a:lstStyle/>
          <a:p>
            <a:fld id="{BC6F57DF-D9B6-451C-983E-B7B189B6033A}" type="slidenum">
              <a:rPr lang="it-IT" smtClean="0"/>
              <a:t>24</a:t>
            </a:fld>
            <a:endParaRPr lang="it-IT"/>
          </a:p>
        </p:txBody>
      </p:sp>
    </p:spTree>
    <p:extLst>
      <p:ext uri="{BB962C8B-B14F-4D97-AF65-F5344CB8AC3E}">
        <p14:creationId xmlns:p14="http://schemas.microsoft.com/office/powerpoint/2010/main" val="1906582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TODO:</a:t>
            </a:r>
          </a:p>
        </p:txBody>
      </p:sp>
      <p:sp>
        <p:nvSpPr>
          <p:cNvPr id="4" name="Slide Number Placeholder 3"/>
          <p:cNvSpPr>
            <a:spLocks noGrp="1"/>
          </p:cNvSpPr>
          <p:nvPr>
            <p:ph type="sldNum" sz="quarter" idx="10"/>
          </p:nvPr>
        </p:nvSpPr>
        <p:spPr/>
        <p:txBody>
          <a:bodyPr/>
          <a:lstStyle/>
          <a:p>
            <a:fld id="{BC6F57DF-D9B6-451C-983E-B7B189B6033A}" type="slidenum">
              <a:rPr lang="it-IT" smtClean="0"/>
              <a:t>25</a:t>
            </a:fld>
            <a:endParaRPr lang="it-IT"/>
          </a:p>
        </p:txBody>
      </p:sp>
    </p:spTree>
    <p:extLst>
      <p:ext uri="{BB962C8B-B14F-4D97-AF65-F5344CB8AC3E}">
        <p14:creationId xmlns:p14="http://schemas.microsoft.com/office/powerpoint/2010/main" val="4062103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10/21/2017</a:t>
            </a:fld>
            <a:endParaRPr kumimoji="0" lang="en-US" sz="1800" b="0" i="0" u="none" strike="noStrike" kern="0" cap="none" spc="0" normalizeH="0" baseline="0" noProof="0" dirty="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6846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BC6F57DF-D9B6-451C-983E-B7B189B6033A}" type="slidenum">
              <a:rPr lang="it-IT" smtClean="0"/>
              <a:t>5</a:t>
            </a:fld>
            <a:endParaRPr lang="it-IT"/>
          </a:p>
        </p:txBody>
      </p:sp>
    </p:spTree>
    <p:extLst>
      <p:ext uri="{BB962C8B-B14F-4D97-AF65-F5344CB8AC3E}">
        <p14:creationId xmlns:p14="http://schemas.microsoft.com/office/powerpoint/2010/main" val="129838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6</a:t>
            </a:fld>
            <a:endParaRPr lang="en-US"/>
          </a:p>
        </p:txBody>
      </p:sp>
    </p:spTree>
    <p:extLst>
      <p:ext uri="{BB962C8B-B14F-4D97-AF65-F5344CB8AC3E}">
        <p14:creationId xmlns:p14="http://schemas.microsoft.com/office/powerpoint/2010/main" val="206155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7</a:t>
            </a:fld>
            <a:endParaRPr lang="en-US"/>
          </a:p>
        </p:txBody>
      </p:sp>
    </p:spTree>
    <p:extLst>
      <p:ext uri="{BB962C8B-B14F-4D97-AF65-F5344CB8AC3E}">
        <p14:creationId xmlns:p14="http://schemas.microsoft.com/office/powerpoint/2010/main" val="38838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63EB8A-53A4-4077-8798-610E05BE84FE}" type="slidenum">
              <a:rPr lang="en-US" smtClean="0"/>
              <a:t>8</a:t>
            </a:fld>
            <a:endParaRPr lang="en-US"/>
          </a:p>
        </p:txBody>
      </p:sp>
    </p:spTree>
    <p:extLst>
      <p:ext uri="{BB962C8B-B14F-4D97-AF65-F5344CB8AC3E}">
        <p14:creationId xmlns:p14="http://schemas.microsoft.com/office/powerpoint/2010/main" val="354146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8195A8-0CC9-4EC5-84EE-12317B82121E}" type="slidenum">
              <a:rPr lang="en-US" smtClean="0"/>
              <a:t>9</a:t>
            </a:fld>
            <a:endParaRPr lang="en-US"/>
          </a:p>
        </p:txBody>
      </p:sp>
    </p:spTree>
    <p:extLst>
      <p:ext uri="{BB962C8B-B14F-4D97-AF65-F5344CB8AC3E}">
        <p14:creationId xmlns:p14="http://schemas.microsoft.com/office/powerpoint/2010/main" val="246606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95CD6-0A44-4E02-9A31-9477FA89C6CC}"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07066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50795A-3AEA-4113-9713-DCEC7476C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013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Oval 5"/>
          <p:cNvSpPr/>
          <p:nvPr/>
        </p:nvSpPr>
        <p:spPr>
          <a:xfrm>
            <a:off x="-1" y="823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b="1"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dirty="0"/>
              <a:t>21/10/2017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028988B-2417-4993-AF71-A4FB8BEB2317}"/>
              </a:ext>
            </a:extLst>
          </p:cNvPr>
          <p:cNvSpPr/>
          <p:nvPr userDrawn="1"/>
        </p:nvSpPr>
        <p:spPr>
          <a:xfrm>
            <a:off x="-1" y="-2526"/>
            <a:ext cx="12192000" cy="2416212"/>
          </a:xfrm>
          <a:prstGeom prst="rect">
            <a:avLst/>
          </a:prstGeom>
          <a:solidFill>
            <a:srgbClr val="632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6" name="Picture 2" descr="Risultati immagini per 1nn0va logo">
            <a:extLst>
              <a:ext uri="{FF2B5EF4-FFF2-40B4-BE49-F238E27FC236}">
                <a16:creationId xmlns:a16="http://schemas.microsoft.com/office/drawing/2014/main" id="{F056262B-21E2-45FB-AFAE-4627C35A462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417" t="31982" r="21983" b="36874"/>
          <a:stretch/>
        </p:blipFill>
        <p:spPr bwMode="auto">
          <a:xfrm>
            <a:off x="2101200" y="2544641"/>
            <a:ext cx="1979128" cy="7490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xedotnet.org/media/1015/xe_logo_big.jpg">
            <a:extLst>
              <a:ext uri="{FF2B5EF4-FFF2-40B4-BE49-F238E27FC236}">
                <a16:creationId xmlns:a16="http://schemas.microsoft.com/office/drawing/2014/main" id="{1BCE3879-47B6-47C0-8CFE-207F6163475A}"/>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8888" b="17602"/>
          <a:stretch/>
        </p:blipFill>
        <p:spPr bwMode="auto">
          <a:xfrm>
            <a:off x="8111672" y="2584429"/>
            <a:ext cx="1179438" cy="7490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derwid.com/wp-content/uploads/2014/04/logo2_250x64.png">
            <a:extLst>
              <a:ext uri="{FF2B5EF4-FFF2-40B4-BE49-F238E27FC236}">
                <a16:creationId xmlns:a16="http://schemas.microsoft.com/office/drawing/2014/main" id="{37D4EFE4-255F-4DFF-9C65-FA9F6ECEA7B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004609" y="3559986"/>
            <a:ext cx="2182782" cy="5593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unipordenone.it/wp-content/uploads/2017/06/logo_unipn-1.png">
            <a:extLst>
              <a:ext uri="{FF2B5EF4-FFF2-40B4-BE49-F238E27FC236}">
                <a16:creationId xmlns:a16="http://schemas.microsoft.com/office/drawing/2014/main" id="{8BACE6C3-8762-4C34-8546-4DDC0BD6BA0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248275" y="2681052"/>
            <a:ext cx="16954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D70A7ABF-08D2-4F5C-A41C-8EB20CC7EACA}"/>
              </a:ext>
            </a:extLst>
          </p:cNvPr>
          <p:cNvPicPr>
            <a:picLocks noChangeAspect="1"/>
          </p:cNvPicPr>
          <p:nvPr userDrawn="1"/>
        </p:nvPicPr>
        <p:blipFill>
          <a:blip r:embed="rId6">
            <a:biLevel thresh="25000"/>
          </a:blip>
          <a:stretch>
            <a:fillRect/>
          </a:stretch>
        </p:blipFill>
        <p:spPr>
          <a:xfrm>
            <a:off x="1614790" y="322142"/>
            <a:ext cx="7344385" cy="1233857"/>
          </a:xfrm>
          <a:prstGeom prst="rect">
            <a:avLst/>
          </a:prstGeom>
          <a:noFill/>
        </p:spPr>
      </p:pic>
      <p:sp>
        <p:nvSpPr>
          <p:cNvPr id="15" name="TextBox 14">
            <a:extLst>
              <a:ext uri="{FF2B5EF4-FFF2-40B4-BE49-F238E27FC236}">
                <a16:creationId xmlns:a16="http://schemas.microsoft.com/office/drawing/2014/main" id="{392029F9-8F8B-4A9D-A624-A9A9D48C87F8}"/>
              </a:ext>
            </a:extLst>
          </p:cNvPr>
          <p:cNvSpPr txBox="1"/>
          <p:nvPr userDrawn="1"/>
        </p:nvSpPr>
        <p:spPr>
          <a:xfrm>
            <a:off x="7422924" y="1362821"/>
            <a:ext cx="4388076" cy="707886"/>
          </a:xfrm>
          <a:prstGeom prst="rect">
            <a:avLst/>
          </a:prstGeom>
          <a:noFill/>
        </p:spPr>
        <p:txBody>
          <a:bodyPr wrap="square" rtlCol="0">
            <a:spAutoFit/>
          </a:bodyPr>
          <a:lstStyle/>
          <a:p>
            <a:r>
              <a:rPr lang="it-IT" sz="4000" dirty="0" err="1">
                <a:solidFill>
                  <a:srgbClr val="F4EE00"/>
                </a:solidFill>
                <a:latin typeface="Consolas" panose="020B0609020204030204" pitchFamily="49" charset="0"/>
              </a:rPr>
              <a:t>saturday</a:t>
            </a:r>
            <a:r>
              <a:rPr lang="it-IT" sz="4000" dirty="0">
                <a:solidFill>
                  <a:srgbClr val="F4EE00"/>
                </a:solidFill>
                <a:latin typeface="Consolas" panose="020B0609020204030204" pitchFamily="49" charset="0"/>
              </a:rPr>
              <a:t> 2017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21/10/2017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21/10/2017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21/10/2017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63207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dirty="0"/>
              <a:t>21/10/2017</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82549852-74FC-4AD9-9FAF-DBC00F1B13E7}"/>
              </a:ext>
            </a:extLst>
          </p:cNvPr>
          <p:cNvPicPr>
            <a:picLocks noChangeAspect="1"/>
          </p:cNvPicPr>
          <p:nvPr userDrawn="1"/>
        </p:nvPicPr>
        <p:blipFill>
          <a:blip r:embed="rId2"/>
          <a:stretch>
            <a:fillRect/>
          </a:stretch>
        </p:blipFill>
        <p:spPr>
          <a:xfrm>
            <a:off x="0" y="0"/>
            <a:ext cx="5125995" cy="861167"/>
          </a:xfrm>
          <a:prstGeom prst="rect">
            <a:avLst/>
          </a:prstGeom>
        </p:spPr>
      </p:pic>
      <p:pic>
        <p:nvPicPr>
          <p:cNvPr id="56" name="Picture 55">
            <a:extLst>
              <a:ext uri="{FF2B5EF4-FFF2-40B4-BE49-F238E27FC236}">
                <a16:creationId xmlns:a16="http://schemas.microsoft.com/office/drawing/2014/main" id="{4952A0E7-364F-4E63-92CE-E96E582D3B07}"/>
              </a:ext>
            </a:extLst>
          </p:cNvPr>
          <p:cNvPicPr>
            <a:picLocks noChangeAspect="1"/>
          </p:cNvPicPr>
          <p:nvPr userDrawn="1"/>
        </p:nvPicPr>
        <p:blipFill>
          <a:blip r:embed="rId2"/>
          <a:stretch>
            <a:fillRect/>
          </a:stretch>
        </p:blipFill>
        <p:spPr>
          <a:xfrm>
            <a:off x="5084805" y="-1"/>
            <a:ext cx="5125995" cy="861167"/>
          </a:xfrm>
          <a:prstGeom prst="rect">
            <a:avLst/>
          </a:prstGeom>
        </p:spPr>
      </p:pic>
      <p:pic>
        <p:nvPicPr>
          <p:cNvPr id="57" name="Picture 56">
            <a:extLst>
              <a:ext uri="{FF2B5EF4-FFF2-40B4-BE49-F238E27FC236}">
                <a16:creationId xmlns:a16="http://schemas.microsoft.com/office/drawing/2014/main" id="{897FFE33-CF49-4A00-90E4-32847F2B0928}"/>
              </a:ext>
            </a:extLst>
          </p:cNvPr>
          <p:cNvPicPr>
            <a:picLocks noChangeAspect="1"/>
          </p:cNvPicPr>
          <p:nvPr userDrawn="1"/>
        </p:nvPicPr>
        <p:blipFill rotWithShape="1">
          <a:blip r:embed="rId2"/>
          <a:srcRect r="61350"/>
          <a:stretch/>
        </p:blipFill>
        <p:spPr>
          <a:xfrm>
            <a:off x="10210801" y="0"/>
            <a:ext cx="1981200" cy="861167"/>
          </a:xfrm>
          <a:prstGeom prst="rect">
            <a:avLst/>
          </a:prstGeom>
        </p:spPr>
      </p:pic>
      <p:pic>
        <p:nvPicPr>
          <p:cNvPr id="58" name="Picture 57">
            <a:extLst>
              <a:ext uri="{FF2B5EF4-FFF2-40B4-BE49-F238E27FC236}">
                <a16:creationId xmlns:a16="http://schemas.microsoft.com/office/drawing/2014/main" id="{56483CFF-02F1-4DAE-BB03-77E3F4E090F3}"/>
              </a:ext>
            </a:extLst>
          </p:cNvPr>
          <p:cNvPicPr>
            <a:picLocks noChangeAspect="1"/>
          </p:cNvPicPr>
          <p:nvPr userDrawn="1"/>
        </p:nvPicPr>
        <p:blipFill rotWithShape="1">
          <a:blip r:embed="rId2"/>
          <a:srcRect l="50000" b="-608"/>
          <a:stretch/>
        </p:blipFill>
        <p:spPr>
          <a:xfrm>
            <a:off x="0" y="722780"/>
            <a:ext cx="2562997" cy="866402"/>
          </a:xfrm>
          <a:prstGeom prst="rect">
            <a:avLst/>
          </a:prstGeom>
        </p:spPr>
      </p:pic>
      <p:pic>
        <p:nvPicPr>
          <p:cNvPr id="59" name="Picture 58">
            <a:extLst>
              <a:ext uri="{FF2B5EF4-FFF2-40B4-BE49-F238E27FC236}">
                <a16:creationId xmlns:a16="http://schemas.microsoft.com/office/drawing/2014/main" id="{AD2712ED-418C-44E9-9346-948C6CE95EA4}"/>
              </a:ext>
            </a:extLst>
          </p:cNvPr>
          <p:cNvPicPr>
            <a:picLocks noChangeAspect="1"/>
          </p:cNvPicPr>
          <p:nvPr userDrawn="1"/>
        </p:nvPicPr>
        <p:blipFill>
          <a:blip r:embed="rId2"/>
          <a:stretch>
            <a:fillRect/>
          </a:stretch>
        </p:blipFill>
        <p:spPr>
          <a:xfrm>
            <a:off x="2521807" y="722779"/>
            <a:ext cx="5125995" cy="861167"/>
          </a:xfrm>
          <a:prstGeom prst="rect">
            <a:avLst/>
          </a:prstGeom>
        </p:spPr>
      </p:pic>
      <p:pic>
        <p:nvPicPr>
          <p:cNvPr id="60" name="Picture 59">
            <a:extLst>
              <a:ext uri="{FF2B5EF4-FFF2-40B4-BE49-F238E27FC236}">
                <a16:creationId xmlns:a16="http://schemas.microsoft.com/office/drawing/2014/main" id="{54FBAF28-F345-4977-8A70-8D747ED8C0FC}"/>
              </a:ext>
            </a:extLst>
          </p:cNvPr>
          <p:cNvPicPr>
            <a:picLocks noChangeAspect="1"/>
          </p:cNvPicPr>
          <p:nvPr userDrawn="1"/>
        </p:nvPicPr>
        <p:blipFill rotWithShape="1">
          <a:blip r:embed="rId2"/>
          <a:srcRect r="11350"/>
          <a:stretch/>
        </p:blipFill>
        <p:spPr>
          <a:xfrm>
            <a:off x="7647803" y="722780"/>
            <a:ext cx="4544198" cy="861167"/>
          </a:xfrm>
          <a:prstGeom prst="rect">
            <a:avLst/>
          </a:prstGeom>
        </p:spPr>
      </p:pic>
      <p:pic>
        <p:nvPicPr>
          <p:cNvPr id="61" name="Picture 60">
            <a:extLst>
              <a:ext uri="{FF2B5EF4-FFF2-40B4-BE49-F238E27FC236}">
                <a16:creationId xmlns:a16="http://schemas.microsoft.com/office/drawing/2014/main" id="{617C1CAA-737D-4E1B-A364-AD887DBB8150}"/>
              </a:ext>
            </a:extLst>
          </p:cNvPr>
          <p:cNvPicPr>
            <a:picLocks noChangeAspect="1"/>
          </p:cNvPicPr>
          <p:nvPr userDrawn="1"/>
        </p:nvPicPr>
        <p:blipFill rotWithShape="1">
          <a:blip r:embed="rId2"/>
          <a:srcRect l="18782" b="2101"/>
          <a:stretch/>
        </p:blipFill>
        <p:spPr>
          <a:xfrm>
            <a:off x="0" y="1587039"/>
            <a:ext cx="4163197" cy="843071"/>
          </a:xfrm>
          <a:prstGeom prst="rect">
            <a:avLst/>
          </a:prstGeom>
        </p:spPr>
      </p:pic>
      <p:pic>
        <p:nvPicPr>
          <p:cNvPr id="62" name="Picture 61">
            <a:extLst>
              <a:ext uri="{FF2B5EF4-FFF2-40B4-BE49-F238E27FC236}">
                <a16:creationId xmlns:a16="http://schemas.microsoft.com/office/drawing/2014/main" id="{1051446C-EBAC-4CD9-BA65-A1EC88846905}"/>
              </a:ext>
            </a:extLst>
          </p:cNvPr>
          <p:cNvPicPr>
            <a:picLocks noChangeAspect="1"/>
          </p:cNvPicPr>
          <p:nvPr userDrawn="1"/>
        </p:nvPicPr>
        <p:blipFill>
          <a:blip r:embed="rId2"/>
          <a:stretch>
            <a:fillRect/>
          </a:stretch>
        </p:blipFill>
        <p:spPr>
          <a:xfrm>
            <a:off x="4122007" y="1587038"/>
            <a:ext cx="5125995" cy="861167"/>
          </a:xfrm>
          <a:prstGeom prst="rect">
            <a:avLst/>
          </a:prstGeom>
        </p:spPr>
      </p:pic>
      <p:pic>
        <p:nvPicPr>
          <p:cNvPr id="63" name="Picture 62">
            <a:extLst>
              <a:ext uri="{FF2B5EF4-FFF2-40B4-BE49-F238E27FC236}">
                <a16:creationId xmlns:a16="http://schemas.microsoft.com/office/drawing/2014/main" id="{82C6CC82-1D85-4BCB-AD99-A6C76DF10AA4}"/>
              </a:ext>
            </a:extLst>
          </p:cNvPr>
          <p:cNvPicPr>
            <a:picLocks noChangeAspect="1"/>
          </p:cNvPicPr>
          <p:nvPr userDrawn="1"/>
        </p:nvPicPr>
        <p:blipFill rotWithShape="1">
          <a:blip r:embed="rId2"/>
          <a:srcRect r="42567"/>
          <a:stretch/>
        </p:blipFill>
        <p:spPr>
          <a:xfrm>
            <a:off x="9248003" y="1587039"/>
            <a:ext cx="2943998" cy="861167"/>
          </a:xfrm>
          <a:prstGeom prst="rect">
            <a:avLst/>
          </a:prstGeom>
        </p:spPr>
      </p:pic>
      <p:pic>
        <p:nvPicPr>
          <p:cNvPr id="64" name="Picture 63">
            <a:extLst>
              <a:ext uri="{FF2B5EF4-FFF2-40B4-BE49-F238E27FC236}">
                <a16:creationId xmlns:a16="http://schemas.microsoft.com/office/drawing/2014/main" id="{3ADA8295-DBF6-44BF-B10A-8BAC3AEAAFCD}"/>
              </a:ext>
            </a:extLst>
          </p:cNvPr>
          <p:cNvPicPr>
            <a:picLocks noChangeAspect="1"/>
          </p:cNvPicPr>
          <p:nvPr userDrawn="1"/>
        </p:nvPicPr>
        <p:blipFill rotWithShape="1">
          <a:blip r:embed="rId2"/>
          <a:srcRect l="73963"/>
          <a:stretch/>
        </p:blipFill>
        <p:spPr>
          <a:xfrm>
            <a:off x="0" y="2453442"/>
            <a:ext cx="1334653" cy="861167"/>
          </a:xfrm>
          <a:prstGeom prst="rect">
            <a:avLst/>
          </a:prstGeom>
        </p:spPr>
      </p:pic>
      <p:pic>
        <p:nvPicPr>
          <p:cNvPr id="65" name="Picture 64">
            <a:extLst>
              <a:ext uri="{FF2B5EF4-FFF2-40B4-BE49-F238E27FC236}">
                <a16:creationId xmlns:a16="http://schemas.microsoft.com/office/drawing/2014/main" id="{FB761F38-6F64-4F9F-AC7D-8E8DBEDED1CD}"/>
              </a:ext>
            </a:extLst>
          </p:cNvPr>
          <p:cNvPicPr>
            <a:picLocks noChangeAspect="1"/>
          </p:cNvPicPr>
          <p:nvPr userDrawn="1"/>
        </p:nvPicPr>
        <p:blipFill>
          <a:blip r:embed="rId2"/>
          <a:stretch>
            <a:fillRect/>
          </a:stretch>
        </p:blipFill>
        <p:spPr>
          <a:xfrm>
            <a:off x="1291341" y="2448205"/>
            <a:ext cx="5125995" cy="861167"/>
          </a:xfrm>
          <a:prstGeom prst="rect">
            <a:avLst/>
          </a:prstGeom>
        </p:spPr>
      </p:pic>
      <p:pic>
        <p:nvPicPr>
          <p:cNvPr id="66" name="Picture 65">
            <a:extLst>
              <a:ext uri="{FF2B5EF4-FFF2-40B4-BE49-F238E27FC236}">
                <a16:creationId xmlns:a16="http://schemas.microsoft.com/office/drawing/2014/main" id="{3A00829F-7EA9-4DF7-94C7-0BA78A794EE3}"/>
              </a:ext>
            </a:extLst>
          </p:cNvPr>
          <p:cNvPicPr>
            <a:picLocks noChangeAspect="1"/>
          </p:cNvPicPr>
          <p:nvPr userDrawn="1"/>
        </p:nvPicPr>
        <p:blipFill>
          <a:blip r:embed="rId2"/>
          <a:stretch>
            <a:fillRect/>
          </a:stretch>
        </p:blipFill>
        <p:spPr>
          <a:xfrm>
            <a:off x="6419458" y="2453442"/>
            <a:ext cx="5125995" cy="861167"/>
          </a:xfrm>
          <a:prstGeom prst="rect">
            <a:avLst/>
          </a:prstGeom>
        </p:spPr>
      </p:pic>
      <p:pic>
        <p:nvPicPr>
          <p:cNvPr id="67" name="Picture 66">
            <a:extLst>
              <a:ext uri="{FF2B5EF4-FFF2-40B4-BE49-F238E27FC236}">
                <a16:creationId xmlns:a16="http://schemas.microsoft.com/office/drawing/2014/main" id="{65B13679-1E05-4CC1-8FDF-AF768042AEFE}"/>
              </a:ext>
            </a:extLst>
          </p:cNvPr>
          <p:cNvPicPr>
            <a:picLocks noChangeAspect="1"/>
          </p:cNvPicPr>
          <p:nvPr userDrawn="1"/>
        </p:nvPicPr>
        <p:blipFill rotWithShape="1">
          <a:blip r:embed="rId2"/>
          <a:srcRect l="31218"/>
          <a:stretch/>
        </p:blipFill>
        <p:spPr>
          <a:xfrm>
            <a:off x="0" y="3223996"/>
            <a:ext cx="3525795" cy="861167"/>
          </a:xfrm>
          <a:prstGeom prst="rect">
            <a:avLst/>
          </a:prstGeom>
        </p:spPr>
      </p:pic>
      <p:pic>
        <p:nvPicPr>
          <p:cNvPr id="68" name="Picture 67">
            <a:extLst>
              <a:ext uri="{FF2B5EF4-FFF2-40B4-BE49-F238E27FC236}">
                <a16:creationId xmlns:a16="http://schemas.microsoft.com/office/drawing/2014/main" id="{CF6A663E-417F-483C-9159-6FEF21857D14}"/>
              </a:ext>
            </a:extLst>
          </p:cNvPr>
          <p:cNvPicPr>
            <a:picLocks noChangeAspect="1"/>
          </p:cNvPicPr>
          <p:nvPr userDrawn="1"/>
        </p:nvPicPr>
        <p:blipFill>
          <a:blip r:embed="rId2"/>
          <a:stretch>
            <a:fillRect/>
          </a:stretch>
        </p:blipFill>
        <p:spPr>
          <a:xfrm>
            <a:off x="3484605" y="3223995"/>
            <a:ext cx="5125995" cy="861167"/>
          </a:xfrm>
          <a:prstGeom prst="rect">
            <a:avLst/>
          </a:prstGeom>
        </p:spPr>
      </p:pic>
      <p:pic>
        <p:nvPicPr>
          <p:cNvPr id="69" name="Picture 68">
            <a:extLst>
              <a:ext uri="{FF2B5EF4-FFF2-40B4-BE49-F238E27FC236}">
                <a16:creationId xmlns:a16="http://schemas.microsoft.com/office/drawing/2014/main" id="{E96E9FFA-A375-4659-B121-15E3C8B6B02C}"/>
              </a:ext>
            </a:extLst>
          </p:cNvPr>
          <p:cNvPicPr>
            <a:picLocks noChangeAspect="1"/>
          </p:cNvPicPr>
          <p:nvPr userDrawn="1"/>
        </p:nvPicPr>
        <p:blipFill rotWithShape="1">
          <a:blip r:embed="rId2"/>
          <a:srcRect r="30132"/>
          <a:stretch/>
        </p:blipFill>
        <p:spPr>
          <a:xfrm>
            <a:off x="8610601" y="3223996"/>
            <a:ext cx="3581400" cy="861167"/>
          </a:xfrm>
          <a:prstGeom prst="rect">
            <a:avLst/>
          </a:prstGeom>
        </p:spPr>
      </p:pic>
      <p:pic>
        <p:nvPicPr>
          <p:cNvPr id="70" name="Picture 69">
            <a:extLst>
              <a:ext uri="{FF2B5EF4-FFF2-40B4-BE49-F238E27FC236}">
                <a16:creationId xmlns:a16="http://schemas.microsoft.com/office/drawing/2014/main" id="{44622E76-E4EE-458C-95E5-F69B769FDE2F}"/>
              </a:ext>
            </a:extLst>
          </p:cNvPr>
          <p:cNvPicPr>
            <a:picLocks noChangeAspect="1"/>
          </p:cNvPicPr>
          <p:nvPr userDrawn="1"/>
        </p:nvPicPr>
        <p:blipFill>
          <a:blip r:embed="rId2"/>
          <a:stretch>
            <a:fillRect/>
          </a:stretch>
        </p:blipFill>
        <p:spPr>
          <a:xfrm>
            <a:off x="-45529" y="3940677"/>
            <a:ext cx="5125995" cy="861167"/>
          </a:xfrm>
          <a:prstGeom prst="rect">
            <a:avLst/>
          </a:prstGeom>
        </p:spPr>
      </p:pic>
      <p:pic>
        <p:nvPicPr>
          <p:cNvPr id="71" name="Picture 70">
            <a:extLst>
              <a:ext uri="{FF2B5EF4-FFF2-40B4-BE49-F238E27FC236}">
                <a16:creationId xmlns:a16="http://schemas.microsoft.com/office/drawing/2014/main" id="{9384340D-B9E3-4B1E-9207-E2E38F56CDA5}"/>
              </a:ext>
            </a:extLst>
          </p:cNvPr>
          <p:cNvPicPr>
            <a:picLocks noChangeAspect="1"/>
          </p:cNvPicPr>
          <p:nvPr userDrawn="1"/>
        </p:nvPicPr>
        <p:blipFill>
          <a:blip r:embed="rId2"/>
          <a:stretch>
            <a:fillRect/>
          </a:stretch>
        </p:blipFill>
        <p:spPr>
          <a:xfrm>
            <a:off x="5039276" y="3940676"/>
            <a:ext cx="5125995" cy="861167"/>
          </a:xfrm>
          <a:prstGeom prst="rect">
            <a:avLst/>
          </a:prstGeom>
        </p:spPr>
      </p:pic>
      <p:pic>
        <p:nvPicPr>
          <p:cNvPr id="72" name="Picture 71">
            <a:extLst>
              <a:ext uri="{FF2B5EF4-FFF2-40B4-BE49-F238E27FC236}">
                <a16:creationId xmlns:a16="http://schemas.microsoft.com/office/drawing/2014/main" id="{A44C71CF-7A24-49A8-92F0-44E280C9B311}"/>
              </a:ext>
            </a:extLst>
          </p:cNvPr>
          <p:cNvPicPr>
            <a:picLocks noChangeAspect="1"/>
          </p:cNvPicPr>
          <p:nvPr userDrawn="1"/>
        </p:nvPicPr>
        <p:blipFill rotWithShape="1">
          <a:blip r:embed="rId2"/>
          <a:srcRect r="60462"/>
          <a:stretch/>
        </p:blipFill>
        <p:spPr>
          <a:xfrm>
            <a:off x="10165271" y="3940677"/>
            <a:ext cx="2026729" cy="861167"/>
          </a:xfrm>
          <a:prstGeom prst="rect">
            <a:avLst/>
          </a:prstGeom>
        </p:spPr>
      </p:pic>
      <p:pic>
        <p:nvPicPr>
          <p:cNvPr id="73" name="Picture 72">
            <a:extLst>
              <a:ext uri="{FF2B5EF4-FFF2-40B4-BE49-F238E27FC236}">
                <a16:creationId xmlns:a16="http://schemas.microsoft.com/office/drawing/2014/main" id="{0E3B3A4E-2FDB-40AC-8FCF-29D8F5B90220}"/>
              </a:ext>
            </a:extLst>
          </p:cNvPr>
          <p:cNvPicPr>
            <a:picLocks noChangeAspect="1"/>
          </p:cNvPicPr>
          <p:nvPr userDrawn="1"/>
        </p:nvPicPr>
        <p:blipFill rotWithShape="1">
          <a:blip r:embed="rId2"/>
          <a:srcRect r="87304"/>
          <a:stretch/>
        </p:blipFill>
        <p:spPr>
          <a:xfrm>
            <a:off x="11541209" y="2458097"/>
            <a:ext cx="650791" cy="861167"/>
          </a:xfrm>
          <a:prstGeom prst="rect">
            <a:avLst/>
          </a:prstGeom>
        </p:spPr>
      </p:pic>
      <p:sp>
        <p:nvSpPr>
          <p:cNvPr id="74" name="Rectangle 73">
            <a:extLst>
              <a:ext uri="{FF2B5EF4-FFF2-40B4-BE49-F238E27FC236}">
                <a16:creationId xmlns:a16="http://schemas.microsoft.com/office/drawing/2014/main" id="{22349B5E-4070-4892-B6FC-368716F52D99}"/>
              </a:ext>
            </a:extLst>
          </p:cNvPr>
          <p:cNvSpPr/>
          <p:nvPr userDrawn="1"/>
        </p:nvSpPr>
        <p:spPr>
          <a:xfrm>
            <a:off x="0" y="-1"/>
            <a:ext cx="12192000" cy="4960138"/>
          </a:xfrm>
          <a:prstGeom prst="rect">
            <a:avLst/>
          </a:prstGeom>
          <a:solidFill>
            <a:srgbClr val="63207F">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31B3-826B-4868-9EF0-BE2ED36CB95C}"/>
              </a:ext>
            </a:extLst>
          </p:cNvPr>
          <p:cNvSpPr>
            <a:spLocks noGrp="1"/>
          </p:cNvSpPr>
          <p:nvPr>
            <p:ph type="title"/>
          </p:nvPr>
        </p:nvSpPr>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FAACC34-25F9-4CF9-9BA0-5A203F4D2074}"/>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D77FB20-14CE-486D-8874-91F01CBA0011}"/>
              </a:ext>
            </a:extLst>
          </p:cNvPr>
          <p:cNvSpPr>
            <a:spLocks noGrp="1"/>
          </p:cNvSpPr>
          <p:nvPr>
            <p:ph type="dt" sz="half" idx="10"/>
          </p:nvPr>
        </p:nvSpPr>
        <p:spPr/>
        <p:txBody>
          <a:bodyPr/>
          <a:lstStyle/>
          <a:p>
            <a:r>
              <a:rPr lang="en-US"/>
              <a:t>21/10/2017</a:t>
            </a:r>
            <a:endParaRPr lang="en-US" dirty="0"/>
          </a:p>
        </p:txBody>
      </p:sp>
      <p:sp>
        <p:nvSpPr>
          <p:cNvPr id="5" name="Footer Placeholder 4">
            <a:extLst>
              <a:ext uri="{FF2B5EF4-FFF2-40B4-BE49-F238E27FC236}">
                <a16:creationId xmlns:a16="http://schemas.microsoft.com/office/drawing/2014/main" id="{277786CE-699B-4C4B-B966-24BC02A26F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08EB29-C999-4D3A-8556-57150B42941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a:t>21/10/2017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r>
              <a:rPr lang="en-US" dirty="0"/>
              <a:t>21/10/2017</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dirty="0"/>
              <a:t>21/10/2017</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21/10/2017</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atin typeface="+mj-lt"/>
              </a:defRPr>
            </a:lvl1pPr>
            <a:lvl2pPr>
              <a:defRPr sz="2000">
                <a:latin typeface="+mj-lt"/>
              </a:defRPr>
            </a:lvl2pPr>
            <a:lvl3pPr>
              <a:defRPr sz="16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dirty="0"/>
              <a:t>21/10/2017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dirty="0"/>
              <a:t>21/10/2017</a:t>
            </a: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52" r:id="rId5"/>
    <p:sldLayoutId id="2147483653" r:id="rId6"/>
    <p:sldLayoutId id="2147483654" r:id="rId7"/>
    <p:sldLayoutId id="2147483655" r:id="rId8"/>
    <p:sldLayoutId id="2147483656" r:id="rId9"/>
    <p:sldLayoutId id="2147483660" r:id="rId10"/>
    <p:sldLayoutId id="2147483658" r:id="rId11"/>
    <p:sldLayoutId id="2147483659" r:id="rId12"/>
    <p:sldLayoutId id="2147483662"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it-it/free/free-account-faq/"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hyperlink" Target="https://azure.microsoft.com/en-us/services/functions/" TargetMode="External"/><Relationship Id="rId4" Type="http://schemas.openxmlformats.org/officeDocument/2006/relationships/hyperlink" Target="https://azure.microsoft.com/en-us/services/app-servic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01DB-5552-4CE4-8BBF-FB091307497C}"/>
              </a:ext>
            </a:extLst>
          </p:cNvPr>
          <p:cNvSpPr>
            <a:spLocks noGrp="1"/>
          </p:cNvSpPr>
          <p:nvPr>
            <p:ph type="ctrTitle"/>
          </p:nvPr>
        </p:nvSpPr>
        <p:spPr/>
        <p:txBody>
          <a:bodyPr>
            <a:normAutofit fontScale="90000"/>
          </a:bodyPr>
          <a:lstStyle/>
          <a:p>
            <a:r>
              <a:rPr lang="it-IT" dirty="0"/>
              <a:t>Visual studio </a:t>
            </a:r>
            <a:br>
              <a:rPr lang="it-IT" dirty="0"/>
            </a:br>
            <a:r>
              <a:rPr lang="it-IT" dirty="0"/>
              <a:t>&lt;3 </a:t>
            </a:r>
            <a:br>
              <a:rPr lang="it-IT" dirty="0"/>
            </a:br>
            <a:r>
              <a:rPr lang="it-IT" dirty="0"/>
              <a:t>Microsoft </a:t>
            </a:r>
            <a:r>
              <a:rPr lang="it-IT" dirty="0" err="1"/>
              <a:t>Azure</a:t>
            </a:r>
            <a:endParaRPr lang="it-IT" dirty="0"/>
          </a:p>
        </p:txBody>
      </p:sp>
      <p:sp>
        <p:nvSpPr>
          <p:cNvPr id="3" name="Subtitle 2">
            <a:extLst>
              <a:ext uri="{FF2B5EF4-FFF2-40B4-BE49-F238E27FC236}">
                <a16:creationId xmlns:a16="http://schemas.microsoft.com/office/drawing/2014/main" id="{5C3B63B6-3C7E-4AF2-9BB3-84162071F745}"/>
              </a:ext>
            </a:extLst>
          </p:cNvPr>
          <p:cNvSpPr>
            <a:spLocks noGrp="1"/>
          </p:cNvSpPr>
          <p:nvPr>
            <p:ph type="subTitle" idx="1"/>
          </p:nvPr>
        </p:nvSpPr>
        <p:spPr>
          <a:xfrm>
            <a:off x="8460259" y="4572000"/>
            <a:ext cx="3731741" cy="2286000"/>
          </a:xfrm>
        </p:spPr>
        <p:txBody>
          <a:bodyPr>
            <a:normAutofit/>
          </a:bodyPr>
          <a:lstStyle/>
          <a:p>
            <a:r>
              <a:rPr lang="it-IT" b="1" dirty="0"/>
              <a:t>Riccardo Cappello</a:t>
            </a:r>
            <a:endParaRPr lang="it-IT" b="1" dirty="0">
              <a:cs typeface="Segoe UI Light"/>
            </a:endParaRPr>
          </a:p>
          <a:p>
            <a:r>
              <a:rPr lang="it-IT" dirty="0"/>
              <a:t>https://about.me/rcappello</a:t>
            </a:r>
          </a:p>
          <a:p>
            <a:r>
              <a:rPr lang="it-IT" dirty="0"/>
              <a:t>@</a:t>
            </a:r>
            <a:r>
              <a:rPr lang="it-IT" dirty="0" err="1"/>
              <a:t>rcappello</a:t>
            </a:r>
            <a:endParaRPr lang="it-IT" dirty="0"/>
          </a:p>
        </p:txBody>
      </p:sp>
      <p:pic>
        <p:nvPicPr>
          <p:cNvPr id="4" name="Immagine 3">
            <a:extLst>
              <a:ext uri="{FF2B5EF4-FFF2-40B4-BE49-F238E27FC236}">
                <a16:creationId xmlns:a16="http://schemas.microsoft.com/office/drawing/2014/main" id="{0B5D6FB9-E8B5-4EF6-937B-B5E17A98C063}"/>
              </a:ext>
            </a:extLst>
          </p:cNvPr>
          <p:cNvPicPr>
            <a:picLocks noChangeAspect="1"/>
          </p:cNvPicPr>
          <p:nvPr/>
        </p:nvPicPr>
        <p:blipFill>
          <a:blip r:embed="rId2"/>
          <a:stretch>
            <a:fillRect/>
          </a:stretch>
        </p:blipFill>
        <p:spPr>
          <a:xfrm>
            <a:off x="226541" y="4960137"/>
            <a:ext cx="926984" cy="1460317"/>
          </a:xfrm>
          <a:prstGeom prst="rect">
            <a:avLst/>
          </a:prstGeom>
        </p:spPr>
      </p:pic>
      <p:pic>
        <p:nvPicPr>
          <p:cNvPr id="5" name="Immagine 4">
            <a:extLst>
              <a:ext uri="{FF2B5EF4-FFF2-40B4-BE49-F238E27FC236}">
                <a16:creationId xmlns:a16="http://schemas.microsoft.com/office/drawing/2014/main" id="{B60757F4-3D2F-4070-8D01-BACF2B284892}"/>
              </a:ext>
            </a:extLst>
          </p:cNvPr>
          <p:cNvPicPr>
            <a:picLocks noChangeAspect="1"/>
          </p:cNvPicPr>
          <p:nvPr/>
        </p:nvPicPr>
        <p:blipFill>
          <a:blip r:embed="rId3"/>
          <a:stretch>
            <a:fillRect/>
          </a:stretch>
        </p:blipFill>
        <p:spPr>
          <a:xfrm>
            <a:off x="1474801" y="5306053"/>
            <a:ext cx="1025332" cy="1025332"/>
          </a:xfrm>
          <a:prstGeom prst="rect">
            <a:avLst/>
          </a:prstGeom>
        </p:spPr>
      </p:pic>
    </p:spTree>
    <p:extLst>
      <p:ext uri="{BB962C8B-B14F-4D97-AF65-F5344CB8AC3E}">
        <p14:creationId xmlns:p14="http://schemas.microsoft.com/office/powerpoint/2010/main" val="2559574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805BC7A-100A-4DB0-B32D-B2A438DC0DEA}"/>
              </a:ext>
            </a:extLst>
          </p:cNvPr>
          <p:cNvSpPr/>
          <p:nvPr/>
        </p:nvSpPr>
        <p:spPr>
          <a:xfrm>
            <a:off x="222344" y="707256"/>
            <a:ext cx="920706" cy="1368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ctangle 22">
            <a:extLst>
              <a:ext uri="{FF2B5EF4-FFF2-40B4-BE49-F238E27FC236}">
                <a16:creationId xmlns:a16="http://schemas.microsoft.com/office/drawing/2014/main" id="{CE3F01DB-865F-4B97-9EDF-2B4098FB061D}"/>
              </a:ext>
            </a:extLst>
          </p:cNvPr>
          <p:cNvSpPr/>
          <p:nvPr/>
        </p:nvSpPr>
        <p:spPr bwMode="auto">
          <a:xfrm>
            <a:off x="2200620" y="1634703"/>
            <a:ext cx="8916283" cy="15723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Rectangle 1"/>
          <p:cNvSpPr/>
          <p:nvPr/>
        </p:nvSpPr>
        <p:spPr>
          <a:xfrm>
            <a:off x="2212785" y="5394884"/>
            <a:ext cx="8912801" cy="125231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1" name="Group 60"/>
          <p:cNvGrpSpPr/>
          <p:nvPr/>
        </p:nvGrpSpPr>
        <p:grpSpPr>
          <a:xfrm>
            <a:off x="3401177" y="5452926"/>
            <a:ext cx="8182314" cy="1049618"/>
            <a:chOff x="3511236" y="4171950"/>
            <a:chExt cx="8184635" cy="1049915"/>
          </a:xfrm>
        </p:grpSpPr>
        <p:sp>
          <p:nvSpPr>
            <p:cNvPr id="12" name="Title 1"/>
            <p:cNvSpPr txBox="1">
              <a:spLocks/>
            </p:cNvSpPr>
            <p:nvPr/>
          </p:nvSpPr>
          <p:spPr>
            <a:xfrm>
              <a:off x="3511236" y="4171950"/>
              <a:ext cx="2773974" cy="759018"/>
            </a:xfrm>
            <a:prstGeom prst="rect">
              <a:avLst/>
            </a:prstGeom>
            <a:noFill/>
          </p:spPr>
          <p:txBody>
            <a:bodyPr vert="horz" lIns="182828" tIns="146263" rIns="182828" bIns="91414" rtlCol="0" anchor="t" anchorCtr="0">
              <a:noAutofit/>
            </a:bodyPr>
            <a:lstStyle>
              <a:lvl1pPr algn="l" defTabSz="914400" rtl="0" eaLnBrk="1" latinLnBrk="0" hangingPunct="1">
                <a:lnSpc>
                  <a:spcPct val="90000"/>
                </a:lnSpc>
                <a:spcBef>
                  <a:spcPct val="0"/>
                </a:spcBef>
                <a:buNone/>
                <a:defRPr sz="4400" kern="1200">
                  <a:gradFill>
                    <a:gsLst>
                      <a:gs pos="1250">
                        <a:schemeClr val="tx1"/>
                      </a:gs>
                      <a:gs pos="100000">
                        <a:schemeClr val="tx1"/>
                      </a:gs>
                    </a:gsLst>
                    <a:lin ang="5400000" scaled="0"/>
                  </a:gradFill>
                  <a:latin typeface="+mj-lt"/>
                  <a:ea typeface="+mj-ea"/>
                  <a:cs typeface="+mj-cs"/>
                </a:defRPr>
              </a:lvl1pPr>
            </a:lstStyle>
            <a:p>
              <a:pPr marL="0" marR="0" lvl="0" indent="0" algn="l" defTabSz="914049"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white">
                      <a:lumMod val="95000"/>
                    </a:prstClr>
                  </a:solidFill>
                  <a:effectLst/>
                  <a:uLnTx/>
                  <a:uFillTx/>
                  <a:latin typeface="Segoe UI Light"/>
                  <a:ea typeface="+mj-ea"/>
                  <a:cs typeface="+mj-cs"/>
                </a:rPr>
                <a:t>App Service</a:t>
              </a:r>
            </a:p>
          </p:txBody>
        </p:sp>
        <p:sp>
          <p:nvSpPr>
            <p:cNvPr id="87" name="TextBox 86"/>
            <p:cNvSpPr txBox="1"/>
            <p:nvPr/>
          </p:nvSpPr>
          <p:spPr>
            <a:xfrm>
              <a:off x="3511236" y="4718591"/>
              <a:ext cx="8184635" cy="503274"/>
            </a:xfrm>
            <a:prstGeom prst="rect">
              <a:avLst/>
            </a:prstGeom>
            <a:noFill/>
          </p:spPr>
          <p:txBody>
            <a:bodyPr wrap="square" lIns="182828" tIns="146263" rIns="182828" bIns="146263" rtlCol="0">
              <a:spAutoFit/>
            </a:bodyPr>
            <a:lstStyle/>
            <a:p>
              <a:pPr marL="0" marR="0" lvl="0" indent="0" algn="l" defTabSz="914049" rtl="0" eaLnBrk="1" fontAlgn="auto" latinLnBrk="0" hangingPunct="1">
                <a:lnSpc>
                  <a:spcPct val="90000"/>
                </a:lnSpc>
                <a:spcBef>
                  <a:spcPts val="0"/>
                </a:spcBef>
                <a:spcAft>
                  <a:spcPts val="600"/>
                </a:spcAft>
                <a:buClrTx/>
                <a:buSzTx/>
                <a:buFontTx/>
                <a:buNone/>
                <a:tabLst/>
                <a:defRPr/>
              </a:pPr>
              <a:r>
                <a:rPr kumimoji="0" lang="en-US" sz="15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Fully Managed Platform • High Productivity Development • </a:t>
              </a:r>
              <a:r>
                <a:rPr kumimoji="0" lang="en-US" sz="15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Enterprise Grade Apps </a:t>
              </a:r>
            </a:p>
          </p:txBody>
        </p:sp>
      </p:grpSp>
      <p:sp>
        <p:nvSpPr>
          <p:cNvPr id="94" name="TextBox 93"/>
          <p:cNvSpPr txBox="1"/>
          <p:nvPr/>
        </p:nvSpPr>
        <p:spPr>
          <a:xfrm>
            <a:off x="245426" y="1633337"/>
            <a:ext cx="2000435" cy="416383"/>
          </a:xfrm>
          <a:prstGeom prst="rect">
            <a:avLst/>
          </a:prstGeom>
        </p:spPr>
        <p:txBody>
          <a:bodyPr wrap="none" lIns="182828" rIns="182828"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marL="0" marR="0" lvl="0" indent="0" algn="r" defTabSz="91401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730">
                      <a:srgbClr val="0078D7"/>
                    </a:gs>
                    <a:gs pos="5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SOLUTIONS</a:t>
            </a:r>
          </a:p>
        </p:txBody>
      </p:sp>
      <p:sp>
        <p:nvSpPr>
          <p:cNvPr id="97" name="TextBox 96"/>
          <p:cNvSpPr txBox="1"/>
          <p:nvPr/>
        </p:nvSpPr>
        <p:spPr>
          <a:xfrm>
            <a:off x="383719" y="3356553"/>
            <a:ext cx="1667279" cy="416383"/>
          </a:xfrm>
          <a:prstGeom prst="rect">
            <a:avLst/>
          </a:prstGeom>
        </p:spPr>
        <p:txBody>
          <a:bodyPr wrap="none" lIns="182828" rIns="182828"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marL="0" marR="0" lvl="0" indent="0" algn="r" defTabSz="91401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730">
                      <a:srgbClr val="0078D7"/>
                    </a:gs>
                    <a:gs pos="5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SERVICES</a:t>
            </a:r>
          </a:p>
        </p:txBody>
      </p:sp>
      <p:sp>
        <p:nvSpPr>
          <p:cNvPr id="98" name="TextBox 97"/>
          <p:cNvSpPr txBox="1"/>
          <p:nvPr/>
        </p:nvSpPr>
        <p:spPr>
          <a:xfrm>
            <a:off x="223427" y="5394884"/>
            <a:ext cx="1907717" cy="416383"/>
          </a:xfrm>
          <a:prstGeom prst="rect">
            <a:avLst/>
          </a:prstGeom>
        </p:spPr>
        <p:txBody>
          <a:bodyPr wrap="none" lIns="182828" rIns="182828" rtlCol="0">
            <a:spAutoFit/>
          </a:bodyPr>
          <a:lstStyle/>
          <a:p>
            <a:pPr marL="0" marR="0" lvl="0" indent="0" algn="r" defTabSz="914016"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730">
                      <a:srgbClr val="0078D7"/>
                    </a:gs>
                    <a:gs pos="55000">
                      <a:srgbClr val="0078D7"/>
                    </a:gs>
                  </a:gsLst>
                  <a:lin ang="5400000" scaled="1"/>
                </a:gradFill>
                <a:effectLst/>
                <a:uLnTx/>
                <a:uFillTx/>
                <a:latin typeface="Segoe UI Semibold" panose="020B0702040204020203" pitchFamily="34" charset="0"/>
                <a:ea typeface="+mn-ea"/>
                <a:cs typeface="Segoe UI Semibold" panose="020B0702040204020203" pitchFamily="34" charset="0"/>
              </a:rPr>
              <a:t>PLATFORM</a:t>
            </a:r>
          </a:p>
        </p:txBody>
      </p:sp>
      <p:grpSp>
        <p:nvGrpSpPr>
          <p:cNvPr id="2054" name="Group 2053"/>
          <p:cNvGrpSpPr/>
          <p:nvPr/>
        </p:nvGrpSpPr>
        <p:grpSpPr>
          <a:xfrm>
            <a:off x="3568531" y="1624562"/>
            <a:ext cx="1736867" cy="1578789"/>
            <a:chOff x="2009482" y="419099"/>
            <a:chExt cx="1737360" cy="1579237"/>
          </a:xfrm>
        </p:grpSpPr>
        <p:sp>
          <p:nvSpPr>
            <p:cNvPr id="51" name="Rectangle 50"/>
            <p:cNvSpPr/>
            <p:nvPr/>
          </p:nvSpPr>
          <p:spPr bwMode="auto">
            <a:xfrm>
              <a:off x="2009482" y="419099"/>
              <a:ext cx="1737360" cy="157923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745" b="0" i="0" u="sng" strike="noStrike" kern="1200" cap="none" spc="0" normalizeH="0" baseline="0" noProof="0" dirty="0">
                <a:ln>
                  <a:noFill/>
                </a:ln>
                <a:gradFill>
                  <a:gsLst>
                    <a:gs pos="89286">
                      <a:srgbClr val="000000"/>
                    </a:gs>
                    <a:gs pos="72857">
                      <a:srgbClr val="000000"/>
                    </a:gs>
                  </a:gsLst>
                  <a:lin ang="5400000" scaled="0"/>
                </a:gradFill>
                <a:effectLst/>
                <a:uLnTx/>
                <a:uFillTx/>
                <a:latin typeface="Segoe UI"/>
                <a:ea typeface="Segoe UI" pitchFamily="34" charset="0"/>
                <a:cs typeface="Segoe UI" pitchFamily="34" charset="0"/>
              </a:endParaRPr>
            </a:p>
          </p:txBody>
        </p:sp>
        <p:grpSp>
          <p:nvGrpSpPr>
            <p:cNvPr id="2049" name="Group 2048"/>
            <p:cNvGrpSpPr/>
            <p:nvPr/>
          </p:nvGrpSpPr>
          <p:grpSpPr>
            <a:xfrm>
              <a:off x="2108954" y="591070"/>
              <a:ext cx="1538423" cy="1398943"/>
              <a:chOff x="2108954" y="591070"/>
              <a:chExt cx="1538423" cy="1398943"/>
            </a:xfrm>
          </p:grpSpPr>
          <p:sp>
            <p:nvSpPr>
              <p:cNvPr id="55" name="TextBox 54"/>
              <p:cNvSpPr txBox="1"/>
              <p:nvPr/>
            </p:nvSpPr>
            <p:spPr>
              <a:xfrm>
                <a:off x="2108954" y="1410534"/>
                <a:ext cx="1538423" cy="579479"/>
              </a:xfrm>
              <a:prstGeom prst="rect">
                <a:avLst/>
              </a:prstGeom>
              <a:noFill/>
            </p:spPr>
            <p:txBody>
              <a:bodyPr wrap="none" rtlCol="0">
                <a:spAutoFit/>
              </a:bodyPr>
              <a:lstStyle/>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Transactional </a:t>
                </a:r>
              </a:p>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Apps</a:t>
                </a:r>
              </a:p>
            </p:txBody>
          </p:sp>
          <p:sp>
            <p:nvSpPr>
              <p:cNvPr id="57" name="Rectangle 56"/>
              <p:cNvSpPr/>
              <p:nvPr/>
            </p:nvSpPr>
            <p:spPr>
              <a:xfrm>
                <a:off x="2364336" y="718640"/>
                <a:ext cx="1018684" cy="6633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r" defTabSz="914049" rtl="0" eaLnBrk="1" fontAlgn="auto" latinLnBrk="0" hangingPunct="1">
                  <a:lnSpc>
                    <a:spcPct val="90000"/>
                  </a:lnSpc>
                  <a:spcBef>
                    <a:spcPts val="0"/>
                  </a:spcBef>
                  <a:spcAft>
                    <a:spcPts val="0"/>
                  </a:spcAft>
                  <a:buClrTx/>
                  <a:buSzTx/>
                  <a:buFontTx/>
                  <a:buNone/>
                  <a:tabLst/>
                  <a:defRPr/>
                </a:pPr>
                <a:endParaRPr kumimoji="0" lang="en-US" sz="1372"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9" name="Freeform 6"/>
              <p:cNvSpPr>
                <a:spLocks noChangeAspect="1" noEditPoints="1"/>
              </p:cNvSpPr>
              <p:nvPr/>
            </p:nvSpPr>
            <p:spPr bwMode="auto">
              <a:xfrm>
                <a:off x="2350215"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90000"/>
                  </a:lnSpc>
                  <a:spcBef>
                    <a:spcPts val="0"/>
                  </a:spcBef>
                  <a:spcAft>
                    <a:spcPts val="0"/>
                  </a:spcAft>
                  <a:buClrTx/>
                  <a:buSzTx/>
                  <a:buFontTx/>
                  <a:buNone/>
                  <a:tabLst/>
                  <a:defRPr/>
                </a:pPr>
                <a:endParaRPr kumimoji="0" lang="en-US" sz="1961" b="0" i="0" u="none" strike="noStrike" kern="0" cap="none" spc="0" normalizeH="0" baseline="0" noProof="0" dirty="0">
                  <a:ln>
                    <a:noFill/>
                  </a:ln>
                  <a:solidFill>
                    <a:sysClr val="windowText" lastClr="000000"/>
                  </a:solidFill>
                  <a:effectLst/>
                  <a:uLnTx/>
                  <a:uFillTx/>
                  <a:latin typeface="Segoe UI"/>
                  <a:ea typeface="+mn-ea"/>
                  <a:cs typeface="+mn-cs"/>
                </a:endParaRPr>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4156" y="866155"/>
                <a:ext cx="399044" cy="368346"/>
              </a:xfrm>
              <a:prstGeom prst="rect">
                <a:avLst/>
              </a:prstGeom>
            </p:spPr>
          </p:pic>
        </p:grpSp>
      </p:grpSp>
      <p:grpSp>
        <p:nvGrpSpPr>
          <p:cNvPr id="2055" name="Group 2054"/>
          <p:cNvGrpSpPr/>
          <p:nvPr/>
        </p:nvGrpSpPr>
        <p:grpSpPr>
          <a:xfrm>
            <a:off x="5822808" y="1633337"/>
            <a:ext cx="1736866" cy="1578789"/>
            <a:chOff x="3805098" y="419099"/>
            <a:chExt cx="1737360" cy="1579237"/>
          </a:xfrm>
        </p:grpSpPr>
        <p:sp>
          <p:nvSpPr>
            <p:cNvPr id="50" name="Rectangle 49"/>
            <p:cNvSpPr/>
            <p:nvPr/>
          </p:nvSpPr>
          <p:spPr bwMode="auto">
            <a:xfrm>
              <a:off x="3805098" y="419099"/>
              <a:ext cx="1737360" cy="157923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745" b="0" i="0" u="sng" strike="noStrike" kern="1200" cap="none" spc="0" normalizeH="0" baseline="0" noProof="0" dirty="0">
                <a:ln>
                  <a:noFill/>
                </a:ln>
                <a:gradFill>
                  <a:gsLst>
                    <a:gs pos="89286">
                      <a:srgbClr val="000000"/>
                    </a:gs>
                    <a:gs pos="72857">
                      <a:srgbClr val="000000"/>
                    </a:gs>
                  </a:gsLst>
                  <a:lin ang="5400000" scaled="0"/>
                </a:gradFill>
                <a:effectLst/>
                <a:uLnTx/>
                <a:uFillTx/>
                <a:latin typeface="Segoe UI"/>
                <a:ea typeface="Segoe UI" pitchFamily="34" charset="0"/>
                <a:cs typeface="Segoe UI" pitchFamily="34" charset="0"/>
              </a:endParaRPr>
            </a:p>
          </p:txBody>
        </p:sp>
        <p:grpSp>
          <p:nvGrpSpPr>
            <p:cNvPr id="2050" name="Group 2049"/>
            <p:cNvGrpSpPr/>
            <p:nvPr/>
          </p:nvGrpSpPr>
          <p:grpSpPr>
            <a:xfrm>
              <a:off x="4079276" y="591070"/>
              <a:ext cx="1196748" cy="1398944"/>
              <a:chOff x="4079276" y="591070"/>
              <a:chExt cx="1196748" cy="1398944"/>
            </a:xfrm>
          </p:grpSpPr>
          <p:sp>
            <p:nvSpPr>
              <p:cNvPr id="56" name="TextBox 55"/>
              <p:cNvSpPr txBox="1"/>
              <p:nvPr/>
            </p:nvSpPr>
            <p:spPr>
              <a:xfrm>
                <a:off x="4079276" y="1410535"/>
                <a:ext cx="1196748" cy="579479"/>
              </a:xfrm>
              <a:prstGeom prst="rect">
                <a:avLst/>
              </a:prstGeom>
              <a:noFill/>
            </p:spPr>
            <p:txBody>
              <a:bodyPr wrap="none" rtlCol="0">
                <a:spAutoFit/>
              </a:bodyPr>
              <a:lstStyle/>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Digital </a:t>
                </a:r>
              </a:p>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Marketing</a:t>
                </a:r>
              </a:p>
            </p:txBody>
          </p:sp>
          <p:sp>
            <p:nvSpPr>
              <p:cNvPr id="129" name="Rectangle 128"/>
              <p:cNvSpPr/>
              <p:nvPr/>
            </p:nvSpPr>
            <p:spPr>
              <a:xfrm>
                <a:off x="4168302" y="718640"/>
                <a:ext cx="1018684" cy="6633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r" defTabSz="914049" rtl="0" eaLnBrk="1" fontAlgn="auto" latinLnBrk="0" hangingPunct="1">
                  <a:lnSpc>
                    <a:spcPct val="90000"/>
                  </a:lnSpc>
                  <a:spcBef>
                    <a:spcPts val="0"/>
                  </a:spcBef>
                  <a:spcAft>
                    <a:spcPts val="0"/>
                  </a:spcAft>
                  <a:buClrTx/>
                  <a:buSzTx/>
                  <a:buFontTx/>
                  <a:buNone/>
                  <a:tabLst/>
                  <a:defRPr/>
                </a:pPr>
                <a:endParaRPr kumimoji="0" lang="en-US" sz="1372"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14" name="Freeform 6"/>
              <p:cNvSpPr>
                <a:spLocks noChangeAspect="1" noEditPoints="1"/>
              </p:cNvSpPr>
              <p:nvPr/>
            </p:nvSpPr>
            <p:spPr bwMode="auto">
              <a:xfrm>
                <a:off x="4144140"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90000"/>
                  </a:lnSpc>
                  <a:spcBef>
                    <a:spcPts val="0"/>
                  </a:spcBef>
                  <a:spcAft>
                    <a:spcPts val="0"/>
                  </a:spcAft>
                  <a:buClrTx/>
                  <a:buSzTx/>
                  <a:buFontTx/>
                  <a:buNone/>
                  <a:tabLst/>
                  <a:defRPr/>
                </a:pPr>
                <a:endParaRPr kumimoji="0" lang="en-US" sz="1961" b="0" i="0" u="none" strike="noStrike" kern="0" cap="none" spc="0" normalizeH="0" baseline="0" noProof="0" dirty="0">
                  <a:ln>
                    <a:noFill/>
                  </a:ln>
                  <a:solidFill>
                    <a:sysClr val="windowText" lastClr="000000"/>
                  </a:solidFill>
                  <a:effectLst/>
                  <a:uLnTx/>
                  <a:uFillTx/>
                  <a:latin typeface="Segoe UI"/>
                  <a:ea typeface="+mn-ea"/>
                  <a:cs typeface="+mn-cs"/>
                </a:endParaRPr>
              </a:p>
            </p:txBody>
          </p:sp>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9202" y="849932"/>
                <a:ext cx="378548" cy="383990"/>
              </a:xfrm>
              <a:prstGeom prst="rect">
                <a:avLst/>
              </a:prstGeom>
            </p:spPr>
          </p:pic>
        </p:grpSp>
      </p:grpSp>
      <p:grpSp>
        <p:nvGrpSpPr>
          <p:cNvPr id="2052" name="Group 2051"/>
          <p:cNvGrpSpPr/>
          <p:nvPr/>
        </p:nvGrpSpPr>
        <p:grpSpPr>
          <a:xfrm>
            <a:off x="8077086" y="1625988"/>
            <a:ext cx="1736867" cy="1578789"/>
            <a:chOff x="7396328" y="419099"/>
            <a:chExt cx="1737360" cy="1579237"/>
          </a:xfrm>
        </p:grpSpPr>
        <p:sp>
          <p:nvSpPr>
            <p:cNvPr id="53" name="Rectangle 52"/>
            <p:cNvSpPr/>
            <p:nvPr/>
          </p:nvSpPr>
          <p:spPr bwMode="auto">
            <a:xfrm>
              <a:off x="7396328" y="419099"/>
              <a:ext cx="1737360" cy="157923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745" b="0" i="0" u="sng" strike="noStrike" kern="1200" cap="none" spc="0" normalizeH="0" baseline="0" noProof="0" dirty="0">
                <a:ln>
                  <a:noFill/>
                </a:ln>
                <a:gradFill>
                  <a:gsLst>
                    <a:gs pos="89286">
                      <a:srgbClr val="000000"/>
                    </a:gs>
                    <a:gs pos="72857">
                      <a:srgbClr val="000000"/>
                    </a:gs>
                  </a:gsLst>
                  <a:lin ang="5400000" scaled="0"/>
                </a:gradFill>
                <a:effectLst/>
                <a:uLnTx/>
                <a:uFillTx/>
                <a:latin typeface="Segoe UI"/>
                <a:ea typeface="Segoe UI" pitchFamily="34" charset="0"/>
                <a:cs typeface="Segoe UI" pitchFamily="34" charset="0"/>
              </a:endParaRPr>
            </a:p>
          </p:txBody>
        </p:sp>
        <p:sp>
          <p:nvSpPr>
            <p:cNvPr id="76" name="TextBox 75"/>
            <p:cNvSpPr txBox="1"/>
            <p:nvPr/>
          </p:nvSpPr>
          <p:spPr>
            <a:xfrm>
              <a:off x="7415242" y="1410535"/>
              <a:ext cx="1699538" cy="581350"/>
            </a:xfrm>
            <a:prstGeom prst="rect">
              <a:avLst/>
            </a:prstGeom>
            <a:noFill/>
          </p:spPr>
          <p:txBody>
            <a:bodyPr wrap="none" rtlCol="0">
              <a:spAutoFit/>
            </a:bodyPr>
            <a:lstStyle/>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err="1">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LoB</a:t>
              </a: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 App</a:t>
              </a:r>
            </a:p>
            <a:p>
              <a:pPr marL="0" marR="0" lvl="0" indent="0" algn="ctr" defTabSz="914016"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dirty="0">
                  <a:ln>
                    <a:noFill/>
                  </a:ln>
                  <a:gradFill>
                    <a:gsLst>
                      <a:gs pos="98571">
                        <a:srgbClr val="505050"/>
                      </a:gs>
                      <a:gs pos="72857">
                        <a:srgbClr val="505050"/>
                      </a:gs>
                    </a:gsLst>
                    <a:lin ang="5400000" scaled="1"/>
                  </a:gradFill>
                  <a:effectLst/>
                  <a:uLnTx/>
                  <a:uFillTx/>
                  <a:latin typeface="Segoe UI" panose="020B0502040204020203" pitchFamily="34" charset="0"/>
                  <a:ea typeface="+mn-ea"/>
                  <a:cs typeface="Segoe UI" panose="020B0502040204020203" pitchFamily="34" charset="0"/>
                </a:rPr>
                <a:t>Modernization</a:t>
              </a:r>
            </a:p>
          </p:txBody>
        </p:sp>
        <p:sp>
          <p:nvSpPr>
            <p:cNvPr id="131" name="Rectangle 130"/>
            <p:cNvSpPr/>
            <p:nvPr/>
          </p:nvSpPr>
          <p:spPr>
            <a:xfrm>
              <a:off x="7755665" y="718640"/>
              <a:ext cx="1018684" cy="6633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r" defTabSz="914049" rtl="0" eaLnBrk="1" fontAlgn="auto" latinLnBrk="0" hangingPunct="1">
                <a:lnSpc>
                  <a:spcPct val="90000"/>
                </a:lnSpc>
                <a:spcBef>
                  <a:spcPts val="0"/>
                </a:spcBef>
                <a:spcAft>
                  <a:spcPts val="0"/>
                </a:spcAft>
                <a:buClrTx/>
                <a:buSzTx/>
                <a:buFontTx/>
                <a:buNone/>
                <a:tabLst/>
                <a:defRPr/>
              </a:pPr>
              <a:endParaRPr kumimoji="0" lang="en-US" sz="1372"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15" name="Freeform 6"/>
            <p:cNvSpPr>
              <a:spLocks noChangeAspect="1" noEditPoints="1"/>
            </p:cNvSpPr>
            <p:nvPr/>
          </p:nvSpPr>
          <p:spPr bwMode="auto">
            <a:xfrm>
              <a:off x="773706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marL="0" marR="0" lvl="0" indent="0" algn="l" defTabSz="914049" rtl="0" eaLnBrk="1" fontAlgn="auto" latinLnBrk="0" hangingPunct="1">
                <a:lnSpc>
                  <a:spcPct val="90000"/>
                </a:lnSpc>
                <a:spcBef>
                  <a:spcPts val="0"/>
                </a:spcBef>
                <a:spcAft>
                  <a:spcPts val="0"/>
                </a:spcAft>
                <a:buClrTx/>
                <a:buSzTx/>
                <a:buFontTx/>
                <a:buNone/>
                <a:tabLst/>
                <a:defRPr/>
              </a:pPr>
              <a:endParaRPr kumimoji="0" lang="en-US" sz="1961" b="0" i="0" u="none" strike="noStrike" kern="0" cap="none" spc="0" normalizeH="0" baseline="0" noProof="0" dirty="0">
                <a:ln>
                  <a:noFill/>
                </a:ln>
                <a:solidFill>
                  <a:sysClr val="windowText" lastClr="000000"/>
                </a:solidFill>
                <a:effectLst/>
                <a:uLnTx/>
                <a:uFillTx/>
                <a:latin typeface="Segoe UI"/>
                <a:ea typeface="+mn-ea"/>
                <a:cs typeface="+mn-cs"/>
              </a:endParaRPr>
            </a:p>
          </p:txBody>
        </p:sp>
        <p:pic>
          <p:nvPicPr>
            <p:cNvPr id="75" name="Picture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7749" y="861922"/>
              <a:ext cx="421504" cy="360260"/>
            </a:xfrm>
            <a:prstGeom prst="rect">
              <a:avLst/>
            </a:prstGeom>
          </p:spPr>
        </p:pic>
      </p:grpSp>
      <p:grpSp>
        <p:nvGrpSpPr>
          <p:cNvPr id="3" name="Group 2"/>
          <p:cNvGrpSpPr/>
          <p:nvPr/>
        </p:nvGrpSpPr>
        <p:grpSpPr>
          <a:xfrm>
            <a:off x="2405854" y="5578505"/>
            <a:ext cx="870794" cy="865907"/>
            <a:chOff x="827088" y="-3463925"/>
            <a:chExt cx="3833812" cy="3816350"/>
          </a:xfrm>
          <a:solidFill>
            <a:schemeClr val="tx2"/>
          </a:solidFill>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chemeClr val="bg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chemeClr val="bg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chemeClr val="bg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chemeClr val="bg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Light" charset="0"/>
                <a:ea typeface="+mn-ea"/>
                <a:cs typeface="+mn-cs"/>
              </a:endParaRPr>
            </a:p>
          </p:txBody>
        </p:sp>
      </p:grpSp>
      <p:grpSp>
        <p:nvGrpSpPr>
          <p:cNvPr id="21" name="Group 20">
            <a:extLst>
              <a:ext uri="{FF2B5EF4-FFF2-40B4-BE49-F238E27FC236}">
                <a16:creationId xmlns:a16="http://schemas.microsoft.com/office/drawing/2014/main" id="{87350DC7-A6F1-43C8-8899-824026027434}"/>
              </a:ext>
            </a:extLst>
          </p:cNvPr>
          <p:cNvGrpSpPr/>
          <p:nvPr/>
        </p:nvGrpSpPr>
        <p:grpSpPr>
          <a:xfrm>
            <a:off x="5166383" y="4388088"/>
            <a:ext cx="1431064" cy="914141"/>
            <a:chOff x="6860448" y="4107612"/>
            <a:chExt cx="2225726" cy="932471"/>
          </a:xfrm>
        </p:grpSpPr>
        <p:sp>
          <p:nvSpPr>
            <p:cNvPr id="126" name="Rectangle 125"/>
            <p:cNvSpPr/>
            <p:nvPr/>
          </p:nvSpPr>
          <p:spPr bwMode="auto">
            <a:xfrm>
              <a:off x="6860448" y="4107612"/>
              <a:ext cx="2225726" cy="93247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err="1">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Serverless</a:t>
              </a: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 compute</a:t>
              </a:r>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31434" y="4192054"/>
              <a:ext cx="571341" cy="376062"/>
            </a:xfrm>
            <a:prstGeom prst="rect">
              <a:avLst/>
            </a:prstGeom>
          </p:spPr>
        </p:pic>
      </p:grpSp>
      <p:grpSp>
        <p:nvGrpSpPr>
          <p:cNvPr id="17" name="Group 16">
            <a:extLst>
              <a:ext uri="{FF2B5EF4-FFF2-40B4-BE49-F238E27FC236}">
                <a16:creationId xmlns:a16="http://schemas.microsoft.com/office/drawing/2014/main" id="{789F1F31-457D-4994-8382-03401CD3DB4A}"/>
              </a:ext>
            </a:extLst>
          </p:cNvPr>
          <p:cNvGrpSpPr/>
          <p:nvPr/>
        </p:nvGrpSpPr>
        <p:grpSpPr>
          <a:xfrm>
            <a:off x="2207093" y="3414665"/>
            <a:ext cx="2181973" cy="914141"/>
            <a:chOff x="2252574" y="3108162"/>
            <a:chExt cx="2225726" cy="932471"/>
          </a:xfrm>
        </p:grpSpPr>
        <p:sp>
          <p:nvSpPr>
            <p:cNvPr id="123" name="Rectangle 122"/>
            <p:cNvSpPr/>
            <p:nvPr/>
          </p:nvSpPr>
          <p:spPr bwMode="auto">
            <a:xfrm>
              <a:off x="2252574" y="3108162"/>
              <a:ext cx="2225726" cy="93247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314" tIns="143387" rIns="0" bIns="143387" numCol="1" spcCol="0" rtlCol="0" fromWordArt="0" anchor="t" anchorCtr="0" forceAA="0" compatLnSpc="1">
              <a:prstTxWarp prst="textNoShape">
                <a:avLst/>
              </a:prstTxWarp>
              <a:noAutofit/>
            </a:bodyPr>
            <a:lstStyle/>
            <a:p>
              <a:pPr marL="0" marR="0" lvl="0" indent="0" algn="l" defTabSz="896042" rtl="0" eaLnBrk="1" fontAlgn="auto" latinLnBrk="0" hangingPunct="1">
                <a:lnSpc>
                  <a:spcPct val="90000"/>
                </a:lnSpc>
                <a:spcBef>
                  <a:spcPts val="0"/>
                </a:spcBef>
                <a:spcAft>
                  <a:spcPts val="0"/>
                </a:spcAft>
                <a:buClrTx/>
                <a:buSzTx/>
                <a:buFontTx/>
                <a:buNone/>
                <a:tabLst/>
                <a:defRPr/>
              </a:pP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Web Apps</a:t>
              </a:r>
            </a:p>
          </p:txBody>
        </p:sp>
        <p:pic>
          <p:nvPicPr>
            <p:cNvPr id="19" name="Picture 18"/>
            <p:cNvPicPr>
              <a:picLocks noChangeAspect="1"/>
            </p:cNvPicPr>
            <p:nvPr/>
          </p:nvPicPr>
          <p:blipFill>
            <a:blip r:embed="rId7"/>
            <a:stretch>
              <a:fillRect/>
            </a:stretch>
          </p:blipFill>
          <p:spPr>
            <a:xfrm>
              <a:off x="2458722" y="3276361"/>
              <a:ext cx="411731" cy="402127"/>
            </a:xfrm>
            <a:prstGeom prst="rect">
              <a:avLst/>
            </a:prstGeom>
          </p:spPr>
        </p:pic>
      </p:grpSp>
      <p:grpSp>
        <p:nvGrpSpPr>
          <p:cNvPr id="16" name="Group 15">
            <a:extLst>
              <a:ext uri="{FF2B5EF4-FFF2-40B4-BE49-F238E27FC236}">
                <a16:creationId xmlns:a16="http://schemas.microsoft.com/office/drawing/2014/main" id="{001B3784-A71D-4F37-AF9A-A4CA99120455}"/>
              </a:ext>
            </a:extLst>
          </p:cNvPr>
          <p:cNvGrpSpPr/>
          <p:nvPr/>
        </p:nvGrpSpPr>
        <p:grpSpPr>
          <a:xfrm>
            <a:off x="8959190" y="3414664"/>
            <a:ext cx="2179146" cy="914141"/>
            <a:chOff x="4557953" y="3116909"/>
            <a:chExt cx="2222842" cy="932471"/>
          </a:xfrm>
        </p:grpSpPr>
        <p:sp>
          <p:nvSpPr>
            <p:cNvPr id="120" name="Rectangle 119"/>
            <p:cNvSpPr/>
            <p:nvPr/>
          </p:nvSpPr>
          <p:spPr bwMode="auto">
            <a:xfrm>
              <a:off x="4557953" y="3116909"/>
              <a:ext cx="2222842" cy="93247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314" tIns="143387" rIns="0" bIns="143387" numCol="1" spcCol="0" rtlCol="0" fromWordArt="0" anchor="t" anchorCtr="0" forceAA="0" compatLnSpc="1">
              <a:prstTxWarp prst="textNoShape">
                <a:avLst/>
              </a:prstTxWarp>
              <a:noAutofit/>
            </a:bodyPr>
            <a:lstStyle/>
            <a:p>
              <a:pPr marL="0" marR="0" lvl="0" indent="0" algn="l" defTabSz="896042" rtl="0" eaLnBrk="1" fontAlgn="auto" latinLnBrk="0" hangingPunct="1">
                <a:lnSpc>
                  <a:spcPct val="90000"/>
                </a:lnSpc>
                <a:spcBef>
                  <a:spcPts val="0"/>
                </a:spcBef>
                <a:spcAft>
                  <a:spcPts val="0"/>
                </a:spcAft>
                <a:buClrTx/>
                <a:buSzTx/>
                <a:buFontTx/>
                <a:buNone/>
                <a:tabLst/>
                <a:defRPr/>
              </a:pP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Mobile </a:t>
              </a:r>
              <a:b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b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Apps</a:t>
              </a:r>
            </a:p>
          </p:txBody>
        </p:sp>
        <p:pic>
          <p:nvPicPr>
            <p:cNvPr id="22" name="Picture 21"/>
            <p:cNvPicPr>
              <a:picLocks noChangeAspect="1"/>
            </p:cNvPicPr>
            <p:nvPr/>
          </p:nvPicPr>
          <p:blipFill>
            <a:blip r:embed="rId8"/>
            <a:stretch>
              <a:fillRect/>
            </a:stretch>
          </p:blipFill>
          <p:spPr>
            <a:xfrm>
              <a:off x="4794876" y="3290399"/>
              <a:ext cx="273747" cy="393071"/>
            </a:xfrm>
            <a:prstGeom prst="rect">
              <a:avLst/>
            </a:prstGeom>
          </p:spPr>
        </p:pic>
      </p:grpSp>
      <p:grpSp>
        <p:nvGrpSpPr>
          <p:cNvPr id="18" name="Group 17">
            <a:extLst>
              <a:ext uri="{FF2B5EF4-FFF2-40B4-BE49-F238E27FC236}">
                <a16:creationId xmlns:a16="http://schemas.microsoft.com/office/drawing/2014/main" id="{0CE994BD-FAE0-4D53-8B24-C300275CB3E4}"/>
              </a:ext>
            </a:extLst>
          </p:cNvPr>
          <p:cNvGrpSpPr/>
          <p:nvPr/>
        </p:nvGrpSpPr>
        <p:grpSpPr>
          <a:xfrm>
            <a:off x="6695802" y="3417711"/>
            <a:ext cx="2202988" cy="914141"/>
            <a:chOff x="2252574" y="4107612"/>
            <a:chExt cx="2247162" cy="932471"/>
          </a:xfrm>
        </p:grpSpPr>
        <p:sp>
          <p:nvSpPr>
            <p:cNvPr id="124" name="Rectangle 123"/>
            <p:cNvSpPr/>
            <p:nvPr/>
          </p:nvSpPr>
          <p:spPr bwMode="auto">
            <a:xfrm>
              <a:off x="2252574" y="4107612"/>
              <a:ext cx="2247162" cy="93247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314" tIns="143387" rIns="0" bIns="143387" numCol="1" spcCol="0" rtlCol="0" fromWordArt="0" anchor="t" anchorCtr="0" forceAA="0" compatLnSpc="1">
              <a:prstTxWarp prst="textNoShape">
                <a:avLst/>
              </a:prstTxWarp>
              <a:noAutofit/>
            </a:bodyPr>
            <a:lstStyle/>
            <a:p>
              <a:pPr marL="0" marR="0" lvl="0" indent="0" algn="l" defTabSz="896042" rtl="0" eaLnBrk="1" fontAlgn="auto" latinLnBrk="0" hangingPunct="1">
                <a:lnSpc>
                  <a:spcPct val="90000"/>
                </a:lnSpc>
                <a:spcBef>
                  <a:spcPts val="0"/>
                </a:spcBef>
                <a:spcAft>
                  <a:spcPts val="0"/>
                </a:spcAft>
                <a:buClrTx/>
                <a:buSzTx/>
                <a:buFontTx/>
                <a:buNone/>
                <a:tabLst/>
                <a:defRPr/>
              </a:pP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API Apps</a:t>
              </a:r>
            </a:p>
          </p:txBody>
        </p:sp>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70079" y="4247481"/>
              <a:ext cx="424420" cy="425015"/>
            </a:xfrm>
            <a:prstGeom prst="rect">
              <a:avLst/>
            </a:prstGeom>
            <a:noFill/>
          </p:spPr>
        </p:pic>
      </p:grpSp>
      <p:sp>
        <p:nvSpPr>
          <p:cNvPr id="14" name="Title 13">
            <a:extLst>
              <a:ext uri="{FF2B5EF4-FFF2-40B4-BE49-F238E27FC236}">
                <a16:creationId xmlns:a16="http://schemas.microsoft.com/office/drawing/2014/main" id="{5F84C7F8-E7F3-4B04-AB0A-EA12B3A92627}"/>
              </a:ext>
            </a:extLst>
          </p:cNvPr>
          <p:cNvSpPr>
            <a:spLocks noGrp="1"/>
          </p:cNvSpPr>
          <p:nvPr>
            <p:ph type="title"/>
          </p:nvPr>
        </p:nvSpPr>
        <p:spPr>
          <a:xfrm>
            <a:off x="269241" y="289957"/>
            <a:ext cx="11655840" cy="1076907"/>
          </a:xfrm>
        </p:spPr>
        <p:txBody>
          <a:bodyPr>
            <a:normAutofit fontScale="90000"/>
          </a:bodyPr>
          <a:lstStyle/>
          <a:p>
            <a:r>
              <a:rPr lang="en-US" dirty="0"/>
              <a:t>Industry-leading Application PaaS Platform </a:t>
            </a:r>
          </a:p>
        </p:txBody>
      </p:sp>
      <p:grpSp>
        <p:nvGrpSpPr>
          <p:cNvPr id="20" name="Group 19">
            <a:extLst>
              <a:ext uri="{FF2B5EF4-FFF2-40B4-BE49-F238E27FC236}">
                <a16:creationId xmlns:a16="http://schemas.microsoft.com/office/drawing/2014/main" id="{61AF2E73-71A6-4537-981B-D55FF79AC25A}"/>
              </a:ext>
            </a:extLst>
          </p:cNvPr>
          <p:cNvGrpSpPr/>
          <p:nvPr/>
        </p:nvGrpSpPr>
        <p:grpSpPr>
          <a:xfrm>
            <a:off x="4454282" y="3417711"/>
            <a:ext cx="2179146" cy="914141"/>
            <a:chOff x="4557953" y="4107612"/>
            <a:chExt cx="2222842" cy="932471"/>
          </a:xfrm>
        </p:grpSpPr>
        <p:sp>
          <p:nvSpPr>
            <p:cNvPr id="70" name="Rectangle 69">
              <a:extLst>
                <a:ext uri="{FF2B5EF4-FFF2-40B4-BE49-F238E27FC236}">
                  <a16:creationId xmlns:a16="http://schemas.microsoft.com/office/drawing/2014/main" id="{766FC4E3-E54E-4C1D-ABB9-09ED2D58836E}"/>
                </a:ext>
              </a:extLst>
            </p:cNvPr>
            <p:cNvSpPr/>
            <p:nvPr/>
          </p:nvSpPr>
          <p:spPr bwMode="auto">
            <a:xfrm>
              <a:off x="4557953" y="4107612"/>
              <a:ext cx="2222842" cy="93247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314" tIns="143387" rIns="0" bIns="143387" numCol="1" spcCol="0" rtlCol="0" fromWordArt="0" anchor="t" anchorCtr="0" forceAA="0" compatLnSpc="1">
              <a:prstTxWarp prst="textNoShape">
                <a:avLst/>
              </a:prstTxWarp>
              <a:noAutofit/>
            </a:bodyPr>
            <a:lstStyle/>
            <a:p>
              <a:pPr marL="0" marR="0" lvl="0" indent="0" algn="l" defTabSz="896042" rtl="0" eaLnBrk="1" fontAlgn="auto" latinLnBrk="0" hangingPunct="1">
                <a:lnSpc>
                  <a:spcPct val="90000"/>
                </a:lnSpc>
                <a:spcBef>
                  <a:spcPts val="0"/>
                </a:spcBef>
                <a:spcAft>
                  <a:spcPts val="0"/>
                </a:spcAft>
                <a:buClrTx/>
                <a:buSzTx/>
                <a:buFontTx/>
                <a:buNone/>
                <a:tabLst/>
                <a:defRPr/>
              </a:pPr>
              <a:r>
                <a:rPr kumimoji="0" lang="en-US" sz="1900" b="0" i="0" u="none" strike="noStrike" kern="0" cap="none" spc="-49"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Web App for </a:t>
              </a:r>
              <a:r>
                <a:rPr kumimoji="0" lang="en-US" sz="19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Containers</a:t>
              </a:r>
            </a:p>
          </p:txBody>
        </p:sp>
        <p:grpSp>
          <p:nvGrpSpPr>
            <p:cNvPr id="54" name="Group 53">
              <a:extLst>
                <a:ext uri="{FF2B5EF4-FFF2-40B4-BE49-F238E27FC236}">
                  <a16:creationId xmlns:a16="http://schemas.microsoft.com/office/drawing/2014/main" id="{A58D7B23-A03E-4738-BEA0-02E55FC76647}"/>
                </a:ext>
              </a:extLst>
            </p:cNvPr>
            <p:cNvGrpSpPr/>
            <p:nvPr/>
          </p:nvGrpSpPr>
          <p:grpSpPr>
            <a:xfrm>
              <a:off x="4746717" y="4247481"/>
              <a:ext cx="434247" cy="324183"/>
              <a:chOff x="3009901" y="1612900"/>
              <a:chExt cx="2636837" cy="1968500"/>
            </a:xfrm>
            <a:solidFill>
              <a:schemeClr val="bg1"/>
            </a:solidFill>
          </p:grpSpPr>
          <p:sp>
            <p:nvSpPr>
              <p:cNvPr id="58" name="Freeform: Shape 57">
                <a:extLst>
                  <a:ext uri="{FF2B5EF4-FFF2-40B4-BE49-F238E27FC236}">
                    <a16:creationId xmlns:a16="http://schemas.microsoft.com/office/drawing/2014/main" id="{2F75BC82-416C-406B-BE49-6D5913B58FC2}"/>
                  </a:ext>
                </a:extLst>
              </p:cNvPr>
              <p:cNvSpPr>
                <a:spLocks/>
              </p:cNvSpPr>
              <p:nvPr/>
            </p:nvSpPr>
            <p:spPr bwMode="auto">
              <a:xfrm>
                <a:off x="3009901" y="1612900"/>
                <a:ext cx="2613025" cy="1935162"/>
              </a:xfrm>
              <a:custGeom>
                <a:avLst/>
                <a:gdLst>
                  <a:gd name="connsiteX0" fmla="*/ 169862 w 2613025"/>
                  <a:gd name="connsiteY0" fmla="*/ 415925 h 1935162"/>
                  <a:gd name="connsiteX1" fmla="*/ 96837 w 2613025"/>
                  <a:gd name="connsiteY1" fmla="*/ 439738 h 1935162"/>
                  <a:gd name="connsiteX2" fmla="*/ 96837 w 2613025"/>
                  <a:gd name="connsiteY2" fmla="*/ 1276350 h 1935162"/>
                  <a:gd name="connsiteX3" fmla="*/ 112712 w 2613025"/>
                  <a:gd name="connsiteY3" fmla="*/ 1284287 h 1935162"/>
                  <a:gd name="connsiteX4" fmla="*/ 122237 w 2613025"/>
                  <a:gd name="connsiteY4" fmla="*/ 1293812 h 1935162"/>
                  <a:gd name="connsiteX5" fmla="*/ 122237 w 2613025"/>
                  <a:gd name="connsiteY5" fmla="*/ 471488 h 1935162"/>
                  <a:gd name="connsiteX6" fmla="*/ 169862 w 2613025"/>
                  <a:gd name="connsiteY6" fmla="*/ 447675 h 1935162"/>
                  <a:gd name="connsiteX7" fmla="*/ 2198687 w 2613025"/>
                  <a:gd name="connsiteY7" fmla="*/ 406400 h 1935162"/>
                  <a:gd name="connsiteX8" fmla="*/ 2166937 w 2613025"/>
                  <a:gd name="connsiteY8" fmla="*/ 434975 h 1935162"/>
                  <a:gd name="connsiteX9" fmla="*/ 2198687 w 2613025"/>
                  <a:gd name="connsiteY9" fmla="*/ 463550 h 1935162"/>
                  <a:gd name="connsiteX10" fmla="*/ 2230437 w 2613025"/>
                  <a:gd name="connsiteY10" fmla="*/ 434975 h 1935162"/>
                  <a:gd name="connsiteX11" fmla="*/ 2198687 w 2613025"/>
                  <a:gd name="connsiteY11" fmla="*/ 406400 h 1935162"/>
                  <a:gd name="connsiteX12" fmla="*/ 349250 w 2613025"/>
                  <a:gd name="connsiteY12" fmla="*/ 358775 h 1935162"/>
                  <a:gd name="connsiteX13" fmla="*/ 315912 w 2613025"/>
                  <a:gd name="connsiteY13" fmla="*/ 374650 h 1935162"/>
                  <a:gd name="connsiteX14" fmla="*/ 276225 w 2613025"/>
                  <a:gd name="connsiteY14" fmla="*/ 382588 h 1935162"/>
                  <a:gd name="connsiteX15" fmla="*/ 242887 w 2613025"/>
                  <a:gd name="connsiteY15" fmla="*/ 398463 h 1935162"/>
                  <a:gd name="connsiteX16" fmla="*/ 242887 w 2613025"/>
                  <a:gd name="connsiteY16" fmla="*/ 1317625 h 1935162"/>
                  <a:gd name="connsiteX17" fmla="*/ 276225 w 2613025"/>
                  <a:gd name="connsiteY17" fmla="*/ 1333500 h 1935162"/>
                  <a:gd name="connsiteX18" fmla="*/ 276225 w 2613025"/>
                  <a:gd name="connsiteY18" fmla="*/ 423863 h 1935162"/>
                  <a:gd name="connsiteX19" fmla="*/ 315912 w 2613025"/>
                  <a:gd name="connsiteY19" fmla="*/ 415925 h 1935162"/>
                  <a:gd name="connsiteX20" fmla="*/ 349250 w 2613025"/>
                  <a:gd name="connsiteY20" fmla="*/ 398463 h 1935162"/>
                  <a:gd name="connsiteX21" fmla="*/ 560387 w 2613025"/>
                  <a:gd name="connsiteY21" fmla="*/ 285750 h 1935162"/>
                  <a:gd name="connsiteX22" fmla="*/ 414337 w 2613025"/>
                  <a:gd name="connsiteY22" fmla="*/ 341313 h 1935162"/>
                  <a:gd name="connsiteX23" fmla="*/ 414337 w 2613025"/>
                  <a:gd name="connsiteY23" fmla="*/ 1390650 h 1935162"/>
                  <a:gd name="connsiteX24" fmla="*/ 454025 w 2613025"/>
                  <a:gd name="connsiteY24" fmla="*/ 1406525 h 1935162"/>
                  <a:gd name="connsiteX25" fmla="*/ 454025 w 2613025"/>
                  <a:gd name="connsiteY25" fmla="*/ 366713 h 1935162"/>
                  <a:gd name="connsiteX26" fmla="*/ 560387 w 2613025"/>
                  <a:gd name="connsiteY26" fmla="*/ 325438 h 1935162"/>
                  <a:gd name="connsiteX27" fmla="*/ 795337 w 2613025"/>
                  <a:gd name="connsiteY27" fmla="*/ 211138 h 1935162"/>
                  <a:gd name="connsiteX28" fmla="*/ 738187 w 2613025"/>
                  <a:gd name="connsiteY28" fmla="*/ 228601 h 1935162"/>
                  <a:gd name="connsiteX29" fmla="*/ 681037 w 2613025"/>
                  <a:gd name="connsiteY29" fmla="*/ 244476 h 1935162"/>
                  <a:gd name="connsiteX30" fmla="*/ 633412 w 2613025"/>
                  <a:gd name="connsiteY30" fmla="*/ 252413 h 1935162"/>
                  <a:gd name="connsiteX31" fmla="*/ 633412 w 2613025"/>
                  <a:gd name="connsiteY31" fmla="*/ 1471613 h 1935162"/>
                  <a:gd name="connsiteX32" fmla="*/ 673100 w 2613025"/>
                  <a:gd name="connsiteY32" fmla="*/ 1479550 h 1935162"/>
                  <a:gd name="connsiteX33" fmla="*/ 673100 w 2613025"/>
                  <a:gd name="connsiteY33" fmla="*/ 285751 h 1935162"/>
                  <a:gd name="connsiteX34" fmla="*/ 722312 w 2613025"/>
                  <a:gd name="connsiteY34" fmla="*/ 268288 h 1935162"/>
                  <a:gd name="connsiteX35" fmla="*/ 769937 w 2613025"/>
                  <a:gd name="connsiteY35" fmla="*/ 252413 h 1935162"/>
                  <a:gd name="connsiteX36" fmla="*/ 795337 w 2613025"/>
                  <a:gd name="connsiteY36" fmla="*/ 244476 h 1935162"/>
                  <a:gd name="connsiteX37" fmla="*/ 1054100 w 2613025"/>
                  <a:gd name="connsiteY37" fmla="*/ 114300 h 1935162"/>
                  <a:gd name="connsiteX38" fmla="*/ 860425 w 2613025"/>
                  <a:gd name="connsiteY38" fmla="*/ 187452 h 1935162"/>
                  <a:gd name="connsiteX39" fmla="*/ 860425 w 2613025"/>
                  <a:gd name="connsiteY39" fmla="*/ 1333500 h 1935162"/>
                  <a:gd name="connsiteX40" fmla="*/ 892704 w 2613025"/>
                  <a:gd name="connsiteY40" fmla="*/ 1284732 h 1935162"/>
                  <a:gd name="connsiteX41" fmla="*/ 892704 w 2613025"/>
                  <a:gd name="connsiteY41" fmla="*/ 211836 h 1935162"/>
                  <a:gd name="connsiteX42" fmla="*/ 1054100 w 2613025"/>
                  <a:gd name="connsiteY42" fmla="*/ 154940 h 1935162"/>
                  <a:gd name="connsiteX43" fmla="*/ 1054100 w 2613025"/>
                  <a:gd name="connsiteY43" fmla="*/ 114300 h 1935162"/>
                  <a:gd name="connsiteX44" fmla="*/ 1216819 w 2613025"/>
                  <a:gd name="connsiteY44" fmla="*/ 90488 h 1935162"/>
                  <a:gd name="connsiteX45" fmla="*/ 1184275 w 2613025"/>
                  <a:gd name="connsiteY45" fmla="*/ 118269 h 1935162"/>
                  <a:gd name="connsiteX46" fmla="*/ 1216819 w 2613025"/>
                  <a:gd name="connsiteY46" fmla="*/ 146050 h 1935162"/>
                  <a:gd name="connsiteX47" fmla="*/ 1249363 w 2613025"/>
                  <a:gd name="connsiteY47" fmla="*/ 118269 h 1935162"/>
                  <a:gd name="connsiteX48" fmla="*/ 1216819 w 2613025"/>
                  <a:gd name="connsiteY48" fmla="*/ 90488 h 1935162"/>
                  <a:gd name="connsiteX49" fmla="*/ 1135063 w 2613025"/>
                  <a:gd name="connsiteY49" fmla="*/ 0 h 1935162"/>
                  <a:gd name="connsiteX50" fmla="*/ 2279650 w 2613025"/>
                  <a:gd name="connsiteY50" fmla="*/ 382588 h 1935162"/>
                  <a:gd name="connsiteX51" fmla="*/ 2279650 w 2613025"/>
                  <a:gd name="connsiteY51" fmla="*/ 1027146 h 1935162"/>
                  <a:gd name="connsiteX52" fmla="*/ 2308667 w 2613025"/>
                  <a:gd name="connsiteY52" fmla="*/ 1062749 h 1935162"/>
                  <a:gd name="connsiteX53" fmla="*/ 2401981 w 2613025"/>
                  <a:gd name="connsiteY53" fmla="*/ 1373981 h 1935162"/>
                  <a:gd name="connsiteX54" fmla="*/ 2377630 w 2613025"/>
                  <a:gd name="connsiteY54" fmla="*/ 1520376 h 1935162"/>
                  <a:gd name="connsiteX55" fmla="*/ 2401981 w 2613025"/>
                  <a:gd name="connsiteY55" fmla="*/ 1520376 h 1935162"/>
                  <a:gd name="connsiteX56" fmla="*/ 2613025 w 2613025"/>
                  <a:gd name="connsiteY56" fmla="*/ 1723703 h 1935162"/>
                  <a:gd name="connsiteX57" fmla="*/ 2418215 w 2613025"/>
                  <a:gd name="connsiteY57" fmla="*/ 1935162 h 1935162"/>
                  <a:gd name="connsiteX58" fmla="*/ 1200653 w 2613025"/>
                  <a:gd name="connsiteY58" fmla="*/ 1935162 h 1935162"/>
                  <a:gd name="connsiteX59" fmla="*/ 826887 w 2613025"/>
                  <a:gd name="connsiteY59" fmla="*/ 1635494 h 1935162"/>
                  <a:gd name="connsiteX60" fmla="*/ 825642 w 2613025"/>
                  <a:gd name="connsiteY60" fmla="*/ 1623510 h 1935162"/>
                  <a:gd name="connsiteX61" fmla="*/ 0 w 2613025"/>
                  <a:gd name="connsiteY61" fmla="*/ 1317625 h 1935162"/>
                  <a:gd name="connsiteX62" fmla="*/ 0 w 2613025"/>
                  <a:gd name="connsiteY62" fmla="*/ 382588 h 193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613025" h="1935162">
                    <a:moveTo>
                      <a:pt x="169862" y="415925"/>
                    </a:moveTo>
                    <a:lnTo>
                      <a:pt x="96837" y="439738"/>
                    </a:lnTo>
                    <a:lnTo>
                      <a:pt x="96837" y="1276350"/>
                    </a:lnTo>
                    <a:lnTo>
                      <a:pt x="112712" y="1284287"/>
                    </a:lnTo>
                    <a:lnTo>
                      <a:pt x="122237" y="1293812"/>
                    </a:lnTo>
                    <a:lnTo>
                      <a:pt x="122237" y="471488"/>
                    </a:lnTo>
                    <a:lnTo>
                      <a:pt x="169862" y="447675"/>
                    </a:lnTo>
                    <a:close/>
                    <a:moveTo>
                      <a:pt x="2198687" y="406400"/>
                    </a:moveTo>
                    <a:cubicBezTo>
                      <a:pt x="2181152" y="406400"/>
                      <a:pt x="2166937" y="419193"/>
                      <a:pt x="2166937" y="434975"/>
                    </a:cubicBezTo>
                    <a:cubicBezTo>
                      <a:pt x="2166937" y="450757"/>
                      <a:pt x="2181152" y="463550"/>
                      <a:pt x="2198687" y="463550"/>
                    </a:cubicBezTo>
                    <a:cubicBezTo>
                      <a:pt x="2216222" y="463550"/>
                      <a:pt x="2230437" y="450757"/>
                      <a:pt x="2230437" y="434975"/>
                    </a:cubicBezTo>
                    <a:cubicBezTo>
                      <a:pt x="2230437" y="419193"/>
                      <a:pt x="2216222" y="406400"/>
                      <a:pt x="2198687" y="406400"/>
                    </a:cubicBezTo>
                    <a:close/>
                    <a:moveTo>
                      <a:pt x="349250" y="358775"/>
                    </a:moveTo>
                    <a:lnTo>
                      <a:pt x="315912" y="374650"/>
                    </a:lnTo>
                    <a:lnTo>
                      <a:pt x="276225" y="382588"/>
                    </a:lnTo>
                    <a:lnTo>
                      <a:pt x="242887" y="398463"/>
                    </a:lnTo>
                    <a:lnTo>
                      <a:pt x="242887" y="1317625"/>
                    </a:lnTo>
                    <a:lnTo>
                      <a:pt x="276225" y="1333500"/>
                    </a:lnTo>
                    <a:lnTo>
                      <a:pt x="276225" y="423863"/>
                    </a:lnTo>
                    <a:lnTo>
                      <a:pt x="315912" y="415925"/>
                    </a:lnTo>
                    <a:lnTo>
                      <a:pt x="349250" y="398463"/>
                    </a:lnTo>
                    <a:close/>
                    <a:moveTo>
                      <a:pt x="560387" y="285750"/>
                    </a:moveTo>
                    <a:lnTo>
                      <a:pt x="414337" y="341313"/>
                    </a:lnTo>
                    <a:lnTo>
                      <a:pt x="414337" y="1390650"/>
                    </a:lnTo>
                    <a:lnTo>
                      <a:pt x="454025" y="1406525"/>
                    </a:lnTo>
                    <a:lnTo>
                      <a:pt x="454025" y="366713"/>
                    </a:lnTo>
                    <a:lnTo>
                      <a:pt x="560387" y="325438"/>
                    </a:lnTo>
                    <a:close/>
                    <a:moveTo>
                      <a:pt x="795337" y="211138"/>
                    </a:moveTo>
                    <a:lnTo>
                      <a:pt x="738187" y="228601"/>
                    </a:lnTo>
                    <a:lnTo>
                      <a:pt x="681037" y="244476"/>
                    </a:lnTo>
                    <a:lnTo>
                      <a:pt x="633412" y="252413"/>
                    </a:lnTo>
                    <a:lnTo>
                      <a:pt x="633412" y="1471613"/>
                    </a:lnTo>
                    <a:lnTo>
                      <a:pt x="673100" y="1479550"/>
                    </a:lnTo>
                    <a:lnTo>
                      <a:pt x="673100" y="285751"/>
                    </a:lnTo>
                    <a:lnTo>
                      <a:pt x="722312" y="268288"/>
                    </a:lnTo>
                    <a:lnTo>
                      <a:pt x="769937" y="252413"/>
                    </a:lnTo>
                    <a:lnTo>
                      <a:pt x="795337" y="244476"/>
                    </a:lnTo>
                    <a:close/>
                    <a:moveTo>
                      <a:pt x="1054100" y="114300"/>
                    </a:moveTo>
                    <a:cubicBezTo>
                      <a:pt x="860425" y="187452"/>
                      <a:pt x="860425" y="187452"/>
                      <a:pt x="860425" y="187452"/>
                    </a:cubicBezTo>
                    <a:cubicBezTo>
                      <a:pt x="860425" y="1333500"/>
                      <a:pt x="860425" y="1333500"/>
                      <a:pt x="860425" y="1333500"/>
                    </a:cubicBezTo>
                    <a:cubicBezTo>
                      <a:pt x="868495" y="1317244"/>
                      <a:pt x="884635" y="1300988"/>
                      <a:pt x="892704" y="1284732"/>
                    </a:cubicBezTo>
                    <a:cubicBezTo>
                      <a:pt x="892704" y="211836"/>
                      <a:pt x="892704" y="211836"/>
                      <a:pt x="892704" y="211836"/>
                    </a:cubicBezTo>
                    <a:cubicBezTo>
                      <a:pt x="1054100" y="154940"/>
                      <a:pt x="1054100" y="154940"/>
                      <a:pt x="1054100" y="154940"/>
                    </a:cubicBezTo>
                    <a:cubicBezTo>
                      <a:pt x="1054100" y="114300"/>
                      <a:pt x="1054100" y="114300"/>
                      <a:pt x="1054100" y="114300"/>
                    </a:cubicBezTo>
                    <a:close/>
                    <a:moveTo>
                      <a:pt x="1216819" y="90488"/>
                    </a:moveTo>
                    <a:cubicBezTo>
                      <a:pt x="1198845" y="90488"/>
                      <a:pt x="1184275" y="102926"/>
                      <a:pt x="1184275" y="118269"/>
                    </a:cubicBezTo>
                    <a:cubicBezTo>
                      <a:pt x="1184275" y="133612"/>
                      <a:pt x="1198845" y="146050"/>
                      <a:pt x="1216819" y="146050"/>
                    </a:cubicBezTo>
                    <a:cubicBezTo>
                      <a:pt x="1234793" y="146050"/>
                      <a:pt x="1249363" y="133612"/>
                      <a:pt x="1249363" y="118269"/>
                    </a:cubicBezTo>
                    <a:cubicBezTo>
                      <a:pt x="1249363" y="102926"/>
                      <a:pt x="1234793" y="90488"/>
                      <a:pt x="1216819" y="90488"/>
                    </a:cubicBezTo>
                    <a:close/>
                    <a:moveTo>
                      <a:pt x="1135063" y="0"/>
                    </a:moveTo>
                    <a:lnTo>
                      <a:pt x="2279650" y="382588"/>
                    </a:lnTo>
                    <a:lnTo>
                      <a:pt x="2279650" y="1027146"/>
                    </a:lnTo>
                    <a:lnTo>
                      <a:pt x="2308667" y="1062749"/>
                    </a:lnTo>
                    <a:cubicBezTo>
                      <a:pt x="2367737" y="1151339"/>
                      <a:pt x="2401981" y="1258085"/>
                      <a:pt x="2401981" y="1373981"/>
                    </a:cubicBezTo>
                    <a:cubicBezTo>
                      <a:pt x="2393864" y="1422780"/>
                      <a:pt x="2385747" y="1471578"/>
                      <a:pt x="2377630" y="1520376"/>
                    </a:cubicBezTo>
                    <a:cubicBezTo>
                      <a:pt x="2377630" y="1520376"/>
                      <a:pt x="2377630" y="1520376"/>
                      <a:pt x="2401981" y="1520376"/>
                    </a:cubicBezTo>
                    <a:cubicBezTo>
                      <a:pt x="2515620" y="1520376"/>
                      <a:pt x="2613025" y="1609840"/>
                      <a:pt x="2613025" y="1723703"/>
                    </a:cubicBezTo>
                    <a:cubicBezTo>
                      <a:pt x="2613025" y="1837565"/>
                      <a:pt x="2531854" y="1927029"/>
                      <a:pt x="2418215" y="1935162"/>
                    </a:cubicBezTo>
                    <a:cubicBezTo>
                      <a:pt x="2418215" y="1935162"/>
                      <a:pt x="2418215" y="1935162"/>
                      <a:pt x="1200653" y="1935162"/>
                    </a:cubicBezTo>
                    <a:cubicBezTo>
                      <a:pt x="1015990" y="1935162"/>
                      <a:pt x="862399" y="1804398"/>
                      <a:pt x="826887" y="1635494"/>
                    </a:cubicBezTo>
                    <a:lnTo>
                      <a:pt x="825642" y="1623510"/>
                    </a:lnTo>
                    <a:lnTo>
                      <a:pt x="0" y="1317625"/>
                    </a:lnTo>
                    <a:lnTo>
                      <a:pt x="0" y="382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8">
                <a:extLst>
                  <a:ext uri="{FF2B5EF4-FFF2-40B4-BE49-F238E27FC236}">
                    <a16:creationId xmlns:a16="http://schemas.microsoft.com/office/drawing/2014/main" id="{44122459-CF0D-4384-92DB-AEB5E559751D}"/>
                  </a:ext>
                </a:extLst>
              </p:cNvPr>
              <p:cNvSpPr>
                <a:spLocks noEditPoints="1"/>
              </p:cNvSpPr>
              <p:nvPr/>
            </p:nvSpPr>
            <p:spPr bwMode="auto">
              <a:xfrm>
                <a:off x="3805238" y="2401888"/>
                <a:ext cx="1841500" cy="1179512"/>
              </a:xfrm>
              <a:custGeom>
                <a:avLst/>
                <a:gdLst>
                  <a:gd name="T0" fmla="*/ 50 w 227"/>
                  <a:gd name="T1" fmla="*/ 145 h 145"/>
                  <a:gd name="T2" fmla="*/ 0 w 227"/>
                  <a:gd name="T3" fmla="*/ 95 h 145"/>
                  <a:gd name="T4" fmla="*/ 50 w 227"/>
                  <a:gd name="T5" fmla="*/ 44 h 145"/>
                  <a:gd name="T6" fmla="*/ 63 w 227"/>
                  <a:gd name="T7" fmla="*/ 46 h 145"/>
                  <a:gd name="T8" fmla="*/ 129 w 227"/>
                  <a:gd name="T9" fmla="*/ 0 h 145"/>
                  <a:gd name="T10" fmla="*/ 201 w 227"/>
                  <a:gd name="T11" fmla="*/ 72 h 145"/>
                  <a:gd name="T12" fmla="*/ 199 w 227"/>
                  <a:gd name="T13" fmla="*/ 87 h 145"/>
                  <a:gd name="T14" fmla="*/ 227 w 227"/>
                  <a:gd name="T15" fmla="*/ 115 h 145"/>
                  <a:gd name="T16" fmla="*/ 201 w 227"/>
                  <a:gd name="T17" fmla="*/ 145 h 145"/>
                  <a:gd name="T18" fmla="*/ 50 w 227"/>
                  <a:gd name="T19" fmla="*/ 145 h 145"/>
                  <a:gd name="T20" fmla="*/ 50 w 227"/>
                  <a:gd name="T21" fmla="*/ 51 h 145"/>
                  <a:gd name="T22" fmla="*/ 6 w 227"/>
                  <a:gd name="T23" fmla="*/ 95 h 145"/>
                  <a:gd name="T24" fmla="*/ 50 w 227"/>
                  <a:gd name="T25" fmla="*/ 138 h 145"/>
                  <a:gd name="T26" fmla="*/ 200 w 227"/>
                  <a:gd name="T27" fmla="*/ 138 h 145"/>
                  <a:gd name="T28" fmla="*/ 221 w 227"/>
                  <a:gd name="T29" fmla="*/ 115 h 145"/>
                  <a:gd name="T30" fmla="*/ 198 w 227"/>
                  <a:gd name="T31" fmla="*/ 93 h 145"/>
                  <a:gd name="T32" fmla="*/ 191 w 227"/>
                  <a:gd name="T33" fmla="*/ 93 h 145"/>
                  <a:gd name="T34" fmla="*/ 192 w 227"/>
                  <a:gd name="T35" fmla="*/ 89 h 145"/>
                  <a:gd name="T36" fmla="*/ 194 w 227"/>
                  <a:gd name="T37" fmla="*/ 72 h 145"/>
                  <a:gd name="T38" fmla="*/ 129 w 227"/>
                  <a:gd name="T39" fmla="*/ 7 h 145"/>
                  <a:gd name="T40" fmla="*/ 68 w 227"/>
                  <a:gd name="T41" fmla="*/ 51 h 145"/>
                  <a:gd name="T42" fmla="*/ 67 w 227"/>
                  <a:gd name="T43" fmla="*/ 54 h 145"/>
                  <a:gd name="T44" fmla="*/ 64 w 227"/>
                  <a:gd name="T45" fmla="*/ 54 h 145"/>
                  <a:gd name="T46" fmla="*/ 50 w 227"/>
                  <a:gd name="T47" fmla="*/ 5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145">
                    <a:moveTo>
                      <a:pt x="50" y="145"/>
                    </a:moveTo>
                    <a:cubicBezTo>
                      <a:pt x="22" y="145"/>
                      <a:pt x="0" y="122"/>
                      <a:pt x="0" y="95"/>
                    </a:cubicBezTo>
                    <a:cubicBezTo>
                      <a:pt x="0" y="67"/>
                      <a:pt x="22" y="44"/>
                      <a:pt x="50" y="44"/>
                    </a:cubicBezTo>
                    <a:cubicBezTo>
                      <a:pt x="54" y="44"/>
                      <a:pt x="59" y="45"/>
                      <a:pt x="63" y="46"/>
                    </a:cubicBezTo>
                    <a:cubicBezTo>
                      <a:pt x="73" y="19"/>
                      <a:pt x="100" y="0"/>
                      <a:pt x="129" y="0"/>
                    </a:cubicBezTo>
                    <a:cubicBezTo>
                      <a:pt x="169" y="0"/>
                      <a:pt x="201" y="32"/>
                      <a:pt x="201" y="72"/>
                    </a:cubicBezTo>
                    <a:cubicBezTo>
                      <a:pt x="201" y="77"/>
                      <a:pt x="200" y="82"/>
                      <a:pt x="199" y="87"/>
                    </a:cubicBezTo>
                    <a:cubicBezTo>
                      <a:pt x="215" y="87"/>
                      <a:pt x="227" y="100"/>
                      <a:pt x="227" y="115"/>
                    </a:cubicBezTo>
                    <a:cubicBezTo>
                      <a:pt x="227" y="130"/>
                      <a:pt x="216" y="143"/>
                      <a:pt x="201" y="145"/>
                    </a:cubicBezTo>
                    <a:cubicBezTo>
                      <a:pt x="50" y="145"/>
                      <a:pt x="50" y="145"/>
                      <a:pt x="50" y="145"/>
                    </a:cubicBezTo>
                    <a:moveTo>
                      <a:pt x="50" y="51"/>
                    </a:moveTo>
                    <a:cubicBezTo>
                      <a:pt x="26" y="51"/>
                      <a:pt x="6" y="70"/>
                      <a:pt x="6" y="95"/>
                    </a:cubicBezTo>
                    <a:cubicBezTo>
                      <a:pt x="6" y="119"/>
                      <a:pt x="26" y="138"/>
                      <a:pt x="50" y="138"/>
                    </a:cubicBezTo>
                    <a:cubicBezTo>
                      <a:pt x="200" y="138"/>
                      <a:pt x="200" y="138"/>
                      <a:pt x="200" y="138"/>
                    </a:cubicBezTo>
                    <a:cubicBezTo>
                      <a:pt x="212" y="137"/>
                      <a:pt x="221" y="127"/>
                      <a:pt x="221" y="115"/>
                    </a:cubicBezTo>
                    <a:cubicBezTo>
                      <a:pt x="220" y="103"/>
                      <a:pt x="211" y="93"/>
                      <a:pt x="198" y="93"/>
                    </a:cubicBezTo>
                    <a:cubicBezTo>
                      <a:pt x="191" y="93"/>
                      <a:pt x="191" y="93"/>
                      <a:pt x="191" y="93"/>
                    </a:cubicBezTo>
                    <a:cubicBezTo>
                      <a:pt x="192" y="89"/>
                      <a:pt x="192" y="89"/>
                      <a:pt x="192" y="89"/>
                    </a:cubicBezTo>
                    <a:cubicBezTo>
                      <a:pt x="193" y="83"/>
                      <a:pt x="194" y="78"/>
                      <a:pt x="194" y="72"/>
                    </a:cubicBezTo>
                    <a:cubicBezTo>
                      <a:pt x="194" y="36"/>
                      <a:pt x="165" y="7"/>
                      <a:pt x="129" y="7"/>
                    </a:cubicBezTo>
                    <a:cubicBezTo>
                      <a:pt x="101" y="7"/>
                      <a:pt x="77" y="25"/>
                      <a:pt x="68" y="51"/>
                    </a:cubicBezTo>
                    <a:cubicBezTo>
                      <a:pt x="67" y="54"/>
                      <a:pt x="67" y="54"/>
                      <a:pt x="67" y="54"/>
                    </a:cubicBezTo>
                    <a:cubicBezTo>
                      <a:pt x="64" y="54"/>
                      <a:pt x="64" y="54"/>
                      <a:pt x="64" y="54"/>
                    </a:cubicBezTo>
                    <a:cubicBezTo>
                      <a:pt x="60" y="52"/>
                      <a:pt x="55" y="51"/>
                      <a:pt x="50" y="51"/>
                    </a:cubicBezTo>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15" name="Group 14">
            <a:extLst>
              <a:ext uri="{FF2B5EF4-FFF2-40B4-BE49-F238E27FC236}">
                <a16:creationId xmlns:a16="http://schemas.microsoft.com/office/drawing/2014/main" id="{A44E030A-E352-4DEC-8A72-2E3FEB9881D4}"/>
              </a:ext>
            </a:extLst>
          </p:cNvPr>
          <p:cNvGrpSpPr/>
          <p:nvPr/>
        </p:nvGrpSpPr>
        <p:grpSpPr>
          <a:xfrm>
            <a:off x="6661793" y="4388088"/>
            <a:ext cx="1424581" cy="933359"/>
            <a:chOff x="5769607" y="4068704"/>
            <a:chExt cx="1424581" cy="933359"/>
          </a:xfrm>
        </p:grpSpPr>
        <p:sp>
          <p:nvSpPr>
            <p:cNvPr id="64" name="Rectangle 63">
              <a:extLst>
                <a:ext uri="{FF2B5EF4-FFF2-40B4-BE49-F238E27FC236}">
                  <a16:creationId xmlns:a16="http://schemas.microsoft.com/office/drawing/2014/main" id="{364AC283-F76F-4074-8039-F13DEF25358E}"/>
                </a:ext>
              </a:extLst>
            </p:cNvPr>
            <p:cNvSpPr/>
            <p:nvPr/>
          </p:nvSpPr>
          <p:spPr bwMode="auto">
            <a:xfrm>
              <a:off x="5769607" y="4068704"/>
              <a:ext cx="1424581" cy="93335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Data /Storage</a:t>
              </a:r>
            </a:p>
          </p:txBody>
        </p:sp>
        <p:sp>
          <p:nvSpPr>
            <p:cNvPr id="66" name="Freeform 6">
              <a:extLst>
                <a:ext uri="{FF2B5EF4-FFF2-40B4-BE49-F238E27FC236}">
                  <a16:creationId xmlns:a16="http://schemas.microsoft.com/office/drawing/2014/main" id="{F915754A-5DBF-4A14-B2CE-318FABC0ADCF}"/>
                </a:ext>
              </a:extLst>
            </p:cNvPr>
            <p:cNvSpPr>
              <a:spLocks noEditPoints="1"/>
            </p:cNvSpPr>
            <p:nvPr/>
          </p:nvSpPr>
          <p:spPr bwMode="auto">
            <a:xfrm>
              <a:off x="6323201" y="4117922"/>
              <a:ext cx="336468" cy="336468"/>
            </a:xfrm>
            <a:custGeom>
              <a:avLst/>
              <a:gdLst>
                <a:gd name="T0" fmla="*/ 134 w 268"/>
                <a:gd name="T1" fmla="*/ 0 h 268"/>
                <a:gd name="T2" fmla="*/ 40 w 268"/>
                <a:gd name="T3" fmla="*/ 59 h 268"/>
                <a:gd name="T4" fmla="*/ 0 w 268"/>
                <a:gd name="T5" fmla="*/ 59 h 268"/>
                <a:gd name="T6" fmla="*/ 0 w 268"/>
                <a:gd name="T7" fmla="*/ 268 h 268"/>
                <a:gd name="T8" fmla="*/ 268 w 268"/>
                <a:gd name="T9" fmla="*/ 268 h 268"/>
                <a:gd name="T10" fmla="*/ 268 w 268"/>
                <a:gd name="T11" fmla="*/ 59 h 268"/>
                <a:gd name="T12" fmla="*/ 228 w 268"/>
                <a:gd name="T13" fmla="*/ 59 h 268"/>
                <a:gd name="T14" fmla="*/ 134 w 268"/>
                <a:gd name="T15" fmla="*/ 0 h 268"/>
                <a:gd name="T16" fmla="*/ 50 w 268"/>
                <a:gd name="T17" fmla="*/ 84 h 268"/>
                <a:gd name="T18" fmla="*/ 126 w 268"/>
                <a:gd name="T19" fmla="*/ 138 h 268"/>
                <a:gd name="T20" fmla="*/ 126 w 268"/>
                <a:gd name="T21" fmla="*/ 212 h 268"/>
                <a:gd name="T22" fmla="*/ 50 w 268"/>
                <a:gd name="T23" fmla="*/ 159 h 268"/>
                <a:gd name="T24" fmla="*/ 50 w 268"/>
                <a:gd name="T25" fmla="*/ 84 h 268"/>
                <a:gd name="T26" fmla="*/ 142 w 268"/>
                <a:gd name="T27" fmla="*/ 138 h 268"/>
                <a:gd name="T28" fmla="*/ 218 w 268"/>
                <a:gd name="T29" fmla="*/ 84 h 268"/>
                <a:gd name="T30" fmla="*/ 218 w 268"/>
                <a:gd name="T31" fmla="*/ 159 h 268"/>
                <a:gd name="T32" fmla="*/ 142 w 268"/>
                <a:gd name="T33" fmla="*/ 212 h 268"/>
                <a:gd name="T34" fmla="*/ 142 w 268"/>
                <a:gd name="T35" fmla="*/ 138 h 268"/>
                <a:gd name="T36" fmla="*/ 212 w 268"/>
                <a:gd name="T37" fmla="*/ 69 h 268"/>
                <a:gd name="T38" fmla="*/ 134 w 268"/>
                <a:gd name="T39" fmla="*/ 124 h 268"/>
                <a:gd name="T40" fmla="*/ 56 w 268"/>
                <a:gd name="T41" fmla="*/ 69 h 268"/>
                <a:gd name="T42" fmla="*/ 134 w 268"/>
                <a:gd name="T43" fmla="*/ 19 h 268"/>
                <a:gd name="T44" fmla="*/ 212 w 268"/>
                <a:gd name="T45" fmla="*/ 69 h 268"/>
                <a:gd name="T46" fmla="*/ 251 w 268"/>
                <a:gd name="T47" fmla="*/ 251 h 268"/>
                <a:gd name="T48" fmla="*/ 17 w 268"/>
                <a:gd name="T49" fmla="*/ 251 h 268"/>
                <a:gd name="T50" fmla="*/ 17 w 268"/>
                <a:gd name="T51" fmla="*/ 75 h 268"/>
                <a:gd name="T52" fmla="*/ 33 w 268"/>
                <a:gd name="T53" fmla="*/ 75 h 268"/>
                <a:gd name="T54" fmla="*/ 33 w 268"/>
                <a:gd name="T55" fmla="*/ 168 h 268"/>
                <a:gd name="T56" fmla="*/ 134 w 268"/>
                <a:gd name="T57" fmla="*/ 237 h 268"/>
                <a:gd name="T58" fmla="*/ 235 w 268"/>
                <a:gd name="T59" fmla="*/ 168 h 268"/>
                <a:gd name="T60" fmla="*/ 235 w 268"/>
                <a:gd name="T61" fmla="*/ 75 h 268"/>
                <a:gd name="T62" fmla="*/ 251 w 268"/>
                <a:gd name="T63" fmla="*/ 75 h 268"/>
                <a:gd name="T64" fmla="*/ 251 w 268"/>
                <a:gd name="T65" fmla="*/ 25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8" h="268">
                  <a:moveTo>
                    <a:pt x="134" y="0"/>
                  </a:moveTo>
                  <a:lnTo>
                    <a:pt x="40" y="59"/>
                  </a:lnTo>
                  <a:lnTo>
                    <a:pt x="0" y="59"/>
                  </a:lnTo>
                  <a:lnTo>
                    <a:pt x="0" y="268"/>
                  </a:lnTo>
                  <a:lnTo>
                    <a:pt x="268" y="268"/>
                  </a:lnTo>
                  <a:lnTo>
                    <a:pt x="268" y="59"/>
                  </a:lnTo>
                  <a:lnTo>
                    <a:pt x="228" y="59"/>
                  </a:lnTo>
                  <a:lnTo>
                    <a:pt x="134" y="0"/>
                  </a:lnTo>
                  <a:close/>
                  <a:moveTo>
                    <a:pt x="50" y="84"/>
                  </a:moveTo>
                  <a:lnTo>
                    <a:pt x="126" y="138"/>
                  </a:lnTo>
                  <a:lnTo>
                    <a:pt x="126" y="212"/>
                  </a:lnTo>
                  <a:lnTo>
                    <a:pt x="50" y="159"/>
                  </a:lnTo>
                  <a:lnTo>
                    <a:pt x="50" y="84"/>
                  </a:lnTo>
                  <a:close/>
                  <a:moveTo>
                    <a:pt x="142" y="138"/>
                  </a:moveTo>
                  <a:lnTo>
                    <a:pt x="218" y="84"/>
                  </a:lnTo>
                  <a:lnTo>
                    <a:pt x="218" y="159"/>
                  </a:lnTo>
                  <a:lnTo>
                    <a:pt x="142" y="212"/>
                  </a:lnTo>
                  <a:lnTo>
                    <a:pt x="142" y="138"/>
                  </a:lnTo>
                  <a:close/>
                  <a:moveTo>
                    <a:pt x="212" y="69"/>
                  </a:moveTo>
                  <a:lnTo>
                    <a:pt x="134" y="124"/>
                  </a:lnTo>
                  <a:lnTo>
                    <a:pt x="56" y="69"/>
                  </a:lnTo>
                  <a:lnTo>
                    <a:pt x="134" y="19"/>
                  </a:lnTo>
                  <a:lnTo>
                    <a:pt x="212" y="69"/>
                  </a:lnTo>
                  <a:close/>
                  <a:moveTo>
                    <a:pt x="251" y="251"/>
                  </a:moveTo>
                  <a:lnTo>
                    <a:pt x="17" y="251"/>
                  </a:lnTo>
                  <a:lnTo>
                    <a:pt x="17" y="75"/>
                  </a:lnTo>
                  <a:lnTo>
                    <a:pt x="33" y="75"/>
                  </a:lnTo>
                  <a:lnTo>
                    <a:pt x="33" y="168"/>
                  </a:lnTo>
                  <a:lnTo>
                    <a:pt x="134" y="237"/>
                  </a:lnTo>
                  <a:lnTo>
                    <a:pt x="235" y="168"/>
                  </a:lnTo>
                  <a:lnTo>
                    <a:pt x="235" y="75"/>
                  </a:lnTo>
                  <a:lnTo>
                    <a:pt x="251" y="75"/>
                  </a:lnTo>
                  <a:lnTo>
                    <a:pt x="251" y="251"/>
                  </a:lnTo>
                  <a:close/>
                </a:path>
              </a:pathLst>
            </a:custGeom>
            <a:solidFill>
              <a:schemeClr val="bg1"/>
            </a:solidFill>
            <a:ln>
              <a:noFill/>
            </a:ln>
          </p:spPr>
          <p:txBody>
            <a:bodyPr vert="horz" wrap="square" lIns="91440" tIns="457200" rIns="9144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FFFFFF"/>
                    </a:gs>
                    <a:gs pos="99000">
                      <a:srgbClr val="FFFFFF"/>
                    </a:gs>
                  </a:gsLst>
                  <a:lin ang="5400000" scaled="0"/>
                </a:gra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3B442D9A-76E7-4477-83C4-28CFF382F77C}"/>
              </a:ext>
            </a:extLst>
          </p:cNvPr>
          <p:cNvGrpSpPr/>
          <p:nvPr/>
        </p:nvGrpSpPr>
        <p:grpSpPr>
          <a:xfrm>
            <a:off x="8150720" y="4388088"/>
            <a:ext cx="1497994" cy="917466"/>
            <a:chOff x="8559200" y="4050487"/>
            <a:chExt cx="1497994" cy="917466"/>
          </a:xfrm>
        </p:grpSpPr>
        <p:sp>
          <p:nvSpPr>
            <p:cNvPr id="65" name="Rectangle 64">
              <a:extLst>
                <a:ext uri="{FF2B5EF4-FFF2-40B4-BE49-F238E27FC236}">
                  <a16:creationId xmlns:a16="http://schemas.microsoft.com/office/drawing/2014/main" id="{F26BEA25-7AC4-40E7-90DC-24B26D25DB60}"/>
                </a:ext>
              </a:extLst>
            </p:cNvPr>
            <p:cNvSpPr/>
            <p:nvPr/>
          </p:nvSpPr>
          <p:spPr bwMode="auto">
            <a:xfrm>
              <a:off x="8559200" y="4050487"/>
              <a:ext cx="1497994" cy="91746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Intelligence</a:t>
              </a:r>
            </a:p>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      </a:t>
              </a:r>
            </a:p>
          </p:txBody>
        </p:sp>
        <p:sp>
          <p:nvSpPr>
            <p:cNvPr id="67" name="Freeform 14">
              <a:extLst>
                <a:ext uri="{FF2B5EF4-FFF2-40B4-BE49-F238E27FC236}">
                  <a16:creationId xmlns:a16="http://schemas.microsoft.com/office/drawing/2014/main" id="{F82FB8C9-A727-425A-A603-F1B18DC1187D}"/>
                </a:ext>
              </a:extLst>
            </p:cNvPr>
            <p:cNvSpPr>
              <a:spLocks noEditPoints="1"/>
            </p:cNvSpPr>
            <p:nvPr/>
          </p:nvSpPr>
          <p:spPr bwMode="auto">
            <a:xfrm>
              <a:off x="9149706" y="4146754"/>
              <a:ext cx="299857" cy="325483"/>
            </a:xfrm>
            <a:custGeom>
              <a:avLst/>
              <a:gdLst>
                <a:gd name="T0" fmla="*/ 81 w 82"/>
                <a:gd name="T1" fmla="*/ 76 h 96"/>
                <a:gd name="T2" fmla="*/ 61 w 82"/>
                <a:gd name="T3" fmla="*/ 39 h 96"/>
                <a:gd name="T4" fmla="*/ 61 w 82"/>
                <a:gd name="T5" fmla="*/ 8 h 96"/>
                <a:gd name="T6" fmla="*/ 65 w 82"/>
                <a:gd name="T7" fmla="*/ 8 h 96"/>
                <a:gd name="T8" fmla="*/ 65 w 82"/>
                <a:gd name="T9" fmla="*/ 0 h 96"/>
                <a:gd name="T10" fmla="*/ 61 w 82"/>
                <a:gd name="T11" fmla="*/ 0 h 96"/>
                <a:gd name="T12" fmla="*/ 21 w 82"/>
                <a:gd name="T13" fmla="*/ 0 h 96"/>
                <a:gd name="T14" fmla="*/ 17 w 82"/>
                <a:gd name="T15" fmla="*/ 0 h 96"/>
                <a:gd name="T16" fmla="*/ 17 w 82"/>
                <a:gd name="T17" fmla="*/ 8 h 96"/>
                <a:gd name="T18" fmla="*/ 21 w 82"/>
                <a:gd name="T19" fmla="*/ 8 h 96"/>
                <a:gd name="T20" fmla="*/ 21 w 82"/>
                <a:gd name="T21" fmla="*/ 39 h 96"/>
                <a:gd name="T22" fmla="*/ 1 w 82"/>
                <a:gd name="T23" fmla="*/ 76 h 96"/>
                <a:gd name="T24" fmla="*/ 0 w 82"/>
                <a:gd name="T25" fmla="*/ 82 h 96"/>
                <a:gd name="T26" fmla="*/ 3 w 82"/>
                <a:gd name="T27" fmla="*/ 92 h 96"/>
                <a:gd name="T28" fmla="*/ 13 w 82"/>
                <a:gd name="T29" fmla="*/ 96 h 96"/>
                <a:gd name="T30" fmla="*/ 69 w 82"/>
                <a:gd name="T31" fmla="*/ 96 h 96"/>
                <a:gd name="T32" fmla="*/ 79 w 82"/>
                <a:gd name="T33" fmla="*/ 92 h 96"/>
                <a:gd name="T34" fmla="*/ 82 w 82"/>
                <a:gd name="T35" fmla="*/ 82 h 96"/>
                <a:gd name="T36" fmla="*/ 81 w 82"/>
                <a:gd name="T37" fmla="*/ 76 h 96"/>
                <a:gd name="T38" fmla="*/ 53 w 82"/>
                <a:gd name="T39" fmla="*/ 8 h 96"/>
                <a:gd name="T40" fmla="*/ 53 w 82"/>
                <a:gd name="T41" fmla="*/ 16 h 96"/>
                <a:gd name="T42" fmla="*/ 45 w 82"/>
                <a:gd name="T43" fmla="*/ 16 h 96"/>
                <a:gd name="T44" fmla="*/ 45 w 82"/>
                <a:gd name="T45" fmla="*/ 24 h 96"/>
                <a:gd name="T46" fmla="*/ 53 w 82"/>
                <a:gd name="T47" fmla="*/ 24 h 96"/>
                <a:gd name="T48" fmla="*/ 53 w 82"/>
                <a:gd name="T49" fmla="*/ 32 h 96"/>
                <a:gd name="T50" fmla="*/ 45 w 82"/>
                <a:gd name="T51" fmla="*/ 32 h 96"/>
                <a:gd name="T52" fmla="*/ 45 w 82"/>
                <a:gd name="T53" fmla="*/ 40 h 96"/>
                <a:gd name="T54" fmla="*/ 53 w 82"/>
                <a:gd name="T55" fmla="*/ 40 h 96"/>
                <a:gd name="T56" fmla="*/ 53 w 82"/>
                <a:gd name="T57" fmla="*/ 41 h 96"/>
                <a:gd name="T58" fmla="*/ 57 w 82"/>
                <a:gd name="T59" fmla="*/ 48 h 96"/>
                <a:gd name="T60" fmla="*/ 45 w 82"/>
                <a:gd name="T61" fmla="*/ 48 h 96"/>
                <a:gd name="T62" fmla="*/ 45 w 82"/>
                <a:gd name="T63" fmla="*/ 56 h 96"/>
                <a:gd name="T64" fmla="*/ 61 w 82"/>
                <a:gd name="T65" fmla="*/ 56 h 96"/>
                <a:gd name="T66" fmla="*/ 65 w 82"/>
                <a:gd name="T67" fmla="*/ 64 h 96"/>
                <a:gd name="T68" fmla="*/ 17 w 82"/>
                <a:gd name="T69" fmla="*/ 64 h 96"/>
                <a:gd name="T70" fmla="*/ 29 w 82"/>
                <a:gd name="T71" fmla="*/ 41 h 96"/>
                <a:gd name="T72" fmla="*/ 29 w 82"/>
                <a:gd name="T73" fmla="*/ 40 h 96"/>
                <a:gd name="T74" fmla="*/ 29 w 82"/>
                <a:gd name="T75" fmla="*/ 8 h 96"/>
                <a:gd name="T76" fmla="*/ 53 w 82"/>
                <a:gd name="T77" fmla="*/ 8 h 96"/>
                <a:gd name="T78" fmla="*/ 73 w 82"/>
                <a:gd name="T79" fmla="*/ 86 h 96"/>
                <a:gd name="T80" fmla="*/ 69 w 82"/>
                <a:gd name="T81" fmla="*/ 88 h 96"/>
                <a:gd name="T82" fmla="*/ 13 w 82"/>
                <a:gd name="T83" fmla="*/ 88 h 96"/>
                <a:gd name="T84" fmla="*/ 9 w 82"/>
                <a:gd name="T85" fmla="*/ 86 h 96"/>
                <a:gd name="T86" fmla="*/ 8 w 82"/>
                <a:gd name="T87" fmla="*/ 82 h 96"/>
                <a:gd name="T88" fmla="*/ 8 w 82"/>
                <a:gd name="T89" fmla="*/ 80 h 96"/>
                <a:gd name="T90" fmla="*/ 12 w 82"/>
                <a:gd name="T91" fmla="*/ 72 h 96"/>
                <a:gd name="T92" fmla="*/ 70 w 82"/>
                <a:gd name="T93" fmla="*/ 72 h 96"/>
                <a:gd name="T94" fmla="*/ 74 w 82"/>
                <a:gd name="T95" fmla="*/ 80 h 96"/>
                <a:gd name="T96" fmla="*/ 74 w 82"/>
                <a:gd name="T97" fmla="*/ 82 h 96"/>
                <a:gd name="T98" fmla="*/ 73 w 82"/>
                <a:gd name="T99"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 h="96">
                  <a:moveTo>
                    <a:pt x="81" y="76"/>
                  </a:moveTo>
                  <a:cubicBezTo>
                    <a:pt x="61" y="39"/>
                    <a:pt x="61" y="39"/>
                    <a:pt x="61" y="39"/>
                  </a:cubicBezTo>
                  <a:cubicBezTo>
                    <a:pt x="61" y="8"/>
                    <a:pt x="61" y="8"/>
                    <a:pt x="61" y="8"/>
                  </a:cubicBezTo>
                  <a:cubicBezTo>
                    <a:pt x="65" y="8"/>
                    <a:pt x="65" y="8"/>
                    <a:pt x="65" y="8"/>
                  </a:cubicBezTo>
                  <a:cubicBezTo>
                    <a:pt x="65" y="0"/>
                    <a:pt x="65" y="0"/>
                    <a:pt x="65" y="0"/>
                  </a:cubicBezTo>
                  <a:cubicBezTo>
                    <a:pt x="61" y="0"/>
                    <a:pt x="61" y="0"/>
                    <a:pt x="61" y="0"/>
                  </a:cubicBezTo>
                  <a:cubicBezTo>
                    <a:pt x="21" y="0"/>
                    <a:pt x="21" y="0"/>
                    <a:pt x="21" y="0"/>
                  </a:cubicBezTo>
                  <a:cubicBezTo>
                    <a:pt x="17" y="0"/>
                    <a:pt x="17" y="0"/>
                    <a:pt x="17" y="0"/>
                  </a:cubicBezTo>
                  <a:cubicBezTo>
                    <a:pt x="17" y="8"/>
                    <a:pt x="17" y="8"/>
                    <a:pt x="17" y="8"/>
                  </a:cubicBezTo>
                  <a:cubicBezTo>
                    <a:pt x="21" y="8"/>
                    <a:pt x="21" y="8"/>
                    <a:pt x="21" y="8"/>
                  </a:cubicBezTo>
                  <a:cubicBezTo>
                    <a:pt x="21" y="39"/>
                    <a:pt x="21" y="39"/>
                    <a:pt x="21" y="39"/>
                  </a:cubicBezTo>
                  <a:cubicBezTo>
                    <a:pt x="1" y="76"/>
                    <a:pt x="1" y="76"/>
                    <a:pt x="1" y="76"/>
                  </a:cubicBezTo>
                  <a:cubicBezTo>
                    <a:pt x="0" y="78"/>
                    <a:pt x="0" y="80"/>
                    <a:pt x="0" y="82"/>
                  </a:cubicBezTo>
                  <a:cubicBezTo>
                    <a:pt x="0" y="86"/>
                    <a:pt x="1" y="89"/>
                    <a:pt x="3" y="92"/>
                  </a:cubicBezTo>
                  <a:cubicBezTo>
                    <a:pt x="6" y="94"/>
                    <a:pt x="9" y="96"/>
                    <a:pt x="13" y="96"/>
                  </a:cubicBezTo>
                  <a:cubicBezTo>
                    <a:pt x="69" y="96"/>
                    <a:pt x="69" y="96"/>
                    <a:pt x="69" y="96"/>
                  </a:cubicBezTo>
                  <a:cubicBezTo>
                    <a:pt x="73" y="96"/>
                    <a:pt x="76" y="94"/>
                    <a:pt x="79" y="92"/>
                  </a:cubicBezTo>
                  <a:cubicBezTo>
                    <a:pt x="81" y="89"/>
                    <a:pt x="82" y="86"/>
                    <a:pt x="82" y="82"/>
                  </a:cubicBezTo>
                  <a:cubicBezTo>
                    <a:pt x="82" y="80"/>
                    <a:pt x="82" y="78"/>
                    <a:pt x="81" y="76"/>
                  </a:cubicBezTo>
                  <a:close/>
                  <a:moveTo>
                    <a:pt x="53" y="8"/>
                  </a:moveTo>
                  <a:cubicBezTo>
                    <a:pt x="53" y="16"/>
                    <a:pt x="53" y="16"/>
                    <a:pt x="53" y="16"/>
                  </a:cubicBezTo>
                  <a:cubicBezTo>
                    <a:pt x="45" y="16"/>
                    <a:pt x="45" y="16"/>
                    <a:pt x="45" y="16"/>
                  </a:cubicBezTo>
                  <a:cubicBezTo>
                    <a:pt x="45" y="24"/>
                    <a:pt x="45" y="24"/>
                    <a:pt x="45" y="24"/>
                  </a:cubicBezTo>
                  <a:cubicBezTo>
                    <a:pt x="53" y="24"/>
                    <a:pt x="53" y="24"/>
                    <a:pt x="53" y="24"/>
                  </a:cubicBezTo>
                  <a:cubicBezTo>
                    <a:pt x="53" y="32"/>
                    <a:pt x="53" y="32"/>
                    <a:pt x="53" y="32"/>
                  </a:cubicBezTo>
                  <a:cubicBezTo>
                    <a:pt x="45" y="32"/>
                    <a:pt x="45" y="32"/>
                    <a:pt x="45" y="32"/>
                  </a:cubicBezTo>
                  <a:cubicBezTo>
                    <a:pt x="45" y="40"/>
                    <a:pt x="45" y="40"/>
                    <a:pt x="45" y="40"/>
                  </a:cubicBezTo>
                  <a:cubicBezTo>
                    <a:pt x="53" y="40"/>
                    <a:pt x="53" y="40"/>
                    <a:pt x="53" y="40"/>
                  </a:cubicBezTo>
                  <a:cubicBezTo>
                    <a:pt x="53" y="41"/>
                    <a:pt x="53" y="41"/>
                    <a:pt x="53" y="41"/>
                  </a:cubicBezTo>
                  <a:cubicBezTo>
                    <a:pt x="57" y="48"/>
                    <a:pt x="57" y="48"/>
                    <a:pt x="57" y="48"/>
                  </a:cubicBezTo>
                  <a:cubicBezTo>
                    <a:pt x="45" y="48"/>
                    <a:pt x="45" y="48"/>
                    <a:pt x="45" y="48"/>
                  </a:cubicBezTo>
                  <a:cubicBezTo>
                    <a:pt x="45" y="56"/>
                    <a:pt x="45" y="56"/>
                    <a:pt x="45" y="56"/>
                  </a:cubicBezTo>
                  <a:cubicBezTo>
                    <a:pt x="61" y="56"/>
                    <a:pt x="61" y="56"/>
                    <a:pt x="61" y="56"/>
                  </a:cubicBezTo>
                  <a:cubicBezTo>
                    <a:pt x="65" y="64"/>
                    <a:pt x="65" y="64"/>
                    <a:pt x="65" y="64"/>
                  </a:cubicBezTo>
                  <a:cubicBezTo>
                    <a:pt x="17" y="64"/>
                    <a:pt x="17" y="64"/>
                    <a:pt x="17" y="64"/>
                  </a:cubicBezTo>
                  <a:cubicBezTo>
                    <a:pt x="29" y="41"/>
                    <a:pt x="29" y="41"/>
                    <a:pt x="29" y="41"/>
                  </a:cubicBezTo>
                  <a:cubicBezTo>
                    <a:pt x="29" y="40"/>
                    <a:pt x="29" y="40"/>
                    <a:pt x="29" y="40"/>
                  </a:cubicBezTo>
                  <a:cubicBezTo>
                    <a:pt x="29" y="8"/>
                    <a:pt x="29" y="8"/>
                    <a:pt x="29" y="8"/>
                  </a:cubicBezTo>
                  <a:lnTo>
                    <a:pt x="53" y="8"/>
                  </a:lnTo>
                  <a:close/>
                  <a:moveTo>
                    <a:pt x="73" y="86"/>
                  </a:moveTo>
                  <a:cubicBezTo>
                    <a:pt x="72" y="87"/>
                    <a:pt x="71" y="88"/>
                    <a:pt x="69" y="88"/>
                  </a:cubicBezTo>
                  <a:cubicBezTo>
                    <a:pt x="13" y="88"/>
                    <a:pt x="13" y="88"/>
                    <a:pt x="13" y="88"/>
                  </a:cubicBezTo>
                  <a:cubicBezTo>
                    <a:pt x="12" y="88"/>
                    <a:pt x="10" y="87"/>
                    <a:pt x="9" y="86"/>
                  </a:cubicBezTo>
                  <a:cubicBezTo>
                    <a:pt x="8" y="85"/>
                    <a:pt x="8" y="84"/>
                    <a:pt x="8" y="82"/>
                  </a:cubicBezTo>
                  <a:cubicBezTo>
                    <a:pt x="8" y="81"/>
                    <a:pt x="8" y="81"/>
                    <a:pt x="8" y="80"/>
                  </a:cubicBezTo>
                  <a:cubicBezTo>
                    <a:pt x="12" y="72"/>
                    <a:pt x="12" y="72"/>
                    <a:pt x="12" y="72"/>
                  </a:cubicBezTo>
                  <a:cubicBezTo>
                    <a:pt x="70" y="72"/>
                    <a:pt x="70" y="72"/>
                    <a:pt x="70" y="72"/>
                  </a:cubicBezTo>
                  <a:cubicBezTo>
                    <a:pt x="74" y="80"/>
                    <a:pt x="74" y="80"/>
                    <a:pt x="74" y="80"/>
                  </a:cubicBezTo>
                  <a:cubicBezTo>
                    <a:pt x="74" y="81"/>
                    <a:pt x="74" y="81"/>
                    <a:pt x="74" y="82"/>
                  </a:cubicBezTo>
                  <a:cubicBezTo>
                    <a:pt x="74" y="84"/>
                    <a:pt x="74" y="85"/>
                    <a:pt x="73" y="86"/>
                  </a:cubicBezTo>
                  <a:close/>
                </a:path>
              </a:pathLst>
            </a:custGeom>
            <a:solidFill>
              <a:schemeClr val="bg1"/>
            </a:solidFill>
            <a:ln>
              <a:noFill/>
            </a:ln>
          </p:spPr>
          <p:txBody>
            <a:bodyPr vert="horz" wrap="square" lIns="91440" tIns="457200" rIns="9144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FFFFFF"/>
                    </a:gs>
                    <a:gs pos="99000">
                      <a:srgbClr val="FFFFFF"/>
                    </a:gs>
                  </a:gsLst>
                  <a:lin ang="5400000" scaled="0"/>
                </a:grad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1AE777D7-54B1-40BD-BEFB-6F645892F8EF}"/>
              </a:ext>
            </a:extLst>
          </p:cNvPr>
          <p:cNvGrpSpPr/>
          <p:nvPr/>
        </p:nvGrpSpPr>
        <p:grpSpPr>
          <a:xfrm>
            <a:off x="3676763" y="4388088"/>
            <a:ext cx="1425274" cy="914141"/>
            <a:chOff x="2242560" y="4087922"/>
            <a:chExt cx="1425274" cy="914141"/>
          </a:xfrm>
        </p:grpSpPr>
        <p:sp>
          <p:nvSpPr>
            <p:cNvPr id="121" name="Rectangle 120"/>
            <p:cNvSpPr/>
            <p:nvPr/>
          </p:nvSpPr>
          <p:spPr bwMode="auto">
            <a:xfrm>
              <a:off x="2242560" y="4087922"/>
              <a:ext cx="1425274" cy="91414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Enterprise Integration </a:t>
              </a:r>
            </a:p>
          </p:txBody>
        </p:sp>
        <p:sp>
          <p:nvSpPr>
            <p:cNvPr id="73" name="Freeform 29">
              <a:extLst>
                <a:ext uri="{FF2B5EF4-FFF2-40B4-BE49-F238E27FC236}">
                  <a16:creationId xmlns:a16="http://schemas.microsoft.com/office/drawing/2014/main" id="{57A3EB4A-D6A6-4E3E-94C5-EDE81E51B19B}"/>
                </a:ext>
              </a:extLst>
            </p:cNvPr>
            <p:cNvSpPr>
              <a:spLocks/>
            </p:cNvSpPr>
            <p:nvPr/>
          </p:nvSpPr>
          <p:spPr bwMode="auto">
            <a:xfrm>
              <a:off x="2857606" y="4202781"/>
              <a:ext cx="336470" cy="213431"/>
            </a:xfrm>
            <a:custGeom>
              <a:avLst/>
              <a:gdLst>
                <a:gd name="T0" fmla="*/ 184 w 268"/>
                <a:gd name="T1" fmla="*/ 42 h 170"/>
                <a:gd name="T2" fmla="*/ 184 w 268"/>
                <a:gd name="T3" fmla="*/ 25 h 170"/>
                <a:gd name="T4" fmla="*/ 168 w 268"/>
                <a:gd name="T5" fmla="*/ 25 h 170"/>
                <a:gd name="T6" fmla="*/ 100 w 268"/>
                <a:gd name="T7" fmla="*/ 25 h 170"/>
                <a:gd name="T8" fmla="*/ 100 w 268"/>
                <a:gd name="T9" fmla="*/ 17 h 170"/>
                <a:gd name="T10" fmla="*/ 100 w 268"/>
                <a:gd name="T11" fmla="*/ 0 h 170"/>
                <a:gd name="T12" fmla="*/ 84 w 268"/>
                <a:gd name="T13" fmla="*/ 0 h 170"/>
                <a:gd name="T14" fmla="*/ 0 w 268"/>
                <a:gd name="T15" fmla="*/ 0 h 170"/>
                <a:gd name="T16" fmla="*/ 0 w 268"/>
                <a:gd name="T17" fmla="*/ 17 h 170"/>
                <a:gd name="T18" fmla="*/ 84 w 268"/>
                <a:gd name="T19" fmla="*/ 17 h 170"/>
                <a:gd name="T20" fmla="*/ 84 w 268"/>
                <a:gd name="T21" fmla="*/ 51 h 170"/>
                <a:gd name="T22" fmla="*/ 0 w 268"/>
                <a:gd name="T23" fmla="*/ 51 h 170"/>
                <a:gd name="T24" fmla="*/ 0 w 268"/>
                <a:gd name="T25" fmla="*/ 68 h 170"/>
                <a:gd name="T26" fmla="*/ 84 w 268"/>
                <a:gd name="T27" fmla="*/ 68 h 170"/>
                <a:gd name="T28" fmla="*/ 100 w 268"/>
                <a:gd name="T29" fmla="*/ 68 h 170"/>
                <a:gd name="T30" fmla="*/ 100 w 268"/>
                <a:gd name="T31" fmla="*/ 51 h 170"/>
                <a:gd name="T32" fmla="*/ 100 w 268"/>
                <a:gd name="T33" fmla="*/ 42 h 170"/>
                <a:gd name="T34" fmla="*/ 168 w 268"/>
                <a:gd name="T35" fmla="*/ 42 h 170"/>
                <a:gd name="T36" fmla="*/ 168 w 268"/>
                <a:gd name="T37" fmla="*/ 128 h 170"/>
                <a:gd name="T38" fmla="*/ 100 w 268"/>
                <a:gd name="T39" fmla="*/ 128 h 170"/>
                <a:gd name="T40" fmla="*/ 100 w 268"/>
                <a:gd name="T41" fmla="*/ 119 h 170"/>
                <a:gd name="T42" fmla="*/ 100 w 268"/>
                <a:gd name="T43" fmla="*/ 102 h 170"/>
                <a:gd name="T44" fmla="*/ 84 w 268"/>
                <a:gd name="T45" fmla="*/ 102 h 170"/>
                <a:gd name="T46" fmla="*/ 0 w 268"/>
                <a:gd name="T47" fmla="*/ 102 h 170"/>
                <a:gd name="T48" fmla="*/ 0 w 268"/>
                <a:gd name="T49" fmla="*/ 119 h 170"/>
                <a:gd name="T50" fmla="*/ 84 w 268"/>
                <a:gd name="T51" fmla="*/ 119 h 170"/>
                <a:gd name="T52" fmla="*/ 84 w 268"/>
                <a:gd name="T53" fmla="*/ 153 h 170"/>
                <a:gd name="T54" fmla="*/ 0 w 268"/>
                <a:gd name="T55" fmla="*/ 153 h 170"/>
                <a:gd name="T56" fmla="*/ 0 w 268"/>
                <a:gd name="T57" fmla="*/ 170 h 170"/>
                <a:gd name="T58" fmla="*/ 84 w 268"/>
                <a:gd name="T59" fmla="*/ 170 h 170"/>
                <a:gd name="T60" fmla="*/ 100 w 268"/>
                <a:gd name="T61" fmla="*/ 170 h 170"/>
                <a:gd name="T62" fmla="*/ 100 w 268"/>
                <a:gd name="T63" fmla="*/ 153 h 170"/>
                <a:gd name="T64" fmla="*/ 100 w 268"/>
                <a:gd name="T65" fmla="*/ 145 h 170"/>
                <a:gd name="T66" fmla="*/ 168 w 268"/>
                <a:gd name="T67" fmla="*/ 145 h 170"/>
                <a:gd name="T68" fmla="*/ 184 w 268"/>
                <a:gd name="T69" fmla="*/ 145 h 170"/>
                <a:gd name="T70" fmla="*/ 184 w 268"/>
                <a:gd name="T71" fmla="*/ 128 h 170"/>
                <a:gd name="T72" fmla="*/ 184 w 268"/>
                <a:gd name="T73" fmla="*/ 94 h 170"/>
                <a:gd name="T74" fmla="*/ 268 w 268"/>
                <a:gd name="T75" fmla="*/ 94 h 170"/>
                <a:gd name="T76" fmla="*/ 268 w 268"/>
                <a:gd name="T77" fmla="*/ 77 h 170"/>
                <a:gd name="T78" fmla="*/ 184 w 268"/>
                <a:gd name="T79" fmla="*/ 77 h 170"/>
                <a:gd name="T80" fmla="*/ 184 w 268"/>
                <a:gd name="T81"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8" h="170">
                  <a:moveTo>
                    <a:pt x="184" y="42"/>
                  </a:moveTo>
                  <a:lnTo>
                    <a:pt x="184" y="25"/>
                  </a:lnTo>
                  <a:lnTo>
                    <a:pt x="168" y="25"/>
                  </a:lnTo>
                  <a:lnTo>
                    <a:pt x="100" y="25"/>
                  </a:lnTo>
                  <a:lnTo>
                    <a:pt x="100" y="17"/>
                  </a:lnTo>
                  <a:lnTo>
                    <a:pt x="100" y="0"/>
                  </a:lnTo>
                  <a:lnTo>
                    <a:pt x="84" y="0"/>
                  </a:lnTo>
                  <a:lnTo>
                    <a:pt x="0" y="0"/>
                  </a:lnTo>
                  <a:lnTo>
                    <a:pt x="0" y="17"/>
                  </a:lnTo>
                  <a:lnTo>
                    <a:pt x="84" y="17"/>
                  </a:lnTo>
                  <a:lnTo>
                    <a:pt x="84" y="51"/>
                  </a:lnTo>
                  <a:lnTo>
                    <a:pt x="0" y="51"/>
                  </a:lnTo>
                  <a:lnTo>
                    <a:pt x="0" y="68"/>
                  </a:lnTo>
                  <a:lnTo>
                    <a:pt x="84" y="68"/>
                  </a:lnTo>
                  <a:lnTo>
                    <a:pt x="100" y="68"/>
                  </a:lnTo>
                  <a:lnTo>
                    <a:pt x="100" y="51"/>
                  </a:lnTo>
                  <a:lnTo>
                    <a:pt x="100" y="42"/>
                  </a:lnTo>
                  <a:lnTo>
                    <a:pt x="168" y="42"/>
                  </a:lnTo>
                  <a:lnTo>
                    <a:pt x="168" y="128"/>
                  </a:lnTo>
                  <a:lnTo>
                    <a:pt x="100" y="128"/>
                  </a:lnTo>
                  <a:lnTo>
                    <a:pt x="100" y="119"/>
                  </a:lnTo>
                  <a:lnTo>
                    <a:pt x="100" y="102"/>
                  </a:lnTo>
                  <a:lnTo>
                    <a:pt x="84" y="102"/>
                  </a:lnTo>
                  <a:lnTo>
                    <a:pt x="0" y="102"/>
                  </a:lnTo>
                  <a:lnTo>
                    <a:pt x="0" y="119"/>
                  </a:lnTo>
                  <a:lnTo>
                    <a:pt x="84" y="119"/>
                  </a:lnTo>
                  <a:lnTo>
                    <a:pt x="84" y="153"/>
                  </a:lnTo>
                  <a:lnTo>
                    <a:pt x="0" y="153"/>
                  </a:lnTo>
                  <a:lnTo>
                    <a:pt x="0" y="170"/>
                  </a:lnTo>
                  <a:lnTo>
                    <a:pt x="84" y="170"/>
                  </a:lnTo>
                  <a:lnTo>
                    <a:pt x="100" y="170"/>
                  </a:lnTo>
                  <a:lnTo>
                    <a:pt x="100" y="153"/>
                  </a:lnTo>
                  <a:lnTo>
                    <a:pt x="100" y="145"/>
                  </a:lnTo>
                  <a:lnTo>
                    <a:pt x="168" y="145"/>
                  </a:lnTo>
                  <a:lnTo>
                    <a:pt x="184" y="145"/>
                  </a:lnTo>
                  <a:lnTo>
                    <a:pt x="184" y="128"/>
                  </a:lnTo>
                  <a:lnTo>
                    <a:pt x="184" y="94"/>
                  </a:lnTo>
                  <a:lnTo>
                    <a:pt x="268" y="94"/>
                  </a:lnTo>
                  <a:lnTo>
                    <a:pt x="268" y="77"/>
                  </a:lnTo>
                  <a:lnTo>
                    <a:pt x="184" y="77"/>
                  </a:lnTo>
                  <a:lnTo>
                    <a:pt x="184" y="42"/>
                  </a:lnTo>
                  <a:close/>
                </a:path>
              </a:pathLst>
            </a:custGeom>
            <a:solidFill>
              <a:schemeClr val="bg1"/>
            </a:solidFill>
            <a:ln>
              <a:noFill/>
            </a:ln>
          </p:spPr>
          <p:txBody>
            <a:bodyPr vert="horz" wrap="square" lIns="91440" tIns="457200" rIns="9144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FFFFFF"/>
                    </a:gs>
                    <a:gs pos="99000">
                      <a:srgbClr val="FFFFFF"/>
                    </a:gs>
                  </a:gsLst>
                  <a:lin ang="5400000" scaled="0"/>
                </a:gradFill>
                <a:effectLst/>
                <a:uLnTx/>
                <a:uFillTx/>
                <a:latin typeface="Segoe UI"/>
                <a:ea typeface="+mn-ea"/>
                <a:cs typeface="+mn-cs"/>
              </a:endParaRPr>
            </a:p>
          </p:txBody>
        </p:sp>
      </p:grpSp>
      <p:sp>
        <p:nvSpPr>
          <p:cNvPr id="68" name="Rectangle 67">
            <a:extLst>
              <a:ext uri="{FF2B5EF4-FFF2-40B4-BE49-F238E27FC236}">
                <a16:creationId xmlns:a16="http://schemas.microsoft.com/office/drawing/2014/main" id="{D079E031-07FB-49C1-A313-C0D62461A779}"/>
              </a:ext>
            </a:extLst>
          </p:cNvPr>
          <p:cNvSpPr/>
          <p:nvPr/>
        </p:nvSpPr>
        <p:spPr bwMode="auto">
          <a:xfrm>
            <a:off x="2187143" y="4388088"/>
            <a:ext cx="1425274" cy="91414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IDE</a:t>
            </a:r>
          </a:p>
        </p:txBody>
      </p:sp>
      <p:sp>
        <p:nvSpPr>
          <p:cNvPr id="71" name="Rectangle 70">
            <a:extLst>
              <a:ext uri="{FF2B5EF4-FFF2-40B4-BE49-F238E27FC236}">
                <a16:creationId xmlns:a16="http://schemas.microsoft.com/office/drawing/2014/main" id="{68A7BCEB-2FC9-4996-9AFC-8AE1C16A060B}"/>
              </a:ext>
            </a:extLst>
          </p:cNvPr>
          <p:cNvSpPr/>
          <p:nvPr/>
        </p:nvSpPr>
        <p:spPr bwMode="auto">
          <a:xfrm>
            <a:off x="9713062" y="4388088"/>
            <a:ext cx="1425274" cy="91414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143387" numCol="1" spcCol="0" rtlCol="0" fromWordArt="0" anchor="t" anchorCtr="0" forceAA="0" compatLnSpc="1">
            <a:prstTxWarp prst="textNoShape">
              <a:avLst/>
            </a:prstTxWarp>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1700" b="0" i="0" u="none" strike="noStrike" kern="0" cap="none" spc="0" normalizeH="0" baseline="0" noProof="0" dirty="0">
                <a:ln>
                  <a:noFill/>
                </a:ln>
                <a:gradFill>
                  <a:gsLst>
                    <a:gs pos="9023">
                      <a:prstClr val="white"/>
                    </a:gs>
                    <a:gs pos="20301">
                      <a:prstClr val="white"/>
                    </a:gs>
                  </a:gsLst>
                  <a:lin ang="5400000" scaled="1"/>
                </a:gradFill>
                <a:effectLst/>
                <a:uLnTx/>
                <a:uFillTx/>
                <a:latin typeface="Segoe UI" panose="020B0502040204020203" pitchFamily="34" charset="0"/>
                <a:ea typeface="+mn-ea"/>
                <a:cs typeface="Segoe UI" panose="020B0502040204020203" pitchFamily="34" charset="0"/>
              </a:rPr>
              <a:t>Application Insights</a:t>
            </a:r>
          </a:p>
        </p:txBody>
      </p:sp>
      <p:grpSp>
        <p:nvGrpSpPr>
          <p:cNvPr id="74" name="Group 73">
            <a:extLst>
              <a:ext uri="{FF2B5EF4-FFF2-40B4-BE49-F238E27FC236}">
                <a16:creationId xmlns:a16="http://schemas.microsoft.com/office/drawing/2014/main" id="{38F7931D-5F0F-486B-A449-643D280244A1}"/>
              </a:ext>
            </a:extLst>
          </p:cNvPr>
          <p:cNvGrpSpPr>
            <a:grpSpLocks noChangeAspect="1"/>
          </p:cNvGrpSpPr>
          <p:nvPr/>
        </p:nvGrpSpPr>
        <p:grpSpPr>
          <a:xfrm>
            <a:off x="10263304" y="4502947"/>
            <a:ext cx="324789" cy="295445"/>
            <a:chOff x="4048125" y="3987800"/>
            <a:chExt cx="773113" cy="703263"/>
          </a:xfrm>
          <a:solidFill>
            <a:schemeClr val="bg1"/>
          </a:solidFill>
        </p:grpSpPr>
        <p:sp>
          <p:nvSpPr>
            <p:cNvPr id="77" name="Freeform 20">
              <a:extLst>
                <a:ext uri="{FF2B5EF4-FFF2-40B4-BE49-F238E27FC236}">
                  <a16:creationId xmlns:a16="http://schemas.microsoft.com/office/drawing/2014/main" id="{E61ADFF6-B13C-4543-B5BC-45EDCAD0D20C}"/>
                </a:ext>
              </a:extLst>
            </p:cNvPr>
            <p:cNvSpPr>
              <a:spLocks/>
            </p:cNvSpPr>
            <p:nvPr/>
          </p:nvSpPr>
          <p:spPr bwMode="auto">
            <a:xfrm>
              <a:off x="4278313" y="4595813"/>
              <a:ext cx="311150" cy="69850"/>
            </a:xfrm>
            <a:custGeom>
              <a:avLst/>
              <a:gdLst>
                <a:gd name="T0" fmla="*/ 0 w 152"/>
                <a:gd name="T1" fmla="*/ 34 h 34"/>
                <a:gd name="T2" fmla="*/ 152 w 152"/>
                <a:gd name="T3" fmla="*/ 34 h 34"/>
                <a:gd name="T4" fmla="*/ 131 w 152"/>
                <a:gd name="T5" fmla="*/ 0 h 34"/>
                <a:gd name="T6" fmla="*/ 21 w 152"/>
                <a:gd name="T7" fmla="*/ 0 h 34"/>
                <a:gd name="T8" fmla="*/ 0 w 152"/>
                <a:gd name="T9" fmla="*/ 34 h 34"/>
              </a:gdLst>
              <a:ahLst/>
              <a:cxnLst>
                <a:cxn ang="0">
                  <a:pos x="T0" y="T1"/>
                </a:cxn>
                <a:cxn ang="0">
                  <a:pos x="T2" y="T3"/>
                </a:cxn>
                <a:cxn ang="0">
                  <a:pos x="T4" y="T5"/>
                </a:cxn>
                <a:cxn ang="0">
                  <a:pos x="T6" y="T7"/>
                </a:cxn>
                <a:cxn ang="0">
                  <a:pos x="T8" y="T9"/>
                </a:cxn>
              </a:cxnLst>
              <a:rect l="0" t="0" r="r" b="b"/>
              <a:pathLst>
                <a:path w="152" h="34">
                  <a:moveTo>
                    <a:pt x="0" y="34"/>
                  </a:moveTo>
                  <a:cubicBezTo>
                    <a:pt x="152" y="34"/>
                    <a:pt x="152" y="34"/>
                    <a:pt x="152" y="34"/>
                  </a:cubicBezTo>
                  <a:cubicBezTo>
                    <a:pt x="128" y="27"/>
                    <a:pt x="122" y="10"/>
                    <a:pt x="131" y="0"/>
                  </a:cubicBezTo>
                  <a:cubicBezTo>
                    <a:pt x="21" y="0"/>
                    <a:pt x="21" y="0"/>
                    <a:pt x="21" y="0"/>
                  </a:cubicBezTo>
                  <a:cubicBezTo>
                    <a:pt x="30" y="10"/>
                    <a:pt x="24" y="27"/>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30" dirty="0">
                <a:gradFill>
                  <a:gsLst>
                    <a:gs pos="0">
                      <a:srgbClr val="353535"/>
                    </a:gs>
                    <a:gs pos="100000">
                      <a:srgbClr val="353535"/>
                    </a:gs>
                  </a:gsLst>
                  <a:lin ang="5400000" scaled="0"/>
                </a:gradFill>
                <a:latin typeface="Segoe UI"/>
              </a:endParaRPr>
            </a:p>
          </p:txBody>
        </p:sp>
        <p:sp>
          <p:nvSpPr>
            <p:cNvPr id="78" name="Freeform 21">
              <a:extLst>
                <a:ext uri="{FF2B5EF4-FFF2-40B4-BE49-F238E27FC236}">
                  <a16:creationId xmlns:a16="http://schemas.microsoft.com/office/drawing/2014/main" id="{29BC479A-0DE0-4567-8550-F65B49D4F179}"/>
                </a:ext>
              </a:extLst>
            </p:cNvPr>
            <p:cNvSpPr>
              <a:spLocks noEditPoints="1"/>
            </p:cNvSpPr>
            <p:nvPr/>
          </p:nvSpPr>
          <p:spPr bwMode="auto">
            <a:xfrm>
              <a:off x="4048125" y="3987800"/>
              <a:ext cx="773113" cy="584200"/>
            </a:xfrm>
            <a:custGeom>
              <a:avLst/>
              <a:gdLst>
                <a:gd name="T0" fmla="*/ 358 w 378"/>
                <a:gd name="T1" fmla="*/ 0 h 285"/>
                <a:gd name="T2" fmla="*/ 20 w 378"/>
                <a:gd name="T3" fmla="*/ 0 h 285"/>
                <a:gd name="T4" fmla="*/ 0 w 378"/>
                <a:gd name="T5" fmla="*/ 20 h 285"/>
                <a:gd name="T6" fmla="*/ 0 w 378"/>
                <a:gd name="T7" fmla="*/ 265 h 285"/>
                <a:gd name="T8" fmla="*/ 20 w 378"/>
                <a:gd name="T9" fmla="*/ 285 h 285"/>
                <a:gd name="T10" fmla="*/ 358 w 378"/>
                <a:gd name="T11" fmla="*/ 285 h 285"/>
                <a:gd name="T12" fmla="*/ 378 w 378"/>
                <a:gd name="T13" fmla="*/ 265 h 285"/>
                <a:gd name="T14" fmla="*/ 378 w 378"/>
                <a:gd name="T15" fmla="*/ 20 h 285"/>
                <a:gd name="T16" fmla="*/ 358 w 378"/>
                <a:gd name="T17" fmla="*/ 0 h 285"/>
                <a:gd name="T18" fmla="*/ 189 w 378"/>
                <a:gd name="T19" fmla="*/ 273 h 285"/>
                <a:gd name="T20" fmla="*/ 177 w 378"/>
                <a:gd name="T21" fmla="*/ 261 h 285"/>
                <a:gd name="T22" fmla="*/ 189 w 378"/>
                <a:gd name="T23" fmla="*/ 249 h 285"/>
                <a:gd name="T24" fmla="*/ 201 w 378"/>
                <a:gd name="T25" fmla="*/ 261 h 285"/>
                <a:gd name="T26" fmla="*/ 189 w 378"/>
                <a:gd name="T27" fmla="*/ 273 h 285"/>
                <a:gd name="T28" fmla="*/ 348 w 378"/>
                <a:gd name="T29" fmla="*/ 234 h 285"/>
                <a:gd name="T30" fmla="*/ 344 w 378"/>
                <a:gd name="T31" fmla="*/ 238 h 285"/>
                <a:gd name="T32" fmla="*/ 34 w 378"/>
                <a:gd name="T33" fmla="*/ 238 h 285"/>
                <a:gd name="T34" fmla="*/ 30 w 378"/>
                <a:gd name="T35" fmla="*/ 234 h 285"/>
                <a:gd name="T36" fmla="*/ 30 w 378"/>
                <a:gd name="T37" fmla="*/ 33 h 285"/>
                <a:gd name="T38" fmla="*/ 34 w 378"/>
                <a:gd name="T39" fmla="*/ 29 h 285"/>
                <a:gd name="T40" fmla="*/ 344 w 378"/>
                <a:gd name="T41" fmla="*/ 29 h 285"/>
                <a:gd name="T42" fmla="*/ 348 w 378"/>
                <a:gd name="T43" fmla="*/ 33 h 285"/>
                <a:gd name="T44" fmla="*/ 348 w 378"/>
                <a:gd name="T45" fmla="*/ 2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8" h="285">
                  <a:moveTo>
                    <a:pt x="358" y="0"/>
                  </a:moveTo>
                  <a:cubicBezTo>
                    <a:pt x="20" y="0"/>
                    <a:pt x="20" y="0"/>
                    <a:pt x="20" y="0"/>
                  </a:cubicBezTo>
                  <a:cubicBezTo>
                    <a:pt x="9" y="0"/>
                    <a:pt x="0" y="9"/>
                    <a:pt x="0" y="20"/>
                  </a:cubicBezTo>
                  <a:cubicBezTo>
                    <a:pt x="0" y="265"/>
                    <a:pt x="0" y="265"/>
                    <a:pt x="0" y="265"/>
                  </a:cubicBezTo>
                  <a:cubicBezTo>
                    <a:pt x="0" y="276"/>
                    <a:pt x="9" y="285"/>
                    <a:pt x="20" y="285"/>
                  </a:cubicBezTo>
                  <a:cubicBezTo>
                    <a:pt x="358" y="285"/>
                    <a:pt x="358" y="285"/>
                    <a:pt x="358" y="285"/>
                  </a:cubicBezTo>
                  <a:cubicBezTo>
                    <a:pt x="369" y="285"/>
                    <a:pt x="378" y="276"/>
                    <a:pt x="378" y="265"/>
                  </a:cubicBezTo>
                  <a:cubicBezTo>
                    <a:pt x="378" y="20"/>
                    <a:pt x="378" y="20"/>
                    <a:pt x="378" y="20"/>
                  </a:cubicBezTo>
                  <a:cubicBezTo>
                    <a:pt x="378" y="9"/>
                    <a:pt x="369" y="0"/>
                    <a:pt x="358" y="0"/>
                  </a:cubicBezTo>
                  <a:close/>
                  <a:moveTo>
                    <a:pt x="189" y="273"/>
                  </a:moveTo>
                  <a:cubicBezTo>
                    <a:pt x="182" y="273"/>
                    <a:pt x="177" y="268"/>
                    <a:pt x="177" y="261"/>
                  </a:cubicBezTo>
                  <a:cubicBezTo>
                    <a:pt x="177" y="254"/>
                    <a:pt x="182" y="249"/>
                    <a:pt x="189" y="249"/>
                  </a:cubicBezTo>
                  <a:cubicBezTo>
                    <a:pt x="196" y="249"/>
                    <a:pt x="201" y="254"/>
                    <a:pt x="201" y="261"/>
                  </a:cubicBezTo>
                  <a:cubicBezTo>
                    <a:pt x="201" y="268"/>
                    <a:pt x="196" y="273"/>
                    <a:pt x="189" y="273"/>
                  </a:cubicBezTo>
                  <a:close/>
                  <a:moveTo>
                    <a:pt x="348" y="234"/>
                  </a:moveTo>
                  <a:cubicBezTo>
                    <a:pt x="348" y="236"/>
                    <a:pt x="346" y="238"/>
                    <a:pt x="344" y="238"/>
                  </a:cubicBezTo>
                  <a:cubicBezTo>
                    <a:pt x="34" y="238"/>
                    <a:pt x="34" y="238"/>
                    <a:pt x="34" y="238"/>
                  </a:cubicBezTo>
                  <a:cubicBezTo>
                    <a:pt x="32" y="238"/>
                    <a:pt x="30" y="236"/>
                    <a:pt x="30" y="234"/>
                  </a:cubicBezTo>
                  <a:cubicBezTo>
                    <a:pt x="30" y="33"/>
                    <a:pt x="30" y="33"/>
                    <a:pt x="30" y="33"/>
                  </a:cubicBezTo>
                  <a:cubicBezTo>
                    <a:pt x="30" y="31"/>
                    <a:pt x="32" y="29"/>
                    <a:pt x="34" y="29"/>
                  </a:cubicBezTo>
                  <a:cubicBezTo>
                    <a:pt x="344" y="29"/>
                    <a:pt x="344" y="29"/>
                    <a:pt x="344" y="29"/>
                  </a:cubicBezTo>
                  <a:cubicBezTo>
                    <a:pt x="346" y="29"/>
                    <a:pt x="348" y="31"/>
                    <a:pt x="348" y="33"/>
                  </a:cubicBezTo>
                  <a:lnTo>
                    <a:pt x="348"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30">
                <a:gradFill>
                  <a:gsLst>
                    <a:gs pos="0">
                      <a:srgbClr val="353535"/>
                    </a:gs>
                    <a:gs pos="100000">
                      <a:srgbClr val="353535"/>
                    </a:gs>
                  </a:gsLst>
                  <a:lin ang="5400000" scaled="0"/>
                </a:gradFill>
                <a:latin typeface="Segoe UI"/>
              </a:endParaRPr>
            </a:p>
          </p:txBody>
        </p:sp>
        <p:sp>
          <p:nvSpPr>
            <p:cNvPr id="79" name="Freeform 22">
              <a:extLst>
                <a:ext uri="{FF2B5EF4-FFF2-40B4-BE49-F238E27FC236}">
                  <a16:creationId xmlns:a16="http://schemas.microsoft.com/office/drawing/2014/main" id="{8E555C97-FE78-45D2-A29A-6E8F843991F8}"/>
                </a:ext>
              </a:extLst>
            </p:cNvPr>
            <p:cNvSpPr>
              <a:spLocks/>
            </p:cNvSpPr>
            <p:nvPr/>
          </p:nvSpPr>
          <p:spPr bwMode="auto">
            <a:xfrm>
              <a:off x="4167188" y="4140200"/>
              <a:ext cx="533400" cy="258762"/>
            </a:xfrm>
            <a:custGeom>
              <a:avLst/>
              <a:gdLst>
                <a:gd name="T0" fmla="*/ 257 w 261"/>
                <a:gd name="T1" fmla="*/ 3 h 127"/>
                <a:gd name="T2" fmla="*/ 246 w 261"/>
                <a:gd name="T3" fmla="*/ 4 h 127"/>
                <a:gd name="T4" fmla="*/ 193 w 261"/>
                <a:gd name="T5" fmla="*/ 71 h 127"/>
                <a:gd name="T6" fmla="*/ 141 w 261"/>
                <a:gd name="T7" fmla="*/ 30 h 127"/>
                <a:gd name="T8" fmla="*/ 135 w 261"/>
                <a:gd name="T9" fmla="*/ 29 h 127"/>
                <a:gd name="T10" fmla="*/ 129 w 261"/>
                <a:gd name="T11" fmla="*/ 32 h 127"/>
                <a:gd name="T12" fmla="*/ 90 w 261"/>
                <a:gd name="T13" fmla="*/ 82 h 127"/>
                <a:gd name="T14" fmla="*/ 63 w 261"/>
                <a:gd name="T15" fmla="*/ 58 h 127"/>
                <a:gd name="T16" fmla="*/ 57 w 261"/>
                <a:gd name="T17" fmla="*/ 56 h 127"/>
                <a:gd name="T18" fmla="*/ 52 w 261"/>
                <a:gd name="T19" fmla="*/ 58 h 127"/>
                <a:gd name="T20" fmla="*/ 3 w 261"/>
                <a:gd name="T21" fmla="*/ 114 h 127"/>
                <a:gd name="T22" fmla="*/ 3 w 261"/>
                <a:gd name="T23" fmla="*/ 125 h 127"/>
                <a:gd name="T24" fmla="*/ 9 w 261"/>
                <a:gd name="T25" fmla="*/ 127 h 127"/>
                <a:gd name="T26" fmla="*/ 15 w 261"/>
                <a:gd name="T27" fmla="*/ 125 h 127"/>
                <a:gd name="T28" fmla="*/ 58 w 261"/>
                <a:gd name="T29" fmla="*/ 75 h 127"/>
                <a:gd name="T30" fmla="*/ 86 w 261"/>
                <a:gd name="T31" fmla="*/ 100 h 127"/>
                <a:gd name="T32" fmla="*/ 92 w 261"/>
                <a:gd name="T33" fmla="*/ 102 h 127"/>
                <a:gd name="T34" fmla="*/ 98 w 261"/>
                <a:gd name="T35" fmla="*/ 99 h 127"/>
                <a:gd name="T36" fmla="*/ 137 w 261"/>
                <a:gd name="T37" fmla="*/ 48 h 127"/>
                <a:gd name="T38" fmla="*/ 189 w 261"/>
                <a:gd name="T39" fmla="*/ 88 h 127"/>
                <a:gd name="T40" fmla="*/ 200 w 261"/>
                <a:gd name="T41" fmla="*/ 87 h 127"/>
                <a:gd name="T42" fmla="*/ 258 w 261"/>
                <a:gd name="T43" fmla="*/ 14 h 127"/>
                <a:gd name="T44" fmla="*/ 257 w 261"/>
                <a:gd name="T45"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 h="127">
                  <a:moveTo>
                    <a:pt x="257" y="3"/>
                  </a:moveTo>
                  <a:cubicBezTo>
                    <a:pt x="254" y="0"/>
                    <a:pt x="249" y="1"/>
                    <a:pt x="246" y="4"/>
                  </a:cubicBezTo>
                  <a:cubicBezTo>
                    <a:pt x="193" y="71"/>
                    <a:pt x="193" y="71"/>
                    <a:pt x="193" y="71"/>
                  </a:cubicBezTo>
                  <a:cubicBezTo>
                    <a:pt x="141" y="30"/>
                    <a:pt x="141" y="30"/>
                    <a:pt x="141" y="30"/>
                  </a:cubicBezTo>
                  <a:cubicBezTo>
                    <a:pt x="139" y="29"/>
                    <a:pt x="137" y="28"/>
                    <a:pt x="135" y="29"/>
                  </a:cubicBezTo>
                  <a:cubicBezTo>
                    <a:pt x="133" y="29"/>
                    <a:pt x="131" y="30"/>
                    <a:pt x="129" y="32"/>
                  </a:cubicBezTo>
                  <a:cubicBezTo>
                    <a:pt x="90" y="82"/>
                    <a:pt x="90" y="82"/>
                    <a:pt x="90" y="82"/>
                  </a:cubicBezTo>
                  <a:cubicBezTo>
                    <a:pt x="63" y="58"/>
                    <a:pt x="63" y="58"/>
                    <a:pt x="63" y="58"/>
                  </a:cubicBezTo>
                  <a:cubicBezTo>
                    <a:pt x="61" y="56"/>
                    <a:pt x="59" y="55"/>
                    <a:pt x="57" y="56"/>
                  </a:cubicBezTo>
                  <a:cubicBezTo>
                    <a:pt x="55" y="56"/>
                    <a:pt x="53" y="57"/>
                    <a:pt x="52" y="58"/>
                  </a:cubicBezTo>
                  <a:cubicBezTo>
                    <a:pt x="3" y="114"/>
                    <a:pt x="3" y="114"/>
                    <a:pt x="3" y="114"/>
                  </a:cubicBezTo>
                  <a:cubicBezTo>
                    <a:pt x="0" y="117"/>
                    <a:pt x="0" y="123"/>
                    <a:pt x="3" y="125"/>
                  </a:cubicBezTo>
                  <a:cubicBezTo>
                    <a:pt x="5" y="127"/>
                    <a:pt x="7" y="127"/>
                    <a:pt x="9" y="127"/>
                  </a:cubicBezTo>
                  <a:cubicBezTo>
                    <a:pt x="11" y="127"/>
                    <a:pt x="13" y="127"/>
                    <a:pt x="15" y="125"/>
                  </a:cubicBezTo>
                  <a:cubicBezTo>
                    <a:pt x="58" y="75"/>
                    <a:pt x="58" y="75"/>
                    <a:pt x="58" y="75"/>
                  </a:cubicBezTo>
                  <a:cubicBezTo>
                    <a:pt x="86" y="100"/>
                    <a:pt x="86" y="100"/>
                    <a:pt x="86" y="100"/>
                  </a:cubicBezTo>
                  <a:cubicBezTo>
                    <a:pt x="88" y="101"/>
                    <a:pt x="90" y="102"/>
                    <a:pt x="92" y="102"/>
                  </a:cubicBezTo>
                  <a:cubicBezTo>
                    <a:pt x="94" y="101"/>
                    <a:pt x="96" y="100"/>
                    <a:pt x="98" y="99"/>
                  </a:cubicBezTo>
                  <a:cubicBezTo>
                    <a:pt x="137" y="48"/>
                    <a:pt x="137" y="48"/>
                    <a:pt x="137" y="48"/>
                  </a:cubicBezTo>
                  <a:cubicBezTo>
                    <a:pt x="189" y="88"/>
                    <a:pt x="189" y="88"/>
                    <a:pt x="189" y="88"/>
                  </a:cubicBezTo>
                  <a:cubicBezTo>
                    <a:pt x="192" y="91"/>
                    <a:pt x="197" y="90"/>
                    <a:pt x="200" y="87"/>
                  </a:cubicBezTo>
                  <a:cubicBezTo>
                    <a:pt x="258" y="14"/>
                    <a:pt x="258" y="14"/>
                    <a:pt x="258" y="14"/>
                  </a:cubicBezTo>
                  <a:cubicBezTo>
                    <a:pt x="261" y="11"/>
                    <a:pt x="261" y="6"/>
                    <a:pt x="25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30">
                <a:gradFill>
                  <a:gsLst>
                    <a:gs pos="0">
                      <a:srgbClr val="353535"/>
                    </a:gs>
                    <a:gs pos="100000">
                      <a:srgbClr val="353535"/>
                    </a:gs>
                  </a:gsLst>
                  <a:lin ang="5400000" scaled="0"/>
                </a:gradFill>
                <a:latin typeface="Segoe UI"/>
              </a:endParaRPr>
            </a:p>
          </p:txBody>
        </p:sp>
        <p:sp>
          <p:nvSpPr>
            <p:cNvPr id="80" name="Rectangle 23">
              <a:extLst>
                <a:ext uri="{FF2B5EF4-FFF2-40B4-BE49-F238E27FC236}">
                  <a16:creationId xmlns:a16="http://schemas.microsoft.com/office/drawing/2014/main" id="{0D849223-52CA-4FA6-A958-7DBF027F1F73}"/>
                </a:ext>
              </a:extLst>
            </p:cNvPr>
            <p:cNvSpPr>
              <a:spLocks noChangeArrowheads="1"/>
            </p:cNvSpPr>
            <p:nvPr/>
          </p:nvSpPr>
          <p:spPr bwMode="auto">
            <a:xfrm>
              <a:off x="4278313" y="4665663"/>
              <a:ext cx="31115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defTabSz="896386">
                <a:defRPr/>
              </a:pPr>
              <a:endParaRPr lang="en-US" sz="1730" dirty="0">
                <a:gradFill>
                  <a:gsLst>
                    <a:gs pos="0">
                      <a:srgbClr val="353535"/>
                    </a:gs>
                    <a:gs pos="100000">
                      <a:srgbClr val="353535"/>
                    </a:gs>
                  </a:gsLst>
                  <a:lin ang="5400000" scaled="0"/>
                </a:gradFill>
                <a:latin typeface="Segoe UI"/>
              </a:endParaRPr>
            </a:p>
          </p:txBody>
        </p:sp>
      </p:grpSp>
      <p:sp>
        <p:nvSpPr>
          <p:cNvPr id="81" name="Freeform 13">
            <a:extLst>
              <a:ext uri="{FF2B5EF4-FFF2-40B4-BE49-F238E27FC236}">
                <a16:creationId xmlns:a16="http://schemas.microsoft.com/office/drawing/2014/main" id="{13AF232E-1499-4B6F-821E-837BC76E0EA7}"/>
              </a:ext>
            </a:extLst>
          </p:cNvPr>
          <p:cNvSpPr>
            <a:spLocks noChangeAspect="1" noEditPoints="1"/>
          </p:cNvSpPr>
          <p:nvPr/>
        </p:nvSpPr>
        <p:spPr bwMode="auto">
          <a:xfrm>
            <a:off x="2760680" y="4476942"/>
            <a:ext cx="278200" cy="310744"/>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Tree>
    <p:extLst>
      <p:ext uri="{BB962C8B-B14F-4D97-AF65-F5344CB8AC3E}">
        <p14:creationId xmlns:p14="http://schemas.microsoft.com/office/powerpoint/2010/main" val="410721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BEB10F3-2B67-4746-A919-AEB192974435}"/>
              </a:ext>
            </a:extLst>
          </p:cNvPr>
          <p:cNvSpPr/>
          <p:nvPr/>
        </p:nvSpPr>
        <p:spPr>
          <a:xfrm>
            <a:off x="222344" y="707256"/>
            <a:ext cx="920706" cy="1368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1" name="Picture 50">
            <a:extLst>
              <a:ext uri="{FF2B5EF4-FFF2-40B4-BE49-F238E27FC236}">
                <a16:creationId xmlns:a16="http://schemas.microsoft.com/office/drawing/2014/main" id="{A361355D-B3E8-463A-9948-464AA71C8FD9}"/>
              </a:ext>
            </a:extLst>
          </p:cNvPr>
          <p:cNvPicPr>
            <a:picLocks noChangeAspect="1"/>
          </p:cNvPicPr>
          <p:nvPr/>
        </p:nvPicPr>
        <p:blipFill>
          <a:blip r:embed="rId3"/>
          <a:stretch>
            <a:fillRect/>
          </a:stretch>
        </p:blipFill>
        <p:spPr>
          <a:xfrm>
            <a:off x="460184" y="303200"/>
            <a:ext cx="896117" cy="896117"/>
          </a:xfrm>
          <a:prstGeom prst="rect">
            <a:avLst/>
          </a:prstGeom>
        </p:spPr>
      </p:pic>
      <p:sp>
        <p:nvSpPr>
          <p:cNvPr id="3" name="Title 2"/>
          <p:cNvSpPr>
            <a:spLocks noGrp="1"/>
          </p:cNvSpPr>
          <p:nvPr>
            <p:ph type="title"/>
          </p:nvPr>
        </p:nvSpPr>
        <p:spPr/>
        <p:txBody>
          <a:bodyPr/>
          <a:lstStyle/>
          <a:p>
            <a:r>
              <a:rPr lang="en-US" dirty="0"/>
              <a:t>       Azure App Service</a:t>
            </a:r>
          </a:p>
        </p:txBody>
      </p:sp>
      <p:sp>
        <p:nvSpPr>
          <p:cNvPr id="70" name="TextBox 69"/>
          <p:cNvSpPr txBox="1"/>
          <p:nvPr/>
        </p:nvSpPr>
        <p:spPr>
          <a:xfrm>
            <a:off x="269241" y="1622814"/>
            <a:ext cx="3854628" cy="4764698"/>
          </a:xfrm>
          <a:prstGeom prst="rect">
            <a:avLst/>
          </a:prstGeom>
          <a:solidFill>
            <a:schemeClr val="bg2">
              <a:lumMod val="50000"/>
            </a:schemeClr>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sp>
        <p:nvSpPr>
          <p:cNvPr id="71" name="TextBox 70"/>
          <p:cNvSpPr txBox="1"/>
          <p:nvPr/>
        </p:nvSpPr>
        <p:spPr>
          <a:xfrm>
            <a:off x="4168687" y="1622816"/>
            <a:ext cx="3854628" cy="4764698"/>
          </a:xfrm>
          <a:prstGeom prst="rect">
            <a:avLst/>
          </a:prstGeom>
          <a:solidFill>
            <a:schemeClr val="tx1"/>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72" name="TextBox 71"/>
          <p:cNvSpPr txBox="1"/>
          <p:nvPr/>
        </p:nvSpPr>
        <p:spPr>
          <a:xfrm>
            <a:off x="8044763" y="1627368"/>
            <a:ext cx="3854628" cy="4764698"/>
          </a:xfrm>
          <a:prstGeom prst="rect">
            <a:avLst/>
          </a:prstGeom>
          <a:solidFill>
            <a:schemeClr val="bg2">
              <a:lumMod val="50000"/>
            </a:schemeClr>
          </a:solidFill>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grpSp>
        <p:nvGrpSpPr>
          <p:cNvPr id="30" name="Group 29"/>
          <p:cNvGrpSpPr/>
          <p:nvPr/>
        </p:nvGrpSpPr>
        <p:grpSpPr>
          <a:xfrm>
            <a:off x="512528" y="4767663"/>
            <a:ext cx="1438230" cy="911769"/>
            <a:chOff x="522807" y="4735511"/>
            <a:chExt cx="1467069" cy="930052"/>
          </a:xfrm>
        </p:grpSpPr>
        <p:sp>
          <p:nvSpPr>
            <p:cNvPr id="85" name="Freeform 118"/>
            <p:cNvSpPr>
              <a:spLocks noChangeAspect="1" noEditPoints="1"/>
            </p:cNvSpPr>
            <p:nvPr/>
          </p:nvSpPr>
          <p:spPr bwMode="auto">
            <a:xfrm>
              <a:off x="895581" y="4735511"/>
              <a:ext cx="721520" cy="450057"/>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0" name="TextBox 109"/>
            <p:cNvSpPr txBox="1"/>
            <p:nvPr/>
          </p:nvSpPr>
          <p:spPr>
            <a:xfrm>
              <a:off x="522807" y="5379331"/>
              <a:ext cx="1467069" cy="286232"/>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a:latin typeface="Segoe UI"/>
                </a:rPr>
                <a:t>AAD integrated </a:t>
              </a:r>
            </a:p>
          </p:txBody>
        </p:sp>
      </p:grpSp>
      <p:grpSp>
        <p:nvGrpSpPr>
          <p:cNvPr id="31" name="Group 30"/>
          <p:cNvGrpSpPr/>
          <p:nvPr/>
        </p:nvGrpSpPr>
        <p:grpSpPr>
          <a:xfrm>
            <a:off x="2286276" y="4695295"/>
            <a:ext cx="1739154" cy="984101"/>
            <a:chOff x="2332121" y="4661692"/>
            <a:chExt cx="1774027" cy="1003834"/>
          </a:xfrm>
        </p:grpSpPr>
        <p:sp>
          <p:nvSpPr>
            <p:cNvPr id="74" name="Freeform 144"/>
            <p:cNvSpPr>
              <a:spLocks noChangeAspect="1" noEditPoints="1"/>
            </p:cNvSpPr>
            <p:nvPr/>
          </p:nvSpPr>
          <p:spPr bwMode="auto">
            <a:xfrm>
              <a:off x="2945291" y="4661692"/>
              <a:ext cx="547688" cy="597695"/>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6" name="TextBox 115"/>
            <p:cNvSpPr txBox="1"/>
            <p:nvPr/>
          </p:nvSpPr>
          <p:spPr>
            <a:xfrm>
              <a:off x="2332121" y="5379331"/>
              <a:ext cx="1774027" cy="286195"/>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a:latin typeface="Segoe UI"/>
                </a:rPr>
                <a:t>Secure + compliant </a:t>
              </a:r>
            </a:p>
          </p:txBody>
        </p:sp>
      </p:grpSp>
      <p:grpSp>
        <p:nvGrpSpPr>
          <p:cNvPr id="35" name="Group 34"/>
          <p:cNvGrpSpPr/>
          <p:nvPr/>
        </p:nvGrpSpPr>
        <p:grpSpPr>
          <a:xfrm>
            <a:off x="4378042" y="4689268"/>
            <a:ext cx="1505804" cy="1180251"/>
            <a:chOff x="4465832" y="4655544"/>
            <a:chExt cx="1535998" cy="1203918"/>
          </a:xfrm>
        </p:grpSpPr>
        <p:sp>
          <p:nvSpPr>
            <p:cNvPr id="78" name="Freeform 290"/>
            <p:cNvSpPr>
              <a:spLocks noChangeAspect="1" noEditPoints="1"/>
            </p:cNvSpPr>
            <p:nvPr/>
          </p:nvSpPr>
          <p:spPr bwMode="auto">
            <a:xfrm>
              <a:off x="4919759" y="4655544"/>
              <a:ext cx="628146" cy="609990"/>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25" name="TextBox 124"/>
            <p:cNvSpPr txBox="1"/>
            <p:nvPr/>
          </p:nvSpPr>
          <p:spPr>
            <a:xfrm>
              <a:off x="4465832" y="5379331"/>
              <a:ext cx="1535998"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dirty="0">
                  <a:latin typeface="Segoe UI"/>
                </a:rPr>
                <a:t>Reduced</a:t>
              </a:r>
              <a:br>
                <a:rPr lang="en-US" sz="1372" dirty="0">
                  <a:latin typeface="Segoe UI"/>
                </a:rPr>
              </a:br>
              <a:r>
                <a:rPr lang="en-US" sz="1372" dirty="0">
                  <a:latin typeface="Segoe UI"/>
                </a:rPr>
                <a:t>operations costs </a:t>
              </a:r>
            </a:p>
          </p:txBody>
        </p:sp>
      </p:grpSp>
      <p:grpSp>
        <p:nvGrpSpPr>
          <p:cNvPr id="36" name="Group 35"/>
          <p:cNvGrpSpPr/>
          <p:nvPr/>
        </p:nvGrpSpPr>
        <p:grpSpPr>
          <a:xfrm>
            <a:off x="6514450" y="4629932"/>
            <a:ext cx="1084643" cy="1239589"/>
            <a:chOff x="6645078" y="4595017"/>
            <a:chExt cx="1106392" cy="1264445"/>
          </a:xfrm>
        </p:grpSpPr>
        <p:sp>
          <p:nvSpPr>
            <p:cNvPr id="77" name="Freeform 149"/>
            <p:cNvSpPr>
              <a:spLocks noChangeAspect="1" noEditPoints="1"/>
            </p:cNvSpPr>
            <p:nvPr/>
          </p:nvSpPr>
          <p:spPr bwMode="auto">
            <a:xfrm>
              <a:off x="6895855" y="4595017"/>
              <a:ext cx="604838" cy="731045"/>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28" name="TextBox 127"/>
            <p:cNvSpPr txBox="1"/>
            <p:nvPr/>
          </p:nvSpPr>
          <p:spPr>
            <a:xfrm>
              <a:off x="6645078" y="5379331"/>
              <a:ext cx="1106392"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dirty="0">
                  <a:latin typeface="Segoe UI"/>
                </a:rPr>
                <a:t>Backup and</a:t>
              </a:r>
              <a:br>
                <a:rPr lang="en-US" sz="1372" dirty="0">
                  <a:latin typeface="Segoe UI"/>
                </a:rPr>
              </a:br>
              <a:r>
                <a:rPr lang="en-US" sz="1372" dirty="0">
                  <a:latin typeface="Segoe UI"/>
                </a:rPr>
                <a:t>recovery </a:t>
              </a:r>
            </a:p>
          </p:txBody>
        </p:sp>
      </p:grpSp>
      <p:grpSp>
        <p:nvGrpSpPr>
          <p:cNvPr id="40" name="Group 39"/>
          <p:cNvGrpSpPr/>
          <p:nvPr/>
        </p:nvGrpSpPr>
        <p:grpSpPr>
          <a:xfrm>
            <a:off x="8559438" y="4723310"/>
            <a:ext cx="1039070" cy="1146211"/>
            <a:chOff x="8682945" y="4690267"/>
            <a:chExt cx="1059906" cy="1169195"/>
          </a:xfrm>
        </p:grpSpPr>
        <p:sp>
          <p:nvSpPr>
            <p:cNvPr id="79" name="Freeform 150"/>
            <p:cNvSpPr>
              <a:spLocks noChangeAspect="1" noEditPoints="1"/>
            </p:cNvSpPr>
            <p:nvPr/>
          </p:nvSpPr>
          <p:spPr bwMode="auto">
            <a:xfrm>
              <a:off x="8897382" y="4690267"/>
              <a:ext cx="631032" cy="540545"/>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37" name="TextBox 136"/>
            <p:cNvSpPr txBox="1"/>
            <p:nvPr/>
          </p:nvSpPr>
          <p:spPr>
            <a:xfrm>
              <a:off x="8682945" y="5379331"/>
              <a:ext cx="1059906"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a:latin typeface="Segoe UI"/>
                </a:rPr>
                <a:t>Testing in</a:t>
              </a:r>
              <a:br>
                <a:rPr lang="en-US" sz="1372">
                  <a:latin typeface="Segoe UI"/>
                </a:rPr>
              </a:br>
              <a:r>
                <a:rPr lang="en-US" sz="1372">
                  <a:latin typeface="Segoe UI"/>
                </a:rPr>
                <a:t>production</a:t>
              </a:r>
            </a:p>
          </p:txBody>
        </p:sp>
      </p:grpSp>
      <p:grpSp>
        <p:nvGrpSpPr>
          <p:cNvPr id="39" name="Group 38"/>
          <p:cNvGrpSpPr/>
          <p:nvPr/>
        </p:nvGrpSpPr>
        <p:grpSpPr>
          <a:xfrm>
            <a:off x="10388652" y="4683622"/>
            <a:ext cx="1141216" cy="1185896"/>
            <a:chOff x="10596967" y="4649786"/>
            <a:chExt cx="1164100" cy="1209676"/>
          </a:xfrm>
        </p:grpSpPr>
        <p:sp>
          <p:nvSpPr>
            <p:cNvPr id="24" name="Freeform 21"/>
            <p:cNvSpPr>
              <a:spLocks noChangeAspect="1" noEditPoints="1"/>
            </p:cNvSpPr>
            <p:nvPr/>
          </p:nvSpPr>
          <p:spPr bwMode="auto">
            <a:xfrm>
              <a:off x="10807542" y="4649786"/>
              <a:ext cx="742950" cy="621507"/>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40" name="TextBox 139"/>
            <p:cNvSpPr txBox="1"/>
            <p:nvPr/>
          </p:nvSpPr>
          <p:spPr>
            <a:xfrm>
              <a:off x="10596967" y="5379331"/>
              <a:ext cx="1164100" cy="480131"/>
            </a:xfrm>
            <a:prstGeom prst="rect">
              <a:avLst/>
            </a:prstGeom>
            <a:noFill/>
          </p:spPr>
          <p:txBody>
            <a:bodyPr wrap="none" lIns="87880" tIns="43940" rIns="87880" bIns="43940"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defTabSz="895665">
                <a:defRPr/>
              </a:pPr>
              <a:r>
                <a:rPr lang="en-US" sz="1372">
                  <a:latin typeface="Segoe UI"/>
                </a:rPr>
                <a:t>App gallery</a:t>
              </a:r>
              <a:br>
                <a:rPr lang="en-US" sz="1372">
                  <a:latin typeface="Segoe UI"/>
                </a:rPr>
              </a:br>
              <a:r>
                <a:rPr lang="en-US" sz="1372">
                  <a:latin typeface="Segoe UI"/>
                </a:rPr>
                <a:t>marketplace</a:t>
              </a:r>
            </a:p>
          </p:txBody>
        </p:sp>
      </p:grpSp>
      <p:grpSp>
        <p:nvGrpSpPr>
          <p:cNvPr id="29" name="Group 28"/>
          <p:cNvGrpSpPr/>
          <p:nvPr/>
        </p:nvGrpSpPr>
        <p:grpSpPr>
          <a:xfrm>
            <a:off x="504673" y="2742670"/>
            <a:ext cx="1453943" cy="1281779"/>
            <a:chOff x="514792" y="2669912"/>
            <a:chExt cx="1483098" cy="1307481"/>
          </a:xfrm>
        </p:grpSpPr>
        <p:sp>
          <p:nvSpPr>
            <p:cNvPr id="73" name="Freeform 90"/>
            <p:cNvSpPr>
              <a:spLocks noChangeAspect="1" noEditPoints="1"/>
            </p:cNvSpPr>
            <p:nvPr/>
          </p:nvSpPr>
          <p:spPr bwMode="auto">
            <a:xfrm>
              <a:off x="895581" y="2669912"/>
              <a:ext cx="721520" cy="72152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07" name="TextBox 106"/>
            <p:cNvSpPr txBox="1"/>
            <p:nvPr/>
          </p:nvSpPr>
          <p:spPr>
            <a:xfrm>
              <a:off x="514792" y="3497262"/>
              <a:ext cx="1483098" cy="480131"/>
            </a:xfrm>
            <a:prstGeom prst="rect">
              <a:avLst/>
            </a:prstGeom>
            <a:noFill/>
          </p:spPr>
          <p:txBody>
            <a:bodyPr wrap="none" lIns="87880" tIns="43940" rIns="87880" bIns="43940" rtlCol="0">
              <a:spAutoFit/>
            </a:bodyPr>
            <a:lstStyle/>
            <a:p>
              <a:pPr algn="ctr" defTabSz="878020">
                <a:lnSpc>
                  <a:spcPct val="90000"/>
                </a:lnSpc>
                <a:defRPr/>
              </a:pPr>
              <a:r>
                <a:rPr lang="en-US" sz="1372" kern="0">
                  <a:gradFill>
                    <a:gsLst>
                      <a:gs pos="0">
                        <a:srgbClr val="FFFFFF"/>
                      </a:gs>
                      <a:gs pos="100000">
                        <a:srgbClr val="FFFFFF"/>
                      </a:gs>
                    </a:gsLst>
                    <a:lin ang="5400000" scaled="1"/>
                  </a:gradFill>
                  <a:latin typeface="Segoe UI"/>
                </a:rPr>
                <a:t>Global data</a:t>
              </a:r>
              <a:br>
                <a:rPr lang="en-US" sz="1372" kern="0">
                  <a:gradFill>
                    <a:gsLst>
                      <a:gs pos="0">
                        <a:srgbClr val="FFFFFF"/>
                      </a:gs>
                      <a:gs pos="100000">
                        <a:srgbClr val="FFFFFF"/>
                      </a:gs>
                    </a:gsLst>
                    <a:lin ang="5400000" scaled="1"/>
                  </a:gradFill>
                  <a:latin typeface="Segoe UI"/>
                </a:rPr>
              </a:br>
              <a:r>
                <a:rPr lang="en-US" sz="1372" kern="0">
                  <a:gradFill>
                    <a:gsLst>
                      <a:gs pos="0">
                        <a:srgbClr val="FFFFFF"/>
                      </a:gs>
                      <a:gs pos="100000">
                        <a:srgbClr val="FFFFFF"/>
                      </a:gs>
                    </a:gsLst>
                    <a:lin ang="5400000" scaled="1"/>
                  </a:gradFill>
                  <a:latin typeface="Segoe UI"/>
                </a:rPr>
                <a:t>center footprint </a:t>
              </a:r>
            </a:p>
          </p:txBody>
        </p:sp>
      </p:grpSp>
      <p:grpSp>
        <p:nvGrpSpPr>
          <p:cNvPr id="32" name="Group 31"/>
          <p:cNvGrpSpPr/>
          <p:nvPr/>
        </p:nvGrpSpPr>
        <p:grpSpPr>
          <a:xfrm>
            <a:off x="2443025" y="2827410"/>
            <a:ext cx="1425658" cy="1006951"/>
            <a:chOff x="2492013" y="2756352"/>
            <a:chExt cx="1454245" cy="1027142"/>
          </a:xfrm>
        </p:grpSpPr>
        <p:sp>
          <p:nvSpPr>
            <p:cNvPr id="15" name="Freeform 9"/>
            <p:cNvSpPr>
              <a:spLocks noChangeAspect="1" noEditPoints="1"/>
            </p:cNvSpPr>
            <p:nvPr/>
          </p:nvSpPr>
          <p:spPr bwMode="auto">
            <a:xfrm>
              <a:off x="2826574" y="2756352"/>
              <a:ext cx="785123" cy="548640"/>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3" name="TextBox 112"/>
            <p:cNvSpPr txBox="1"/>
            <p:nvPr/>
          </p:nvSpPr>
          <p:spPr>
            <a:xfrm>
              <a:off x="2492013" y="3497262"/>
              <a:ext cx="1454245" cy="286232"/>
            </a:xfrm>
            <a:prstGeom prst="rect">
              <a:avLst/>
            </a:prstGeom>
            <a:noFill/>
          </p:spPr>
          <p:txBody>
            <a:bodyPr wrap="none" lIns="87880" tIns="43940" rIns="87880" bIns="43940" rtlCol="0">
              <a:spAutoFit/>
            </a:bodyPr>
            <a:lstStyle/>
            <a:p>
              <a:pPr algn="ctr" defTabSz="878020">
                <a:lnSpc>
                  <a:spcPct val="90000"/>
                </a:lnSpc>
                <a:defRPr/>
              </a:pPr>
              <a:r>
                <a:rPr lang="en-US" sz="1372" kern="0">
                  <a:gradFill>
                    <a:gsLst>
                      <a:gs pos="0">
                        <a:srgbClr val="FFFFFF"/>
                      </a:gs>
                      <a:gs pos="100000">
                        <a:srgbClr val="FFFFFF"/>
                      </a:gs>
                    </a:gsLst>
                    <a:lin ang="5400000" scaled="1"/>
                  </a:gradFill>
                  <a:latin typeface="Segoe UI"/>
                </a:rPr>
                <a:t>Hybrid support </a:t>
              </a:r>
            </a:p>
          </p:txBody>
        </p:sp>
      </p:grpSp>
      <p:grpSp>
        <p:nvGrpSpPr>
          <p:cNvPr id="33" name="Group 32"/>
          <p:cNvGrpSpPr/>
          <p:nvPr/>
        </p:nvGrpSpPr>
        <p:grpSpPr>
          <a:xfrm>
            <a:off x="4275973" y="2831380"/>
            <a:ext cx="1709947" cy="1191218"/>
            <a:chOff x="4361715" y="2760400"/>
            <a:chExt cx="1744235" cy="1215105"/>
          </a:xfrm>
        </p:grpSpPr>
        <p:sp>
          <p:nvSpPr>
            <p:cNvPr id="75" name="Freeform 82"/>
            <p:cNvSpPr>
              <a:spLocks noChangeAspect="1" noEditPoints="1"/>
            </p:cNvSpPr>
            <p:nvPr/>
          </p:nvSpPr>
          <p:spPr bwMode="auto">
            <a:xfrm>
              <a:off x="4918316" y="2760400"/>
              <a:ext cx="631032" cy="540545"/>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19" name="TextBox 118"/>
            <p:cNvSpPr txBox="1"/>
            <p:nvPr/>
          </p:nvSpPr>
          <p:spPr>
            <a:xfrm>
              <a:off x="4361715" y="3497262"/>
              <a:ext cx="1744235" cy="478243"/>
            </a:xfrm>
            <a:prstGeom prst="rect">
              <a:avLst/>
            </a:prstGeom>
            <a:noFill/>
          </p:spPr>
          <p:txBody>
            <a:bodyPr wrap="none" lIns="87880" tIns="43940" rIns="87880" bIns="43940" rtlCol="0">
              <a:spAutoFit/>
            </a:bodyPr>
            <a:lstStyle/>
            <a:p>
              <a:pPr algn="ctr" defTabSz="878020">
                <a:lnSpc>
                  <a:spcPct val="90000"/>
                </a:lnSpc>
                <a:defRPr/>
              </a:pPr>
              <a:r>
                <a:rPr lang="en-US" sz="1372" kern="0" dirty="0">
                  <a:gradFill>
                    <a:gsLst>
                      <a:gs pos="0">
                        <a:srgbClr val="FFFFFF"/>
                      </a:gs>
                      <a:gs pos="100000">
                        <a:srgbClr val="FFFFFF"/>
                      </a:gs>
                    </a:gsLst>
                    <a:lin ang="5400000" scaled="1"/>
                  </a:gradFill>
                  <a:latin typeface="Segoe UI"/>
                </a:rPr>
                <a:t>Built-in auto scale</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and load balancing </a:t>
              </a:r>
            </a:p>
          </p:txBody>
        </p:sp>
      </p:grpSp>
      <p:grpSp>
        <p:nvGrpSpPr>
          <p:cNvPr id="37" name="Group 36"/>
          <p:cNvGrpSpPr/>
          <p:nvPr/>
        </p:nvGrpSpPr>
        <p:grpSpPr>
          <a:xfrm>
            <a:off x="8155874" y="2750840"/>
            <a:ext cx="1957976" cy="1271828"/>
            <a:chOff x="8271290" y="2678247"/>
            <a:chExt cx="1997237" cy="1297331"/>
          </a:xfrm>
        </p:grpSpPr>
        <p:sp>
          <p:nvSpPr>
            <p:cNvPr id="18" name="Freeform 13"/>
            <p:cNvSpPr>
              <a:spLocks noChangeAspect="1" noEditPoints="1"/>
            </p:cNvSpPr>
            <p:nvPr/>
          </p:nvSpPr>
          <p:spPr bwMode="auto">
            <a:xfrm>
              <a:off x="8897382" y="2678247"/>
              <a:ext cx="631032" cy="704850"/>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sp>
          <p:nvSpPr>
            <p:cNvPr id="131" name="TextBox 130"/>
            <p:cNvSpPr txBox="1"/>
            <p:nvPr/>
          </p:nvSpPr>
          <p:spPr>
            <a:xfrm>
              <a:off x="8271290" y="3497262"/>
              <a:ext cx="1997237" cy="478316"/>
            </a:xfrm>
            <a:prstGeom prst="rect">
              <a:avLst/>
            </a:prstGeom>
            <a:noFill/>
          </p:spPr>
          <p:txBody>
            <a:bodyPr wrap="none" lIns="87880" tIns="43940" rIns="87880" bIns="43940" rtlCol="0">
              <a:spAutoFit/>
            </a:bodyPr>
            <a:lstStyle/>
            <a:p>
              <a:pPr algn="ctr" defTabSz="878020">
                <a:lnSpc>
                  <a:spcPct val="90000"/>
                </a:lnSpc>
                <a:defRPr/>
              </a:pPr>
              <a:r>
                <a:rPr lang="en-US" sz="1372" kern="0" dirty="0">
                  <a:gradFill>
                    <a:gsLst>
                      <a:gs pos="0">
                        <a:srgbClr val="FFFFFF"/>
                      </a:gs>
                      <a:gs pos="100000">
                        <a:srgbClr val="FFFFFF"/>
                      </a:gs>
                    </a:gsLst>
                    <a:lin ang="5400000" scaled="1"/>
                  </a:gradFill>
                  <a:latin typeface="Segoe UI"/>
                </a:rPr>
                <a:t>.NET, Java, PHP, Node, </a:t>
              </a:r>
            </a:p>
            <a:p>
              <a:pPr algn="ctr" defTabSz="878020">
                <a:lnSpc>
                  <a:spcPct val="90000"/>
                </a:lnSpc>
                <a:defRPr/>
              </a:pPr>
              <a:r>
                <a:rPr lang="en-US" sz="1372" kern="0" dirty="0">
                  <a:gradFill>
                    <a:gsLst>
                      <a:gs pos="0">
                        <a:srgbClr val="FFFFFF"/>
                      </a:gs>
                      <a:gs pos="100000">
                        <a:srgbClr val="FFFFFF"/>
                      </a:gs>
                    </a:gsLst>
                    <a:lin ang="5400000" scaled="1"/>
                  </a:gradFill>
                  <a:latin typeface="Segoe UI"/>
                </a:rPr>
                <a:t>Ruby, and Python </a:t>
              </a:r>
            </a:p>
          </p:txBody>
        </p:sp>
      </p:grpSp>
      <p:grpSp>
        <p:nvGrpSpPr>
          <p:cNvPr id="2" name="Group 1"/>
          <p:cNvGrpSpPr/>
          <p:nvPr/>
        </p:nvGrpSpPr>
        <p:grpSpPr>
          <a:xfrm>
            <a:off x="10391795" y="2763680"/>
            <a:ext cx="1134930" cy="1260768"/>
            <a:chOff x="13747254" y="2818600"/>
            <a:chExt cx="1157688" cy="1286049"/>
          </a:xfrm>
        </p:grpSpPr>
        <p:grpSp>
          <p:nvGrpSpPr>
            <p:cNvPr id="65" name="Group 64">
              <a:extLst/>
            </p:cNvPr>
            <p:cNvGrpSpPr>
              <a:grpSpLocks noChangeAspect="1"/>
            </p:cNvGrpSpPr>
            <p:nvPr/>
          </p:nvGrpSpPr>
          <p:grpSpPr>
            <a:xfrm>
              <a:off x="14045358" y="2818600"/>
              <a:ext cx="561480" cy="676656"/>
              <a:chOff x="5480050" y="2681288"/>
              <a:chExt cx="1238250" cy="1492251"/>
            </a:xfrm>
            <a:solidFill>
              <a:srgbClr val="FFFFFF"/>
            </a:solidFill>
          </p:grpSpPr>
          <p:sp>
            <p:nvSpPr>
              <p:cNvPr id="66" name="Freeform 35">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67" name="Rectangle 66">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68" name="Rectangle 67">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69" name="Rectangle 68">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0" name="Rectangle 79">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1" name="Rectangle 80">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2" name="Rectangle 81">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3" name="Rectangle 82">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4" name="Rectangle 83">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6" name="Rectangle 85">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7" name="Rectangle 86">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8" name="Rectangle 87">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89" name="Rectangle 88">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0" name="Rectangle 89">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1" name="Rectangle 31">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2" name="Rectangle 32">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3" name="Rectangle 33">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4" name="Rectangle 34">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5" name="Freeform 35">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96" name="Freeform 36">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sp>
          <p:nvSpPr>
            <p:cNvPr id="99" name="TextBox 98"/>
            <p:cNvSpPr txBox="1"/>
            <p:nvPr/>
          </p:nvSpPr>
          <p:spPr>
            <a:xfrm>
              <a:off x="13747254" y="3624518"/>
              <a:ext cx="1157688" cy="480131"/>
            </a:xfrm>
            <a:prstGeom prst="rect">
              <a:avLst/>
            </a:prstGeom>
            <a:noFill/>
          </p:spPr>
          <p:txBody>
            <a:bodyPr wrap="none" lIns="87880" tIns="43940" rIns="87880" bIns="43940" rtlCol="0">
              <a:spAutoFit/>
            </a:bodyPr>
            <a:lstStyle/>
            <a:p>
              <a:pPr algn="ctr" defTabSz="878020">
                <a:lnSpc>
                  <a:spcPct val="90000"/>
                </a:lnSpc>
                <a:defRPr/>
              </a:pPr>
              <a:r>
                <a:rPr lang="en-US" sz="1372" kern="0" dirty="0">
                  <a:gradFill>
                    <a:gsLst>
                      <a:gs pos="0">
                        <a:srgbClr val="FFFFFF"/>
                      </a:gs>
                      <a:gs pos="100000">
                        <a:srgbClr val="FFFFFF"/>
                      </a:gs>
                    </a:gsLst>
                    <a:lin ang="5400000" scaled="1"/>
                  </a:gradFill>
                  <a:latin typeface="Segoe UI"/>
                </a:rPr>
                <a:t>Staging and</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deployment</a:t>
              </a:r>
            </a:p>
          </p:txBody>
        </p:sp>
      </p:grpSp>
      <p:grpSp>
        <p:nvGrpSpPr>
          <p:cNvPr id="100" name="Group 99">
            <a:extLst/>
          </p:cNvPr>
          <p:cNvGrpSpPr/>
          <p:nvPr/>
        </p:nvGrpSpPr>
        <p:grpSpPr>
          <a:xfrm>
            <a:off x="6204290" y="2789842"/>
            <a:ext cx="1704966" cy="1245276"/>
            <a:chOff x="6328698" y="2832588"/>
            <a:chExt cx="1739154" cy="1270246"/>
          </a:xfrm>
        </p:grpSpPr>
        <p:sp>
          <p:nvSpPr>
            <p:cNvPr id="101" name="TextBox 100"/>
            <p:cNvSpPr txBox="1"/>
            <p:nvPr/>
          </p:nvSpPr>
          <p:spPr>
            <a:xfrm>
              <a:off x="6328698" y="3624518"/>
              <a:ext cx="1739154" cy="478316"/>
            </a:xfrm>
            <a:prstGeom prst="rect">
              <a:avLst/>
            </a:prstGeom>
            <a:noFill/>
          </p:spPr>
          <p:txBody>
            <a:bodyPr wrap="none" lIns="87880" tIns="43940" rIns="87880" bIns="43940" rtlCol="0">
              <a:spAutoFit/>
            </a:bodyPr>
            <a:lstStyle/>
            <a:p>
              <a:pPr algn="ctr" defTabSz="878020">
                <a:lnSpc>
                  <a:spcPct val="90000"/>
                </a:lnSpc>
                <a:defRPr/>
              </a:pPr>
              <a:r>
                <a:rPr lang="en-US" sz="1345" kern="0" dirty="0">
                  <a:gradFill>
                    <a:gsLst>
                      <a:gs pos="0">
                        <a:srgbClr val="FFFFFF"/>
                      </a:gs>
                      <a:gs pos="100000">
                        <a:srgbClr val="FFFFFF"/>
                      </a:gs>
                    </a:gsLst>
                    <a:lin ang="5400000" scaled="1"/>
                  </a:gradFill>
                  <a:latin typeface="Segoe UI"/>
                </a:rPr>
                <a:t>High availability</a:t>
              </a:r>
              <a:br>
                <a:rPr lang="en-US" sz="1345" kern="0" dirty="0">
                  <a:gradFill>
                    <a:gsLst>
                      <a:gs pos="0">
                        <a:srgbClr val="FFFFFF"/>
                      </a:gs>
                      <a:gs pos="100000">
                        <a:srgbClr val="FFFFFF"/>
                      </a:gs>
                    </a:gsLst>
                    <a:lin ang="5400000" scaled="1"/>
                  </a:gradFill>
                  <a:latin typeface="Segoe UI"/>
                </a:rPr>
              </a:br>
              <a:r>
                <a:rPr lang="en-US" sz="1345" kern="0" dirty="0">
                  <a:gradFill>
                    <a:gsLst>
                      <a:gs pos="0">
                        <a:srgbClr val="FFFFFF"/>
                      </a:gs>
                      <a:gs pos="100000">
                        <a:srgbClr val="FFFFFF"/>
                      </a:gs>
                    </a:gsLst>
                    <a:lin ang="5400000" scaled="1"/>
                  </a:gradFill>
                  <a:latin typeface="Segoe UI"/>
                </a:rPr>
                <a:t>with auto-patching </a:t>
              </a:r>
            </a:p>
          </p:txBody>
        </p:sp>
        <p:grpSp>
          <p:nvGrpSpPr>
            <p:cNvPr id="102" name="Group 538">
              <a:extLst/>
            </p:cNvPr>
            <p:cNvGrpSpPr>
              <a:grpSpLocks noChangeAspect="1"/>
            </p:cNvGrpSpPr>
            <p:nvPr/>
          </p:nvGrpSpPr>
          <p:grpSpPr bwMode="auto">
            <a:xfrm>
              <a:off x="6905017" y="2832588"/>
              <a:ext cx="586516" cy="642047"/>
              <a:chOff x="6703" y="2838"/>
              <a:chExt cx="169" cy="185"/>
            </a:xfrm>
          </p:grpSpPr>
          <p:sp>
            <p:nvSpPr>
              <p:cNvPr id="103" name="Line 539">
                <a:extLst/>
              </p:cNvPr>
              <p:cNvSpPr>
                <a:spLocks noChangeShapeType="1"/>
              </p:cNvSpPr>
              <p:nvPr/>
            </p:nvSpPr>
            <p:spPr bwMode="auto">
              <a:xfrm>
                <a:off x="6803"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4" name="Line 540">
                <a:extLst/>
              </p:cNvPr>
              <p:cNvSpPr>
                <a:spLocks noChangeShapeType="1"/>
              </p:cNvSpPr>
              <p:nvPr/>
            </p:nvSpPr>
            <p:spPr bwMode="auto">
              <a:xfrm>
                <a:off x="6768"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5" name="Line 541">
                <a:extLst/>
              </p:cNvPr>
              <p:cNvSpPr>
                <a:spLocks noChangeShapeType="1"/>
              </p:cNvSpPr>
              <p:nvPr/>
            </p:nvSpPr>
            <p:spPr bwMode="auto">
              <a:xfrm flipH="1">
                <a:off x="6768"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6" name="Line 542">
                <a:extLst/>
              </p:cNvPr>
              <p:cNvSpPr>
                <a:spLocks noChangeShapeType="1"/>
              </p:cNvSpPr>
              <p:nvPr/>
            </p:nvSpPr>
            <p:spPr bwMode="auto">
              <a:xfrm flipH="1">
                <a:off x="6803"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8" name="Line 543">
                <a:extLst/>
              </p:cNvPr>
              <p:cNvSpPr>
                <a:spLocks noChangeShapeType="1"/>
              </p:cNvSpPr>
              <p:nvPr/>
            </p:nvSpPr>
            <p:spPr bwMode="auto">
              <a:xfrm>
                <a:off x="6824"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09" name="Line 544">
                <a:extLst/>
              </p:cNvPr>
              <p:cNvSpPr>
                <a:spLocks noChangeShapeType="1"/>
              </p:cNvSpPr>
              <p:nvPr/>
            </p:nvSpPr>
            <p:spPr bwMode="auto">
              <a:xfrm>
                <a:off x="6741"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1" name="Line 545">
                <a:extLst/>
              </p:cNvPr>
              <p:cNvSpPr>
                <a:spLocks noChangeShapeType="1"/>
              </p:cNvSpPr>
              <p:nvPr/>
            </p:nvSpPr>
            <p:spPr bwMode="auto">
              <a:xfrm flipV="1">
                <a:off x="6824"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2" name="Line 546">
                <a:extLst/>
              </p:cNvPr>
              <p:cNvSpPr>
                <a:spLocks noChangeShapeType="1"/>
              </p:cNvSpPr>
              <p:nvPr/>
            </p:nvSpPr>
            <p:spPr bwMode="auto">
              <a:xfrm flipV="1">
                <a:off x="6741"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4" name="Oval 547">
                <a:extLst/>
              </p:cNvPr>
              <p:cNvSpPr>
                <a:spLocks noChangeArrowheads="1"/>
              </p:cNvSpPr>
              <p:nvPr/>
            </p:nvSpPr>
            <p:spPr bwMode="auto">
              <a:xfrm>
                <a:off x="6753" y="2896"/>
                <a:ext cx="69" cy="71"/>
              </a:xfrm>
              <a:prstGeom prst="ellips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5" name="Freeform 548">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7" name="Freeform 549">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8" name="Freeform 550">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20" name="Freeform 551">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spTree>
    <p:extLst>
      <p:ext uri="{BB962C8B-B14F-4D97-AF65-F5344CB8AC3E}">
        <p14:creationId xmlns:p14="http://schemas.microsoft.com/office/powerpoint/2010/main" val="86174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35" presetClass="path" presetSubtype="0" decel="100000" fill="hold" nodeType="withEffect">
                                  <p:stCondLst>
                                    <p:cond delay="200"/>
                                  </p:stCondLst>
                                  <p:childTnLst>
                                    <p:animMotion origin="layout" path="M 2.77556E-17 -3.7037E-6 L 2.77556E-17 0.02616 " pathEditMode="relative" rAng="0" ptsTypes="AA">
                                      <p:cBhvr>
                                        <p:cTn id="9" dur="500" spd="-100000" fill="hold"/>
                                        <p:tgtEl>
                                          <p:spTgt spid="29"/>
                                        </p:tgtEl>
                                        <p:attrNameLst>
                                          <p:attrName>ppt_x</p:attrName>
                                          <p:attrName>ppt_y</p:attrName>
                                        </p:attrNameLst>
                                      </p:cBhvr>
                                      <p:rCtr x="0" y="1296"/>
                                    </p:animMotion>
                                  </p:childTnLst>
                                </p:cTn>
                              </p:par>
                              <p:par>
                                <p:cTn id="10" presetID="10" presetClass="entr" presetSubtype="0" fill="hold" nodeType="withEffect">
                                  <p:stCondLst>
                                    <p:cond delay="30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35" presetClass="path" presetSubtype="0" decel="100000" fill="hold" nodeType="withEffect">
                                  <p:stCondLst>
                                    <p:cond delay="300"/>
                                  </p:stCondLst>
                                  <p:childTnLst>
                                    <p:animMotion origin="layout" path="M 2.77556E-17 -3.7037E-6 L 2.77556E-17 0.02616 " pathEditMode="relative" rAng="0" ptsTypes="AA">
                                      <p:cBhvr>
                                        <p:cTn id="14" dur="500" spd="-100000" fill="hold"/>
                                        <p:tgtEl>
                                          <p:spTgt spid="32"/>
                                        </p:tgtEl>
                                        <p:attrNameLst>
                                          <p:attrName>ppt_x</p:attrName>
                                          <p:attrName>ppt_y</p:attrName>
                                        </p:attrNameLst>
                                      </p:cBhvr>
                                      <p:rCtr x="0" y="1296"/>
                                    </p:animMotion>
                                  </p:childTnLst>
                                </p:cTn>
                              </p:par>
                              <p:par>
                                <p:cTn id="15" presetID="10" presetClass="entr" presetSubtype="0" fill="hold" nodeType="withEffect">
                                  <p:stCondLst>
                                    <p:cond delay="4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35" presetClass="path" presetSubtype="0" decel="100000" fill="hold" nodeType="withEffect">
                                  <p:stCondLst>
                                    <p:cond delay="400"/>
                                  </p:stCondLst>
                                  <p:childTnLst>
                                    <p:animMotion origin="layout" path="M 2.77556E-17 -3.7037E-6 L 2.77556E-17 0.02616 " pathEditMode="relative" rAng="0" ptsTypes="AA">
                                      <p:cBhvr>
                                        <p:cTn id="19" dur="500" spd="-100000" fill="hold"/>
                                        <p:tgtEl>
                                          <p:spTgt spid="30"/>
                                        </p:tgtEl>
                                        <p:attrNameLst>
                                          <p:attrName>ppt_x</p:attrName>
                                          <p:attrName>ppt_y</p:attrName>
                                        </p:attrNameLst>
                                      </p:cBhvr>
                                      <p:rCtr x="0" y="1296"/>
                                    </p:animMotion>
                                  </p:childTnLst>
                                </p:cTn>
                              </p:par>
                              <p:par>
                                <p:cTn id="20" presetID="10" presetClass="entr" presetSubtype="0" fill="hold"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35" presetClass="path" presetSubtype="0" decel="100000" fill="hold" nodeType="withEffect">
                                  <p:stCondLst>
                                    <p:cond delay="500"/>
                                  </p:stCondLst>
                                  <p:childTnLst>
                                    <p:animMotion origin="layout" path="M 2.77556E-17 -3.7037E-6 L 2.77556E-17 0.02616 " pathEditMode="relative" rAng="0" ptsTypes="AA">
                                      <p:cBhvr>
                                        <p:cTn id="24" dur="500" spd="-100000" fill="hold"/>
                                        <p:tgtEl>
                                          <p:spTgt spid="31"/>
                                        </p:tgtEl>
                                        <p:attrNameLst>
                                          <p:attrName>ppt_x</p:attrName>
                                          <p:attrName>ppt_y</p:attrName>
                                        </p:attrNameLst>
                                      </p:cBhvr>
                                      <p:rCtr x="0" y="1296"/>
                                    </p:animMotion>
                                  </p:childTnLst>
                                </p:cTn>
                              </p:par>
                              <p:par>
                                <p:cTn id="25" presetID="10" presetClass="entr" presetSubtype="0" fill="hold" nodeType="withEffect">
                                  <p:stCondLst>
                                    <p:cond delay="60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35" presetClass="path" presetSubtype="0" decel="100000" fill="hold" nodeType="withEffect">
                                  <p:stCondLst>
                                    <p:cond delay="600"/>
                                  </p:stCondLst>
                                  <p:childTnLst>
                                    <p:animMotion origin="layout" path="M 2.77556E-17 -3.7037E-6 L 2.77556E-17 0.02616 " pathEditMode="relative" rAng="0" ptsTypes="AA">
                                      <p:cBhvr>
                                        <p:cTn id="29" dur="500" spd="-100000" fill="hold"/>
                                        <p:tgtEl>
                                          <p:spTgt spid="33"/>
                                        </p:tgtEl>
                                        <p:attrNameLst>
                                          <p:attrName>ppt_x</p:attrName>
                                          <p:attrName>ppt_y</p:attrName>
                                        </p:attrNameLst>
                                      </p:cBhvr>
                                      <p:rCtr x="0" y="1296"/>
                                    </p:animMotion>
                                  </p:childTnLst>
                                </p:cTn>
                              </p:par>
                              <p:par>
                                <p:cTn id="30" presetID="10" presetClass="entr" presetSubtype="0" fill="hold" nodeType="withEffect">
                                  <p:stCondLst>
                                    <p:cond delay="700"/>
                                  </p:stCondLst>
                                  <p:childTnLst>
                                    <p:set>
                                      <p:cBhvr>
                                        <p:cTn id="31" dur="1" fill="hold">
                                          <p:stCondLst>
                                            <p:cond delay="0"/>
                                          </p:stCondLst>
                                        </p:cTn>
                                        <p:tgtEl>
                                          <p:spTgt spid="100"/>
                                        </p:tgtEl>
                                        <p:attrNameLst>
                                          <p:attrName>style.visibility</p:attrName>
                                        </p:attrNameLst>
                                      </p:cBhvr>
                                      <p:to>
                                        <p:strVal val="visible"/>
                                      </p:to>
                                    </p:set>
                                    <p:animEffect transition="in" filter="fade">
                                      <p:cBhvr>
                                        <p:cTn id="32" dur="500"/>
                                        <p:tgtEl>
                                          <p:spTgt spid="100"/>
                                        </p:tgtEl>
                                      </p:cBhvr>
                                    </p:animEffect>
                                  </p:childTnLst>
                                </p:cTn>
                              </p:par>
                              <p:par>
                                <p:cTn id="33" presetID="35" presetClass="path" presetSubtype="0" decel="100000" fill="hold" nodeType="withEffect">
                                  <p:stCondLst>
                                    <p:cond delay="700"/>
                                  </p:stCondLst>
                                  <p:childTnLst>
                                    <p:animMotion origin="layout" path="M 7.45468E-7 -3.40445E-6 L 7.45468E-7 0.0261 " pathEditMode="relative" rAng="0" ptsTypes="AA">
                                      <p:cBhvr>
                                        <p:cTn id="34" dur="500" spd="-100000" fill="hold"/>
                                        <p:tgtEl>
                                          <p:spTgt spid="100"/>
                                        </p:tgtEl>
                                        <p:attrNameLst>
                                          <p:attrName>ppt_x</p:attrName>
                                          <p:attrName>ppt_y</p:attrName>
                                        </p:attrNameLst>
                                      </p:cBhvr>
                                      <p:rCtr x="0" y="1294"/>
                                    </p:animMotion>
                                  </p:childTnLst>
                                </p:cTn>
                              </p:par>
                              <p:par>
                                <p:cTn id="35" presetID="10" presetClass="entr" presetSubtype="0" fill="hold" nodeType="withEffect">
                                  <p:stCondLst>
                                    <p:cond delay="8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35" presetClass="path" presetSubtype="0" decel="100000" fill="hold" nodeType="withEffect">
                                  <p:stCondLst>
                                    <p:cond delay="800"/>
                                  </p:stCondLst>
                                  <p:childTnLst>
                                    <p:animMotion origin="layout" path="M 2.20066E-6 7.17204E-7 L 2.20066E-6 0.0261 " pathEditMode="relative" rAng="0" ptsTypes="AA">
                                      <p:cBhvr>
                                        <p:cTn id="39" dur="500" spd="-100000" fill="hold"/>
                                        <p:tgtEl>
                                          <p:spTgt spid="35"/>
                                        </p:tgtEl>
                                        <p:attrNameLst>
                                          <p:attrName>ppt_x</p:attrName>
                                          <p:attrName>ppt_y</p:attrName>
                                        </p:attrNameLst>
                                      </p:cBhvr>
                                      <p:rCtr x="0" y="1294"/>
                                    </p:animMotion>
                                  </p:childTnLst>
                                </p:cTn>
                              </p:par>
                              <p:par>
                                <p:cTn id="40" presetID="10" presetClass="entr" presetSubtype="0" fill="hold" nodeType="withEffect">
                                  <p:stCondLst>
                                    <p:cond delay="90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35" presetClass="path" presetSubtype="0" decel="100000" fill="hold" nodeType="withEffect">
                                  <p:stCondLst>
                                    <p:cond delay="900"/>
                                  </p:stCondLst>
                                  <p:childTnLst>
                                    <p:animMotion origin="layout" path="M 2.77556E-17 -3.7037E-6 L 2.77556E-17 0.02616 " pathEditMode="relative" rAng="0" ptsTypes="AA">
                                      <p:cBhvr>
                                        <p:cTn id="44" dur="500" spd="-100000" fill="hold"/>
                                        <p:tgtEl>
                                          <p:spTgt spid="36"/>
                                        </p:tgtEl>
                                        <p:attrNameLst>
                                          <p:attrName>ppt_x</p:attrName>
                                          <p:attrName>ppt_y</p:attrName>
                                        </p:attrNameLst>
                                      </p:cBhvr>
                                      <p:rCtr x="0" y="1296"/>
                                    </p:animMotion>
                                  </p:childTnLst>
                                </p:cTn>
                              </p:par>
                              <p:par>
                                <p:cTn id="45" presetID="10" presetClass="entr" presetSubtype="0" fill="hold" nodeType="withEffect">
                                  <p:stCondLst>
                                    <p:cond delay="100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35" presetClass="path" presetSubtype="0" decel="100000" fill="hold" nodeType="withEffect">
                                  <p:stCondLst>
                                    <p:cond delay="1000"/>
                                  </p:stCondLst>
                                  <p:childTnLst>
                                    <p:animMotion origin="layout" path="M 2.06791E-6 4.97049E-6 L 2.06791E-6 0.0261 " pathEditMode="relative" rAng="0" ptsTypes="AA">
                                      <p:cBhvr>
                                        <p:cTn id="49" dur="500" spd="-100000" fill="hold"/>
                                        <p:tgtEl>
                                          <p:spTgt spid="37"/>
                                        </p:tgtEl>
                                        <p:attrNameLst>
                                          <p:attrName>ppt_x</p:attrName>
                                          <p:attrName>ppt_y</p:attrName>
                                        </p:attrNameLst>
                                      </p:cBhvr>
                                      <p:rCtr x="0" y="1294"/>
                                    </p:animMotion>
                                  </p:childTnLst>
                                </p:cTn>
                              </p:par>
                              <p:par>
                                <p:cTn id="50" presetID="10" presetClass="entr" presetSubtype="0" fill="hold" nodeType="withEffect">
                                  <p:stCondLst>
                                    <p:cond delay="110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par>
                                <p:cTn id="53" presetID="35" presetClass="path" presetSubtype="0" decel="100000" fill="hold" nodeType="withEffect">
                                  <p:stCondLst>
                                    <p:cond delay="1100"/>
                                  </p:stCondLst>
                                  <p:childTnLst>
                                    <p:animMotion origin="layout" path="M -2.22109E-6 1.54335E-7 L -2.22109E-6 0.0261 " pathEditMode="relative" rAng="0" ptsTypes="AA">
                                      <p:cBhvr>
                                        <p:cTn id="54" dur="500" spd="-100000" fill="hold"/>
                                        <p:tgtEl>
                                          <p:spTgt spid="2"/>
                                        </p:tgtEl>
                                        <p:attrNameLst>
                                          <p:attrName>ppt_x</p:attrName>
                                          <p:attrName>ppt_y</p:attrName>
                                        </p:attrNameLst>
                                      </p:cBhvr>
                                      <p:rCtr x="0" y="1294"/>
                                    </p:animMotion>
                                  </p:childTnLst>
                                </p:cTn>
                              </p:par>
                              <p:par>
                                <p:cTn id="55" presetID="10" presetClass="entr" presetSubtype="0" fill="hold" nodeType="withEffect">
                                  <p:stCondLst>
                                    <p:cond delay="120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35" presetClass="path" presetSubtype="0" decel="100000" fill="hold" nodeType="withEffect">
                                  <p:stCondLst>
                                    <p:cond delay="1200"/>
                                  </p:stCondLst>
                                  <p:childTnLst>
                                    <p:animMotion origin="layout" path="M -2.5785E-6 4.12165E-6 L -2.5785E-6 0.0261 " pathEditMode="relative" rAng="0" ptsTypes="AA">
                                      <p:cBhvr>
                                        <p:cTn id="59" dur="500" spd="-100000" fill="hold"/>
                                        <p:tgtEl>
                                          <p:spTgt spid="40"/>
                                        </p:tgtEl>
                                        <p:attrNameLst>
                                          <p:attrName>ppt_x</p:attrName>
                                          <p:attrName>ppt_y</p:attrName>
                                        </p:attrNameLst>
                                      </p:cBhvr>
                                      <p:rCtr x="0" y="1294"/>
                                    </p:animMotion>
                                  </p:childTnLst>
                                </p:cTn>
                              </p:par>
                              <p:par>
                                <p:cTn id="60" presetID="10" presetClass="entr" presetSubtype="0" fill="hold" nodeType="withEffect">
                                  <p:stCondLst>
                                    <p:cond delay="130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35" presetClass="path" presetSubtype="0" decel="100000" fill="hold" nodeType="withEffect">
                                  <p:stCondLst>
                                    <p:cond delay="1300"/>
                                  </p:stCondLst>
                                  <p:childTnLst>
                                    <p:animMotion origin="layout" path="M 2.77556E-17 -3.7037E-6 L 2.77556E-17 0.02616 " pathEditMode="relative" rAng="0" ptsTypes="AA">
                                      <p:cBhvr>
                                        <p:cTn id="64" dur="500" spd="-100000" fill="hold"/>
                                        <p:tgtEl>
                                          <p:spTgt spid="39"/>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7B781B-EB80-4C0F-B1E6-F45087396647}"/>
              </a:ext>
            </a:extLst>
          </p:cNvPr>
          <p:cNvSpPr/>
          <p:nvPr/>
        </p:nvSpPr>
        <p:spPr>
          <a:xfrm>
            <a:off x="222344" y="707256"/>
            <a:ext cx="920706" cy="1368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TextBox 8">
            <a:extLst>
              <a:ext uri="{FF2B5EF4-FFF2-40B4-BE49-F238E27FC236}">
                <a16:creationId xmlns:a16="http://schemas.microsoft.com/office/drawing/2014/main" id="{C2719D61-541B-4394-BABC-010C8A6C35A9}"/>
              </a:ext>
            </a:extLst>
          </p:cNvPr>
          <p:cNvSpPr txBox="1"/>
          <p:nvPr/>
        </p:nvSpPr>
        <p:spPr>
          <a:xfrm>
            <a:off x="269241" y="1622814"/>
            <a:ext cx="3854628" cy="4764698"/>
          </a:xfrm>
          <a:prstGeom prst="rect">
            <a:avLst/>
          </a:prstGeom>
          <a:solidFill>
            <a:schemeClr val="bg2">
              <a:lumMod val="50000"/>
            </a:schemeClr>
          </a:solidFill>
          <a:ln>
            <a:solidFill>
              <a:schemeClr val="bg2">
                <a:lumMod val="50000"/>
              </a:schemeClr>
            </a:solidFill>
          </a:ln>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sp>
        <p:nvSpPr>
          <p:cNvPr id="10" name="TextBox 9">
            <a:extLst>
              <a:ext uri="{FF2B5EF4-FFF2-40B4-BE49-F238E27FC236}">
                <a16:creationId xmlns:a16="http://schemas.microsoft.com/office/drawing/2014/main" id="{EA4C0318-49A6-4514-912C-9BC2DB76A8F5}"/>
              </a:ext>
            </a:extLst>
          </p:cNvPr>
          <p:cNvSpPr txBox="1"/>
          <p:nvPr/>
        </p:nvSpPr>
        <p:spPr>
          <a:xfrm>
            <a:off x="4168687" y="1622816"/>
            <a:ext cx="3854628" cy="4764698"/>
          </a:xfrm>
          <a:prstGeom prst="rect">
            <a:avLst/>
          </a:prstGeom>
          <a:solidFill>
            <a:schemeClr val="tx1"/>
          </a:solidFill>
        </p:spPr>
        <p:txBody>
          <a:bodyPr wrap="square" lIns="175761" tIns="140609" rIns="175761" bIns="140609" rtlCol="0">
            <a:noAutofit/>
          </a:bodyPr>
          <a:lstStyle/>
          <a:p>
            <a:pPr algn="ctr" defTabSz="878163">
              <a:lnSpc>
                <a:spcPct val="90000"/>
              </a:lnSpc>
              <a:tabLst>
                <a:tab pos="860864" algn="l"/>
              </a:tabLst>
              <a:defRPr/>
            </a:pPr>
            <a:r>
              <a:rPr lang="en-US" sz="2353" kern="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11" name="TextBox 10">
            <a:extLst>
              <a:ext uri="{FF2B5EF4-FFF2-40B4-BE49-F238E27FC236}">
                <a16:creationId xmlns:a16="http://schemas.microsoft.com/office/drawing/2014/main" id="{2DE77B4B-368E-499F-8BB4-F382E83C4C1C}"/>
              </a:ext>
            </a:extLst>
          </p:cNvPr>
          <p:cNvSpPr txBox="1"/>
          <p:nvPr/>
        </p:nvSpPr>
        <p:spPr>
          <a:xfrm>
            <a:off x="8068135" y="1622816"/>
            <a:ext cx="3854628" cy="4764698"/>
          </a:xfrm>
          <a:prstGeom prst="rect">
            <a:avLst/>
          </a:prstGeom>
          <a:solidFill>
            <a:schemeClr val="bg2">
              <a:lumMod val="50000"/>
            </a:schemeClr>
          </a:solidFill>
          <a:ln>
            <a:solidFill>
              <a:schemeClr val="bg2">
                <a:lumMod val="50000"/>
              </a:schemeClr>
            </a:solidFill>
          </a:ln>
        </p:spPr>
        <p:txBody>
          <a:bodyPr wrap="square" lIns="175761" tIns="140609" rIns="175761" bIns="140609" rtlCol="0">
            <a:noAutofit/>
          </a:bodyPr>
          <a:lstStyle/>
          <a:p>
            <a:pPr algn="ctr" defTabSz="878163">
              <a:lnSpc>
                <a:spcPct val="90000"/>
              </a:lnSpc>
              <a:tabLst>
                <a:tab pos="860864" algn="l"/>
              </a:tabLst>
              <a:defRPr/>
            </a:pPr>
            <a:r>
              <a:rPr lang="en-US" sz="2353"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sp>
        <p:nvSpPr>
          <p:cNvPr id="4" name="Title 3"/>
          <p:cNvSpPr>
            <a:spLocks noGrp="1"/>
          </p:cNvSpPr>
          <p:nvPr>
            <p:ph type="title"/>
          </p:nvPr>
        </p:nvSpPr>
        <p:spPr/>
        <p:txBody>
          <a:bodyPr>
            <a:normAutofit fontScale="90000"/>
          </a:bodyPr>
          <a:lstStyle/>
          <a:p>
            <a:r>
              <a:rPr lang="en-US"/>
              <a:t>A seamless developer experience </a:t>
            </a:r>
            <a:br>
              <a:rPr lang="en-US"/>
            </a:br>
            <a:br>
              <a:rPr lang="en-US"/>
            </a:br>
            <a:endParaRPr lang="en-US" dirty="0"/>
          </a:p>
        </p:txBody>
      </p:sp>
      <p:pic>
        <p:nvPicPr>
          <p:cNvPr id="39" name="Picture 38"/>
          <p:cNvPicPr>
            <a:picLocks noChangeAspect="1"/>
          </p:cNvPicPr>
          <p:nvPr/>
        </p:nvPicPr>
        <p:blipFill rotWithShape="1">
          <a:blip r:embed="rId3"/>
          <a:stretch/>
        </p:blipFill>
        <p:spPr>
          <a:xfrm>
            <a:off x="8175705" y="2580609"/>
            <a:ext cx="3639485" cy="2877254"/>
          </a:xfrm>
          <a:prstGeom prst="rect">
            <a:avLst/>
          </a:prstGeom>
          <a:ln>
            <a:noFill/>
          </a:ln>
        </p:spPr>
      </p:pic>
      <p:pic>
        <p:nvPicPr>
          <p:cNvPr id="40" name="Picture 39"/>
          <p:cNvPicPr>
            <a:picLocks noChangeAspect="1"/>
          </p:cNvPicPr>
          <p:nvPr/>
        </p:nvPicPr>
        <p:blipFill rotWithShape="1">
          <a:blip r:embed="rId4"/>
          <a:stretch/>
        </p:blipFill>
        <p:spPr>
          <a:xfrm>
            <a:off x="4277971" y="2580609"/>
            <a:ext cx="3636060" cy="2225348"/>
          </a:xfrm>
          <a:prstGeom prst="rect">
            <a:avLst/>
          </a:prstGeom>
          <a:ln>
            <a:noFill/>
          </a:ln>
        </p:spPr>
      </p:pic>
      <p:pic>
        <p:nvPicPr>
          <p:cNvPr id="41" name="Picture 40"/>
          <p:cNvPicPr>
            <a:picLocks noChangeAspect="1"/>
          </p:cNvPicPr>
          <p:nvPr/>
        </p:nvPicPr>
        <p:blipFill>
          <a:blip r:embed="rId5"/>
          <a:stretch>
            <a:fillRect/>
          </a:stretch>
        </p:blipFill>
        <p:spPr>
          <a:xfrm>
            <a:off x="708957" y="2200802"/>
            <a:ext cx="2975195" cy="4079068"/>
          </a:xfrm>
          <a:prstGeom prst="rect">
            <a:avLst/>
          </a:prstGeom>
        </p:spPr>
      </p:pic>
    </p:spTree>
    <p:extLst>
      <p:ext uri="{BB962C8B-B14F-4D97-AF65-F5344CB8AC3E}">
        <p14:creationId xmlns:p14="http://schemas.microsoft.com/office/powerpoint/2010/main" val="99833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35" presetClass="path" presetSubtype="0" decel="100000" fill="hold" nodeType="withEffect">
                                  <p:stCondLst>
                                    <p:cond delay="200"/>
                                  </p:stCondLst>
                                  <p:childTnLst>
                                    <p:animMotion origin="layout" path="M 2.77556E-17 -3.7037E-6 L 2.77556E-17 0.02616 " pathEditMode="relative" rAng="0" ptsTypes="AA">
                                      <p:cBhvr>
                                        <p:cTn id="9" dur="500" spd="-100000" fill="hold"/>
                                        <p:tgtEl>
                                          <p:spTgt spid="41"/>
                                        </p:tgtEl>
                                        <p:attrNameLst>
                                          <p:attrName>ppt_x</p:attrName>
                                          <p:attrName>ppt_y</p:attrName>
                                        </p:attrNameLst>
                                      </p:cBhvr>
                                      <p:rCtr x="0" y="1296"/>
                                    </p:animMotion>
                                  </p:childTnLst>
                                </p:cTn>
                              </p:par>
                              <p:par>
                                <p:cTn id="10" presetID="10" presetClass="entr" presetSubtype="0" fill="hold" nodeType="withEffect">
                                  <p:stCondLst>
                                    <p:cond delay="30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35" presetClass="path" presetSubtype="0" decel="100000" fill="hold" nodeType="withEffect">
                                  <p:stCondLst>
                                    <p:cond delay="300"/>
                                  </p:stCondLst>
                                  <p:childTnLst>
                                    <p:animMotion origin="layout" path="M 2.77556E-17 -3.7037E-6 L 2.77556E-17 0.02616 " pathEditMode="relative" rAng="0" ptsTypes="AA">
                                      <p:cBhvr>
                                        <p:cTn id="14" dur="500" spd="-100000" fill="hold"/>
                                        <p:tgtEl>
                                          <p:spTgt spid="40"/>
                                        </p:tgtEl>
                                        <p:attrNameLst>
                                          <p:attrName>ppt_x</p:attrName>
                                          <p:attrName>ppt_y</p:attrName>
                                        </p:attrNameLst>
                                      </p:cBhvr>
                                      <p:rCtr x="0" y="1296"/>
                                    </p:animMotion>
                                  </p:childTnLst>
                                </p:cTn>
                              </p:par>
                              <p:par>
                                <p:cTn id="15" presetID="10" presetClass="entr" presetSubtype="0" fill="hold" nodeType="withEffect">
                                  <p:stCondLst>
                                    <p:cond delay="40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par>
                                <p:cTn id="18" presetID="35" presetClass="path" presetSubtype="0" decel="100000" fill="hold" nodeType="withEffect">
                                  <p:stCondLst>
                                    <p:cond delay="400"/>
                                  </p:stCondLst>
                                  <p:childTnLst>
                                    <p:animMotion origin="layout" path="M 2.77556E-17 -3.7037E-6 L 2.77556E-17 0.02616 " pathEditMode="relative" rAng="0" ptsTypes="AA">
                                      <p:cBhvr>
                                        <p:cTn id="19" dur="500" spd="-100000" fill="hold"/>
                                        <p:tgtEl>
                                          <p:spTgt spid="39"/>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42C5-DAEE-4F17-B7DC-96A1F2AC809D}"/>
              </a:ext>
            </a:extLst>
          </p:cNvPr>
          <p:cNvSpPr>
            <a:spLocks noGrp="1"/>
          </p:cNvSpPr>
          <p:nvPr>
            <p:ph type="title"/>
          </p:nvPr>
        </p:nvSpPr>
        <p:spPr>
          <a:xfrm>
            <a:off x="1024128" y="585216"/>
            <a:ext cx="9720072" cy="1499616"/>
          </a:xfrm>
        </p:spPr>
        <p:txBody>
          <a:bodyPr/>
          <a:lstStyle/>
          <a:p>
            <a:r>
              <a:rPr lang="en-US" dirty="0"/>
              <a:t>Demo</a:t>
            </a:r>
            <a:endParaRPr lang="it-IT" dirty="0"/>
          </a:p>
        </p:txBody>
      </p:sp>
      <p:sp>
        <p:nvSpPr>
          <p:cNvPr id="3" name="Text Placeholder 2">
            <a:extLst>
              <a:ext uri="{FF2B5EF4-FFF2-40B4-BE49-F238E27FC236}">
                <a16:creationId xmlns:a16="http://schemas.microsoft.com/office/drawing/2014/main" id="{3DDBD64E-2B6D-457E-9CAF-BF97B62349A4}"/>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145487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a:xfrm>
            <a:off x="979523" y="2013598"/>
            <a:ext cx="9720073" cy="4023360"/>
          </a:xfrm>
        </p:spPr>
        <p:txBody>
          <a:bodyPr/>
          <a:lstStyle/>
          <a:p>
            <a:r>
              <a:rPr lang="en-US" dirty="0"/>
              <a:t>Lightweight alternative to virtual machines</a:t>
            </a:r>
          </a:p>
          <a:p>
            <a:r>
              <a:rPr lang="en-US" dirty="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a:solidFill>
                  <a:srgbClr val="235888"/>
                </a:solidFill>
              </a:rPr>
              <a:t>Virtual Machines</a:t>
            </a: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a:solidFill>
                  <a:srgbClr val="235888"/>
                </a:solidFill>
              </a:rPr>
              <a:t>Containers</a:t>
            </a:r>
          </a:p>
        </p:txBody>
      </p:sp>
    </p:spTree>
    <p:extLst>
      <p:ext uri="{BB962C8B-B14F-4D97-AF65-F5344CB8AC3E}">
        <p14:creationId xmlns:p14="http://schemas.microsoft.com/office/powerpoint/2010/main" val="401704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Content Placeholder 2"/>
          <p:cNvSpPr>
            <a:spLocks noGrp="1"/>
          </p:cNvSpPr>
          <p:nvPr>
            <p:ph idx="1"/>
          </p:nvPr>
        </p:nvSpPr>
        <p:spPr>
          <a:xfrm>
            <a:off x="838200" y="1825625"/>
            <a:ext cx="5729868" cy="4351338"/>
          </a:xfrm>
        </p:spPr>
        <p:txBody>
          <a:bodyPr>
            <a:normAutofit/>
          </a:bodyPr>
          <a:lstStyle/>
          <a:p>
            <a:r>
              <a:rPr lang="en-US" dirty="0"/>
              <a:t>Leading open-source containerization platform</a:t>
            </a:r>
          </a:p>
          <a:p>
            <a:endParaRPr lang="en-US" dirty="0"/>
          </a:p>
          <a:p>
            <a:endParaRPr lang="en-US" dirty="0"/>
          </a:p>
          <a:p>
            <a:endParaRPr lang="en-US" dirty="0"/>
          </a:p>
          <a:p>
            <a:endParaRPr lang="en-US" dirty="0"/>
          </a:p>
          <a:p>
            <a:endParaRPr lang="en-US" dirty="0"/>
          </a:p>
          <a:p>
            <a:r>
              <a:rPr lang="en-US" dirty="0"/>
              <a:t>Supported natively in Azure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90895" y="2614083"/>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42C5-DAEE-4F17-B7DC-96A1F2AC809D}"/>
              </a:ext>
            </a:extLst>
          </p:cNvPr>
          <p:cNvSpPr>
            <a:spLocks noGrp="1"/>
          </p:cNvSpPr>
          <p:nvPr>
            <p:ph type="title"/>
          </p:nvPr>
        </p:nvSpPr>
        <p:spPr>
          <a:xfrm>
            <a:off x="1024128" y="585216"/>
            <a:ext cx="9720072" cy="1499616"/>
          </a:xfrm>
        </p:spPr>
        <p:txBody>
          <a:bodyPr/>
          <a:lstStyle/>
          <a:p>
            <a:r>
              <a:rPr lang="en-US" dirty="0"/>
              <a:t>Demo</a:t>
            </a:r>
            <a:endParaRPr lang="it-IT" dirty="0"/>
          </a:p>
        </p:txBody>
      </p:sp>
      <p:sp>
        <p:nvSpPr>
          <p:cNvPr id="3" name="Text Placeholder 2">
            <a:extLst>
              <a:ext uri="{FF2B5EF4-FFF2-40B4-BE49-F238E27FC236}">
                <a16:creationId xmlns:a16="http://schemas.microsoft.com/office/drawing/2014/main" id="{3DDBD64E-2B6D-457E-9CAF-BF97B62349A4}"/>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385062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1E106-423A-4A23-9262-97E12E107949}"/>
              </a:ext>
            </a:extLst>
          </p:cNvPr>
          <p:cNvSpPr>
            <a:spLocks noGrp="1"/>
          </p:cNvSpPr>
          <p:nvPr>
            <p:ph type="title"/>
          </p:nvPr>
        </p:nvSpPr>
        <p:spPr/>
        <p:txBody>
          <a:bodyPr/>
          <a:lstStyle/>
          <a:p>
            <a:r>
              <a:rPr lang="en-US" dirty="0" err="1"/>
              <a:t>SERVeRLESS</a:t>
            </a:r>
            <a:endParaRPr lang="it-IT" dirty="0"/>
          </a:p>
        </p:txBody>
      </p:sp>
      <p:sp>
        <p:nvSpPr>
          <p:cNvPr id="5" name="Text Placeholder 4">
            <a:extLst>
              <a:ext uri="{FF2B5EF4-FFF2-40B4-BE49-F238E27FC236}">
                <a16:creationId xmlns:a16="http://schemas.microsoft.com/office/drawing/2014/main" id="{0CA85599-FB3F-4B9F-BBB0-88DED3B08300}"/>
              </a:ext>
            </a:extLst>
          </p:cNvPr>
          <p:cNvSpPr>
            <a:spLocks noGrp="1"/>
          </p:cNvSpPr>
          <p:nvPr>
            <p:ph type="body" idx="1"/>
          </p:nvPr>
        </p:nvSpPr>
        <p:spPr/>
        <p:txBody>
          <a:bodyPr/>
          <a:lstStyle/>
          <a:p>
            <a:r>
              <a:rPr lang="en-US" dirty="0"/>
              <a:t>Azure Functions - Demo</a:t>
            </a:r>
            <a:endParaRPr lang="it-IT" dirty="0"/>
          </a:p>
        </p:txBody>
      </p:sp>
    </p:spTree>
    <p:extLst>
      <p:ext uri="{BB962C8B-B14F-4D97-AF65-F5344CB8AC3E}">
        <p14:creationId xmlns:p14="http://schemas.microsoft.com/office/powerpoint/2010/main" val="3369774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46B998-DC79-44E7-9114-DBD1D9AC5181}"/>
              </a:ext>
            </a:extLst>
          </p:cNvPr>
          <p:cNvSpPr txBox="1"/>
          <p:nvPr/>
        </p:nvSpPr>
        <p:spPr>
          <a:xfrm>
            <a:off x="4826065" y="4050590"/>
            <a:ext cx="2666675" cy="648470"/>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rPr>
              <a:t>Event-driven</a:t>
            </a:r>
          </a:p>
        </p:txBody>
      </p:sp>
      <p:sp>
        <p:nvSpPr>
          <p:cNvPr id="5" name="TextBox 4">
            <a:extLst>
              <a:ext uri="{FF2B5EF4-FFF2-40B4-BE49-F238E27FC236}">
                <a16:creationId xmlns:a16="http://schemas.microsoft.com/office/drawing/2014/main" id="{FA2BB12D-DC45-4555-A983-C3684E104CF8}"/>
              </a:ext>
            </a:extLst>
          </p:cNvPr>
          <p:cNvSpPr txBox="1"/>
          <p:nvPr/>
        </p:nvSpPr>
        <p:spPr>
          <a:xfrm>
            <a:off x="8421210" y="4050590"/>
            <a:ext cx="2455724" cy="648470"/>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Micro-billing</a:t>
            </a:r>
          </a:p>
        </p:txBody>
      </p:sp>
      <p:sp>
        <p:nvSpPr>
          <p:cNvPr id="6" name="TextBox 5">
            <a:extLst>
              <a:ext uri="{FF2B5EF4-FFF2-40B4-BE49-F238E27FC236}">
                <a16:creationId xmlns:a16="http://schemas.microsoft.com/office/drawing/2014/main" id="{8C4E0C8C-9709-41C3-815E-4CF7EDB2E68E}"/>
              </a:ext>
            </a:extLst>
          </p:cNvPr>
          <p:cNvSpPr txBox="1"/>
          <p:nvPr/>
        </p:nvSpPr>
        <p:spPr>
          <a:xfrm>
            <a:off x="1317025" y="4050590"/>
            <a:ext cx="2580570" cy="1001465"/>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Abstraction </a:t>
            </a:r>
            <a:b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b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of servers</a:t>
            </a:r>
          </a:p>
        </p:txBody>
      </p:sp>
      <p:sp>
        <p:nvSpPr>
          <p:cNvPr id="7" name="Title 2">
            <a:extLst>
              <a:ext uri="{FF2B5EF4-FFF2-40B4-BE49-F238E27FC236}">
                <a16:creationId xmlns:a16="http://schemas.microsoft.com/office/drawing/2014/main" id="{B0338BBA-D812-4655-BDD3-BB3D292E256C}"/>
              </a:ext>
            </a:extLst>
          </p:cNvPr>
          <p:cNvSpPr>
            <a:spLocks noGrp="1"/>
          </p:cNvSpPr>
          <p:nvPr>
            <p:ph type="title"/>
          </p:nvPr>
        </p:nvSpPr>
        <p:spPr>
          <a:xfrm>
            <a:off x="887248" y="1186877"/>
            <a:ext cx="11655840" cy="899665"/>
          </a:xfrm>
        </p:spPr>
        <p:txBody>
          <a:bodyPr>
            <a:normAutofit fontScale="90000"/>
          </a:bodyPr>
          <a:lstStyle/>
          <a:p>
            <a:r>
              <a:rPr lang="en-US" dirty="0"/>
              <a:t>What is Serverless?</a:t>
            </a:r>
            <a:br>
              <a:rPr lang="en-US" dirty="0"/>
            </a:br>
            <a:endParaRPr lang="en-US" dirty="0"/>
          </a:p>
        </p:txBody>
      </p:sp>
      <p:grpSp>
        <p:nvGrpSpPr>
          <p:cNvPr id="8" name="Group 7">
            <a:extLst>
              <a:ext uri="{FF2B5EF4-FFF2-40B4-BE49-F238E27FC236}">
                <a16:creationId xmlns:a16="http://schemas.microsoft.com/office/drawing/2014/main" id="{5459EDF4-CD81-4F8B-9EE0-91DE524C25F6}"/>
              </a:ext>
            </a:extLst>
          </p:cNvPr>
          <p:cNvGrpSpPr/>
          <p:nvPr/>
        </p:nvGrpSpPr>
        <p:grpSpPr>
          <a:xfrm>
            <a:off x="8806232" y="2303647"/>
            <a:ext cx="1685677" cy="1685677"/>
            <a:chOff x="8982815" y="2349343"/>
            <a:chExt cx="1719478" cy="1719478"/>
          </a:xfrm>
        </p:grpSpPr>
        <p:sp>
          <p:nvSpPr>
            <p:cNvPr id="9" name="Oval 8">
              <a:extLst>
                <a:ext uri="{FF2B5EF4-FFF2-40B4-BE49-F238E27FC236}">
                  <a16:creationId xmlns:a16="http://schemas.microsoft.com/office/drawing/2014/main" id="{92CE0BD6-1FDC-403E-8C27-C135E068340E}"/>
                </a:ext>
              </a:extLst>
            </p:cNvPr>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 name="Group 4">
              <a:extLst>
                <a:ext uri="{FF2B5EF4-FFF2-40B4-BE49-F238E27FC236}">
                  <a16:creationId xmlns:a16="http://schemas.microsoft.com/office/drawing/2014/main" id="{C08878EC-AEB3-4A7A-B6B8-0C749666058E}"/>
                </a:ext>
              </a:extLst>
            </p:cNvPr>
            <p:cNvGrpSpPr>
              <a:grpSpLocks noChangeAspect="1"/>
            </p:cNvGrpSpPr>
            <p:nvPr/>
          </p:nvGrpSpPr>
          <p:grpSpPr bwMode="auto">
            <a:xfrm>
              <a:off x="9516647" y="2813805"/>
              <a:ext cx="651814" cy="755044"/>
              <a:chOff x="6136" y="1969"/>
              <a:chExt cx="221" cy="256"/>
            </a:xfrm>
          </p:grpSpPr>
          <p:sp>
            <p:nvSpPr>
              <p:cNvPr id="13" name="Freeform 5">
                <a:extLst>
                  <a:ext uri="{FF2B5EF4-FFF2-40B4-BE49-F238E27FC236}">
                    <a16:creationId xmlns:a16="http://schemas.microsoft.com/office/drawing/2014/main" id="{1C688A70-5551-443D-85E6-46A27BCED55E}"/>
                  </a:ext>
                </a:extLst>
              </p:cNvPr>
              <p:cNvSpPr>
                <a:spLocks/>
              </p:cNvSpPr>
              <p:nvPr/>
            </p:nvSpPr>
            <p:spPr bwMode="auto">
              <a:xfrm>
                <a:off x="6247" y="2046"/>
                <a:ext cx="42" cy="111"/>
              </a:xfrm>
              <a:custGeom>
                <a:avLst/>
                <a:gdLst>
                  <a:gd name="T0" fmla="*/ 0 w 42"/>
                  <a:gd name="T1" fmla="*/ 0 h 111"/>
                  <a:gd name="T2" fmla="*/ 0 w 42"/>
                  <a:gd name="T3" fmla="*/ 68 h 111"/>
                  <a:gd name="T4" fmla="*/ 42 w 42"/>
                  <a:gd name="T5" fmla="*/ 111 h 111"/>
                </a:gdLst>
                <a:ahLst/>
                <a:cxnLst>
                  <a:cxn ang="0">
                    <a:pos x="T0" y="T1"/>
                  </a:cxn>
                  <a:cxn ang="0">
                    <a:pos x="T2" y="T3"/>
                  </a:cxn>
                  <a:cxn ang="0">
                    <a:pos x="T4" y="T5"/>
                  </a:cxn>
                </a:cxnLst>
                <a:rect l="0" t="0" r="r" b="b"/>
                <a:pathLst>
                  <a:path w="42" h="111">
                    <a:moveTo>
                      <a:pt x="0" y="0"/>
                    </a:moveTo>
                    <a:lnTo>
                      <a:pt x="0" y="68"/>
                    </a:lnTo>
                    <a:lnTo>
                      <a:pt x="42" y="111"/>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 name="Oval 6">
                <a:extLst>
                  <a:ext uri="{FF2B5EF4-FFF2-40B4-BE49-F238E27FC236}">
                    <a16:creationId xmlns:a16="http://schemas.microsoft.com/office/drawing/2014/main" id="{F06C3AA8-D6AD-45C4-A92E-7312252D7FF6}"/>
                  </a:ext>
                </a:extLst>
              </p:cNvPr>
              <p:cNvSpPr>
                <a:spLocks noChangeArrowheads="1"/>
              </p:cNvSpPr>
              <p:nvPr/>
            </p:nvSpPr>
            <p:spPr bwMode="auto">
              <a:xfrm>
                <a:off x="6136" y="2003"/>
                <a:ext cx="221" cy="222"/>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 name="Line 7">
                <a:extLst>
                  <a:ext uri="{FF2B5EF4-FFF2-40B4-BE49-F238E27FC236}">
                    <a16:creationId xmlns:a16="http://schemas.microsoft.com/office/drawing/2014/main" id="{70C882F7-41CE-4667-8294-C7A407BF42AB}"/>
                  </a:ext>
                </a:extLst>
              </p:cNvPr>
              <p:cNvSpPr>
                <a:spLocks noChangeShapeType="1"/>
              </p:cNvSpPr>
              <p:nvPr/>
            </p:nvSpPr>
            <p:spPr bwMode="auto">
              <a:xfrm>
                <a:off x="6221" y="1969"/>
                <a:ext cx="51"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Line 8">
                <a:extLst>
                  <a:ext uri="{FF2B5EF4-FFF2-40B4-BE49-F238E27FC236}">
                    <a16:creationId xmlns:a16="http://schemas.microsoft.com/office/drawing/2014/main" id="{17C1E916-3BCF-40E8-8C66-0514945C3609}"/>
                  </a:ext>
                </a:extLst>
              </p:cNvPr>
              <p:cNvSpPr>
                <a:spLocks noChangeShapeType="1"/>
              </p:cNvSpPr>
              <p:nvPr/>
            </p:nvSpPr>
            <p:spPr bwMode="auto">
              <a:xfrm flipV="1">
                <a:off x="6247" y="1969"/>
                <a:ext cx="0" cy="34"/>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Line 9">
                <a:extLst>
                  <a:ext uri="{FF2B5EF4-FFF2-40B4-BE49-F238E27FC236}">
                    <a16:creationId xmlns:a16="http://schemas.microsoft.com/office/drawing/2014/main" id="{545D2140-29F3-40A3-84B6-9ED5E0520D15}"/>
                  </a:ext>
                </a:extLst>
              </p:cNvPr>
              <p:cNvSpPr>
                <a:spLocks noChangeShapeType="1"/>
              </p:cNvSpPr>
              <p:nvPr/>
            </p:nvSpPr>
            <p:spPr bwMode="auto">
              <a:xfrm flipH="1">
                <a:off x="6323"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Line 10">
                <a:extLst>
                  <a:ext uri="{FF2B5EF4-FFF2-40B4-BE49-F238E27FC236}">
                    <a16:creationId xmlns:a16="http://schemas.microsoft.com/office/drawing/2014/main" id="{FAD21FDA-B358-46C0-AAD6-124AA5A1D3AF}"/>
                  </a:ext>
                </a:extLst>
              </p:cNvPr>
              <p:cNvSpPr>
                <a:spLocks noChangeShapeType="1"/>
              </p:cNvSpPr>
              <p:nvPr/>
            </p:nvSpPr>
            <p:spPr bwMode="auto">
              <a:xfrm>
                <a:off x="6140"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1" name="Oval 10">
              <a:extLst>
                <a:ext uri="{FF2B5EF4-FFF2-40B4-BE49-F238E27FC236}">
                  <a16:creationId xmlns:a16="http://schemas.microsoft.com/office/drawing/2014/main" id="{1EAFE8D3-D614-4D05-B7BD-8D6CBA7FD75B}"/>
                </a:ext>
              </a:extLst>
            </p:cNvPr>
            <p:cNvSpPr/>
            <p:nvPr/>
          </p:nvSpPr>
          <p:spPr bwMode="auto">
            <a:xfrm>
              <a:off x="9558292" y="3400148"/>
              <a:ext cx="210105" cy="21010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TextBox 11">
              <a:extLst>
                <a:ext uri="{FF2B5EF4-FFF2-40B4-BE49-F238E27FC236}">
                  <a16:creationId xmlns:a16="http://schemas.microsoft.com/office/drawing/2014/main" id="{9C7FF65A-E26F-4524-BDF4-0A6EA092C761}"/>
                </a:ext>
              </a:extLst>
            </p:cNvPr>
            <p:cNvSpPr txBox="1"/>
            <p:nvPr/>
          </p:nvSpPr>
          <p:spPr>
            <a:xfrm>
              <a:off x="9435652" y="3287113"/>
              <a:ext cx="454292" cy="461665"/>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a:ln>
                    <a:noFill/>
                  </a:ln>
                  <a:gradFill>
                    <a:gsLst>
                      <a:gs pos="2917">
                        <a:srgbClr val="0078D7"/>
                      </a:gs>
                      <a:gs pos="30000">
                        <a:srgbClr val="0078D7"/>
                      </a:gs>
                    </a:gsLst>
                    <a:lin ang="5400000" scaled="0"/>
                  </a:gradFill>
                  <a:effectLst/>
                  <a:uLnTx/>
                  <a:uFillTx/>
                  <a:latin typeface="Segoe UI Semibold" panose="020B0702040204020203" pitchFamily="34" charset="0"/>
                  <a:ea typeface="+mn-ea"/>
                  <a:cs typeface="Segoe UI Semibold" panose="020B0702040204020203" pitchFamily="34" charset="0"/>
                </a:rPr>
                <a:t>$</a:t>
              </a:r>
            </a:p>
          </p:txBody>
        </p:sp>
      </p:grpSp>
      <p:grpSp>
        <p:nvGrpSpPr>
          <p:cNvPr id="19" name="Group 18">
            <a:extLst>
              <a:ext uri="{FF2B5EF4-FFF2-40B4-BE49-F238E27FC236}">
                <a16:creationId xmlns:a16="http://schemas.microsoft.com/office/drawing/2014/main" id="{46110A27-3F54-40DA-883D-66F063D37A65}"/>
              </a:ext>
            </a:extLst>
          </p:cNvPr>
          <p:cNvGrpSpPr/>
          <p:nvPr/>
        </p:nvGrpSpPr>
        <p:grpSpPr>
          <a:xfrm>
            <a:off x="5316563" y="2303647"/>
            <a:ext cx="1685677" cy="1685677"/>
            <a:chOff x="5423171" y="2349343"/>
            <a:chExt cx="1719478" cy="1719478"/>
          </a:xfrm>
        </p:grpSpPr>
        <p:sp>
          <p:nvSpPr>
            <p:cNvPr id="20" name="Oval 19">
              <a:extLst>
                <a:ext uri="{FF2B5EF4-FFF2-40B4-BE49-F238E27FC236}">
                  <a16:creationId xmlns:a16="http://schemas.microsoft.com/office/drawing/2014/main" id="{2FEC64ED-7894-4681-9D9F-093A3E2ECF24}"/>
                </a:ext>
              </a:extLst>
            </p:cNvPr>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1" name="Group 20">
              <a:extLst>
                <a:ext uri="{FF2B5EF4-FFF2-40B4-BE49-F238E27FC236}">
                  <a16:creationId xmlns:a16="http://schemas.microsoft.com/office/drawing/2014/main" id="{014B9ED2-0D9C-4629-B67D-630758DED147}"/>
                </a:ext>
              </a:extLst>
            </p:cNvPr>
            <p:cNvGrpSpPr/>
            <p:nvPr/>
          </p:nvGrpSpPr>
          <p:grpSpPr>
            <a:xfrm>
              <a:off x="5899566" y="2925199"/>
              <a:ext cx="712436" cy="614067"/>
              <a:chOff x="6093204" y="2914441"/>
              <a:chExt cx="379412" cy="327025"/>
            </a:xfrm>
            <a:solidFill>
              <a:schemeClr val="bg1"/>
            </a:solidFill>
          </p:grpSpPr>
          <p:sp>
            <p:nvSpPr>
              <p:cNvPr id="22" name="Freeform 14">
                <a:extLst>
                  <a:ext uri="{FF2B5EF4-FFF2-40B4-BE49-F238E27FC236}">
                    <a16:creationId xmlns:a16="http://schemas.microsoft.com/office/drawing/2014/main" id="{B346CCE4-67DB-40D9-85B8-93A0221ECCC3}"/>
                  </a:ext>
                </a:extLst>
              </p:cNvPr>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solidFill>
                  <a:schemeClr val="tx2"/>
                </a:solidFill>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 name="Freeform 15">
                <a:extLst>
                  <a:ext uri="{FF2B5EF4-FFF2-40B4-BE49-F238E27FC236}">
                    <a16:creationId xmlns:a16="http://schemas.microsoft.com/office/drawing/2014/main" id="{150BF5BC-BAD2-4A5E-A8FA-B0FA93AE0090}"/>
                  </a:ext>
                </a:extLst>
              </p:cNvPr>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solidFill>
                  <a:schemeClr val="tx2"/>
                </a:solidFill>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24" name="Group 23">
            <a:extLst>
              <a:ext uri="{FF2B5EF4-FFF2-40B4-BE49-F238E27FC236}">
                <a16:creationId xmlns:a16="http://schemas.microsoft.com/office/drawing/2014/main" id="{20B61815-7BDE-4FDF-A6B4-4C9C51AA91AB}"/>
              </a:ext>
            </a:extLst>
          </p:cNvPr>
          <p:cNvGrpSpPr/>
          <p:nvPr/>
        </p:nvGrpSpPr>
        <p:grpSpPr>
          <a:xfrm>
            <a:off x="1764471" y="2303647"/>
            <a:ext cx="1685677" cy="1685677"/>
            <a:chOff x="1799852" y="2349343"/>
            <a:chExt cx="1719478" cy="1719478"/>
          </a:xfrm>
        </p:grpSpPr>
        <p:sp>
          <p:nvSpPr>
            <p:cNvPr id="25" name="Oval 24">
              <a:extLst>
                <a:ext uri="{FF2B5EF4-FFF2-40B4-BE49-F238E27FC236}">
                  <a16:creationId xmlns:a16="http://schemas.microsoft.com/office/drawing/2014/main" id="{4C8E7877-6740-4DFF-BA61-846569E40C34}"/>
                </a:ext>
              </a:extLst>
            </p:cNvPr>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6" name="Group 4">
              <a:extLst>
                <a:ext uri="{FF2B5EF4-FFF2-40B4-BE49-F238E27FC236}">
                  <a16:creationId xmlns:a16="http://schemas.microsoft.com/office/drawing/2014/main" id="{6F88B1A0-5ABE-4649-B919-30B4FFA7030B}"/>
                </a:ext>
              </a:extLst>
            </p:cNvPr>
            <p:cNvGrpSpPr>
              <a:grpSpLocks noChangeAspect="1"/>
            </p:cNvGrpSpPr>
            <p:nvPr/>
          </p:nvGrpSpPr>
          <p:grpSpPr bwMode="auto">
            <a:xfrm>
              <a:off x="2340343" y="2748281"/>
              <a:ext cx="562401" cy="902183"/>
              <a:chOff x="6" y="12"/>
              <a:chExt cx="192" cy="308"/>
            </a:xfrm>
          </p:grpSpPr>
          <p:sp>
            <p:nvSpPr>
              <p:cNvPr id="45" name="Rectangle 44">
                <a:extLst>
                  <a:ext uri="{FF2B5EF4-FFF2-40B4-BE49-F238E27FC236}">
                    <a16:creationId xmlns:a16="http://schemas.microsoft.com/office/drawing/2014/main" id="{40349896-A912-458C-A676-90A1D3E2EC08}"/>
                  </a:ext>
                </a:extLst>
              </p:cNvPr>
              <p:cNvSpPr>
                <a:spLocks noChangeArrowheads="1"/>
              </p:cNvSpPr>
              <p:nvPr/>
            </p:nvSpPr>
            <p:spPr bwMode="auto">
              <a:xfrm>
                <a:off x="28" y="12"/>
                <a:ext cx="170" cy="308"/>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6" name="Rectangle 45">
                <a:extLst>
                  <a:ext uri="{FF2B5EF4-FFF2-40B4-BE49-F238E27FC236}">
                    <a16:creationId xmlns:a16="http://schemas.microsoft.com/office/drawing/2014/main" id="{5A277DC4-2927-45BC-828D-F6C8937566D7}"/>
                  </a:ext>
                </a:extLst>
              </p:cNvPr>
              <p:cNvSpPr>
                <a:spLocks noChangeArrowheads="1"/>
              </p:cNvSpPr>
              <p:nvPr/>
            </p:nvSpPr>
            <p:spPr bwMode="auto">
              <a:xfrm>
                <a:off x="53" y="35"/>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7" name="Rectangle 46">
                <a:extLst>
                  <a:ext uri="{FF2B5EF4-FFF2-40B4-BE49-F238E27FC236}">
                    <a16:creationId xmlns:a16="http://schemas.microsoft.com/office/drawing/2014/main" id="{5F3B9314-8E37-4E46-B223-DF03AC056F78}"/>
                  </a:ext>
                </a:extLst>
              </p:cNvPr>
              <p:cNvSpPr>
                <a:spLocks noChangeArrowheads="1"/>
              </p:cNvSpPr>
              <p:nvPr/>
            </p:nvSpPr>
            <p:spPr bwMode="auto">
              <a:xfrm>
                <a:off x="53" y="100"/>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 name="Rectangle 47">
                <a:extLst>
                  <a:ext uri="{FF2B5EF4-FFF2-40B4-BE49-F238E27FC236}">
                    <a16:creationId xmlns:a16="http://schemas.microsoft.com/office/drawing/2014/main" id="{4C021E1E-0C1D-4640-9193-F3CAA31C1ACF}"/>
                  </a:ext>
                </a:extLst>
              </p:cNvPr>
              <p:cNvSpPr>
                <a:spLocks noChangeArrowheads="1"/>
              </p:cNvSpPr>
              <p:nvPr/>
            </p:nvSpPr>
            <p:spPr bwMode="auto">
              <a:xfrm>
                <a:off x="53" y="166"/>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 name="Freeform 9">
                <a:extLst>
                  <a:ext uri="{FF2B5EF4-FFF2-40B4-BE49-F238E27FC236}">
                    <a16:creationId xmlns:a16="http://schemas.microsoft.com/office/drawing/2014/main" id="{0F311B31-11E8-4DDA-BD54-82CFFD16B954}"/>
                  </a:ext>
                </a:extLst>
              </p:cNvPr>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 name="Freeform 10">
                <a:extLst>
                  <a:ext uri="{FF2B5EF4-FFF2-40B4-BE49-F238E27FC236}">
                    <a16:creationId xmlns:a16="http://schemas.microsoft.com/office/drawing/2014/main" id="{82E28B83-04DC-43F4-97F5-92B8330F276A}"/>
                  </a:ext>
                </a:extLst>
              </p:cNvPr>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 name="Oval 50">
                <a:extLst>
                  <a:ext uri="{FF2B5EF4-FFF2-40B4-BE49-F238E27FC236}">
                    <a16:creationId xmlns:a16="http://schemas.microsoft.com/office/drawing/2014/main" id="{5FE84AF3-15C1-4FB4-82BA-FCCC81D809B7}"/>
                  </a:ext>
                </a:extLst>
              </p:cNvPr>
              <p:cNvSpPr>
                <a:spLocks noChangeArrowheads="1"/>
              </p:cNvSpPr>
              <p:nvPr/>
            </p:nvSpPr>
            <p:spPr bwMode="auto">
              <a:xfrm>
                <a:off x="53"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2" name="Oval 51">
                <a:extLst>
                  <a:ext uri="{FF2B5EF4-FFF2-40B4-BE49-F238E27FC236}">
                    <a16:creationId xmlns:a16="http://schemas.microsoft.com/office/drawing/2014/main" id="{6BDA8379-9367-4C1C-B62A-F887D1BE4B6B}"/>
                  </a:ext>
                </a:extLst>
              </p:cNvPr>
              <p:cNvSpPr>
                <a:spLocks noChangeArrowheads="1"/>
              </p:cNvSpPr>
              <p:nvPr/>
            </p:nvSpPr>
            <p:spPr bwMode="auto">
              <a:xfrm>
                <a:off x="100"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3" name="Rectangle 52">
                <a:extLst>
                  <a:ext uri="{FF2B5EF4-FFF2-40B4-BE49-F238E27FC236}">
                    <a16:creationId xmlns:a16="http://schemas.microsoft.com/office/drawing/2014/main" id="{228213D9-9AB0-45E2-89A5-58AE74F1EE8F}"/>
                  </a:ext>
                </a:extLst>
              </p:cNvPr>
              <p:cNvSpPr>
                <a:spLocks noChangeArrowheads="1"/>
              </p:cNvSpPr>
              <p:nvPr/>
            </p:nvSpPr>
            <p:spPr bwMode="auto">
              <a:xfrm>
                <a:off x="149" y="263"/>
                <a:ext cx="24" cy="24"/>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7" name="Rectangle 26">
              <a:extLst>
                <a:ext uri="{FF2B5EF4-FFF2-40B4-BE49-F238E27FC236}">
                  <a16:creationId xmlns:a16="http://schemas.microsoft.com/office/drawing/2014/main" id="{6C404334-9E25-4FCC-9003-6FC833822D00}"/>
                </a:ext>
              </a:extLst>
            </p:cNvPr>
            <p:cNvSpPr/>
            <p:nvPr/>
          </p:nvSpPr>
          <p:spPr bwMode="auto">
            <a:xfrm>
              <a:off x="2540162" y="272256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CCB17AC4-8AE3-4CFC-96E0-63EEFF148505}"/>
                </a:ext>
              </a:extLst>
            </p:cNvPr>
            <p:cNvSpPr/>
            <p:nvPr/>
          </p:nvSpPr>
          <p:spPr bwMode="auto">
            <a:xfrm>
              <a:off x="2720322" y="27184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Rectangle 28">
              <a:extLst>
                <a:ext uri="{FF2B5EF4-FFF2-40B4-BE49-F238E27FC236}">
                  <a16:creationId xmlns:a16="http://schemas.microsoft.com/office/drawing/2014/main" id="{9E4146CA-ACA8-4D85-B599-88EF8812C280}"/>
                </a:ext>
              </a:extLst>
            </p:cNvPr>
            <p:cNvSpPr/>
            <p:nvPr/>
          </p:nvSpPr>
          <p:spPr bwMode="auto">
            <a:xfrm>
              <a:off x="2797315" y="27160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Rectangle 29">
              <a:extLst>
                <a:ext uri="{FF2B5EF4-FFF2-40B4-BE49-F238E27FC236}">
                  <a16:creationId xmlns:a16="http://schemas.microsoft.com/office/drawing/2014/main" id="{BACECCA8-E35A-4D6B-AB35-FACD49AD8757}"/>
                </a:ext>
              </a:extLst>
            </p:cNvPr>
            <p:cNvSpPr/>
            <p:nvPr/>
          </p:nvSpPr>
          <p:spPr bwMode="auto">
            <a:xfrm>
              <a:off x="2865967" y="271971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Rectangle 30">
              <a:extLst>
                <a:ext uri="{FF2B5EF4-FFF2-40B4-BE49-F238E27FC236}">
                  <a16:creationId xmlns:a16="http://schemas.microsoft.com/office/drawing/2014/main" id="{A963C781-1888-43B1-B638-2505806E3B52}"/>
                </a:ext>
              </a:extLst>
            </p:cNvPr>
            <p:cNvSpPr/>
            <p:nvPr/>
          </p:nvSpPr>
          <p:spPr bwMode="auto">
            <a:xfrm>
              <a:off x="2791040" y="279301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Rectangle 31">
              <a:extLst>
                <a:ext uri="{FF2B5EF4-FFF2-40B4-BE49-F238E27FC236}">
                  <a16:creationId xmlns:a16="http://schemas.microsoft.com/office/drawing/2014/main" id="{AA98EFE8-E45B-469F-908F-B8DA64C48C91}"/>
                </a:ext>
              </a:extLst>
            </p:cNvPr>
            <p:cNvSpPr/>
            <p:nvPr/>
          </p:nvSpPr>
          <p:spPr bwMode="auto">
            <a:xfrm>
              <a:off x="2717221" y="278110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Rectangle 32">
              <a:extLst>
                <a:ext uri="{FF2B5EF4-FFF2-40B4-BE49-F238E27FC236}">
                  <a16:creationId xmlns:a16="http://schemas.microsoft.com/office/drawing/2014/main" id="{74E24BAA-9857-41A0-91C3-9DE629F932AB}"/>
                </a:ext>
              </a:extLst>
            </p:cNvPr>
            <p:cNvSpPr/>
            <p:nvPr/>
          </p:nvSpPr>
          <p:spPr bwMode="auto">
            <a:xfrm>
              <a:off x="2793421" y="2859589"/>
              <a:ext cx="57247" cy="724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Rectangle 33">
              <a:extLst>
                <a:ext uri="{FF2B5EF4-FFF2-40B4-BE49-F238E27FC236}">
                  <a16:creationId xmlns:a16="http://schemas.microsoft.com/office/drawing/2014/main" id="{7279BECC-D373-498D-A15F-A177B9807D2F}"/>
                </a:ext>
              </a:extLst>
            </p:cNvPr>
            <p:cNvSpPr/>
            <p:nvPr/>
          </p:nvSpPr>
          <p:spPr bwMode="auto">
            <a:xfrm>
              <a:off x="2628239" y="271549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 name="Rectangle 34">
              <a:extLst>
                <a:ext uri="{FF2B5EF4-FFF2-40B4-BE49-F238E27FC236}">
                  <a16:creationId xmlns:a16="http://schemas.microsoft.com/office/drawing/2014/main" id="{180B7974-B0D7-435F-BE48-CC2EEE7E785D}"/>
                </a:ext>
              </a:extLst>
            </p:cNvPr>
            <p:cNvSpPr/>
            <p:nvPr/>
          </p:nvSpPr>
          <p:spPr bwMode="auto">
            <a:xfrm>
              <a:off x="2878277" y="27922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 name="Rectangle 35">
              <a:extLst>
                <a:ext uri="{FF2B5EF4-FFF2-40B4-BE49-F238E27FC236}">
                  <a16:creationId xmlns:a16="http://schemas.microsoft.com/office/drawing/2014/main" id="{4C457C51-7D56-41E7-A22C-E871771D1195}"/>
                </a:ext>
              </a:extLst>
            </p:cNvPr>
            <p:cNvSpPr/>
            <p:nvPr/>
          </p:nvSpPr>
          <p:spPr bwMode="auto">
            <a:xfrm>
              <a:off x="2877485" y="28708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 name="Rectangle 36">
              <a:extLst>
                <a:ext uri="{FF2B5EF4-FFF2-40B4-BE49-F238E27FC236}">
                  <a16:creationId xmlns:a16="http://schemas.microsoft.com/office/drawing/2014/main" id="{2C88EED4-8432-4F4F-96D1-B69E451C0A38}"/>
                </a:ext>
              </a:extLst>
            </p:cNvPr>
            <p:cNvSpPr/>
            <p:nvPr/>
          </p:nvSpPr>
          <p:spPr bwMode="auto">
            <a:xfrm>
              <a:off x="2873508" y="295600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 name="Rectangle 37">
              <a:extLst>
                <a:ext uri="{FF2B5EF4-FFF2-40B4-BE49-F238E27FC236}">
                  <a16:creationId xmlns:a16="http://schemas.microsoft.com/office/drawing/2014/main" id="{8887E0E2-FE1C-4531-8887-DAE7ABCD5441}"/>
                </a:ext>
              </a:extLst>
            </p:cNvPr>
            <p:cNvSpPr/>
            <p:nvPr/>
          </p:nvSpPr>
          <p:spPr bwMode="auto">
            <a:xfrm>
              <a:off x="2873508" y="304898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Rectangle 38">
              <a:extLst>
                <a:ext uri="{FF2B5EF4-FFF2-40B4-BE49-F238E27FC236}">
                  <a16:creationId xmlns:a16="http://schemas.microsoft.com/office/drawing/2014/main" id="{04C300F9-CF37-411C-97D5-998B5F89B6CE}"/>
                </a:ext>
              </a:extLst>
            </p:cNvPr>
            <p:cNvSpPr/>
            <p:nvPr/>
          </p:nvSpPr>
          <p:spPr bwMode="auto">
            <a:xfrm>
              <a:off x="2715944" y="288197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 name="Rectangle 39">
              <a:extLst>
                <a:ext uri="{FF2B5EF4-FFF2-40B4-BE49-F238E27FC236}">
                  <a16:creationId xmlns:a16="http://schemas.microsoft.com/office/drawing/2014/main" id="{5D97908F-A66D-41DE-B084-43187153D0F0}"/>
                </a:ext>
              </a:extLst>
            </p:cNvPr>
            <p:cNvSpPr/>
            <p:nvPr/>
          </p:nvSpPr>
          <p:spPr bwMode="auto">
            <a:xfrm>
              <a:off x="2753880" y="298133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A3FD640F-BC34-4D6E-A6AE-063B1875D881}"/>
                </a:ext>
              </a:extLst>
            </p:cNvPr>
            <p:cNvSpPr/>
            <p:nvPr/>
          </p:nvSpPr>
          <p:spPr bwMode="auto">
            <a:xfrm>
              <a:off x="2796117" y="301631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BD9495CF-A09E-449D-B66E-DE76B9C94650}"/>
                </a:ext>
              </a:extLst>
            </p:cNvPr>
            <p:cNvSpPr/>
            <p:nvPr/>
          </p:nvSpPr>
          <p:spPr bwMode="auto">
            <a:xfrm>
              <a:off x="2678699" y="298035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 name="Rectangle 42">
              <a:extLst>
                <a:ext uri="{FF2B5EF4-FFF2-40B4-BE49-F238E27FC236}">
                  <a16:creationId xmlns:a16="http://schemas.microsoft.com/office/drawing/2014/main" id="{41F54826-2A7B-4E00-A06F-EDE54A5C9670}"/>
                </a:ext>
              </a:extLst>
            </p:cNvPr>
            <p:cNvSpPr/>
            <p:nvPr/>
          </p:nvSpPr>
          <p:spPr bwMode="auto">
            <a:xfrm>
              <a:off x="2628238" y="277558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2EC6B1E7-85C9-4361-9C54-98E2E619A900}"/>
                </a:ext>
              </a:extLst>
            </p:cNvPr>
            <p:cNvSpPr/>
            <p:nvPr/>
          </p:nvSpPr>
          <p:spPr bwMode="auto">
            <a:xfrm>
              <a:off x="2633652" y="2889549"/>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15308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2.08333E-6 2.59259E-6 L -2.08333E-6 -0.0544 " pathEditMode="relative" rAng="0" ptsTypes="AA">
                                      <p:cBhvr>
                                        <p:cTn id="14" dur="500" spd="-100000" fill="hold"/>
                                        <p:tgtEl>
                                          <p:spTgt spid="6"/>
                                        </p:tgtEl>
                                        <p:attrNameLst>
                                          <p:attrName>ppt_x</p:attrName>
                                          <p:attrName>ppt_y</p:attrName>
                                        </p:attrNameLst>
                                      </p:cBhvr>
                                      <p:rCtr x="0" y="-2731"/>
                                    </p:animMotion>
                                  </p:childTnLst>
                                </p:cTn>
                              </p:par>
                              <p:par>
                                <p:cTn id="15" presetID="53" presetClass="entr" presetSubtype="16" fill="hold" nodeType="withEffect">
                                  <p:stCondLst>
                                    <p:cond delay="2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grpId="1" nodeType="withEffect">
                                  <p:stCondLst>
                                    <p:cond delay="200"/>
                                  </p:stCondLst>
                                  <p:childTnLst>
                                    <p:animMotion origin="layout" path="M 1.66667E-6 -2.96296E-6 L 1.66667E-6 -0.0544 " pathEditMode="relative" rAng="0" ptsTypes="AA">
                                      <p:cBhvr>
                                        <p:cTn id="24" dur="500" spd="-100000" fill="hold"/>
                                        <p:tgtEl>
                                          <p:spTgt spid="4"/>
                                        </p:tgtEl>
                                        <p:attrNameLst>
                                          <p:attrName>ppt_x</p:attrName>
                                          <p:attrName>ppt_y</p:attrName>
                                        </p:attrNameLst>
                                      </p:cBhvr>
                                      <p:rCtr x="0" y="-2731"/>
                                    </p:animMotion>
                                  </p:childTnLst>
                                </p:cTn>
                              </p:par>
                              <p:par>
                                <p:cTn id="25" presetID="53" presetClass="entr" presetSubtype="16" fill="hold" nodeType="withEffect">
                                  <p:stCondLst>
                                    <p:cond delay="40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42" presetClass="path" presetSubtype="0" decel="100000" fill="hold" grpId="1" nodeType="withEffect">
                                  <p:stCondLst>
                                    <p:cond delay="400"/>
                                  </p:stCondLst>
                                  <p:childTnLst>
                                    <p:animMotion origin="layout" path="M 3.75E-6 -2.96296E-6 L 3.75E-6 -0.0544 " pathEditMode="relative" rAng="0" ptsTypes="AA">
                                      <p:cBhvr>
                                        <p:cTn id="34" dur="500" spd="-100000" fill="hold"/>
                                        <p:tgtEl>
                                          <p:spTgt spid="5"/>
                                        </p:tgtEl>
                                        <p:attrNameLst>
                                          <p:attrName>ppt_x</p:attrName>
                                          <p:attrName>ppt_y</p:attrName>
                                        </p:attrNameLst>
                                      </p:cBhvr>
                                      <p:rCtr x="0"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FF824-DA39-4076-B011-548C92F0258C}"/>
              </a:ext>
            </a:extLst>
          </p:cNvPr>
          <p:cNvSpPr txBox="1"/>
          <p:nvPr/>
        </p:nvSpPr>
        <p:spPr>
          <a:xfrm>
            <a:off x="4826065" y="4050590"/>
            <a:ext cx="2666675" cy="1001465"/>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Focus on business logic</a:t>
            </a:r>
          </a:p>
        </p:txBody>
      </p:sp>
      <p:sp>
        <p:nvSpPr>
          <p:cNvPr id="5" name="TextBox 4">
            <a:extLst>
              <a:ext uri="{FF2B5EF4-FFF2-40B4-BE49-F238E27FC236}">
                <a16:creationId xmlns:a16="http://schemas.microsoft.com/office/drawing/2014/main" id="{ED14CA48-5F49-40C3-A32D-873DFB2ABF34}"/>
              </a:ext>
            </a:extLst>
          </p:cNvPr>
          <p:cNvSpPr txBox="1"/>
          <p:nvPr/>
        </p:nvSpPr>
        <p:spPr>
          <a:xfrm>
            <a:off x="8421210" y="4050590"/>
            <a:ext cx="2455724" cy="1001465"/>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Faster time to market</a:t>
            </a:r>
          </a:p>
        </p:txBody>
      </p:sp>
      <p:sp>
        <p:nvSpPr>
          <p:cNvPr id="6" name="TextBox 5">
            <a:extLst>
              <a:ext uri="{FF2B5EF4-FFF2-40B4-BE49-F238E27FC236}">
                <a16:creationId xmlns:a16="http://schemas.microsoft.com/office/drawing/2014/main" id="{E40E8250-BB81-4B6C-81BF-51EFDDD496DC}"/>
              </a:ext>
            </a:extLst>
          </p:cNvPr>
          <p:cNvSpPr txBox="1"/>
          <p:nvPr/>
        </p:nvSpPr>
        <p:spPr>
          <a:xfrm>
            <a:off x="1317025" y="4050590"/>
            <a:ext cx="2580570" cy="1001516"/>
          </a:xfrm>
          <a:prstGeom prst="rect">
            <a:avLst/>
          </a:prstGeom>
          <a:noFill/>
        </p:spPr>
        <p:txBody>
          <a:bodyPr wrap="square" lIns="91427" tIns="146284" rIns="182854" bIns="146284" rtlCol="0">
            <a:spAutoFit/>
          </a:bodyPr>
          <a:lstStyle/>
          <a:p>
            <a:pPr marL="0" marR="0" lvl="0" indent="0" algn="ctr" defTabSz="1218935" rtl="0" eaLnBrk="1" fontAlgn="auto" latinLnBrk="0" hangingPunct="1">
              <a:lnSpc>
                <a:spcPct val="90000"/>
              </a:lnSpc>
              <a:spcBef>
                <a:spcPts val="0"/>
              </a:spcBef>
              <a:spcAft>
                <a:spcPts val="1200"/>
              </a:spcAft>
              <a:buClrTx/>
              <a:buSzTx/>
              <a:buFontTx/>
              <a:buNone/>
              <a:tabLst/>
              <a:defRPr/>
            </a:pPr>
            <a:r>
              <a:rPr lang="en-US" sz="2549" kern="0" dirty="0">
                <a:gradFill>
                  <a:gsLst>
                    <a:gs pos="1250">
                      <a:srgbClr val="353535"/>
                    </a:gs>
                    <a:gs pos="100000">
                      <a:srgbClr val="353535"/>
                    </a:gs>
                  </a:gsLst>
                  <a:lin ang="5400000" scaled="0"/>
                </a:gradFill>
                <a:latin typeface="Segoe UI Semilight"/>
                <a:cs typeface="Segoe UI"/>
              </a:rPr>
              <a:t>Automatically Scale</a:t>
            </a:r>
            <a:endParaRPr kumimoji="0" lang="en-US" sz="2549"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Segoe UI"/>
            </a:endParaRPr>
          </a:p>
        </p:txBody>
      </p:sp>
      <p:sp>
        <p:nvSpPr>
          <p:cNvPr id="7" name="Title 2">
            <a:extLst>
              <a:ext uri="{FF2B5EF4-FFF2-40B4-BE49-F238E27FC236}">
                <a16:creationId xmlns:a16="http://schemas.microsoft.com/office/drawing/2014/main" id="{AC482E5C-E1D8-49AE-9B0D-75E5DD4EC604}"/>
              </a:ext>
            </a:extLst>
          </p:cNvPr>
          <p:cNvSpPr>
            <a:spLocks noGrp="1"/>
          </p:cNvSpPr>
          <p:nvPr>
            <p:ph type="title"/>
          </p:nvPr>
        </p:nvSpPr>
        <p:spPr>
          <a:xfrm>
            <a:off x="824186" y="1166645"/>
            <a:ext cx="11655840" cy="899665"/>
          </a:xfrm>
        </p:spPr>
        <p:txBody>
          <a:bodyPr>
            <a:normAutofit fontScale="90000"/>
          </a:bodyPr>
          <a:lstStyle/>
          <a:p>
            <a:r>
              <a:rPr lang="en-US" dirty="0"/>
              <a:t>Benefits of Serverless</a:t>
            </a:r>
            <a:br>
              <a:rPr lang="en-US" dirty="0"/>
            </a:br>
            <a:endParaRPr lang="en-US" dirty="0"/>
          </a:p>
        </p:txBody>
      </p:sp>
      <p:grpSp>
        <p:nvGrpSpPr>
          <p:cNvPr id="8" name="Group 7">
            <a:extLst>
              <a:ext uri="{FF2B5EF4-FFF2-40B4-BE49-F238E27FC236}">
                <a16:creationId xmlns:a16="http://schemas.microsoft.com/office/drawing/2014/main" id="{0742199A-C93C-4EB2-9D70-18D7408BC2C9}"/>
              </a:ext>
            </a:extLst>
          </p:cNvPr>
          <p:cNvGrpSpPr/>
          <p:nvPr/>
        </p:nvGrpSpPr>
        <p:grpSpPr>
          <a:xfrm>
            <a:off x="1764471" y="2303647"/>
            <a:ext cx="1685677" cy="1685677"/>
            <a:chOff x="1799852" y="2349343"/>
            <a:chExt cx="1719478" cy="1719478"/>
          </a:xfrm>
        </p:grpSpPr>
        <p:sp>
          <p:nvSpPr>
            <p:cNvPr id="9" name="Oval 8">
              <a:extLst>
                <a:ext uri="{FF2B5EF4-FFF2-40B4-BE49-F238E27FC236}">
                  <a16:creationId xmlns:a16="http://schemas.microsoft.com/office/drawing/2014/main" id="{AE091D53-D8AC-4865-B16A-09C42A27DC2A}"/>
                </a:ext>
              </a:extLst>
            </p:cNvPr>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 name="Group 4">
              <a:extLst>
                <a:ext uri="{FF2B5EF4-FFF2-40B4-BE49-F238E27FC236}">
                  <a16:creationId xmlns:a16="http://schemas.microsoft.com/office/drawing/2014/main" id="{4F432953-DEEB-42A8-A893-5E6C09B89BBD}"/>
                </a:ext>
              </a:extLst>
            </p:cNvPr>
            <p:cNvGrpSpPr>
              <a:grpSpLocks noChangeAspect="1"/>
            </p:cNvGrpSpPr>
            <p:nvPr/>
          </p:nvGrpSpPr>
          <p:grpSpPr bwMode="auto">
            <a:xfrm>
              <a:off x="2084315" y="2864915"/>
              <a:ext cx="1119410" cy="646770"/>
              <a:chOff x="12" y="8"/>
              <a:chExt cx="270" cy="156"/>
            </a:xfrm>
          </p:grpSpPr>
          <p:sp>
            <p:nvSpPr>
              <p:cNvPr id="11" name="Oval 10">
                <a:extLst>
                  <a:ext uri="{FF2B5EF4-FFF2-40B4-BE49-F238E27FC236}">
                    <a16:creationId xmlns:a16="http://schemas.microsoft.com/office/drawing/2014/main" id="{C4E9D502-455F-418E-9406-2D3E00663F3A}"/>
                  </a:ext>
                </a:extLst>
              </p:cNvPr>
              <p:cNvSpPr>
                <a:spLocks noChangeArrowheads="1"/>
              </p:cNvSpPr>
              <p:nvPr/>
            </p:nvSpPr>
            <p:spPr bwMode="auto">
              <a:xfrm>
                <a:off x="31" y="8"/>
                <a:ext cx="89" cy="91"/>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 name="Freeform 6">
                <a:extLst>
                  <a:ext uri="{FF2B5EF4-FFF2-40B4-BE49-F238E27FC236}">
                    <a16:creationId xmlns:a16="http://schemas.microsoft.com/office/drawing/2014/main" id="{69220F39-1DBA-43C9-A148-7611D8F17C51}"/>
                  </a:ext>
                </a:extLst>
              </p:cNvPr>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 name="Freeform 7">
                <a:extLst>
                  <a:ext uri="{FF2B5EF4-FFF2-40B4-BE49-F238E27FC236}">
                    <a16:creationId xmlns:a16="http://schemas.microsoft.com/office/drawing/2014/main" id="{B7695114-4316-4257-8BAF-D2F4A1F25C50}"/>
                  </a:ext>
                </a:extLst>
              </p:cNvPr>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 name="Line 8">
                <a:extLst>
                  <a:ext uri="{FF2B5EF4-FFF2-40B4-BE49-F238E27FC236}">
                    <a16:creationId xmlns:a16="http://schemas.microsoft.com/office/drawing/2014/main" id="{6488006A-B34D-4296-9CBC-A9A48DFB602D}"/>
                  </a:ext>
                </a:extLst>
              </p:cNvPr>
              <p:cNvSpPr>
                <a:spLocks noChangeShapeType="1"/>
              </p:cNvSpPr>
              <p:nvPr/>
            </p:nvSpPr>
            <p:spPr bwMode="auto">
              <a:xfrm flipV="1">
                <a:off x="170" y="123"/>
                <a:ext cx="0" cy="32"/>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 name="Freeform 9">
                <a:extLst>
                  <a:ext uri="{FF2B5EF4-FFF2-40B4-BE49-F238E27FC236}">
                    <a16:creationId xmlns:a16="http://schemas.microsoft.com/office/drawing/2014/main" id="{EAA341B4-2474-483D-B6E5-6A3BD9142B91}"/>
                  </a:ext>
                </a:extLst>
              </p:cNvPr>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Line 10">
                <a:extLst>
                  <a:ext uri="{FF2B5EF4-FFF2-40B4-BE49-F238E27FC236}">
                    <a16:creationId xmlns:a16="http://schemas.microsoft.com/office/drawing/2014/main" id="{333069D2-0ABA-4CB6-A44E-17380E6578A5}"/>
                  </a:ext>
                </a:extLst>
              </p:cNvPr>
              <p:cNvSpPr>
                <a:spLocks noChangeShapeType="1"/>
              </p:cNvSpPr>
              <p:nvPr/>
            </p:nvSpPr>
            <p:spPr bwMode="auto">
              <a:xfrm flipH="1">
                <a:off x="130" y="155"/>
                <a:ext cx="68"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Line 11">
                <a:extLst>
                  <a:ext uri="{FF2B5EF4-FFF2-40B4-BE49-F238E27FC236}">
                    <a16:creationId xmlns:a16="http://schemas.microsoft.com/office/drawing/2014/main" id="{A07E4978-87BC-459A-8ECE-BAAA8CB9FAE4}"/>
                  </a:ext>
                </a:extLst>
              </p:cNvPr>
              <p:cNvSpPr>
                <a:spLocks noChangeShapeType="1"/>
              </p:cNvSpPr>
              <p:nvPr/>
            </p:nvSpPr>
            <p:spPr bwMode="auto">
              <a:xfrm flipH="1">
                <a:off x="238" y="82"/>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Line 12">
                <a:extLst>
                  <a:ext uri="{FF2B5EF4-FFF2-40B4-BE49-F238E27FC236}">
                    <a16:creationId xmlns:a16="http://schemas.microsoft.com/office/drawing/2014/main" id="{646C491E-1781-4D96-9241-92EB7FC6DAD3}"/>
                  </a:ext>
                </a:extLst>
              </p:cNvPr>
              <p:cNvSpPr>
                <a:spLocks noChangeShapeType="1"/>
              </p:cNvSpPr>
              <p:nvPr/>
            </p:nvSpPr>
            <p:spPr bwMode="auto">
              <a:xfrm flipH="1">
                <a:off x="238" y="110"/>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Line 13">
                <a:extLst>
                  <a:ext uri="{FF2B5EF4-FFF2-40B4-BE49-F238E27FC236}">
                    <a16:creationId xmlns:a16="http://schemas.microsoft.com/office/drawing/2014/main" id="{814E5714-33EC-4E93-B5CA-E139FD352B74}"/>
                  </a:ext>
                </a:extLst>
              </p:cNvPr>
              <p:cNvSpPr>
                <a:spLocks noChangeShapeType="1"/>
              </p:cNvSpPr>
              <p:nvPr/>
            </p:nvSpPr>
            <p:spPr bwMode="auto">
              <a:xfrm>
                <a:off x="145" y="58"/>
                <a:ext cx="19" cy="37"/>
              </a:xfrm>
              <a:prstGeom prst="line">
                <a:avLst/>
              </a:prstGeom>
              <a:noFill/>
              <a:ln w="206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 name="Freeform 14">
                <a:extLst>
                  <a:ext uri="{FF2B5EF4-FFF2-40B4-BE49-F238E27FC236}">
                    <a16:creationId xmlns:a16="http://schemas.microsoft.com/office/drawing/2014/main" id="{9352433F-5F78-4D4D-9057-B2F49469BA5A}"/>
                  </a:ext>
                </a:extLst>
              </p:cNvPr>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21" name="Group 20">
            <a:extLst>
              <a:ext uri="{FF2B5EF4-FFF2-40B4-BE49-F238E27FC236}">
                <a16:creationId xmlns:a16="http://schemas.microsoft.com/office/drawing/2014/main" id="{62F74D62-0629-4E82-9DDD-B06766AD590A}"/>
              </a:ext>
            </a:extLst>
          </p:cNvPr>
          <p:cNvGrpSpPr/>
          <p:nvPr/>
        </p:nvGrpSpPr>
        <p:grpSpPr>
          <a:xfrm>
            <a:off x="5316563" y="2303647"/>
            <a:ext cx="1685677" cy="1685677"/>
            <a:chOff x="5423171" y="2349343"/>
            <a:chExt cx="1719478" cy="1719478"/>
          </a:xfrm>
        </p:grpSpPr>
        <p:sp>
          <p:nvSpPr>
            <p:cNvPr id="22" name="Oval 21">
              <a:extLst>
                <a:ext uri="{FF2B5EF4-FFF2-40B4-BE49-F238E27FC236}">
                  <a16:creationId xmlns:a16="http://schemas.microsoft.com/office/drawing/2014/main" id="{BCB8F4CB-73F2-4E87-B387-3C76E914A3D5}"/>
                </a:ext>
              </a:extLst>
            </p:cNvPr>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3" name="Group 17">
              <a:extLst>
                <a:ext uri="{FF2B5EF4-FFF2-40B4-BE49-F238E27FC236}">
                  <a16:creationId xmlns:a16="http://schemas.microsoft.com/office/drawing/2014/main" id="{4883C36C-D2BF-4DC1-B97A-FAEC3A04E1A4}"/>
                </a:ext>
              </a:extLst>
            </p:cNvPr>
            <p:cNvGrpSpPr>
              <a:grpSpLocks noChangeAspect="1"/>
            </p:cNvGrpSpPr>
            <p:nvPr/>
          </p:nvGrpSpPr>
          <p:grpSpPr bwMode="auto">
            <a:xfrm>
              <a:off x="5954114" y="2865066"/>
              <a:ext cx="646697" cy="749504"/>
              <a:chOff x="9" y="9"/>
              <a:chExt cx="195" cy="226"/>
            </a:xfrm>
          </p:grpSpPr>
          <p:sp>
            <p:nvSpPr>
              <p:cNvPr id="24" name="Freeform 18">
                <a:extLst>
                  <a:ext uri="{FF2B5EF4-FFF2-40B4-BE49-F238E27FC236}">
                    <a16:creationId xmlns:a16="http://schemas.microsoft.com/office/drawing/2014/main" id="{8A3E3AB6-FA43-4F19-81BF-E63E63699153}"/>
                  </a:ext>
                </a:extLst>
              </p:cNvPr>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5" name="Freeform 19">
                <a:extLst>
                  <a:ext uri="{FF2B5EF4-FFF2-40B4-BE49-F238E27FC236}">
                    <a16:creationId xmlns:a16="http://schemas.microsoft.com/office/drawing/2014/main" id="{5CA3639C-7E90-4E75-B7F6-8E6ADC5C57BF}"/>
                  </a:ext>
                </a:extLst>
              </p:cNvPr>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6" name="Line 20">
                <a:extLst>
                  <a:ext uri="{FF2B5EF4-FFF2-40B4-BE49-F238E27FC236}">
                    <a16:creationId xmlns:a16="http://schemas.microsoft.com/office/drawing/2014/main" id="{319CB73D-2EC8-4EB1-94C5-594D9923A2F7}"/>
                  </a:ext>
                </a:extLst>
              </p:cNvPr>
              <p:cNvSpPr>
                <a:spLocks noChangeShapeType="1"/>
              </p:cNvSpPr>
              <p:nvPr/>
            </p:nvSpPr>
            <p:spPr bwMode="auto">
              <a:xfrm>
                <a:off x="78" y="58"/>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7" name="Line 21">
                <a:extLst>
                  <a:ext uri="{FF2B5EF4-FFF2-40B4-BE49-F238E27FC236}">
                    <a16:creationId xmlns:a16="http://schemas.microsoft.com/office/drawing/2014/main" id="{520FBA21-F176-40F3-BC27-F41EF0415765}"/>
                  </a:ext>
                </a:extLst>
              </p:cNvPr>
              <p:cNvSpPr>
                <a:spLocks noChangeShapeType="1"/>
              </p:cNvSpPr>
              <p:nvPr/>
            </p:nvSpPr>
            <p:spPr bwMode="auto">
              <a:xfrm>
                <a:off x="78" y="105"/>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Line 22">
                <a:extLst>
                  <a:ext uri="{FF2B5EF4-FFF2-40B4-BE49-F238E27FC236}">
                    <a16:creationId xmlns:a16="http://schemas.microsoft.com/office/drawing/2014/main" id="{FE9466EE-8B04-4067-AC4F-DF50CA0F1B29}"/>
                  </a:ext>
                </a:extLst>
              </p:cNvPr>
              <p:cNvSpPr>
                <a:spLocks noChangeShapeType="1"/>
              </p:cNvSpPr>
              <p:nvPr/>
            </p:nvSpPr>
            <p:spPr bwMode="auto">
              <a:xfrm>
                <a:off x="78" y="154"/>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Line 23">
                <a:extLst>
                  <a:ext uri="{FF2B5EF4-FFF2-40B4-BE49-F238E27FC236}">
                    <a16:creationId xmlns:a16="http://schemas.microsoft.com/office/drawing/2014/main" id="{64397292-DB57-4909-95C5-87025FEF999C}"/>
                  </a:ext>
                </a:extLst>
              </p:cNvPr>
              <p:cNvSpPr>
                <a:spLocks noChangeShapeType="1"/>
              </p:cNvSpPr>
              <p:nvPr/>
            </p:nvSpPr>
            <p:spPr bwMode="auto">
              <a:xfrm>
                <a:off x="44" y="58"/>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Line 24">
                <a:extLst>
                  <a:ext uri="{FF2B5EF4-FFF2-40B4-BE49-F238E27FC236}">
                    <a16:creationId xmlns:a16="http://schemas.microsoft.com/office/drawing/2014/main" id="{2C026A30-8692-45DE-BF5B-E63DAE137630}"/>
                  </a:ext>
                </a:extLst>
              </p:cNvPr>
              <p:cNvSpPr>
                <a:spLocks noChangeShapeType="1"/>
              </p:cNvSpPr>
              <p:nvPr/>
            </p:nvSpPr>
            <p:spPr bwMode="auto">
              <a:xfrm>
                <a:off x="44" y="105"/>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Line 25">
                <a:extLst>
                  <a:ext uri="{FF2B5EF4-FFF2-40B4-BE49-F238E27FC236}">
                    <a16:creationId xmlns:a16="http://schemas.microsoft.com/office/drawing/2014/main" id="{10FFA5FD-BC23-4FF9-B8E2-4B5DCC0AFEE2}"/>
                  </a:ext>
                </a:extLst>
              </p:cNvPr>
              <p:cNvSpPr>
                <a:spLocks noChangeShapeType="1"/>
              </p:cNvSpPr>
              <p:nvPr/>
            </p:nvSpPr>
            <p:spPr bwMode="auto">
              <a:xfrm>
                <a:off x="44" y="154"/>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32" name="Group 31">
            <a:extLst>
              <a:ext uri="{FF2B5EF4-FFF2-40B4-BE49-F238E27FC236}">
                <a16:creationId xmlns:a16="http://schemas.microsoft.com/office/drawing/2014/main" id="{CF56EF3E-2B9B-4B70-82EC-5583E2CF10E6}"/>
              </a:ext>
            </a:extLst>
          </p:cNvPr>
          <p:cNvGrpSpPr/>
          <p:nvPr/>
        </p:nvGrpSpPr>
        <p:grpSpPr>
          <a:xfrm>
            <a:off x="8806232" y="2303647"/>
            <a:ext cx="1685677" cy="1685677"/>
            <a:chOff x="8982815" y="2349343"/>
            <a:chExt cx="1719478" cy="1719478"/>
          </a:xfrm>
        </p:grpSpPr>
        <p:sp>
          <p:nvSpPr>
            <p:cNvPr id="33" name="Oval 32">
              <a:extLst>
                <a:ext uri="{FF2B5EF4-FFF2-40B4-BE49-F238E27FC236}">
                  <a16:creationId xmlns:a16="http://schemas.microsoft.com/office/drawing/2014/main" id="{5FD3D5A3-4766-412B-83C1-47AE2A14A41D}"/>
                </a:ext>
              </a:extLst>
            </p:cNvPr>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4" name="Group 28">
              <a:extLst>
                <a:ext uri="{FF2B5EF4-FFF2-40B4-BE49-F238E27FC236}">
                  <a16:creationId xmlns:a16="http://schemas.microsoft.com/office/drawing/2014/main" id="{7DD4C139-C291-4BD6-9F8D-4FA0B6E6AFC0}"/>
                </a:ext>
              </a:extLst>
            </p:cNvPr>
            <p:cNvGrpSpPr>
              <a:grpSpLocks noChangeAspect="1"/>
            </p:cNvGrpSpPr>
            <p:nvPr/>
          </p:nvGrpSpPr>
          <p:grpSpPr bwMode="auto">
            <a:xfrm>
              <a:off x="9491591" y="2863270"/>
              <a:ext cx="684072" cy="686754"/>
              <a:chOff x="8" y="7"/>
              <a:chExt cx="255" cy="256"/>
            </a:xfrm>
          </p:grpSpPr>
          <p:sp>
            <p:nvSpPr>
              <p:cNvPr id="35" name="Freeform 29">
                <a:extLst>
                  <a:ext uri="{FF2B5EF4-FFF2-40B4-BE49-F238E27FC236}">
                    <a16:creationId xmlns:a16="http://schemas.microsoft.com/office/drawing/2014/main" id="{8F870404-C511-4C9A-917D-BD6BB36444C5}"/>
                  </a:ext>
                </a:extLst>
              </p:cNvPr>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6" name="Freeform 30">
                <a:extLst>
                  <a:ext uri="{FF2B5EF4-FFF2-40B4-BE49-F238E27FC236}">
                    <a16:creationId xmlns:a16="http://schemas.microsoft.com/office/drawing/2014/main" id="{6844594C-E724-4F44-922F-1CDA17C42C11}"/>
                  </a:ext>
                </a:extLst>
              </p:cNvPr>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7" name="Freeform 31">
                <a:extLst>
                  <a:ext uri="{FF2B5EF4-FFF2-40B4-BE49-F238E27FC236}">
                    <a16:creationId xmlns:a16="http://schemas.microsoft.com/office/drawing/2014/main" id="{9231058B-3684-4F53-AB37-CB09F4E21CA3}"/>
                  </a:ext>
                </a:extLst>
              </p:cNvPr>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spTree>
    <p:extLst>
      <p:ext uri="{BB962C8B-B14F-4D97-AF65-F5344CB8AC3E}">
        <p14:creationId xmlns:p14="http://schemas.microsoft.com/office/powerpoint/2010/main" val="30088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grpId="1" nodeType="withEffect">
                                  <p:stCondLst>
                                    <p:cond delay="0"/>
                                  </p:stCondLst>
                                  <p:childTnLst>
                                    <p:animMotion origin="layout" path="M -1.5905E-6 -4.90241E-7 L -1.5905E-6 -0.05447 " pathEditMode="relative" rAng="0" ptsTypes="AA">
                                      <p:cBhvr>
                                        <p:cTn id="14" dur="500" spd="-100000" fill="hold"/>
                                        <p:tgtEl>
                                          <p:spTgt spid="6"/>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grpId="1" nodeType="withEffect">
                                  <p:stCondLst>
                                    <p:cond delay="200"/>
                                  </p:stCondLst>
                                  <p:childTnLst>
                                    <p:animMotion origin="layout" path="M 4.05157E-6 -4.90241E-7 L 4.05157E-6 -0.05447 " pathEditMode="relative" rAng="0" ptsTypes="AA">
                                      <p:cBhvr>
                                        <p:cTn id="24" dur="500" spd="-100000" fill="hold"/>
                                        <p:tgtEl>
                                          <p:spTgt spid="4"/>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42" presetClass="path" presetSubtype="0" decel="100000" fill="hold" grpId="1" nodeType="withEffect">
                                  <p:stCondLst>
                                    <p:cond delay="400"/>
                                  </p:stCondLst>
                                  <p:childTnLst>
                                    <p:animMotion origin="layout" path="M -2.00664E-6 -4.90241E-7 L -2.00664E-6 -0.05447 " pathEditMode="relative" rAng="0" ptsTypes="AA">
                                      <p:cBhvr>
                                        <p:cTn id="34" dur="500" spd="-100000" fill="hold"/>
                                        <p:tgtEl>
                                          <p:spTgt spid="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1E106-423A-4A23-9262-97E12E107949}"/>
              </a:ext>
            </a:extLst>
          </p:cNvPr>
          <p:cNvSpPr>
            <a:spLocks noGrp="1"/>
          </p:cNvSpPr>
          <p:nvPr>
            <p:ph type="title"/>
          </p:nvPr>
        </p:nvSpPr>
        <p:spPr/>
        <p:txBody>
          <a:bodyPr/>
          <a:lstStyle/>
          <a:p>
            <a:r>
              <a:rPr lang="en-US" dirty="0"/>
              <a:t>Azure development</a:t>
            </a:r>
            <a:endParaRPr lang="it-IT" dirty="0"/>
          </a:p>
        </p:txBody>
      </p:sp>
      <p:sp>
        <p:nvSpPr>
          <p:cNvPr id="5" name="Text Placeholder 4">
            <a:extLst>
              <a:ext uri="{FF2B5EF4-FFF2-40B4-BE49-F238E27FC236}">
                <a16:creationId xmlns:a16="http://schemas.microsoft.com/office/drawing/2014/main" id="{0CA85599-FB3F-4B9F-BBB0-88DED3B08300}"/>
              </a:ext>
            </a:extLst>
          </p:cNvPr>
          <p:cNvSpPr>
            <a:spLocks noGrp="1"/>
          </p:cNvSpPr>
          <p:nvPr>
            <p:ph type="body" idx="1"/>
          </p:nvPr>
        </p:nvSpPr>
        <p:spPr/>
        <p:txBody>
          <a:bodyPr/>
          <a:lstStyle/>
          <a:p>
            <a:r>
              <a:rPr lang="it-IT" dirty="0"/>
              <a:t>Come aggiungerlo a VS</a:t>
            </a:r>
          </a:p>
        </p:txBody>
      </p:sp>
    </p:spTree>
    <p:extLst>
      <p:ext uri="{BB962C8B-B14F-4D97-AF65-F5344CB8AC3E}">
        <p14:creationId xmlns:p14="http://schemas.microsoft.com/office/powerpoint/2010/main" val="858041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749A-2A99-4DB1-8566-47BDD4370A88}"/>
              </a:ext>
            </a:extLst>
          </p:cNvPr>
          <p:cNvSpPr>
            <a:spLocks noGrp="1"/>
          </p:cNvSpPr>
          <p:nvPr>
            <p:ph type="title"/>
          </p:nvPr>
        </p:nvSpPr>
        <p:spPr/>
        <p:txBody>
          <a:bodyPr/>
          <a:lstStyle/>
          <a:p>
            <a:r>
              <a:rPr lang="en-US" dirty="0"/>
              <a:t>Serverless Components in Azure</a:t>
            </a:r>
          </a:p>
        </p:txBody>
      </p:sp>
      <p:pic>
        <p:nvPicPr>
          <p:cNvPr id="5" name="Picture 4">
            <a:extLst>
              <a:ext uri="{FF2B5EF4-FFF2-40B4-BE49-F238E27FC236}">
                <a16:creationId xmlns:a16="http://schemas.microsoft.com/office/drawing/2014/main" id="{6F24AD6E-16ED-49F2-AB80-8A99F420C5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922" y="1860205"/>
            <a:ext cx="1657116" cy="1657116"/>
          </a:xfrm>
          <a:prstGeom prst="rect">
            <a:avLst/>
          </a:prstGeom>
        </p:spPr>
      </p:pic>
      <p:pic>
        <p:nvPicPr>
          <p:cNvPr id="7" name="Picture 6">
            <a:extLst>
              <a:ext uri="{FF2B5EF4-FFF2-40B4-BE49-F238E27FC236}">
                <a16:creationId xmlns:a16="http://schemas.microsoft.com/office/drawing/2014/main" id="{AB5A08FC-56E2-4FA7-BF68-EDAF8F2BD4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9589" y="1860205"/>
            <a:ext cx="1657116" cy="1657116"/>
          </a:xfrm>
          <a:prstGeom prst="rect">
            <a:avLst/>
          </a:prstGeom>
        </p:spPr>
      </p:pic>
      <p:sp>
        <p:nvSpPr>
          <p:cNvPr id="8" name="TextBox 7">
            <a:extLst>
              <a:ext uri="{FF2B5EF4-FFF2-40B4-BE49-F238E27FC236}">
                <a16:creationId xmlns:a16="http://schemas.microsoft.com/office/drawing/2014/main" id="{F9BA576E-40C4-457C-B943-A999D7511815}"/>
              </a:ext>
            </a:extLst>
          </p:cNvPr>
          <p:cNvSpPr txBox="1"/>
          <p:nvPr/>
        </p:nvSpPr>
        <p:spPr>
          <a:xfrm>
            <a:off x="4521510" y="4037775"/>
            <a:ext cx="3186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Serverless Workflow </a:t>
            </a:r>
          </a:p>
        </p:txBody>
      </p:sp>
      <p:sp>
        <p:nvSpPr>
          <p:cNvPr id="9" name="TextBox 8">
            <a:extLst>
              <a:ext uri="{FF2B5EF4-FFF2-40B4-BE49-F238E27FC236}">
                <a16:creationId xmlns:a16="http://schemas.microsoft.com/office/drawing/2014/main" id="{57AE4489-33FC-4FF7-95D5-1C361A9275BB}"/>
              </a:ext>
            </a:extLst>
          </p:cNvPr>
          <p:cNvSpPr txBox="1"/>
          <p:nvPr/>
        </p:nvSpPr>
        <p:spPr>
          <a:xfrm>
            <a:off x="501290" y="4037775"/>
            <a:ext cx="3186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Serverless Compute </a:t>
            </a:r>
          </a:p>
        </p:txBody>
      </p:sp>
      <p:sp>
        <p:nvSpPr>
          <p:cNvPr id="10" name="TextBox 9">
            <a:extLst>
              <a:ext uri="{FF2B5EF4-FFF2-40B4-BE49-F238E27FC236}">
                <a16:creationId xmlns:a16="http://schemas.microsoft.com/office/drawing/2014/main" id="{06842CDF-CC9C-442C-B6F1-03659598F883}"/>
              </a:ext>
            </a:extLst>
          </p:cNvPr>
          <p:cNvSpPr txBox="1"/>
          <p:nvPr/>
        </p:nvSpPr>
        <p:spPr>
          <a:xfrm>
            <a:off x="8443707" y="4037775"/>
            <a:ext cx="3186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Serverless Events </a:t>
            </a:r>
          </a:p>
        </p:txBody>
      </p:sp>
      <p:pic>
        <p:nvPicPr>
          <p:cNvPr id="12" name="Graphic 11">
            <a:extLst>
              <a:ext uri="{FF2B5EF4-FFF2-40B4-BE49-F238E27FC236}">
                <a16:creationId xmlns:a16="http://schemas.microsoft.com/office/drawing/2014/main" id="{422F91C3-D5F7-49B3-A19A-37432F5D41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47287" y="2045726"/>
            <a:ext cx="1286074" cy="1286074"/>
          </a:xfrm>
          <a:prstGeom prst="rect">
            <a:avLst/>
          </a:prstGeom>
        </p:spPr>
      </p:pic>
      <p:sp>
        <p:nvSpPr>
          <p:cNvPr id="13" name="TextBox 12">
            <a:extLst>
              <a:ext uri="{FF2B5EF4-FFF2-40B4-BE49-F238E27FC236}">
                <a16:creationId xmlns:a16="http://schemas.microsoft.com/office/drawing/2014/main" id="{FD20415A-2DC8-4574-8184-8B4720420274}"/>
              </a:ext>
            </a:extLst>
          </p:cNvPr>
          <p:cNvSpPr txBox="1"/>
          <p:nvPr/>
        </p:nvSpPr>
        <p:spPr>
          <a:xfrm>
            <a:off x="979058" y="3300239"/>
            <a:ext cx="1927905" cy="664797"/>
          </a:xfrm>
          <a:prstGeom prst="rect">
            <a:avLst/>
          </a:prstGeom>
          <a:noFill/>
        </p:spPr>
        <p:txBody>
          <a:bodyPr wrap="square" lIns="182880" tIns="146304" rIns="182880" bIns="146304" rtlCol="0" anchor="ctr">
            <a:spAutoFit/>
          </a:bodyPr>
          <a:lstStyle/>
          <a:p>
            <a:pPr algn="ctr">
              <a:spcAft>
                <a:spcPts val="600"/>
              </a:spcAft>
            </a:pPr>
            <a:r>
              <a:rPr lang="en-US" sz="2400" b="1" dirty="0">
                <a:gradFill>
                  <a:gsLst>
                    <a:gs pos="2917">
                      <a:schemeClr val="tx1"/>
                    </a:gs>
                    <a:gs pos="30000">
                      <a:schemeClr val="tx1"/>
                    </a:gs>
                  </a:gsLst>
                  <a:lin ang="5400000" scaled="0"/>
                </a:gradFill>
              </a:rPr>
              <a:t>Functions</a:t>
            </a:r>
          </a:p>
        </p:txBody>
      </p:sp>
      <p:sp>
        <p:nvSpPr>
          <p:cNvPr id="14" name="TextBox 13">
            <a:extLst>
              <a:ext uri="{FF2B5EF4-FFF2-40B4-BE49-F238E27FC236}">
                <a16:creationId xmlns:a16="http://schemas.microsoft.com/office/drawing/2014/main" id="{44F98320-8B42-4489-9980-606D36775C69}"/>
              </a:ext>
            </a:extLst>
          </p:cNvPr>
          <p:cNvSpPr txBox="1"/>
          <p:nvPr/>
        </p:nvSpPr>
        <p:spPr>
          <a:xfrm>
            <a:off x="4423487" y="3300240"/>
            <a:ext cx="3043328" cy="664797"/>
          </a:xfrm>
          <a:prstGeom prst="rect">
            <a:avLst/>
          </a:prstGeom>
          <a:noFill/>
        </p:spPr>
        <p:txBody>
          <a:bodyPr wrap="square" lIns="182880" tIns="146304" rIns="182880" bIns="146304" rtlCol="0" anchor="ctr">
            <a:spAutoFit/>
          </a:bodyPr>
          <a:lstStyle/>
          <a:p>
            <a:pPr algn="ctr">
              <a:spcAft>
                <a:spcPts val="600"/>
              </a:spcAft>
            </a:pPr>
            <a:r>
              <a:rPr lang="en-US" sz="2400" b="1" dirty="0">
                <a:gradFill>
                  <a:gsLst>
                    <a:gs pos="2917">
                      <a:schemeClr val="tx1"/>
                    </a:gs>
                    <a:gs pos="30000">
                      <a:schemeClr val="tx1"/>
                    </a:gs>
                  </a:gsLst>
                  <a:lin ang="5400000" scaled="0"/>
                </a:gradFill>
              </a:rPr>
              <a:t>Logic Apps</a:t>
            </a:r>
          </a:p>
        </p:txBody>
      </p:sp>
      <p:sp>
        <p:nvSpPr>
          <p:cNvPr id="15" name="TextBox 14">
            <a:extLst>
              <a:ext uri="{FF2B5EF4-FFF2-40B4-BE49-F238E27FC236}">
                <a16:creationId xmlns:a16="http://schemas.microsoft.com/office/drawing/2014/main" id="{F27C3BAE-4650-4C37-AE84-C3BC95D80054}"/>
              </a:ext>
            </a:extLst>
          </p:cNvPr>
          <p:cNvSpPr txBox="1"/>
          <p:nvPr/>
        </p:nvSpPr>
        <p:spPr>
          <a:xfrm>
            <a:off x="8726371" y="3300240"/>
            <a:ext cx="1927905" cy="664797"/>
          </a:xfrm>
          <a:prstGeom prst="rect">
            <a:avLst/>
          </a:prstGeom>
          <a:noFill/>
        </p:spPr>
        <p:txBody>
          <a:bodyPr wrap="square" lIns="182880" tIns="146304" rIns="182880" bIns="146304" rtlCol="0" anchor="ctr">
            <a:spAutoFit/>
          </a:bodyPr>
          <a:lstStyle/>
          <a:p>
            <a:pPr algn="ctr">
              <a:spcAft>
                <a:spcPts val="600"/>
              </a:spcAft>
            </a:pPr>
            <a:r>
              <a:rPr lang="en-US" sz="2400" b="1" dirty="0">
                <a:gradFill>
                  <a:gsLst>
                    <a:gs pos="2917">
                      <a:schemeClr val="tx1"/>
                    </a:gs>
                    <a:gs pos="30000">
                      <a:schemeClr val="tx1"/>
                    </a:gs>
                  </a:gsLst>
                  <a:lin ang="5400000" scaled="0"/>
                </a:gradFill>
              </a:rPr>
              <a:t>Event Grid</a:t>
            </a:r>
          </a:p>
        </p:txBody>
      </p:sp>
    </p:spTree>
    <p:extLst>
      <p:ext uri="{BB962C8B-B14F-4D97-AF65-F5344CB8AC3E}">
        <p14:creationId xmlns:p14="http://schemas.microsoft.com/office/powerpoint/2010/main" val="384007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lus 17"/>
          <p:cNvSpPr/>
          <p:nvPr/>
        </p:nvSpPr>
        <p:spPr bwMode="auto">
          <a:xfrm>
            <a:off x="5683283" y="3332778"/>
            <a:ext cx="787531" cy="684279"/>
          </a:xfrm>
          <a:prstGeom prst="mathPlus">
            <a:avLst>
              <a:gd name="adj1" fmla="val 875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TextBox 18"/>
          <p:cNvSpPr txBox="1"/>
          <p:nvPr/>
        </p:nvSpPr>
        <p:spPr>
          <a:xfrm>
            <a:off x="2392595" y="2010291"/>
            <a:ext cx="1866953" cy="566937"/>
          </a:xfrm>
          <a:prstGeom prst="rect">
            <a:avLst/>
          </a:prstGeom>
          <a:noFill/>
        </p:spPr>
        <p:txBody>
          <a:bodyPr wrap="square" lIns="182828" tIns="146263" rIns="182828" bIns="146263" rtlCol="0">
            <a:spAutoFit/>
          </a:bodyPr>
          <a:lstStyle/>
          <a:p>
            <a:pPr marL="0" marR="0" lvl="0" indent="0" algn="ctr" defTabSz="914192"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rPr>
              <a:t>Code</a:t>
            </a:r>
          </a:p>
        </p:txBody>
      </p:sp>
      <p:sp>
        <p:nvSpPr>
          <p:cNvPr id="20" name="TextBox 19"/>
          <p:cNvSpPr txBox="1"/>
          <p:nvPr/>
        </p:nvSpPr>
        <p:spPr>
          <a:xfrm>
            <a:off x="7569697" y="2010291"/>
            <a:ext cx="1866953" cy="566937"/>
          </a:xfrm>
          <a:prstGeom prst="rect">
            <a:avLst/>
          </a:prstGeom>
          <a:noFill/>
        </p:spPr>
        <p:txBody>
          <a:bodyPr wrap="square" lIns="182828" tIns="146263" rIns="182828" bIns="146263" rtlCol="0">
            <a:spAutoFit/>
          </a:bodyPr>
          <a:lstStyle/>
          <a:p>
            <a:pPr marL="0" marR="0" lvl="0" indent="0" algn="ctr" defTabSz="914192"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rPr>
              <a:t>Events + data</a:t>
            </a:r>
          </a:p>
        </p:txBody>
      </p:sp>
      <p:sp>
        <p:nvSpPr>
          <p:cNvPr id="25" name="TextBox 24"/>
          <p:cNvSpPr txBox="1"/>
          <p:nvPr/>
        </p:nvSpPr>
        <p:spPr>
          <a:xfrm>
            <a:off x="5045044" y="2010291"/>
            <a:ext cx="2197086" cy="566937"/>
          </a:xfrm>
          <a:prstGeom prst="rect">
            <a:avLst/>
          </a:prstGeom>
          <a:noFill/>
        </p:spPr>
        <p:txBody>
          <a:bodyPr wrap="square" lIns="182828" tIns="146263" rIns="182828" bIns="146263" rtlCol="0">
            <a:spAutoFit/>
          </a:bodyPr>
          <a:lstStyle/>
          <a:p>
            <a:pPr marL="0" marR="0" lvl="0" indent="0" algn="ctr" defTabSz="914192" rtl="0" eaLnBrk="1" fontAlgn="auto" latinLnBrk="0" hangingPunct="1">
              <a:lnSpc>
                <a:spcPct val="90000"/>
              </a:lnSpc>
              <a:spcBef>
                <a:spcPts val="0"/>
              </a:spcBef>
              <a:spcAft>
                <a:spcPts val="600"/>
              </a:spcAft>
              <a:buClrTx/>
              <a:buSzTx/>
              <a:buFontTx/>
              <a:buNone/>
              <a:tabLst/>
              <a:defRPr/>
            </a:pPr>
            <a:r>
              <a:rPr kumimoji="0" lang="en-US" sz="1961"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rPr>
              <a:t>Azure Functions</a:t>
            </a: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r="65320"/>
          <a:stretch/>
        </p:blipFill>
        <p:spPr>
          <a:xfrm>
            <a:off x="1753188" y="2349836"/>
            <a:ext cx="1016723" cy="2793834"/>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66505"/>
          <a:stretch/>
        </p:blipFill>
        <p:spPr>
          <a:xfrm>
            <a:off x="3689950" y="2337638"/>
            <a:ext cx="981977" cy="2793834"/>
          </a:xfrm>
          <a:prstGeom prst="rect">
            <a:avLst/>
          </a:prstGeom>
        </p:spPr>
      </p:pic>
      <p:pic>
        <p:nvPicPr>
          <p:cNvPr id="22" name="slash"/>
          <p:cNvPicPr>
            <a:picLocks noChangeAspect="1"/>
          </p:cNvPicPr>
          <p:nvPr/>
        </p:nvPicPr>
        <p:blipFill rotWithShape="1">
          <a:blip r:embed="rId3" cstate="print">
            <a:extLst>
              <a:ext uri="{28A0092B-C50C-407E-A947-70E740481C1C}">
                <a14:useLocalDpi xmlns:a14="http://schemas.microsoft.com/office/drawing/2010/main" val="0"/>
              </a:ext>
            </a:extLst>
          </a:blip>
          <a:srcRect l="32808" r="35159"/>
          <a:stretch/>
        </p:blipFill>
        <p:spPr>
          <a:xfrm>
            <a:off x="2708801" y="2353144"/>
            <a:ext cx="939112" cy="2793834"/>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3117" y="2387446"/>
            <a:ext cx="3019549" cy="2664659"/>
          </a:xfrm>
          <a:prstGeom prst="rect">
            <a:avLst/>
          </a:prstGeom>
        </p:spPr>
      </p:pic>
      <p:sp>
        <p:nvSpPr>
          <p:cNvPr id="3" name="Title 2">
            <a:extLst>
              <a:ext uri="{FF2B5EF4-FFF2-40B4-BE49-F238E27FC236}">
                <a16:creationId xmlns:a16="http://schemas.microsoft.com/office/drawing/2014/main" id="{CF1AC861-453B-46C5-B5B7-C45AADA905A4}"/>
              </a:ext>
            </a:extLst>
          </p:cNvPr>
          <p:cNvSpPr>
            <a:spLocks noGrp="1"/>
          </p:cNvSpPr>
          <p:nvPr>
            <p:ph type="title"/>
          </p:nvPr>
        </p:nvSpPr>
        <p:spPr/>
        <p:txBody>
          <a:bodyPr/>
          <a:lstStyle/>
          <a:p>
            <a:r>
              <a:rPr lang="en-US" dirty="0"/>
              <a:t>Azure Functions</a:t>
            </a:r>
          </a:p>
        </p:txBody>
      </p:sp>
    </p:spTree>
    <p:extLst>
      <p:ext uri="{BB962C8B-B14F-4D97-AF65-F5344CB8AC3E}">
        <p14:creationId xmlns:p14="http://schemas.microsoft.com/office/powerpoint/2010/main" val="137034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42" presetClass="path" presetSubtype="0" decel="100000" fill="hold" nodeType="withEffect">
                                  <p:stCondLst>
                                    <p:cond delay="0"/>
                                  </p:stCondLst>
                                  <p:childTnLst>
                                    <p:animMotion origin="layout" path="M 4.61067E-6 -2.12438E-6 L -0.19441 -0.00567 " pathEditMode="relative" rAng="0" ptsTypes="AA">
                                      <p:cBhvr>
                                        <p:cTn id="15" dur="750" fill="hold"/>
                                        <p:tgtEl>
                                          <p:spTgt spid="21"/>
                                        </p:tgtEl>
                                        <p:attrNameLst>
                                          <p:attrName>ppt_x</p:attrName>
                                          <p:attrName>ppt_y</p:attrName>
                                        </p:attrNameLst>
                                      </p:cBhvr>
                                      <p:rCtr x="-9727" y="-295"/>
                                    </p:animMotion>
                                  </p:childTnLst>
                                </p:cTn>
                              </p:par>
                              <p:par>
                                <p:cTn id="16" presetID="42" presetClass="path" presetSubtype="0" decel="100000" fill="hold" nodeType="withEffect">
                                  <p:stCondLst>
                                    <p:cond delay="0"/>
                                  </p:stCondLst>
                                  <p:childTnLst>
                                    <p:animMotion origin="layout" path="M -3.57672E-6 -4.99319E-7 L 0.23296 -0.00658 " pathEditMode="relative" rAng="0" ptsTypes="AA">
                                      <p:cBhvr>
                                        <p:cTn id="17" dur="750" fill="hold"/>
                                        <p:tgtEl>
                                          <p:spTgt spid="16"/>
                                        </p:tgtEl>
                                        <p:attrNameLst>
                                          <p:attrName>ppt_x</p:attrName>
                                          <p:attrName>ppt_y</p:attrName>
                                        </p:attrNameLst>
                                      </p:cBhvr>
                                      <p:rCtr x="11642" y="-340"/>
                                    </p:animMotion>
                                  </p:childTnLst>
                                </p:cTn>
                              </p:par>
                              <p:par>
                                <p:cTn id="18" presetID="42" presetClass="path" presetSubtype="0" decel="100000" fill="hold" nodeType="withEffect">
                                  <p:stCondLst>
                                    <p:cond delay="0"/>
                                  </p:stCondLst>
                                  <p:childTnLst>
                                    <p:animMotion origin="layout" path="M -4.43707E-6 -4.79346E-6 L 0.23513 -0.00658 " pathEditMode="relative" rAng="0" ptsTypes="AA">
                                      <p:cBhvr>
                                        <p:cTn id="19" dur="750" fill="hold"/>
                                        <p:tgtEl>
                                          <p:spTgt spid="17"/>
                                        </p:tgtEl>
                                        <p:attrNameLst>
                                          <p:attrName>ppt_x</p:attrName>
                                          <p:attrName>ppt_y</p:attrName>
                                        </p:attrNameLst>
                                      </p:cBhvr>
                                      <p:rCtr x="11756" y="-340"/>
                                    </p:animMotion>
                                  </p:childTnLst>
                                </p:cTn>
                              </p:par>
                              <p:par>
                                <p:cTn id="20" presetID="42" presetClass="path" presetSubtype="0" decel="100000" fill="hold" nodeType="withEffect">
                                  <p:stCondLst>
                                    <p:cond delay="0"/>
                                  </p:stCondLst>
                                  <p:childTnLst>
                                    <p:animMotion origin="layout" path="M 1.33265E-6 -4.42578E-6 L 0.23219 -0.00658 " pathEditMode="relative" rAng="0" ptsTypes="AA">
                                      <p:cBhvr>
                                        <p:cTn id="21" dur="750" fill="hold"/>
                                        <p:tgtEl>
                                          <p:spTgt spid="22"/>
                                        </p:tgtEl>
                                        <p:attrNameLst>
                                          <p:attrName>ppt_x</p:attrName>
                                          <p:attrName>ppt_y</p:attrName>
                                        </p:attrNameLst>
                                      </p:cBhvr>
                                      <p:rCtr x="11603" y="-340"/>
                                    </p:animMotion>
                                  </p:childTnLst>
                                </p:cTn>
                              </p:par>
                              <p:par>
                                <p:cTn id="22" presetID="6" presetClass="emph" presetSubtype="0" decel="100000" fill="hold" nodeType="withEffect">
                                  <p:stCondLst>
                                    <p:cond delay="300"/>
                                  </p:stCondLst>
                                  <p:childTnLst>
                                    <p:animScale>
                                      <p:cBhvr>
                                        <p:cTn id="23" dur="450" fill="hold"/>
                                        <p:tgtEl>
                                          <p:spTgt spid="22"/>
                                        </p:tgtEl>
                                      </p:cBhvr>
                                      <p:by x="0" y="0"/>
                                    </p:animScale>
                                  </p:childTnLst>
                                </p:cTn>
                              </p:par>
                              <p:par>
                                <p:cTn id="24" presetID="10" presetClass="entr" presetSubtype="0" fill="hold" grpId="0" nodeType="withEffect">
                                  <p:stCondLst>
                                    <p:cond delay="7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42" presetClass="path" presetSubtype="0" decel="100000" fill="hold" grpId="1" nodeType="withEffect">
                                  <p:stCondLst>
                                    <p:cond delay="750"/>
                                  </p:stCondLst>
                                  <p:childTnLst>
                                    <p:animMotion origin="layout" path="M 5.38678E-7 3.15933E-6 L 5.38678E-7 -0.05447 " pathEditMode="relative" rAng="0" ptsTypes="AA">
                                      <p:cBhvr>
                                        <p:cTn id="28" dur="500" spd="-100000" fill="hold"/>
                                        <p:tgtEl>
                                          <p:spTgt spid="2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5" grpId="0"/>
      <p:bldP spid="2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42C5-DAEE-4F17-B7DC-96A1F2AC809D}"/>
              </a:ext>
            </a:extLst>
          </p:cNvPr>
          <p:cNvSpPr>
            <a:spLocks noGrp="1"/>
          </p:cNvSpPr>
          <p:nvPr>
            <p:ph type="title"/>
          </p:nvPr>
        </p:nvSpPr>
        <p:spPr>
          <a:xfrm>
            <a:off x="1024128" y="585216"/>
            <a:ext cx="9720072" cy="1499616"/>
          </a:xfrm>
        </p:spPr>
        <p:txBody>
          <a:bodyPr/>
          <a:lstStyle/>
          <a:p>
            <a:r>
              <a:rPr lang="en-US" dirty="0"/>
              <a:t>Demo</a:t>
            </a:r>
            <a:endParaRPr lang="it-IT" dirty="0"/>
          </a:p>
        </p:txBody>
      </p:sp>
      <p:sp>
        <p:nvSpPr>
          <p:cNvPr id="3" name="Text Placeholder 2">
            <a:extLst>
              <a:ext uri="{FF2B5EF4-FFF2-40B4-BE49-F238E27FC236}">
                <a16:creationId xmlns:a16="http://schemas.microsoft.com/office/drawing/2014/main" id="{3DDBD64E-2B6D-457E-9CAF-BF97B62349A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2984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1E106-423A-4A23-9262-97E12E107949}"/>
              </a:ext>
            </a:extLst>
          </p:cNvPr>
          <p:cNvSpPr>
            <a:spLocks noGrp="1"/>
          </p:cNvSpPr>
          <p:nvPr>
            <p:ph type="title"/>
          </p:nvPr>
        </p:nvSpPr>
        <p:spPr/>
        <p:txBody>
          <a:bodyPr/>
          <a:lstStyle/>
          <a:p>
            <a:r>
              <a:rPr lang="en-US" dirty="0"/>
              <a:t>ARM – Resource manager</a:t>
            </a:r>
            <a:endParaRPr lang="it-IT" dirty="0"/>
          </a:p>
        </p:txBody>
      </p:sp>
      <p:sp>
        <p:nvSpPr>
          <p:cNvPr id="5" name="Text Placeholder 4">
            <a:extLst>
              <a:ext uri="{FF2B5EF4-FFF2-40B4-BE49-F238E27FC236}">
                <a16:creationId xmlns:a16="http://schemas.microsoft.com/office/drawing/2014/main" id="{0CA85599-FB3F-4B9F-BBB0-88DED3B08300}"/>
              </a:ext>
            </a:extLst>
          </p:cNvPr>
          <p:cNvSpPr>
            <a:spLocks noGrp="1"/>
          </p:cNvSpPr>
          <p:nvPr>
            <p:ph type="body" idx="1"/>
          </p:nvPr>
        </p:nvSpPr>
        <p:spPr/>
        <p:txBody>
          <a:bodyPr/>
          <a:lstStyle/>
          <a:p>
            <a:r>
              <a:rPr lang="en-US" dirty="0"/>
              <a:t>Demo</a:t>
            </a:r>
            <a:endParaRPr lang="it-IT" dirty="0"/>
          </a:p>
        </p:txBody>
      </p:sp>
    </p:spTree>
    <p:extLst>
      <p:ext uri="{BB962C8B-B14F-4D97-AF65-F5344CB8AC3E}">
        <p14:creationId xmlns:p14="http://schemas.microsoft.com/office/powerpoint/2010/main" val="2262520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42C5-DAEE-4F17-B7DC-96A1F2AC809D}"/>
              </a:ext>
            </a:extLst>
          </p:cNvPr>
          <p:cNvSpPr>
            <a:spLocks noGrp="1"/>
          </p:cNvSpPr>
          <p:nvPr>
            <p:ph type="title"/>
          </p:nvPr>
        </p:nvSpPr>
        <p:spPr>
          <a:xfrm>
            <a:off x="1024128" y="585216"/>
            <a:ext cx="9720072" cy="1499616"/>
          </a:xfrm>
        </p:spPr>
        <p:txBody>
          <a:bodyPr/>
          <a:lstStyle/>
          <a:p>
            <a:r>
              <a:rPr lang="en-US"/>
              <a:t>demo</a:t>
            </a:r>
            <a:endParaRPr lang="it-IT" dirty="0"/>
          </a:p>
        </p:txBody>
      </p:sp>
      <p:sp>
        <p:nvSpPr>
          <p:cNvPr id="3" name="Text Placeholder 2">
            <a:extLst>
              <a:ext uri="{FF2B5EF4-FFF2-40B4-BE49-F238E27FC236}">
                <a16:creationId xmlns:a16="http://schemas.microsoft.com/office/drawing/2014/main" id="{3DDBD64E-2B6D-457E-9CAF-BF97B62349A4}"/>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35510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42C5-DAEE-4F17-B7DC-96A1F2AC809D}"/>
              </a:ext>
            </a:extLst>
          </p:cNvPr>
          <p:cNvSpPr>
            <a:spLocks noGrp="1"/>
          </p:cNvSpPr>
          <p:nvPr>
            <p:ph type="title"/>
          </p:nvPr>
        </p:nvSpPr>
        <p:spPr>
          <a:xfrm>
            <a:off x="1024128" y="585216"/>
            <a:ext cx="9720072" cy="1499616"/>
          </a:xfrm>
        </p:spPr>
        <p:txBody>
          <a:bodyPr/>
          <a:lstStyle/>
          <a:p>
            <a:r>
              <a:rPr lang="en-US" dirty="0"/>
              <a:t>resources</a:t>
            </a:r>
            <a:endParaRPr lang="it-IT" dirty="0"/>
          </a:p>
        </p:txBody>
      </p:sp>
      <p:sp>
        <p:nvSpPr>
          <p:cNvPr id="3" name="Text Placeholder 2">
            <a:extLst>
              <a:ext uri="{FF2B5EF4-FFF2-40B4-BE49-F238E27FC236}">
                <a16:creationId xmlns:a16="http://schemas.microsoft.com/office/drawing/2014/main" id="{3DDBD64E-2B6D-457E-9CAF-BF97B62349A4}"/>
              </a:ext>
            </a:extLst>
          </p:cNvPr>
          <p:cNvSpPr>
            <a:spLocks noGrp="1"/>
          </p:cNvSpPr>
          <p:nvPr>
            <p:ph type="body" idx="1"/>
          </p:nvPr>
        </p:nvSpPr>
        <p:spPr/>
        <p:txBody>
          <a:bodyPr/>
          <a:lstStyle/>
          <a:p>
            <a:r>
              <a:rPr lang="it-IT" dirty="0">
                <a:hlinkClick r:id="rId3"/>
              </a:rPr>
              <a:t>https://azure.microsoft.com/it-it/free/free-account-faq/</a:t>
            </a:r>
            <a:endParaRPr lang="it-IT" dirty="0"/>
          </a:p>
          <a:p>
            <a:r>
              <a:rPr lang="it-IT" dirty="0">
                <a:hlinkClick r:id="rId4"/>
              </a:rPr>
              <a:t>https://azure.microsoft.com/en-us/services/app-service/</a:t>
            </a:r>
            <a:endParaRPr lang="it-IT" dirty="0"/>
          </a:p>
          <a:p>
            <a:r>
              <a:rPr lang="it-IT" dirty="0">
                <a:hlinkClick r:id="rId5"/>
              </a:rPr>
              <a:t>https://azure.microsoft.com/en-us/services/functions/</a:t>
            </a:r>
            <a:endParaRPr lang="it-IT" dirty="0"/>
          </a:p>
          <a:p>
            <a:endParaRPr lang="it-IT" dirty="0"/>
          </a:p>
          <a:p>
            <a:endParaRPr lang="it-IT" dirty="0"/>
          </a:p>
        </p:txBody>
      </p:sp>
    </p:spTree>
    <p:extLst>
      <p:ext uri="{BB962C8B-B14F-4D97-AF65-F5344CB8AC3E}">
        <p14:creationId xmlns:p14="http://schemas.microsoft.com/office/powerpoint/2010/main" val="2698735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398207" y="1881480"/>
            <a:ext cx="652616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US" sz="7646" spc="0" dirty="0">
                <a:solidFill>
                  <a:srgbClr val="404040"/>
                </a:solidFill>
              </a:rPr>
              <a:t>Thank you. </a:t>
            </a:r>
            <a:endParaRPr lang="en-US" sz="7646" spc="0" dirty="0">
              <a:solidFill>
                <a:srgbClr val="404040"/>
              </a:solidFill>
              <a:latin typeface="Segoe UI"/>
            </a:endParaRPr>
          </a:p>
        </p:txBody>
      </p:sp>
      <p:sp>
        <p:nvSpPr>
          <p:cNvPr id="8" name="TextBox 7"/>
          <p:cNvSpPr txBox="1"/>
          <p:nvPr/>
        </p:nvSpPr>
        <p:spPr>
          <a:xfrm>
            <a:off x="4145965" y="-846623"/>
            <a:ext cx="362136" cy="615516"/>
          </a:xfrm>
          <a:prstGeom prst="rect">
            <a:avLst/>
          </a:prstGeom>
          <a:noFill/>
        </p:spPr>
        <p:txBody>
          <a:bodyPr wrap="none" lIns="179285" tIns="143428" rIns="179285" bIns="143428" rtlCol="0">
            <a:spAutoFit/>
          </a:bodyPr>
          <a:lstStyle/>
          <a:p>
            <a:pPr>
              <a:lnSpc>
                <a:spcPct val="90000"/>
              </a:lnSpc>
              <a:spcAft>
                <a:spcPts val="588"/>
              </a:spcAft>
            </a:pPr>
            <a:endParaRPr lang="en-US" sz="2353" kern="0" dirty="0" err="1">
              <a:gradFill>
                <a:gsLst>
                  <a:gs pos="2917">
                    <a:srgbClr val="404040"/>
                  </a:gs>
                  <a:gs pos="30000">
                    <a:srgbClr val="404040"/>
                  </a:gs>
                </a:gsLst>
                <a:lin ang="5400000" scaled="0"/>
              </a:gradFill>
            </a:endParaRPr>
          </a:p>
        </p:txBody>
      </p:sp>
      <p:sp>
        <p:nvSpPr>
          <p:cNvPr id="12" name="TextBox 11"/>
          <p:cNvSpPr txBox="1"/>
          <p:nvPr/>
        </p:nvSpPr>
        <p:spPr>
          <a:xfrm>
            <a:off x="1701800" y="4128868"/>
            <a:ext cx="9409401" cy="14688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endParaRPr lang="en-US" dirty="0">
              <a:latin typeface="+mn-ea"/>
              <a:cs typeface="+mn-ea"/>
            </a:endParaRPr>
          </a:p>
          <a:p>
            <a:endParaRPr lang="en-US" dirty="0">
              <a:latin typeface="+mn-ea"/>
              <a:cs typeface="+mn-ea"/>
            </a:endParaRPr>
          </a:p>
          <a:p>
            <a:br>
              <a:rPr lang="en-US" dirty="0">
                <a:latin typeface="+mn-ea"/>
                <a:cs typeface="+mn-ea"/>
              </a:rPr>
            </a:br>
            <a:r>
              <a:rPr lang="en-US" sz="1950" dirty="0">
                <a:solidFill>
                  <a:srgbClr val="404040"/>
                </a:solidFill>
                <a:latin typeface="Segoe UI"/>
                <a:cs typeface="Segoe UI"/>
              </a:rPr>
              <a:t>Riccardo Cappello</a:t>
            </a:r>
          </a:p>
          <a:p>
            <a:r>
              <a:rPr lang="en-US" sz="1950" dirty="0">
                <a:latin typeface="Segoe UI Light"/>
                <a:cs typeface="Segoe UI Light"/>
              </a:rPr>
              <a:t>Microsoft MVP – Microsoft Azure</a:t>
            </a:r>
          </a:p>
        </p:txBody>
      </p:sp>
      <p:cxnSp>
        <p:nvCxnSpPr>
          <p:cNvPr id="14" name="Straight Connector 13"/>
          <p:cNvCxnSpPr/>
          <p:nvPr/>
        </p:nvCxnSpPr>
        <p:spPr>
          <a:xfrm flipV="1">
            <a:off x="1775732"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16" name="TextBox 15"/>
          <p:cNvSpPr txBox="1"/>
          <p:nvPr/>
        </p:nvSpPr>
        <p:spPr>
          <a:xfrm>
            <a:off x="8382617" y="1752600"/>
            <a:ext cx="3797352" cy="972574"/>
          </a:xfrm>
          <a:prstGeom prst="rect">
            <a:avLst/>
          </a:prstGeom>
          <a:noFill/>
        </p:spPr>
        <p:txBody>
          <a:bodyPr wrap="square" rtlCol="0" anchor="t">
            <a:spAutoFit/>
          </a:bodyPr>
          <a:lstStyle/>
          <a:p>
            <a:pPr defTabSz="457101">
              <a:lnSpc>
                <a:spcPct val="130000"/>
              </a:lnSpc>
              <a:defRPr/>
            </a:pPr>
            <a:r>
              <a:rPr lang="en-US" sz="2200" kern="0" dirty="0" err="1">
                <a:solidFill>
                  <a:sysClr val="windowText" lastClr="000000"/>
                </a:solidFill>
                <a:latin typeface="Segoe UI"/>
                <a:ea typeface=""/>
                <a:cs typeface="Segoe UI"/>
              </a:rPr>
              <a:t>DotNetToscana</a:t>
            </a:r>
          </a:p>
          <a:p>
            <a:pPr defTabSz="457101">
              <a:lnSpc>
                <a:spcPct val="130000"/>
              </a:lnSpc>
              <a:defRPr/>
            </a:pPr>
            <a:r>
              <a:rPr lang="en-US" sz="2200" dirty="0">
                <a:solidFill>
                  <a:sysClr val="windowText" lastClr="000000"/>
                </a:solidFill>
                <a:latin typeface="Segoe UI Light"/>
                <a:ea typeface=""/>
                <a:cs typeface="Segoe UI Light"/>
              </a:rPr>
              <a:t>Dotnettoscana.org</a:t>
            </a:r>
            <a:endParaRPr lang="en-US" sz="2200" kern="0" dirty="0" err="1">
              <a:solidFill>
                <a:sysClr val="windowText" lastClr="000000"/>
              </a:solidFill>
              <a:latin typeface="Segoe UI Light"/>
              <a:ea typeface=""/>
              <a:cs typeface="Arial"/>
            </a:endParaRPr>
          </a:p>
        </p:txBody>
      </p:sp>
      <p:pic>
        <p:nvPicPr>
          <p:cNvPr id="2" name="Immagine 3">
            <a:extLst/>
          </p:cNvPr>
          <p:cNvPicPr>
            <a:picLocks noChangeAspect="1"/>
          </p:cNvPicPr>
          <p:nvPr/>
        </p:nvPicPr>
        <p:blipFill>
          <a:blip r:embed="rId3"/>
          <a:stretch>
            <a:fillRect/>
          </a:stretch>
        </p:blipFill>
        <p:spPr>
          <a:xfrm>
            <a:off x="180988" y="4134268"/>
            <a:ext cx="926984" cy="1460317"/>
          </a:xfrm>
          <a:prstGeom prst="rect">
            <a:avLst/>
          </a:prstGeom>
        </p:spPr>
      </p:pic>
      <p:pic>
        <p:nvPicPr>
          <p:cNvPr id="3" name="Immagine 4">
            <a:extLst/>
          </p:cNvPr>
          <p:cNvPicPr>
            <a:picLocks noChangeAspect="1"/>
          </p:cNvPicPr>
          <p:nvPr/>
        </p:nvPicPr>
        <p:blipFill>
          <a:blip r:embed="rId4"/>
          <a:stretch>
            <a:fillRect/>
          </a:stretch>
        </p:blipFill>
        <p:spPr>
          <a:xfrm>
            <a:off x="7258584" y="1724025"/>
            <a:ext cx="1025332" cy="1025332"/>
          </a:xfrm>
          <a:prstGeom prst="rect">
            <a:avLst/>
          </a:prstGeom>
        </p:spPr>
      </p:pic>
    </p:spTree>
    <p:extLst>
      <p:ext uri="{BB962C8B-B14F-4D97-AF65-F5344CB8AC3E}">
        <p14:creationId xmlns:p14="http://schemas.microsoft.com/office/powerpoint/2010/main" val="130787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B5A309-B2BA-49CC-8B50-534D38D0DE2B}"/>
              </a:ext>
            </a:extLst>
          </p:cNvPr>
          <p:cNvSpPr/>
          <p:nvPr/>
        </p:nvSpPr>
        <p:spPr>
          <a:xfrm>
            <a:off x="321617" y="605396"/>
            <a:ext cx="920706" cy="1368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3F9242C5-DAEE-4F17-B7DC-96A1F2AC809D}"/>
              </a:ext>
            </a:extLst>
          </p:cNvPr>
          <p:cNvSpPr>
            <a:spLocks noGrp="1"/>
          </p:cNvSpPr>
          <p:nvPr>
            <p:ph type="title"/>
          </p:nvPr>
        </p:nvSpPr>
        <p:spPr/>
        <p:txBody>
          <a:bodyPr/>
          <a:lstStyle/>
          <a:p>
            <a:endParaRPr lang="it-IT"/>
          </a:p>
        </p:txBody>
      </p:sp>
      <p:sp>
        <p:nvSpPr>
          <p:cNvPr id="3" name="Text Placeholder 2">
            <a:extLst>
              <a:ext uri="{FF2B5EF4-FFF2-40B4-BE49-F238E27FC236}">
                <a16:creationId xmlns:a16="http://schemas.microsoft.com/office/drawing/2014/main" id="{3DDBD64E-2B6D-457E-9CAF-BF97B62349A4}"/>
              </a:ext>
            </a:extLst>
          </p:cNvPr>
          <p:cNvSpPr>
            <a:spLocks noGrp="1"/>
          </p:cNvSpPr>
          <p:nvPr>
            <p:ph type="body" idx="1"/>
          </p:nvPr>
        </p:nvSpPr>
        <p:spPr/>
        <p:txBody>
          <a:bodyPr/>
          <a:lstStyle/>
          <a:p>
            <a:endParaRPr lang="it-IT"/>
          </a:p>
        </p:txBody>
      </p:sp>
      <p:pic>
        <p:nvPicPr>
          <p:cNvPr id="6" name="Picture 5">
            <a:extLst>
              <a:ext uri="{FF2B5EF4-FFF2-40B4-BE49-F238E27FC236}">
                <a16:creationId xmlns:a16="http://schemas.microsoft.com/office/drawing/2014/main" id="{834B02F5-E076-4869-9F2C-C25EF9552C87}"/>
              </a:ext>
            </a:extLst>
          </p:cNvPr>
          <p:cNvPicPr>
            <a:picLocks noChangeAspect="1"/>
          </p:cNvPicPr>
          <p:nvPr/>
        </p:nvPicPr>
        <p:blipFill>
          <a:blip r:embed="rId3"/>
          <a:stretch>
            <a:fillRect/>
          </a:stretch>
        </p:blipFill>
        <p:spPr>
          <a:xfrm>
            <a:off x="0" y="30094"/>
            <a:ext cx="12192000" cy="6797811"/>
          </a:xfrm>
          <a:prstGeom prst="rect">
            <a:avLst/>
          </a:prstGeom>
        </p:spPr>
      </p:pic>
      <p:sp>
        <p:nvSpPr>
          <p:cNvPr id="7" name="Rectangle 6">
            <a:extLst>
              <a:ext uri="{FF2B5EF4-FFF2-40B4-BE49-F238E27FC236}">
                <a16:creationId xmlns:a16="http://schemas.microsoft.com/office/drawing/2014/main" id="{288E3BEA-D835-489F-9D93-64874B1F247D}"/>
              </a:ext>
            </a:extLst>
          </p:cNvPr>
          <p:cNvSpPr/>
          <p:nvPr/>
        </p:nvSpPr>
        <p:spPr>
          <a:xfrm>
            <a:off x="4261449" y="3531078"/>
            <a:ext cx="3870385" cy="89714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ctangle 9">
            <a:extLst>
              <a:ext uri="{FF2B5EF4-FFF2-40B4-BE49-F238E27FC236}">
                <a16:creationId xmlns:a16="http://schemas.microsoft.com/office/drawing/2014/main" id="{ADA448EA-3867-45A5-B487-0045D8D94742}"/>
              </a:ext>
            </a:extLst>
          </p:cNvPr>
          <p:cNvSpPr/>
          <p:nvPr/>
        </p:nvSpPr>
        <p:spPr>
          <a:xfrm>
            <a:off x="8660921" y="1685027"/>
            <a:ext cx="3107407" cy="341031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a:extLst>
              <a:ext uri="{FF2B5EF4-FFF2-40B4-BE49-F238E27FC236}">
                <a16:creationId xmlns:a16="http://schemas.microsoft.com/office/drawing/2014/main" id="{4190777D-0480-4E9B-8CF9-CE7997D598C6}"/>
              </a:ext>
            </a:extLst>
          </p:cNvPr>
          <p:cNvSpPr/>
          <p:nvPr/>
        </p:nvSpPr>
        <p:spPr>
          <a:xfrm>
            <a:off x="1371601" y="839696"/>
            <a:ext cx="1722408" cy="36225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86929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42C5-DAEE-4F17-B7DC-96A1F2AC809D}"/>
              </a:ext>
            </a:extLst>
          </p:cNvPr>
          <p:cNvSpPr>
            <a:spLocks noGrp="1"/>
          </p:cNvSpPr>
          <p:nvPr>
            <p:ph type="title"/>
          </p:nvPr>
        </p:nvSpPr>
        <p:spPr>
          <a:xfrm>
            <a:off x="1024128" y="585216"/>
            <a:ext cx="9720072" cy="1499616"/>
          </a:xfrm>
        </p:spPr>
        <p:txBody>
          <a:bodyPr/>
          <a:lstStyle/>
          <a:p>
            <a:r>
              <a:rPr lang="en-US" dirty="0"/>
              <a:t>Cloud Explorer</a:t>
            </a:r>
            <a:endParaRPr lang="it-IT" dirty="0"/>
          </a:p>
        </p:txBody>
      </p:sp>
      <p:pic>
        <p:nvPicPr>
          <p:cNvPr id="28" name="Picture 27">
            <a:extLst>
              <a:ext uri="{FF2B5EF4-FFF2-40B4-BE49-F238E27FC236}">
                <a16:creationId xmlns:a16="http://schemas.microsoft.com/office/drawing/2014/main" id="{A719259B-FA91-497D-BB56-713A57A9D207}"/>
              </a:ext>
            </a:extLst>
          </p:cNvPr>
          <p:cNvPicPr>
            <a:picLocks noChangeAspect="1"/>
          </p:cNvPicPr>
          <p:nvPr/>
        </p:nvPicPr>
        <p:blipFill>
          <a:blip r:embed="rId3"/>
          <a:stretch>
            <a:fillRect/>
          </a:stretch>
        </p:blipFill>
        <p:spPr>
          <a:xfrm>
            <a:off x="1662022" y="1591196"/>
            <a:ext cx="8817406" cy="5266804"/>
          </a:xfrm>
          <a:prstGeom prst="rect">
            <a:avLst/>
          </a:prstGeom>
        </p:spPr>
      </p:pic>
      <p:sp>
        <p:nvSpPr>
          <p:cNvPr id="3" name="Text Placeholder 2">
            <a:extLst>
              <a:ext uri="{FF2B5EF4-FFF2-40B4-BE49-F238E27FC236}">
                <a16:creationId xmlns:a16="http://schemas.microsoft.com/office/drawing/2014/main" id="{3DDBD64E-2B6D-457E-9CAF-BF97B62349A4}"/>
              </a:ext>
            </a:extLst>
          </p:cNvPr>
          <p:cNvSpPr>
            <a:spLocks noGrp="1"/>
          </p:cNvSpPr>
          <p:nvPr>
            <p:ph type="body" idx="1"/>
          </p:nvPr>
        </p:nvSpPr>
        <p:spPr/>
        <p:txBody>
          <a:bodyPr/>
          <a:lstStyle/>
          <a:p>
            <a:r>
              <a:rPr lang="it-IT" dirty="0"/>
              <a:t> </a:t>
            </a:r>
          </a:p>
        </p:txBody>
      </p:sp>
    </p:spTree>
    <p:extLst>
      <p:ext uri="{BB962C8B-B14F-4D97-AF65-F5344CB8AC3E}">
        <p14:creationId xmlns:p14="http://schemas.microsoft.com/office/powerpoint/2010/main" val="385359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21E106-423A-4A23-9262-97E12E107949}"/>
              </a:ext>
            </a:extLst>
          </p:cNvPr>
          <p:cNvSpPr>
            <a:spLocks noGrp="1"/>
          </p:cNvSpPr>
          <p:nvPr>
            <p:ph type="title"/>
          </p:nvPr>
        </p:nvSpPr>
        <p:spPr/>
        <p:txBody>
          <a:bodyPr/>
          <a:lstStyle/>
          <a:p>
            <a:r>
              <a:rPr lang="en-US" dirty="0"/>
              <a:t>App Service Tools</a:t>
            </a:r>
            <a:endParaRPr lang="it-IT" dirty="0"/>
          </a:p>
        </p:txBody>
      </p:sp>
      <p:sp>
        <p:nvSpPr>
          <p:cNvPr id="5" name="Text Placeholder 4">
            <a:extLst>
              <a:ext uri="{FF2B5EF4-FFF2-40B4-BE49-F238E27FC236}">
                <a16:creationId xmlns:a16="http://schemas.microsoft.com/office/drawing/2014/main" id="{0CA85599-FB3F-4B9F-BBB0-88DED3B08300}"/>
              </a:ext>
            </a:extLst>
          </p:cNvPr>
          <p:cNvSpPr>
            <a:spLocks noGrp="1"/>
          </p:cNvSpPr>
          <p:nvPr>
            <p:ph type="body" idx="1"/>
          </p:nvPr>
        </p:nvSpPr>
        <p:spPr/>
        <p:txBody>
          <a:bodyPr/>
          <a:lstStyle/>
          <a:p>
            <a:r>
              <a:rPr lang="en-US" dirty="0"/>
              <a:t>Le app web </a:t>
            </a:r>
            <a:r>
              <a:rPr lang="en-US" dirty="0" err="1"/>
              <a:t>su</a:t>
            </a:r>
            <a:r>
              <a:rPr lang="en-US" dirty="0"/>
              <a:t> Azure</a:t>
            </a:r>
          </a:p>
        </p:txBody>
      </p:sp>
    </p:spTree>
    <p:extLst>
      <p:ext uri="{BB962C8B-B14F-4D97-AF65-F5344CB8AC3E}">
        <p14:creationId xmlns:p14="http://schemas.microsoft.com/office/powerpoint/2010/main" val="2713378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F2FF7-33D7-48B8-B353-764938D8E2BB}"/>
              </a:ext>
            </a:extLst>
          </p:cNvPr>
          <p:cNvSpPr txBox="1"/>
          <p:nvPr/>
        </p:nvSpPr>
        <p:spPr>
          <a:xfrm>
            <a:off x="7901433" y="3797857"/>
            <a:ext cx="1012747" cy="621968"/>
          </a:xfrm>
          <a:prstGeom prst="rect">
            <a:avLst/>
          </a:prstGeom>
          <a:noFill/>
        </p:spPr>
        <p:txBody>
          <a:bodyPr wrap="none" lIns="179259" tIns="143407" rIns="179259" bIns="143407" rtlCol="0">
            <a:spAutoFit/>
          </a:bodyPr>
          <a:lstStyle/>
          <a:p>
            <a:pPr marL="0" marR="0" lvl="0" indent="0" algn="l"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PaaS</a:t>
            </a:r>
          </a:p>
        </p:txBody>
      </p:sp>
      <p:sp>
        <p:nvSpPr>
          <p:cNvPr id="3" name="TextBox 2">
            <a:extLst>
              <a:ext uri="{FF2B5EF4-FFF2-40B4-BE49-F238E27FC236}">
                <a16:creationId xmlns:a16="http://schemas.microsoft.com/office/drawing/2014/main" id="{925EAF97-85A7-451C-A32B-927FEF6EA9F0}"/>
              </a:ext>
            </a:extLst>
          </p:cNvPr>
          <p:cNvSpPr txBox="1"/>
          <p:nvPr/>
        </p:nvSpPr>
        <p:spPr>
          <a:xfrm>
            <a:off x="5072620" y="3797857"/>
            <a:ext cx="921389" cy="621968"/>
          </a:xfrm>
          <a:prstGeom prst="rect">
            <a:avLst/>
          </a:prstGeom>
          <a:noFill/>
        </p:spPr>
        <p:txBody>
          <a:bodyPr wrap="none" lIns="179259" tIns="143407" rIns="179259" bIns="143407" rtlCol="0">
            <a:spAutoFit/>
          </a:bodyPr>
          <a:lstStyle/>
          <a:p>
            <a:pPr marL="0" marR="0" lvl="0" indent="0" algn="l"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IaaS</a:t>
            </a:r>
          </a:p>
        </p:txBody>
      </p:sp>
      <p:sp>
        <p:nvSpPr>
          <p:cNvPr id="4" name="TextBox 3">
            <a:extLst>
              <a:ext uri="{FF2B5EF4-FFF2-40B4-BE49-F238E27FC236}">
                <a16:creationId xmlns:a16="http://schemas.microsoft.com/office/drawing/2014/main" id="{8217DDE8-98FE-4E4E-BBEE-4489F7BCA6FF}"/>
              </a:ext>
            </a:extLst>
          </p:cNvPr>
          <p:cNvSpPr txBox="1"/>
          <p:nvPr/>
        </p:nvSpPr>
        <p:spPr>
          <a:xfrm>
            <a:off x="539913" y="3797857"/>
            <a:ext cx="2093018" cy="621968"/>
          </a:xfrm>
          <a:prstGeom prst="rect">
            <a:avLst/>
          </a:prstGeom>
          <a:noFill/>
        </p:spPr>
        <p:txBody>
          <a:bodyPr wrap="none" lIns="179259" tIns="143407" rIns="179259" bIns="143407" rtlCol="0">
            <a:spAutoFit/>
          </a:bodyPr>
          <a:lstStyle/>
          <a:p>
            <a:pPr marL="0" marR="0" lvl="0" indent="0" algn="l"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On-Premises</a:t>
            </a:r>
          </a:p>
        </p:txBody>
      </p:sp>
      <p:sp>
        <p:nvSpPr>
          <p:cNvPr id="5" name="Title 1">
            <a:extLst>
              <a:ext uri="{FF2B5EF4-FFF2-40B4-BE49-F238E27FC236}">
                <a16:creationId xmlns:a16="http://schemas.microsoft.com/office/drawing/2014/main" id="{A42A9794-1709-47CA-AECE-6D1AD7985CFC}"/>
              </a:ext>
            </a:extLst>
          </p:cNvPr>
          <p:cNvSpPr>
            <a:spLocks noGrp="1"/>
          </p:cNvSpPr>
          <p:nvPr>
            <p:ph type="title"/>
          </p:nvPr>
        </p:nvSpPr>
        <p:spPr>
          <a:xfrm>
            <a:off x="832686" y="886481"/>
            <a:ext cx="11655840" cy="899665"/>
          </a:xfrm>
        </p:spPr>
        <p:txBody>
          <a:bodyPr>
            <a:normAutofit fontScale="90000"/>
          </a:bodyPr>
          <a:lstStyle/>
          <a:p>
            <a:r>
              <a:rPr lang="en-US" dirty="0"/>
              <a:t>The evolution of application platforms</a:t>
            </a:r>
          </a:p>
        </p:txBody>
      </p:sp>
      <p:cxnSp>
        <p:nvCxnSpPr>
          <p:cNvPr id="6" name="Straight Arrow Connector 5">
            <a:extLst>
              <a:ext uri="{FF2B5EF4-FFF2-40B4-BE49-F238E27FC236}">
                <a16:creationId xmlns:a16="http://schemas.microsoft.com/office/drawing/2014/main" id="{F33C0B41-99F1-4183-86F5-128170AE7DAE}"/>
              </a:ext>
            </a:extLst>
          </p:cNvPr>
          <p:cNvCxnSpPr>
            <a:cxnSpLocks/>
          </p:cNvCxnSpPr>
          <p:nvPr/>
        </p:nvCxnSpPr>
        <p:spPr>
          <a:xfrm>
            <a:off x="-13182" y="3604782"/>
            <a:ext cx="11756970"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D9631C4-DCE6-4848-8BEE-097E5BF240E2}"/>
              </a:ext>
            </a:extLst>
          </p:cNvPr>
          <p:cNvSpPr/>
          <p:nvPr/>
        </p:nvSpPr>
        <p:spPr bwMode="auto">
          <a:xfrm>
            <a:off x="746492" y="3518588"/>
            <a:ext cx="172389" cy="172389"/>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Oval 7">
            <a:extLst>
              <a:ext uri="{FF2B5EF4-FFF2-40B4-BE49-F238E27FC236}">
                <a16:creationId xmlns:a16="http://schemas.microsoft.com/office/drawing/2014/main" id="{ED5AEA80-DE52-4AC6-ABFF-9BB5D5265329}"/>
              </a:ext>
            </a:extLst>
          </p:cNvPr>
          <p:cNvSpPr/>
          <p:nvPr/>
        </p:nvSpPr>
        <p:spPr bwMode="auto">
          <a:xfrm>
            <a:off x="5275256" y="3518588"/>
            <a:ext cx="172389" cy="172389"/>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Oval 8">
            <a:extLst>
              <a:ext uri="{FF2B5EF4-FFF2-40B4-BE49-F238E27FC236}">
                <a16:creationId xmlns:a16="http://schemas.microsoft.com/office/drawing/2014/main" id="{BFE930FE-5DED-4C51-B7C0-B18DDA679FB2}"/>
              </a:ext>
            </a:extLst>
          </p:cNvPr>
          <p:cNvSpPr/>
          <p:nvPr/>
        </p:nvSpPr>
        <p:spPr bwMode="auto">
          <a:xfrm>
            <a:off x="8103451" y="3518588"/>
            <a:ext cx="172389" cy="172389"/>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 name="Oval 9">
            <a:extLst>
              <a:ext uri="{FF2B5EF4-FFF2-40B4-BE49-F238E27FC236}">
                <a16:creationId xmlns:a16="http://schemas.microsoft.com/office/drawing/2014/main" id="{6D599B09-4C13-4B27-9BDE-91E5FF34F581}"/>
              </a:ext>
            </a:extLst>
          </p:cNvPr>
          <p:cNvSpPr/>
          <p:nvPr/>
        </p:nvSpPr>
        <p:spPr bwMode="auto">
          <a:xfrm>
            <a:off x="10733903" y="3518588"/>
            <a:ext cx="172389" cy="172389"/>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2668E9CA-A179-4117-BCB4-022203C591C3}"/>
              </a:ext>
            </a:extLst>
          </p:cNvPr>
          <p:cNvGrpSpPr/>
          <p:nvPr/>
        </p:nvGrpSpPr>
        <p:grpSpPr>
          <a:xfrm>
            <a:off x="451143" y="2338549"/>
            <a:ext cx="939487" cy="1002564"/>
            <a:chOff x="2084593" y="2157479"/>
            <a:chExt cx="958326" cy="1022668"/>
          </a:xfrm>
        </p:grpSpPr>
        <p:grpSp>
          <p:nvGrpSpPr>
            <p:cNvPr id="12" name="Group 4">
              <a:extLst>
                <a:ext uri="{FF2B5EF4-FFF2-40B4-BE49-F238E27FC236}">
                  <a16:creationId xmlns:a16="http://schemas.microsoft.com/office/drawing/2014/main" id="{208B3306-48D8-4335-8084-80B9ACF68802}"/>
                </a:ext>
              </a:extLst>
            </p:cNvPr>
            <p:cNvGrpSpPr>
              <a:grpSpLocks noChangeAspect="1"/>
            </p:cNvGrpSpPr>
            <p:nvPr/>
          </p:nvGrpSpPr>
          <p:grpSpPr bwMode="auto">
            <a:xfrm>
              <a:off x="2084593" y="2157479"/>
              <a:ext cx="475727" cy="1022668"/>
              <a:chOff x="7" y="12"/>
              <a:chExt cx="167" cy="359"/>
            </a:xfrm>
          </p:grpSpPr>
          <p:sp>
            <p:nvSpPr>
              <p:cNvPr id="20" name="Rectangle 5">
                <a:extLst>
                  <a:ext uri="{FF2B5EF4-FFF2-40B4-BE49-F238E27FC236}">
                    <a16:creationId xmlns:a16="http://schemas.microsoft.com/office/drawing/2014/main" id="{ECD4AD3A-34C5-4305-BDCC-B5CC4B8DCF69}"/>
                  </a:ext>
                </a:extLst>
              </p:cNvPr>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1" name="Freeform 6">
                <a:extLst>
                  <a:ext uri="{FF2B5EF4-FFF2-40B4-BE49-F238E27FC236}">
                    <a16:creationId xmlns:a16="http://schemas.microsoft.com/office/drawing/2014/main" id="{454AEEA9-1004-4F5D-B91B-76A03D12D44E}"/>
                  </a:ext>
                </a:extLst>
              </p:cNvPr>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2" name="Rectangle 7">
                <a:extLst>
                  <a:ext uri="{FF2B5EF4-FFF2-40B4-BE49-F238E27FC236}">
                    <a16:creationId xmlns:a16="http://schemas.microsoft.com/office/drawing/2014/main" id="{EC288166-7FBC-4E18-9D0E-153829C16747}"/>
                  </a:ext>
                </a:extLst>
              </p:cNvPr>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 name="Rectangle 8">
                <a:extLst>
                  <a:ext uri="{FF2B5EF4-FFF2-40B4-BE49-F238E27FC236}">
                    <a16:creationId xmlns:a16="http://schemas.microsoft.com/office/drawing/2014/main" id="{8C46E010-2406-404C-BBA4-D7A5B98E612D}"/>
                  </a:ext>
                </a:extLst>
              </p:cNvPr>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 name="Rectangle 9">
                <a:extLst>
                  <a:ext uri="{FF2B5EF4-FFF2-40B4-BE49-F238E27FC236}">
                    <a16:creationId xmlns:a16="http://schemas.microsoft.com/office/drawing/2014/main" id="{879E1D82-84A7-499A-A16D-083C78FE8485}"/>
                  </a:ext>
                </a:extLst>
              </p:cNvPr>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5" name="Rectangle 10">
                <a:extLst>
                  <a:ext uri="{FF2B5EF4-FFF2-40B4-BE49-F238E27FC236}">
                    <a16:creationId xmlns:a16="http://schemas.microsoft.com/office/drawing/2014/main" id="{0569D865-FA3D-4DF2-A00C-E3A2514D139E}"/>
                  </a:ext>
                </a:extLst>
              </p:cNvPr>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6" name="Rectangle 11">
                <a:extLst>
                  <a:ext uri="{FF2B5EF4-FFF2-40B4-BE49-F238E27FC236}">
                    <a16:creationId xmlns:a16="http://schemas.microsoft.com/office/drawing/2014/main" id="{7141B6B5-5AEF-40FB-AEE4-E526794E6A77}"/>
                  </a:ext>
                </a:extLst>
              </p:cNvPr>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7" name="Rectangle 12">
                <a:extLst>
                  <a:ext uri="{FF2B5EF4-FFF2-40B4-BE49-F238E27FC236}">
                    <a16:creationId xmlns:a16="http://schemas.microsoft.com/office/drawing/2014/main" id="{992FE7A3-317A-4470-BE29-D6B10F001B7F}"/>
                  </a:ext>
                </a:extLst>
              </p:cNvPr>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Rectangle 13">
                <a:extLst>
                  <a:ext uri="{FF2B5EF4-FFF2-40B4-BE49-F238E27FC236}">
                    <a16:creationId xmlns:a16="http://schemas.microsoft.com/office/drawing/2014/main" id="{C35F51D4-09BA-4916-94B7-C421F57610ED}"/>
                  </a:ext>
                </a:extLst>
              </p:cNvPr>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3" name="Group 12">
              <a:extLst>
                <a:ext uri="{FF2B5EF4-FFF2-40B4-BE49-F238E27FC236}">
                  <a16:creationId xmlns:a16="http://schemas.microsoft.com/office/drawing/2014/main" id="{4F4A0470-1C26-4B93-A3E6-C02CC85A613B}"/>
                </a:ext>
              </a:extLst>
            </p:cNvPr>
            <p:cNvGrpSpPr/>
            <p:nvPr/>
          </p:nvGrpSpPr>
          <p:grpSpPr>
            <a:xfrm>
              <a:off x="2561534" y="2758439"/>
              <a:ext cx="475727" cy="421466"/>
              <a:chOff x="2779974" y="2727959"/>
              <a:chExt cx="475727" cy="421466"/>
            </a:xfrm>
          </p:grpSpPr>
          <p:sp>
            <p:nvSpPr>
              <p:cNvPr id="15" name="Rectangle 5">
                <a:extLst>
                  <a:ext uri="{FF2B5EF4-FFF2-40B4-BE49-F238E27FC236}">
                    <a16:creationId xmlns:a16="http://schemas.microsoft.com/office/drawing/2014/main" id="{089991A3-2C35-4F4A-97C5-2723D32780CD}"/>
                  </a:ext>
                </a:extLst>
              </p:cNvPr>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Freeform 6">
                <a:extLst>
                  <a:ext uri="{FF2B5EF4-FFF2-40B4-BE49-F238E27FC236}">
                    <a16:creationId xmlns:a16="http://schemas.microsoft.com/office/drawing/2014/main" id="{3A454360-FD1A-42D4-A619-E305AE7B42CF}"/>
                  </a:ext>
                </a:extLst>
              </p:cNvPr>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Rectangle 7">
                <a:extLst>
                  <a:ext uri="{FF2B5EF4-FFF2-40B4-BE49-F238E27FC236}">
                    <a16:creationId xmlns:a16="http://schemas.microsoft.com/office/drawing/2014/main" id="{6080E479-DB18-4B8C-88F3-8ED62B795793}"/>
                  </a:ext>
                </a:extLst>
              </p:cNvPr>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Rectangle 8">
                <a:extLst>
                  <a:ext uri="{FF2B5EF4-FFF2-40B4-BE49-F238E27FC236}">
                    <a16:creationId xmlns:a16="http://schemas.microsoft.com/office/drawing/2014/main" id="{6A48D76F-36DB-415B-ADDD-025DDE223332}"/>
                  </a:ext>
                </a:extLst>
              </p:cNvPr>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Rectangle 9">
                <a:extLst>
                  <a:ext uri="{FF2B5EF4-FFF2-40B4-BE49-F238E27FC236}">
                    <a16:creationId xmlns:a16="http://schemas.microsoft.com/office/drawing/2014/main" id="{3C16F7E1-D30C-4421-B4EC-1432D5675B64}"/>
                  </a:ext>
                </a:extLst>
              </p:cNvPr>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4" name="Isosceles Triangle 13">
              <a:extLst>
                <a:ext uri="{FF2B5EF4-FFF2-40B4-BE49-F238E27FC236}">
                  <a16:creationId xmlns:a16="http://schemas.microsoft.com/office/drawing/2014/main" id="{B968DF76-B27E-4D8D-AEBF-A5FCDA974947}"/>
                </a:ext>
              </a:extLst>
            </p:cNvPr>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353535"/>
                </a:solidFill>
                <a:effectLst/>
                <a:uLnTx/>
                <a:uFillTx/>
                <a:latin typeface="Segoe UI Semilight"/>
                <a:ea typeface="+mn-ea"/>
                <a:cs typeface="+mn-cs"/>
              </a:endParaRPr>
            </a:p>
          </p:txBody>
        </p:sp>
      </p:grpSp>
      <p:grpSp>
        <p:nvGrpSpPr>
          <p:cNvPr id="29" name="Group 16">
            <a:extLst>
              <a:ext uri="{FF2B5EF4-FFF2-40B4-BE49-F238E27FC236}">
                <a16:creationId xmlns:a16="http://schemas.microsoft.com/office/drawing/2014/main" id="{4A5F3B67-2458-4D49-934D-DD138E1EAE17}"/>
              </a:ext>
            </a:extLst>
          </p:cNvPr>
          <p:cNvGrpSpPr>
            <a:grpSpLocks noChangeAspect="1"/>
          </p:cNvGrpSpPr>
          <p:nvPr/>
        </p:nvGrpSpPr>
        <p:grpSpPr bwMode="auto">
          <a:xfrm>
            <a:off x="7808249" y="2467524"/>
            <a:ext cx="755245" cy="873589"/>
            <a:chOff x="13" y="7"/>
            <a:chExt cx="351" cy="406"/>
          </a:xfrm>
        </p:grpSpPr>
        <p:sp>
          <p:nvSpPr>
            <p:cNvPr id="30" name="Freeform 17">
              <a:extLst>
                <a:ext uri="{FF2B5EF4-FFF2-40B4-BE49-F238E27FC236}">
                  <a16:creationId xmlns:a16="http://schemas.microsoft.com/office/drawing/2014/main" id="{08EE87B4-FF4E-4C69-8ABA-332CEA102279}"/>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Freeform 18">
              <a:extLst>
                <a:ext uri="{FF2B5EF4-FFF2-40B4-BE49-F238E27FC236}">
                  <a16:creationId xmlns:a16="http://schemas.microsoft.com/office/drawing/2014/main" id="{834D3CB1-4011-4DD5-9F4A-25A1744F1D57}"/>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2" name="Line 19">
              <a:extLst>
                <a:ext uri="{FF2B5EF4-FFF2-40B4-BE49-F238E27FC236}">
                  <a16:creationId xmlns:a16="http://schemas.microsoft.com/office/drawing/2014/main" id="{8091B823-0DBB-4651-93A2-F36CDF980265}"/>
                </a:ext>
              </a:extLst>
            </p:cNvPr>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Freeform 20">
              <a:extLst>
                <a:ext uri="{FF2B5EF4-FFF2-40B4-BE49-F238E27FC236}">
                  <a16:creationId xmlns:a16="http://schemas.microsoft.com/office/drawing/2014/main" id="{53F415C8-A581-4658-B20D-4224615C7B4E}"/>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4" name="Freeform 21">
              <a:extLst>
                <a:ext uri="{FF2B5EF4-FFF2-40B4-BE49-F238E27FC236}">
                  <a16:creationId xmlns:a16="http://schemas.microsoft.com/office/drawing/2014/main" id="{85D2CF9A-EA0D-4F9E-86F2-1FE61ED796B7}"/>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5" name="Line 22">
              <a:extLst>
                <a:ext uri="{FF2B5EF4-FFF2-40B4-BE49-F238E27FC236}">
                  <a16:creationId xmlns:a16="http://schemas.microsoft.com/office/drawing/2014/main" id="{7BD1A6D3-ED07-4F73-A4AC-B1B431A76428}"/>
                </a:ext>
              </a:extLst>
            </p:cNvPr>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6" name="Freeform 23">
              <a:extLst>
                <a:ext uri="{FF2B5EF4-FFF2-40B4-BE49-F238E27FC236}">
                  <a16:creationId xmlns:a16="http://schemas.microsoft.com/office/drawing/2014/main" id="{4B9AA479-4B35-4F90-ADAC-AAA12B00D069}"/>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7" name="Freeform 24">
              <a:extLst>
                <a:ext uri="{FF2B5EF4-FFF2-40B4-BE49-F238E27FC236}">
                  <a16:creationId xmlns:a16="http://schemas.microsoft.com/office/drawing/2014/main" id="{B0850EEB-B7DD-4012-A949-1038678A2E6E}"/>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8" name="Freeform 25">
              <a:extLst>
                <a:ext uri="{FF2B5EF4-FFF2-40B4-BE49-F238E27FC236}">
                  <a16:creationId xmlns:a16="http://schemas.microsoft.com/office/drawing/2014/main" id="{BABA197B-7BCD-4719-BFB1-C8D115EA94F6}"/>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9" name="Line 26">
              <a:extLst>
                <a:ext uri="{FF2B5EF4-FFF2-40B4-BE49-F238E27FC236}">
                  <a16:creationId xmlns:a16="http://schemas.microsoft.com/office/drawing/2014/main" id="{D9CE7FF5-8A81-416B-B7C7-4085D468378A}"/>
                </a:ext>
              </a:extLst>
            </p:cNvPr>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0" name="Freeform 27">
              <a:extLst>
                <a:ext uri="{FF2B5EF4-FFF2-40B4-BE49-F238E27FC236}">
                  <a16:creationId xmlns:a16="http://schemas.microsoft.com/office/drawing/2014/main" id="{11646235-3168-4D97-B9AC-0F1B5FE380BB}"/>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1" name="Freeform 28">
              <a:extLst>
                <a:ext uri="{FF2B5EF4-FFF2-40B4-BE49-F238E27FC236}">
                  <a16:creationId xmlns:a16="http://schemas.microsoft.com/office/drawing/2014/main" id="{D8DCF242-43AB-4944-A6FA-367B234F5C89}"/>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42" name="Group 31">
            <a:extLst>
              <a:ext uri="{FF2B5EF4-FFF2-40B4-BE49-F238E27FC236}">
                <a16:creationId xmlns:a16="http://schemas.microsoft.com/office/drawing/2014/main" id="{C105C950-5B1C-4F36-A5AB-C27B5CA9C4F5}"/>
              </a:ext>
            </a:extLst>
          </p:cNvPr>
          <p:cNvGrpSpPr>
            <a:grpSpLocks noChangeAspect="1"/>
          </p:cNvGrpSpPr>
          <p:nvPr/>
        </p:nvGrpSpPr>
        <p:grpSpPr bwMode="auto">
          <a:xfrm>
            <a:off x="4975469" y="2631557"/>
            <a:ext cx="678840" cy="709556"/>
            <a:chOff x="12" y="7"/>
            <a:chExt cx="221" cy="231"/>
          </a:xfrm>
        </p:grpSpPr>
        <p:sp>
          <p:nvSpPr>
            <p:cNvPr id="43" name="Rectangle 32">
              <a:extLst>
                <a:ext uri="{FF2B5EF4-FFF2-40B4-BE49-F238E27FC236}">
                  <a16:creationId xmlns:a16="http://schemas.microsoft.com/office/drawing/2014/main" id="{EE5DC6C1-309E-4CFF-AEAC-52E15EAA7277}"/>
                </a:ext>
              </a:extLst>
            </p:cNvPr>
            <p:cNvSpPr>
              <a:spLocks noChangeArrowheads="1"/>
            </p:cNvSpPr>
            <p:nvPr/>
          </p:nvSpPr>
          <p:spPr bwMode="auto">
            <a:xfrm>
              <a:off x="12" y="7"/>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4" name="Line 33">
              <a:extLst>
                <a:ext uri="{FF2B5EF4-FFF2-40B4-BE49-F238E27FC236}">
                  <a16:creationId xmlns:a16="http://schemas.microsoft.com/office/drawing/2014/main" id="{00B21CCE-472E-4C94-B626-C2371150F609}"/>
                </a:ext>
              </a:extLst>
            </p:cNvPr>
            <p:cNvSpPr>
              <a:spLocks noChangeShapeType="1"/>
            </p:cNvSpPr>
            <p:nvPr/>
          </p:nvSpPr>
          <p:spPr bwMode="auto">
            <a:xfrm flipH="1">
              <a:off x="191"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5" name="Line 34">
              <a:extLst>
                <a:ext uri="{FF2B5EF4-FFF2-40B4-BE49-F238E27FC236}">
                  <a16:creationId xmlns:a16="http://schemas.microsoft.com/office/drawing/2014/main" id="{3A7631FA-125B-4271-90FE-CA0056EAE7BB}"/>
                </a:ext>
              </a:extLst>
            </p:cNvPr>
            <p:cNvSpPr>
              <a:spLocks noChangeShapeType="1"/>
            </p:cNvSpPr>
            <p:nvPr/>
          </p:nvSpPr>
          <p:spPr bwMode="auto">
            <a:xfrm flipH="1">
              <a:off x="157"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6" name="Line 35">
              <a:extLst>
                <a:ext uri="{FF2B5EF4-FFF2-40B4-BE49-F238E27FC236}">
                  <a16:creationId xmlns:a16="http://schemas.microsoft.com/office/drawing/2014/main" id="{8789B97A-8C23-47F9-80CD-579FF530B8F0}"/>
                </a:ext>
              </a:extLst>
            </p:cNvPr>
            <p:cNvSpPr>
              <a:spLocks noChangeShapeType="1"/>
            </p:cNvSpPr>
            <p:nvPr/>
          </p:nvSpPr>
          <p:spPr bwMode="auto">
            <a:xfrm flipH="1">
              <a:off x="54" y="37"/>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7" name="Rectangle 36">
              <a:extLst>
                <a:ext uri="{FF2B5EF4-FFF2-40B4-BE49-F238E27FC236}">
                  <a16:creationId xmlns:a16="http://schemas.microsoft.com/office/drawing/2014/main" id="{F0EFEEB4-9AC4-4C25-9911-6D900BAC221D}"/>
                </a:ext>
              </a:extLst>
            </p:cNvPr>
            <p:cNvSpPr>
              <a:spLocks noChangeArrowheads="1"/>
            </p:cNvSpPr>
            <p:nvPr/>
          </p:nvSpPr>
          <p:spPr bwMode="auto">
            <a:xfrm>
              <a:off x="12" y="93"/>
              <a:ext cx="221" cy="59"/>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 name="Line 37">
              <a:extLst>
                <a:ext uri="{FF2B5EF4-FFF2-40B4-BE49-F238E27FC236}">
                  <a16:creationId xmlns:a16="http://schemas.microsoft.com/office/drawing/2014/main" id="{5F93EF80-9E84-4EF8-9846-C35A630EF9F3}"/>
                </a:ext>
              </a:extLst>
            </p:cNvPr>
            <p:cNvSpPr>
              <a:spLocks noChangeShapeType="1"/>
            </p:cNvSpPr>
            <p:nvPr/>
          </p:nvSpPr>
          <p:spPr bwMode="auto">
            <a:xfrm flipH="1">
              <a:off x="191"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 name="Line 38">
              <a:extLst>
                <a:ext uri="{FF2B5EF4-FFF2-40B4-BE49-F238E27FC236}">
                  <a16:creationId xmlns:a16="http://schemas.microsoft.com/office/drawing/2014/main" id="{0E60731A-131F-467F-8ED4-FD3DC88AC069}"/>
                </a:ext>
              </a:extLst>
            </p:cNvPr>
            <p:cNvSpPr>
              <a:spLocks noChangeShapeType="1"/>
            </p:cNvSpPr>
            <p:nvPr/>
          </p:nvSpPr>
          <p:spPr bwMode="auto">
            <a:xfrm flipH="1">
              <a:off x="157"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 name="Line 39">
              <a:extLst>
                <a:ext uri="{FF2B5EF4-FFF2-40B4-BE49-F238E27FC236}">
                  <a16:creationId xmlns:a16="http://schemas.microsoft.com/office/drawing/2014/main" id="{0FE576A4-7C07-45C1-A1B2-84F1C2C1AB91}"/>
                </a:ext>
              </a:extLst>
            </p:cNvPr>
            <p:cNvSpPr>
              <a:spLocks noChangeShapeType="1"/>
            </p:cNvSpPr>
            <p:nvPr/>
          </p:nvSpPr>
          <p:spPr bwMode="auto">
            <a:xfrm flipH="1">
              <a:off x="54" y="123"/>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 name="Rectangle 40">
              <a:extLst>
                <a:ext uri="{FF2B5EF4-FFF2-40B4-BE49-F238E27FC236}">
                  <a16:creationId xmlns:a16="http://schemas.microsoft.com/office/drawing/2014/main" id="{E07EB808-F2FD-4CAB-8F1A-CC09099E2D03}"/>
                </a:ext>
              </a:extLst>
            </p:cNvPr>
            <p:cNvSpPr>
              <a:spLocks noChangeArrowheads="1"/>
            </p:cNvSpPr>
            <p:nvPr/>
          </p:nvSpPr>
          <p:spPr bwMode="auto">
            <a:xfrm>
              <a:off x="12" y="178"/>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2" name="Line 41">
              <a:extLst>
                <a:ext uri="{FF2B5EF4-FFF2-40B4-BE49-F238E27FC236}">
                  <a16:creationId xmlns:a16="http://schemas.microsoft.com/office/drawing/2014/main" id="{AE5313D4-735D-47AF-8A64-C6EEBF6BF2F6}"/>
                </a:ext>
              </a:extLst>
            </p:cNvPr>
            <p:cNvSpPr>
              <a:spLocks noChangeShapeType="1"/>
            </p:cNvSpPr>
            <p:nvPr/>
          </p:nvSpPr>
          <p:spPr bwMode="auto">
            <a:xfrm flipH="1">
              <a:off x="191"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3" name="Line 42">
              <a:extLst>
                <a:ext uri="{FF2B5EF4-FFF2-40B4-BE49-F238E27FC236}">
                  <a16:creationId xmlns:a16="http://schemas.microsoft.com/office/drawing/2014/main" id="{73F07584-01F6-44D8-A9C0-4DD3645C974B}"/>
                </a:ext>
              </a:extLst>
            </p:cNvPr>
            <p:cNvSpPr>
              <a:spLocks noChangeShapeType="1"/>
            </p:cNvSpPr>
            <p:nvPr/>
          </p:nvSpPr>
          <p:spPr bwMode="auto">
            <a:xfrm flipH="1">
              <a:off x="157"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4" name="Line 43">
              <a:extLst>
                <a:ext uri="{FF2B5EF4-FFF2-40B4-BE49-F238E27FC236}">
                  <a16:creationId xmlns:a16="http://schemas.microsoft.com/office/drawing/2014/main" id="{F99DD4AA-56ED-4DE4-8E66-BBD782D88255}"/>
                </a:ext>
              </a:extLst>
            </p:cNvPr>
            <p:cNvSpPr>
              <a:spLocks noChangeShapeType="1"/>
            </p:cNvSpPr>
            <p:nvPr/>
          </p:nvSpPr>
          <p:spPr bwMode="auto">
            <a:xfrm flipH="1">
              <a:off x="54" y="208"/>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5" name="Line 44">
              <a:extLst>
                <a:ext uri="{FF2B5EF4-FFF2-40B4-BE49-F238E27FC236}">
                  <a16:creationId xmlns:a16="http://schemas.microsoft.com/office/drawing/2014/main" id="{41FFA995-663C-43D6-90AD-9754965D07FF}"/>
                </a:ext>
              </a:extLst>
            </p:cNvPr>
            <p:cNvSpPr>
              <a:spLocks noChangeShapeType="1"/>
            </p:cNvSpPr>
            <p:nvPr/>
          </p:nvSpPr>
          <p:spPr bwMode="auto">
            <a:xfrm flipV="1">
              <a:off x="165" y="127"/>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6" name="Line 45">
              <a:extLst>
                <a:ext uri="{FF2B5EF4-FFF2-40B4-BE49-F238E27FC236}">
                  <a16:creationId xmlns:a16="http://schemas.microsoft.com/office/drawing/2014/main" id="{BE5DCAA1-8754-4489-8333-EA2CED57C97A}"/>
                </a:ext>
              </a:extLst>
            </p:cNvPr>
            <p:cNvSpPr>
              <a:spLocks noChangeShapeType="1"/>
            </p:cNvSpPr>
            <p:nvPr/>
          </p:nvSpPr>
          <p:spPr bwMode="auto">
            <a:xfrm flipV="1">
              <a:off x="165" y="42"/>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7" name="Line 46">
              <a:extLst>
                <a:ext uri="{FF2B5EF4-FFF2-40B4-BE49-F238E27FC236}">
                  <a16:creationId xmlns:a16="http://schemas.microsoft.com/office/drawing/2014/main" id="{1E1E377F-EECF-403C-8A9A-73A6CB813000}"/>
                </a:ext>
              </a:extLst>
            </p:cNvPr>
            <p:cNvSpPr>
              <a:spLocks noChangeShapeType="1"/>
            </p:cNvSpPr>
            <p:nvPr/>
          </p:nvSpPr>
          <p:spPr bwMode="auto">
            <a:xfrm flipV="1">
              <a:off x="165" y="212"/>
              <a:ext cx="0" cy="26"/>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58" name="Right Brace 57">
            <a:extLst>
              <a:ext uri="{FF2B5EF4-FFF2-40B4-BE49-F238E27FC236}">
                <a16:creationId xmlns:a16="http://schemas.microsoft.com/office/drawing/2014/main" id="{34968856-2965-4F1E-9E89-ED8484D35C61}"/>
              </a:ext>
            </a:extLst>
          </p:cNvPr>
          <p:cNvSpPr/>
          <p:nvPr/>
        </p:nvSpPr>
        <p:spPr>
          <a:xfrm rot="5400000">
            <a:off x="8081439" y="1298551"/>
            <a:ext cx="328861" cy="6989013"/>
          </a:xfrm>
          <a:prstGeom prst="rightBrace">
            <a:avLst>
              <a:gd name="adj1" fmla="val 146892"/>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50">
            <a:extLst>
              <a:ext uri="{FF2B5EF4-FFF2-40B4-BE49-F238E27FC236}">
                <a16:creationId xmlns:a16="http://schemas.microsoft.com/office/drawing/2014/main" id="{608A9FB7-422B-4A23-9222-91FE4276145D}"/>
              </a:ext>
            </a:extLst>
          </p:cNvPr>
          <p:cNvSpPr>
            <a:spLocks/>
          </p:cNvSpPr>
          <p:nvPr/>
        </p:nvSpPr>
        <p:spPr bwMode="auto">
          <a:xfrm>
            <a:off x="7780107" y="5268607"/>
            <a:ext cx="857253" cy="574865"/>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50">
            <a:extLst>
              <a:ext uri="{FF2B5EF4-FFF2-40B4-BE49-F238E27FC236}">
                <a16:creationId xmlns:a16="http://schemas.microsoft.com/office/drawing/2014/main" id="{E57B37E0-37F6-46C6-9177-6B7116EA6247}"/>
              </a:ext>
            </a:extLst>
          </p:cNvPr>
          <p:cNvSpPr>
            <a:spLocks/>
          </p:cNvSpPr>
          <p:nvPr/>
        </p:nvSpPr>
        <p:spPr bwMode="auto">
          <a:xfrm flipH="1">
            <a:off x="8172071" y="5439102"/>
            <a:ext cx="602346" cy="4039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solidFill>
          <a:ln w="19050" cap="flat">
            <a:solidFill>
              <a:schemeClr val="accent5"/>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61" name="Group 60">
            <a:extLst>
              <a:ext uri="{FF2B5EF4-FFF2-40B4-BE49-F238E27FC236}">
                <a16:creationId xmlns:a16="http://schemas.microsoft.com/office/drawing/2014/main" id="{306C9B9F-FF86-4C93-AD89-8970C9E40265}"/>
              </a:ext>
            </a:extLst>
          </p:cNvPr>
          <p:cNvGrpSpPr/>
          <p:nvPr/>
        </p:nvGrpSpPr>
        <p:grpSpPr>
          <a:xfrm>
            <a:off x="10460128" y="2466935"/>
            <a:ext cx="655975" cy="866142"/>
            <a:chOff x="10669874" y="2515906"/>
            <a:chExt cx="669129" cy="883510"/>
          </a:xfrm>
        </p:grpSpPr>
        <p:sp>
          <p:nvSpPr>
            <p:cNvPr id="62" name="Freeform 54">
              <a:extLst>
                <a:ext uri="{FF2B5EF4-FFF2-40B4-BE49-F238E27FC236}">
                  <a16:creationId xmlns:a16="http://schemas.microsoft.com/office/drawing/2014/main" id="{1A09573D-1354-44D4-912D-39BACF2DA080}"/>
                </a:ext>
              </a:extLst>
            </p:cNvPr>
            <p:cNvSpPr>
              <a:spLocks noEditPoints="1"/>
            </p:cNvSpPr>
            <p:nvPr/>
          </p:nvSpPr>
          <p:spPr bwMode="auto">
            <a:xfrm>
              <a:off x="10669874" y="2515906"/>
              <a:ext cx="669129" cy="883510"/>
            </a:xfrm>
            <a:custGeom>
              <a:avLst/>
              <a:gdLst>
                <a:gd name="T0" fmla="*/ 206 w 206"/>
                <a:gd name="T1" fmla="*/ 68 h 272"/>
                <a:gd name="T2" fmla="*/ 137 w 206"/>
                <a:gd name="T3" fmla="*/ 0 h 272"/>
                <a:gd name="T4" fmla="*/ 0 w 206"/>
                <a:gd name="T5" fmla="*/ 0 h 272"/>
                <a:gd name="T6" fmla="*/ 0 w 206"/>
                <a:gd name="T7" fmla="*/ 272 h 272"/>
                <a:gd name="T8" fmla="*/ 206 w 206"/>
                <a:gd name="T9" fmla="*/ 272 h 272"/>
                <a:gd name="T10" fmla="*/ 206 w 206"/>
                <a:gd name="T11" fmla="*/ 68 h 272"/>
                <a:gd name="T12" fmla="*/ 137 w 206"/>
                <a:gd name="T13" fmla="*/ 23 h 272"/>
                <a:gd name="T14" fmla="*/ 182 w 206"/>
                <a:gd name="T15" fmla="*/ 68 h 272"/>
                <a:gd name="T16" fmla="*/ 137 w 206"/>
                <a:gd name="T17" fmla="*/ 68 h 272"/>
                <a:gd name="T18" fmla="*/ 137 w 206"/>
                <a:gd name="T19" fmla="*/ 23 h 272"/>
                <a:gd name="T20" fmla="*/ 17 w 206"/>
                <a:gd name="T21" fmla="*/ 255 h 272"/>
                <a:gd name="T22" fmla="*/ 17 w 206"/>
                <a:gd name="T23" fmla="*/ 17 h 272"/>
                <a:gd name="T24" fmla="*/ 120 w 206"/>
                <a:gd name="T25" fmla="*/ 17 h 272"/>
                <a:gd name="T26" fmla="*/ 120 w 206"/>
                <a:gd name="T27" fmla="*/ 85 h 272"/>
                <a:gd name="T28" fmla="*/ 189 w 206"/>
                <a:gd name="T29" fmla="*/ 85 h 272"/>
                <a:gd name="T30" fmla="*/ 189 w 206"/>
                <a:gd name="T31" fmla="*/ 255 h 272"/>
                <a:gd name="T32" fmla="*/ 17 w 206"/>
                <a:gd name="T33" fmla="*/ 25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72">
                  <a:moveTo>
                    <a:pt x="206" y="68"/>
                  </a:moveTo>
                  <a:lnTo>
                    <a:pt x="137" y="0"/>
                  </a:lnTo>
                  <a:lnTo>
                    <a:pt x="0" y="0"/>
                  </a:lnTo>
                  <a:lnTo>
                    <a:pt x="0" y="272"/>
                  </a:lnTo>
                  <a:lnTo>
                    <a:pt x="206" y="272"/>
                  </a:lnTo>
                  <a:lnTo>
                    <a:pt x="206" y="68"/>
                  </a:lnTo>
                  <a:close/>
                  <a:moveTo>
                    <a:pt x="137" y="23"/>
                  </a:moveTo>
                  <a:lnTo>
                    <a:pt x="182" y="68"/>
                  </a:lnTo>
                  <a:lnTo>
                    <a:pt x="137" y="68"/>
                  </a:lnTo>
                  <a:lnTo>
                    <a:pt x="137" y="23"/>
                  </a:lnTo>
                  <a:close/>
                  <a:moveTo>
                    <a:pt x="17" y="255"/>
                  </a:moveTo>
                  <a:lnTo>
                    <a:pt x="17" y="17"/>
                  </a:lnTo>
                  <a:lnTo>
                    <a:pt x="120" y="17"/>
                  </a:lnTo>
                  <a:lnTo>
                    <a:pt x="120" y="85"/>
                  </a:lnTo>
                  <a:lnTo>
                    <a:pt x="189" y="85"/>
                  </a:lnTo>
                  <a:lnTo>
                    <a:pt x="189" y="255"/>
                  </a:lnTo>
                  <a:lnTo>
                    <a:pt x="17" y="255"/>
                  </a:lnTo>
                  <a:close/>
                </a:path>
              </a:pathLst>
            </a:custGeom>
            <a:solidFill>
              <a:srgbClr val="737373"/>
            </a:solidFill>
            <a:ln w="28575">
              <a:solidFill>
                <a:schemeClr val="bg1"/>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63" name="Group 62">
              <a:extLst>
                <a:ext uri="{FF2B5EF4-FFF2-40B4-BE49-F238E27FC236}">
                  <a16:creationId xmlns:a16="http://schemas.microsoft.com/office/drawing/2014/main" id="{3708A15D-092A-4E66-8FAC-D53081A05063}"/>
                </a:ext>
              </a:extLst>
            </p:cNvPr>
            <p:cNvGrpSpPr/>
            <p:nvPr/>
          </p:nvGrpSpPr>
          <p:grpSpPr>
            <a:xfrm>
              <a:off x="10902006" y="2829852"/>
              <a:ext cx="207305" cy="365835"/>
              <a:chOff x="10949140" y="2845563"/>
              <a:chExt cx="207305" cy="365835"/>
            </a:xfrm>
          </p:grpSpPr>
          <p:sp>
            <p:nvSpPr>
              <p:cNvPr id="64" name="Right Brace 63">
                <a:extLst>
                  <a:ext uri="{FF2B5EF4-FFF2-40B4-BE49-F238E27FC236}">
                    <a16:creationId xmlns:a16="http://schemas.microsoft.com/office/drawing/2014/main" id="{9E7145B7-8BAD-4FE6-AE69-E37495A38FB1}"/>
                  </a:ext>
                </a:extLst>
              </p:cNvPr>
              <p:cNvSpPr/>
              <p:nvPr/>
            </p:nvSpPr>
            <p:spPr>
              <a:xfrm>
                <a:off x="11094253"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5" name="Right Brace 64">
                <a:extLst>
                  <a:ext uri="{FF2B5EF4-FFF2-40B4-BE49-F238E27FC236}">
                    <a16:creationId xmlns:a16="http://schemas.microsoft.com/office/drawing/2014/main" id="{3B1D9791-324C-440B-9E2A-B614F998D926}"/>
                  </a:ext>
                </a:extLst>
              </p:cNvPr>
              <p:cNvSpPr/>
              <p:nvPr/>
            </p:nvSpPr>
            <p:spPr>
              <a:xfrm flipH="1">
                <a:off x="10949140"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sp>
        <p:nvSpPr>
          <p:cNvPr id="66" name="TextBox 65">
            <a:extLst>
              <a:ext uri="{FF2B5EF4-FFF2-40B4-BE49-F238E27FC236}">
                <a16:creationId xmlns:a16="http://schemas.microsoft.com/office/drawing/2014/main" id="{B095C5C6-6E99-4FBD-B1CC-BE68FA4A0BE7}"/>
              </a:ext>
            </a:extLst>
          </p:cNvPr>
          <p:cNvSpPr txBox="1"/>
          <p:nvPr/>
        </p:nvSpPr>
        <p:spPr>
          <a:xfrm>
            <a:off x="10086346" y="3743170"/>
            <a:ext cx="3086714" cy="615089"/>
          </a:xfrm>
          <a:prstGeom prst="rect">
            <a:avLst/>
          </a:prstGeom>
          <a:noFill/>
        </p:spPr>
        <p:txBody>
          <a:bodyPr wrap="square" lIns="179259" tIns="143407" rIns="179259" bIns="143407" rtlCol="0" anchor="t">
            <a:spAutoFit/>
          </a:bodyPr>
          <a:lstStyle/>
          <a:p>
            <a:pPr marL="0" marR="0" lvl="0" indent="0" algn="l" defTabSz="896214" rtl="0" eaLnBrk="1" fontAlgn="auto" latinLnBrk="0" hangingPunct="1">
              <a:lnSpc>
                <a:spcPct val="90000"/>
              </a:lnSpc>
              <a:spcBef>
                <a:spcPts val="0"/>
              </a:spcBef>
              <a:spcAft>
                <a:spcPts val="588"/>
              </a:spcAft>
              <a:buClrTx/>
              <a:buSzTx/>
              <a:buFontTx/>
              <a:buNone/>
              <a:tabLst/>
              <a:defRPr/>
            </a:pPr>
            <a:r>
              <a:rPr kumimoji="0" lang="en-US" sz="2350"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cs typeface="Segoe UI"/>
              </a:rPr>
              <a:t>Serverless</a:t>
            </a:r>
            <a:endParaRPr kumimoji="0" lang="en-US" sz="2353"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56303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par>
                                <p:cTn id="13" presetID="10" presetClass="entr" presetSubtype="0" fill="hold" grpId="0" nodeType="withEffect">
                                  <p:stCondLst>
                                    <p:cond delay="1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42" presetClass="path" presetSubtype="0" decel="100000" fill="hold" grpId="1" nodeType="withEffect">
                                  <p:stCondLst>
                                    <p:cond delay="100"/>
                                  </p:stCondLst>
                                  <p:childTnLst>
                                    <p:animMotion origin="layout" path="M -1.21011E-6 2.17885E-7 L -1.21011E-6 0.04358 " pathEditMode="relative" rAng="0" ptsTypes="AA">
                                      <p:cBhvr>
                                        <p:cTn id="17" dur="500" spd="-100000" fill="hold"/>
                                        <p:tgtEl>
                                          <p:spTgt spid="4"/>
                                        </p:tgtEl>
                                        <p:attrNameLst>
                                          <p:attrName>ppt_x</p:attrName>
                                          <p:attrName>ppt_y</p:attrName>
                                        </p:attrNameLst>
                                      </p:cBhvr>
                                      <p:rCtr x="0" y="2179"/>
                                    </p:animMotion>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42" presetClass="path" presetSubtype="0" decel="100000" fill="hold" nodeType="withEffect">
                                  <p:stCondLst>
                                    <p:cond delay="0"/>
                                  </p:stCondLst>
                                  <p:childTnLst>
                                    <p:animMotion origin="layout" path="M 3.55629E-6 4.87971E-6 L 3.55629E-6 -0.05448 " pathEditMode="relative" rAng="0" ptsTypes="AA">
                                      <p:cBhvr>
                                        <p:cTn id="22" dur="500" spd="-100000" fill="hold"/>
                                        <p:tgtEl>
                                          <p:spTgt spid="11"/>
                                        </p:tgtEl>
                                        <p:attrNameLst>
                                          <p:attrName>ppt_x</p:attrName>
                                          <p:attrName>ppt_y</p:attrName>
                                        </p:attrNameLst>
                                      </p:cBhvr>
                                      <p:rCtr x="0" y="-2724"/>
                                    </p:animMotion>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42" presetClass="path" presetSubtype="0" decel="100000" fill="hold" grpId="1" nodeType="withEffect">
                                  <p:stCondLst>
                                    <p:cond delay="300"/>
                                  </p:stCondLst>
                                  <p:childTnLst>
                                    <p:animMotion origin="layout" path="M -1.21011E-6 2.17885E-7 L -1.21011E-6 0.04358 " pathEditMode="relative" rAng="0" ptsTypes="AA">
                                      <p:cBhvr>
                                        <p:cTn id="32" dur="500" spd="-100000" fill="hold"/>
                                        <p:tgtEl>
                                          <p:spTgt spid="3"/>
                                        </p:tgtEl>
                                        <p:attrNameLst>
                                          <p:attrName>ppt_x</p:attrName>
                                          <p:attrName>ppt_y</p:attrName>
                                        </p:attrNameLst>
                                      </p:cBhvr>
                                      <p:rCtr x="0" y="2179"/>
                                    </p:animMotion>
                                  </p:childTnLst>
                                </p:cTn>
                              </p:par>
                              <p:par>
                                <p:cTn id="33" presetID="10" presetClass="entr" presetSubtype="0" fill="hold" nodeType="withEffect">
                                  <p:stCondLst>
                                    <p:cond delay="20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42" presetClass="path" presetSubtype="0" decel="100000" fill="hold" nodeType="withEffect">
                                  <p:stCondLst>
                                    <p:cond delay="200"/>
                                  </p:stCondLst>
                                  <p:childTnLst>
                                    <p:animMotion origin="layout" path="M 3.55629E-6 4.87971E-6 L 3.55629E-6 -0.05448 " pathEditMode="relative" rAng="0" ptsTypes="AA">
                                      <p:cBhvr>
                                        <p:cTn id="37" dur="500" spd="-100000" fill="hold"/>
                                        <p:tgtEl>
                                          <p:spTgt spid="42"/>
                                        </p:tgtEl>
                                        <p:attrNameLst>
                                          <p:attrName>ppt_x</p:attrName>
                                          <p:attrName>ppt_y</p:attrName>
                                        </p:attrNameLst>
                                      </p:cBhvr>
                                      <p:rCtr x="0" y="-2724"/>
                                    </p:animMotion>
                                  </p:childTnLst>
                                </p:cTn>
                              </p:par>
                              <p:par>
                                <p:cTn id="38" presetID="53" presetClass="entr" presetSubtype="16" fill="hold" grpId="0" nodeType="withEffect">
                                  <p:stCondLst>
                                    <p:cond delay="40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42" presetClass="path" presetSubtype="0" decel="100000" fill="hold" grpId="1" nodeType="withEffect">
                                  <p:stCondLst>
                                    <p:cond delay="500"/>
                                  </p:stCondLst>
                                  <p:childTnLst>
                                    <p:animMotion origin="layout" path="M -1.21011E-6 2.17885E-7 L -1.21011E-6 0.04358 " pathEditMode="relative" rAng="0" ptsTypes="AA">
                                      <p:cBhvr>
                                        <p:cTn id="47" dur="500" spd="-100000" fill="hold"/>
                                        <p:tgtEl>
                                          <p:spTgt spid="2"/>
                                        </p:tgtEl>
                                        <p:attrNameLst>
                                          <p:attrName>ppt_x</p:attrName>
                                          <p:attrName>ppt_y</p:attrName>
                                        </p:attrNameLst>
                                      </p:cBhvr>
                                      <p:rCtr x="0" y="2179"/>
                                    </p:animMotion>
                                  </p:childTnLst>
                                </p:cTn>
                              </p:par>
                              <p:par>
                                <p:cTn id="48" presetID="10" presetClass="entr" presetSubtype="0" fill="hold" nodeType="withEffect">
                                  <p:stCondLst>
                                    <p:cond delay="4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42" presetClass="path" presetSubtype="0" decel="100000" fill="hold" nodeType="withEffect">
                                  <p:stCondLst>
                                    <p:cond delay="400"/>
                                  </p:stCondLst>
                                  <p:childTnLst>
                                    <p:animMotion origin="layout" path="M 3.55629E-6 4.87971E-6 L 3.55629E-6 -0.05448 " pathEditMode="relative" rAng="0" ptsTypes="AA">
                                      <p:cBhvr>
                                        <p:cTn id="52" dur="500" spd="-100000" fill="hold"/>
                                        <p:tgtEl>
                                          <p:spTgt spid="29"/>
                                        </p:tgtEl>
                                        <p:attrNameLst>
                                          <p:attrName>ppt_x</p:attrName>
                                          <p:attrName>ppt_y</p:attrName>
                                        </p:attrNameLst>
                                      </p:cBhvr>
                                      <p:rCtr x="0" y="-2724"/>
                                    </p:animMotion>
                                  </p:childTnLst>
                                </p:cTn>
                              </p:par>
                              <p:par>
                                <p:cTn id="53" presetID="53" presetClass="entr" presetSubtype="16" fill="hold" grpId="0" nodeType="withEffect">
                                  <p:stCondLst>
                                    <p:cond delay="8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par>
                                <p:cTn id="58" presetID="10" presetClass="entr" presetSubtype="0" fill="hold" nodeType="withEffect">
                                  <p:stCondLst>
                                    <p:cond delay="80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par>
                                <p:cTn id="61" presetID="42" presetClass="path" presetSubtype="0" decel="100000" fill="hold" nodeType="withEffect">
                                  <p:stCondLst>
                                    <p:cond delay="800"/>
                                  </p:stCondLst>
                                  <p:childTnLst>
                                    <p:animMotion origin="layout" path="M 3.55629E-6 4.87971E-6 L 3.55629E-6 -0.05448 " pathEditMode="relative" rAng="0" ptsTypes="AA">
                                      <p:cBhvr>
                                        <p:cTn id="62" dur="500" spd="-100000" fill="hold"/>
                                        <p:tgtEl>
                                          <p:spTgt spid="61"/>
                                        </p:tgtEl>
                                        <p:attrNameLst>
                                          <p:attrName>ppt_x</p:attrName>
                                          <p:attrName>ppt_y</p:attrName>
                                        </p:attrNameLst>
                                      </p:cBhvr>
                                      <p:rCtr x="0" y="-2724"/>
                                    </p:animMotion>
                                  </p:childTnLst>
                                </p:cTn>
                              </p:par>
                            </p:childTnLst>
                          </p:cTn>
                        </p:par>
                        <p:par>
                          <p:cTn id="63" fill="hold">
                            <p:stCondLst>
                              <p:cond delay="1300"/>
                            </p:stCondLst>
                            <p:childTnLst>
                              <p:par>
                                <p:cTn id="64" presetID="16" presetClass="entr" presetSubtype="21" fill="hold" grpId="0" nodeType="after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barn(inVertical)">
                                      <p:cBhvr>
                                        <p:cTn id="66" dur="750"/>
                                        <p:tgtEl>
                                          <p:spTgt spid="58"/>
                                        </p:tgtEl>
                                      </p:cBhvr>
                                    </p:animEffect>
                                  </p:childTnLst>
                                </p:cTn>
                              </p:par>
                              <p:par>
                                <p:cTn id="67" presetID="10" presetClass="entr" presetSubtype="0" fill="hold" grpId="0" nodeType="withEffect">
                                  <p:stCondLst>
                                    <p:cond delay="35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500"/>
                                        <p:tgtEl>
                                          <p:spTgt spid="59"/>
                                        </p:tgtEl>
                                      </p:cBhvr>
                                    </p:animEffect>
                                  </p:childTnLst>
                                </p:cTn>
                              </p:par>
                              <p:par>
                                <p:cTn id="70" presetID="42" presetClass="path" presetSubtype="0" decel="100000" fill="hold" grpId="1" nodeType="withEffect">
                                  <p:stCondLst>
                                    <p:cond delay="350"/>
                                  </p:stCondLst>
                                  <p:childTnLst>
                                    <p:animMotion origin="layout" path="M -7.42915E-7 5.85565E-7 L -0.03676 5.85565E-7 " pathEditMode="relative" rAng="0" ptsTypes="AA">
                                      <p:cBhvr>
                                        <p:cTn id="71" dur="500" spd="-100000" fill="hold"/>
                                        <p:tgtEl>
                                          <p:spTgt spid="59"/>
                                        </p:tgtEl>
                                        <p:attrNameLst>
                                          <p:attrName>ppt_x</p:attrName>
                                          <p:attrName>ppt_y</p:attrName>
                                        </p:attrNameLst>
                                      </p:cBhvr>
                                      <p:rCtr x="-1838" y="0"/>
                                    </p:animMotion>
                                  </p:childTnLst>
                                </p:cTn>
                              </p:par>
                              <p:par>
                                <p:cTn id="72" presetID="10" presetClass="entr" presetSubtype="0" fill="hold" grpId="0" nodeType="withEffect">
                                  <p:stCondLst>
                                    <p:cond delay="35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42" presetClass="path" presetSubtype="0" decel="100000" fill="hold" grpId="1" nodeType="withEffect">
                                  <p:stCondLst>
                                    <p:cond delay="350"/>
                                  </p:stCondLst>
                                  <p:childTnLst>
                                    <p:animMotion origin="layout" path="M 4.02349E-6 -4.07626E-6 L 0.03676 -4.07626E-6 " pathEditMode="relative" rAng="0" ptsTypes="AA">
                                      <p:cBhvr>
                                        <p:cTn id="76" dur="500" spd="-100000" fill="hold"/>
                                        <p:tgtEl>
                                          <p:spTgt spid="60"/>
                                        </p:tgtEl>
                                        <p:attrNameLst>
                                          <p:attrName>ppt_x</p:attrName>
                                          <p:attrName>ppt_y</p:attrName>
                                        </p:attrNameLst>
                                      </p:cBhvr>
                                      <p:rCtr x="1838" y="0"/>
                                    </p:animMotion>
                                  </p:childTnLst>
                                </p:cTn>
                              </p:par>
                              <p:par>
                                <p:cTn id="77" presetID="10" presetClass="entr" presetSubtype="0" fill="hold" grpId="0" nodeType="withEffect">
                                  <p:stCondLst>
                                    <p:cond delay="50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42" presetClass="path" presetSubtype="0" decel="100000" fill="hold" grpId="1" nodeType="withEffect">
                                  <p:stCondLst>
                                    <p:cond delay="500"/>
                                  </p:stCondLst>
                                  <p:childTnLst>
                                    <p:animMotion origin="layout" path="M -1.21011E-6 2.17885E-7 L -1.21011E-6 0.04358 " pathEditMode="relative" rAng="0" ptsTypes="AA">
                                      <p:cBhvr>
                                        <p:cTn id="81" dur="500" spd="-100000" fill="hold"/>
                                        <p:tgtEl>
                                          <p:spTgt spid="66"/>
                                        </p:tgtEl>
                                        <p:attrNameLst>
                                          <p:attrName>ppt_x</p:attrName>
                                          <p:attrName>ppt_y</p:attrName>
                                        </p:attrNameLst>
                                      </p:cBhvr>
                                      <p:rCtr x="0" y="21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7" grpId="0" animBg="1"/>
      <p:bldP spid="8" grpId="0" animBg="1"/>
      <p:bldP spid="9" grpId="0" animBg="1"/>
      <p:bldP spid="10" grpId="0" animBg="1"/>
      <p:bldP spid="58" grpId="0" animBg="1"/>
      <p:bldP spid="59" grpId="0" animBg="1"/>
      <p:bldP spid="59" grpId="1" animBg="1"/>
      <p:bldP spid="60" grpId="0" animBg="1"/>
      <p:bldP spid="60" grpId="1" animBg="1"/>
      <p:bldP spid="66" grpId="0"/>
      <p:bldP spid="6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0">
            <a:extLst>
              <a:ext uri="{FF2B5EF4-FFF2-40B4-BE49-F238E27FC236}">
                <a16:creationId xmlns:a16="http://schemas.microsoft.com/office/drawing/2014/main" id="{BF9625A9-5167-45E7-A086-3AD03A70E94A}"/>
              </a:ext>
            </a:extLst>
          </p:cNvPr>
          <p:cNvSpPr>
            <a:spLocks noGrp="1"/>
          </p:cNvSpPr>
          <p:nvPr>
            <p:ph type="title"/>
          </p:nvPr>
        </p:nvSpPr>
        <p:spPr>
          <a:xfrm>
            <a:off x="854524" y="890054"/>
            <a:ext cx="11655840" cy="899665"/>
          </a:xfrm>
        </p:spPr>
        <p:txBody>
          <a:bodyPr/>
          <a:lstStyle/>
          <a:p>
            <a:r>
              <a:rPr lang="en-US" dirty="0"/>
              <a:t>Before cloud</a:t>
            </a:r>
          </a:p>
        </p:txBody>
      </p:sp>
      <p:sp>
        <p:nvSpPr>
          <p:cNvPr id="3" name="TextBox 2">
            <a:extLst>
              <a:ext uri="{FF2B5EF4-FFF2-40B4-BE49-F238E27FC236}">
                <a16:creationId xmlns:a16="http://schemas.microsoft.com/office/drawing/2014/main" id="{7E17462C-465B-46AB-8DA9-FF9976DA040A}"/>
              </a:ext>
            </a:extLst>
          </p:cNvPr>
          <p:cNvSpPr txBox="1"/>
          <p:nvPr/>
        </p:nvSpPr>
        <p:spPr>
          <a:xfrm rot="20877579">
            <a:off x="1806362" y="4879568"/>
            <a:ext cx="1796529"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many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do I need?</a:t>
            </a:r>
          </a:p>
        </p:txBody>
      </p:sp>
      <p:sp>
        <p:nvSpPr>
          <p:cNvPr id="4" name="TextBox 3">
            <a:extLst>
              <a:ext uri="{FF2B5EF4-FFF2-40B4-BE49-F238E27FC236}">
                <a16:creationId xmlns:a16="http://schemas.microsoft.com/office/drawing/2014/main" id="{D750B5CB-2BB7-4AE5-8FAD-092B6B9E9877}"/>
              </a:ext>
            </a:extLst>
          </p:cNvPr>
          <p:cNvSpPr txBox="1"/>
          <p:nvPr/>
        </p:nvSpPr>
        <p:spPr>
          <a:xfrm rot="21066084">
            <a:off x="6457565" y="4288427"/>
            <a:ext cx="2134400"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Which OS should I use?</a:t>
            </a:r>
          </a:p>
        </p:txBody>
      </p:sp>
      <p:sp>
        <p:nvSpPr>
          <p:cNvPr id="5" name="TextBox 4">
            <a:extLst>
              <a:ext uri="{FF2B5EF4-FFF2-40B4-BE49-F238E27FC236}">
                <a16:creationId xmlns:a16="http://schemas.microsoft.com/office/drawing/2014/main" id="{79EABA67-E2AE-49E9-8013-72BD5CD79C8C}"/>
              </a:ext>
            </a:extLst>
          </p:cNvPr>
          <p:cNvSpPr txBox="1"/>
          <p:nvPr/>
        </p:nvSpPr>
        <p:spPr>
          <a:xfrm>
            <a:off x="7077403" y="5956427"/>
            <a:ext cx="1845246"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often should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patch</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6" name="TextBox 5">
            <a:extLst>
              <a:ext uri="{FF2B5EF4-FFF2-40B4-BE49-F238E27FC236}">
                <a16:creationId xmlns:a16="http://schemas.microsoft.com/office/drawing/2014/main" id="{ED3C5C3F-93F4-4E8E-9DBD-588C94135ACB}"/>
              </a:ext>
            </a:extLst>
          </p:cNvPr>
          <p:cNvSpPr txBox="1"/>
          <p:nvPr/>
        </p:nvSpPr>
        <p:spPr>
          <a:xfrm rot="302832">
            <a:off x="2159239" y="2087453"/>
            <a:ext cx="1934820"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size of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should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buy</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7" name="TextBox 6">
            <a:extLst>
              <a:ext uri="{FF2B5EF4-FFF2-40B4-BE49-F238E27FC236}">
                <a16:creationId xmlns:a16="http://schemas.microsoft.com/office/drawing/2014/main" id="{685D0274-7489-4C49-BEC2-572DDCD2885B}"/>
              </a:ext>
            </a:extLst>
          </p:cNvPr>
          <p:cNvSpPr txBox="1"/>
          <p:nvPr/>
        </p:nvSpPr>
        <p:spPr>
          <a:xfrm rot="1233718">
            <a:off x="10026907" y="2476512"/>
            <a:ext cx="1820101"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often should I </a:t>
            </a:r>
            <a:b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b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backup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8" name="TextBox 7">
            <a:extLst>
              <a:ext uri="{FF2B5EF4-FFF2-40B4-BE49-F238E27FC236}">
                <a16:creationId xmlns:a16="http://schemas.microsoft.com/office/drawing/2014/main" id="{522F6592-2A66-4BC0-B768-C61C82F926C5}"/>
              </a:ext>
            </a:extLst>
          </p:cNvPr>
          <p:cNvSpPr txBox="1"/>
          <p:nvPr/>
        </p:nvSpPr>
        <p:spPr>
          <a:xfrm>
            <a:off x="8789233" y="1465769"/>
            <a:ext cx="3280017"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increase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utilization?</a:t>
            </a:r>
          </a:p>
        </p:txBody>
      </p:sp>
      <p:sp>
        <p:nvSpPr>
          <p:cNvPr id="9" name="TextBox 8">
            <a:extLst>
              <a:ext uri="{FF2B5EF4-FFF2-40B4-BE49-F238E27FC236}">
                <a16:creationId xmlns:a16="http://schemas.microsoft.com/office/drawing/2014/main" id="{80D6B984-11FA-4C0F-993D-AD82EE5B9C2A}"/>
              </a:ext>
            </a:extLst>
          </p:cNvPr>
          <p:cNvSpPr txBox="1"/>
          <p:nvPr/>
        </p:nvSpPr>
        <p:spPr>
          <a:xfrm>
            <a:off x="6625150" y="912896"/>
            <a:ext cx="2040111"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do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deploy</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new </a:t>
            </a:r>
            <a:b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b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code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to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0" name="TextBox 9">
            <a:extLst>
              <a:ext uri="{FF2B5EF4-FFF2-40B4-BE49-F238E27FC236}">
                <a16:creationId xmlns:a16="http://schemas.microsoft.com/office/drawing/2014/main" id="{4613DADA-9149-4BD4-9DDC-4AF3F0E60AB2}"/>
              </a:ext>
            </a:extLst>
          </p:cNvPr>
          <p:cNvSpPr txBox="1"/>
          <p:nvPr/>
        </p:nvSpPr>
        <p:spPr>
          <a:xfrm>
            <a:off x="1360380" y="193127"/>
            <a:ext cx="2142257"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Which packages should</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 be on my </a:t>
            </a:r>
            <a:r>
              <a:rPr kumimoji="0" lang="en-US" sz="1470" b="1"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1" name="TextBox 10">
            <a:extLst>
              <a:ext uri="{FF2B5EF4-FFF2-40B4-BE49-F238E27FC236}">
                <a16:creationId xmlns:a16="http://schemas.microsoft.com/office/drawing/2014/main" id="{AB71ED13-87BE-46B6-BA0F-9376B15E7454}"/>
              </a:ext>
            </a:extLst>
          </p:cNvPr>
          <p:cNvSpPr txBox="1"/>
          <p:nvPr/>
        </p:nvSpPr>
        <p:spPr>
          <a:xfrm>
            <a:off x="1439628" y="6135551"/>
            <a:ext cx="3938471"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It takes how long to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provision</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 new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2" name="TextBox 11">
            <a:extLst>
              <a:ext uri="{FF2B5EF4-FFF2-40B4-BE49-F238E27FC236}">
                <a16:creationId xmlns:a16="http://schemas.microsoft.com/office/drawing/2014/main" id="{E2CF21EC-AAF7-4782-B093-755F2EBAD00B}"/>
              </a:ext>
            </a:extLst>
          </p:cNvPr>
          <p:cNvSpPr txBox="1"/>
          <p:nvPr/>
        </p:nvSpPr>
        <p:spPr>
          <a:xfrm rot="2037234">
            <a:off x="10150838" y="4685148"/>
            <a:ext cx="1768242"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Are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in a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secure location?</a:t>
            </a:r>
          </a:p>
        </p:txBody>
      </p:sp>
      <p:sp>
        <p:nvSpPr>
          <p:cNvPr id="13" name="TextBox 12">
            <a:extLst>
              <a:ext uri="{FF2B5EF4-FFF2-40B4-BE49-F238E27FC236}">
                <a16:creationId xmlns:a16="http://schemas.microsoft.com/office/drawing/2014/main" id="{8C18B9AB-DF57-4F8F-ADD0-7F8782E67C22}"/>
              </a:ext>
            </a:extLst>
          </p:cNvPr>
          <p:cNvSpPr txBox="1"/>
          <p:nvPr/>
        </p:nvSpPr>
        <p:spPr>
          <a:xfrm rot="20116499">
            <a:off x="8396882" y="5003550"/>
            <a:ext cx="1919105"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happens if the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power goes out?</a:t>
            </a:r>
          </a:p>
        </p:txBody>
      </p:sp>
      <p:sp>
        <p:nvSpPr>
          <p:cNvPr id="14" name="TextBox 13">
            <a:extLst>
              <a:ext uri="{FF2B5EF4-FFF2-40B4-BE49-F238E27FC236}">
                <a16:creationId xmlns:a16="http://schemas.microsoft.com/office/drawing/2014/main" id="{287A15DF-73E7-426B-A4FB-0CB79F1A7334}"/>
              </a:ext>
            </a:extLst>
          </p:cNvPr>
          <p:cNvSpPr txBox="1"/>
          <p:nvPr/>
        </p:nvSpPr>
        <p:spPr>
          <a:xfrm rot="19484879">
            <a:off x="176282" y="4704449"/>
            <a:ext cx="1969393"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Do I need secondary</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network connection?</a:t>
            </a:r>
          </a:p>
        </p:txBody>
      </p:sp>
      <p:sp>
        <p:nvSpPr>
          <p:cNvPr id="15" name="TextBox 14">
            <a:extLst>
              <a:ext uri="{FF2B5EF4-FFF2-40B4-BE49-F238E27FC236}">
                <a16:creationId xmlns:a16="http://schemas.microsoft.com/office/drawing/2014/main" id="{5125A87E-E93E-4505-816F-79209BC69AB4}"/>
              </a:ext>
            </a:extLst>
          </p:cNvPr>
          <p:cNvSpPr txBox="1"/>
          <p:nvPr/>
        </p:nvSpPr>
        <p:spPr>
          <a:xfrm rot="21388068">
            <a:off x="4136433" y="346385"/>
            <a:ext cx="2792854"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is the right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size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of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 </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for my business needs?</a:t>
            </a:r>
          </a:p>
        </p:txBody>
      </p:sp>
      <p:sp>
        <p:nvSpPr>
          <p:cNvPr id="16" name="TextBox 15">
            <a:extLst>
              <a:ext uri="{FF2B5EF4-FFF2-40B4-BE49-F238E27FC236}">
                <a16:creationId xmlns:a16="http://schemas.microsoft.com/office/drawing/2014/main" id="{BF4B97E4-E2A5-4494-A28F-DD711ED2588D}"/>
              </a:ext>
            </a:extLst>
          </p:cNvPr>
          <p:cNvSpPr txBox="1"/>
          <p:nvPr/>
        </p:nvSpPr>
        <p:spPr>
          <a:xfrm rot="19703151">
            <a:off x="3622166" y="4549404"/>
            <a:ext cx="2000822"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Who has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physical</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access to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7" name="TextBox 16">
            <a:extLst>
              <a:ext uri="{FF2B5EF4-FFF2-40B4-BE49-F238E27FC236}">
                <a16:creationId xmlns:a16="http://schemas.microsoft.com/office/drawing/2014/main" id="{7392C12C-1B9C-4F35-9B6B-49CA9B35B93C}"/>
              </a:ext>
            </a:extLst>
          </p:cNvPr>
          <p:cNvSpPr txBox="1"/>
          <p:nvPr/>
        </p:nvSpPr>
        <p:spPr>
          <a:xfrm rot="19699786">
            <a:off x="6933961" y="4971941"/>
            <a:ext cx="1612665"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Do I need a UPS?</a:t>
            </a:r>
          </a:p>
        </p:txBody>
      </p:sp>
      <p:sp>
        <p:nvSpPr>
          <p:cNvPr id="18" name="TextBox 17">
            <a:extLst>
              <a:ext uri="{FF2B5EF4-FFF2-40B4-BE49-F238E27FC236}">
                <a16:creationId xmlns:a16="http://schemas.microsoft.com/office/drawing/2014/main" id="{E3AE84A5-DEAA-4C49-ABA3-A8F30A0C0B5C}"/>
              </a:ext>
            </a:extLst>
          </p:cNvPr>
          <p:cNvSpPr txBox="1"/>
          <p:nvPr/>
        </p:nvSpPr>
        <p:spPr>
          <a:xfrm rot="20103308">
            <a:off x="138244" y="1903316"/>
            <a:ext cx="1956821"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What media should I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use to keep backup?</a:t>
            </a:r>
          </a:p>
        </p:txBody>
      </p:sp>
      <p:sp>
        <p:nvSpPr>
          <p:cNvPr id="19" name="TextBox 18">
            <a:extLst>
              <a:ext uri="{FF2B5EF4-FFF2-40B4-BE49-F238E27FC236}">
                <a16:creationId xmlns:a16="http://schemas.microsoft.com/office/drawing/2014/main" id="{C8D23A4E-F84E-43CB-A00A-3BD0A56A9608}"/>
              </a:ext>
            </a:extLst>
          </p:cNvPr>
          <p:cNvSpPr txBox="1"/>
          <p:nvPr/>
        </p:nvSpPr>
        <p:spPr>
          <a:xfrm rot="469746">
            <a:off x="9801857" y="3467812"/>
            <a:ext cx="2365466" cy="497848"/>
          </a:xfrm>
          <a:prstGeom prst="rect">
            <a:avLst/>
          </a:prstGeom>
          <a:noFill/>
        </p:spPr>
        <p:txBody>
          <a:bodyPr wrap="squar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storage I need </a:t>
            </a:r>
            <a:b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b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to use?</a:t>
            </a:r>
          </a:p>
        </p:txBody>
      </p:sp>
      <p:sp>
        <p:nvSpPr>
          <p:cNvPr id="20" name="TextBox 19">
            <a:extLst>
              <a:ext uri="{FF2B5EF4-FFF2-40B4-BE49-F238E27FC236}">
                <a16:creationId xmlns:a16="http://schemas.microsoft.com/office/drawing/2014/main" id="{78D4ED21-BF3E-4C82-8755-E925E2AFB53F}"/>
              </a:ext>
            </a:extLst>
          </p:cNvPr>
          <p:cNvSpPr txBox="1"/>
          <p:nvPr/>
        </p:nvSpPr>
        <p:spPr>
          <a:xfrm rot="736380">
            <a:off x="4701406" y="1876639"/>
            <a:ext cx="2249118" cy="294183"/>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scale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app?</a:t>
            </a:r>
          </a:p>
        </p:txBody>
      </p:sp>
      <p:sp>
        <p:nvSpPr>
          <p:cNvPr id="21" name="TextBox 20">
            <a:extLst>
              <a:ext uri="{FF2B5EF4-FFF2-40B4-BE49-F238E27FC236}">
                <a16:creationId xmlns:a16="http://schemas.microsoft.com/office/drawing/2014/main" id="{32E6A1DD-230F-4EE8-8866-86353BFA58C9}"/>
              </a:ext>
            </a:extLst>
          </p:cNvPr>
          <p:cNvSpPr txBox="1"/>
          <p:nvPr/>
        </p:nvSpPr>
        <p:spPr>
          <a:xfrm rot="910984">
            <a:off x="8733258" y="482935"/>
            <a:ext cx="2266405"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happens in case of</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hardware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failure?</a:t>
            </a:r>
          </a:p>
        </p:txBody>
      </p:sp>
      <p:sp>
        <p:nvSpPr>
          <p:cNvPr id="22" name="TextBox 21">
            <a:extLst>
              <a:ext uri="{FF2B5EF4-FFF2-40B4-BE49-F238E27FC236}">
                <a16:creationId xmlns:a16="http://schemas.microsoft.com/office/drawing/2014/main" id="{05CA51C7-78B5-4DDF-8756-477B33CE700B}"/>
              </a:ext>
            </a:extLst>
          </p:cNvPr>
          <p:cNvSpPr txBox="1"/>
          <p:nvPr/>
        </p:nvSpPr>
        <p:spPr>
          <a:xfrm rot="1070416">
            <a:off x="9978585" y="5939725"/>
            <a:ext cx="2033825"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dynamically</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configure my app?</a:t>
            </a:r>
          </a:p>
        </p:txBody>
      </p:sp>
      <p:sp>
        <p:nvSpPr>
          <p:cNvPr id="23" name="TextBox 22">
            <a:extLst>
              <a:ext uri="{FF2B5EF4-FFF2-40B4-BE49-F238E27FC236}">
                <a16:creationId xmlns:a16="http://schemas.microsoft.com/office/drawing/2014/main" id="{512D2661-14E0-4E2A-A2C6-4370DB6068C6}"/>
              </a:ext>
            </a:extLst>
          </p:cNvPr>
          <p:cNvSpPr txBox="1"/>
          <p:nvPr/>
        </p:nvSpPr>
        <p:spPr>
          <a:xfrm rot="1660797">
            <a:off x="328460" y="3178180"/>
            <a:ext cx="1480660"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Who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monitors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24" name="TextBox 23">
            <a:extLst>
              <a:ext uri="{FF2B5EF4-FFF2-40B4-BE49-F238E27FC236}">
                <a16:creationId xmlns:a16="http://schemas.microsoft.com/office/drawing/2014/main" id="{DAFAAD33-D018-455F-8C0E-85B63C3C18CC}"/>
              </a:ext>
            </a:extLst>
          </p:cNvPr>
          <p:cNvSpPr txBox="1"/>
          <p:nvPr/>
        </p:nvSpPr>
        <p:spPr>
          <a:xfrm rot="20084240">
            <a:off x="7108664" y="2249134"/>
            <a:ext cx="1480660" cy="497848"/>
          </a:xfrm>
          <a:prstGeom prst="rect">
            <a:avLst/>
          </a:prstGeom>
          <a:noFill/>
        </p:spPr>
        <p:txBody>
          <a:bodyPr wrap="none" rtlCol="0">
            <a:spAutoFit/>
          </a:bodyPr>
          <a:lstStyle/>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Who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monitors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a:t>
            </a:r>
          </a:p>
          <a:p>
            <a:pPr marL="0" marR="0" lvl="0" indent="0" algn="l" defTabSz="896214" rtl="0" eaLnBrk="1" fontAlgn="auto" latinLnBrk="0" hangingPunct="1">
              <a:lnSpc>
                <a:spcPct val="9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App</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grpSp>
        <p:nvGrpSpPr>
          <p:cNvPr id="25" name="Group 24">
            <a:extLst>
              <a:ext uri="{FF2B5EF4-FFF2-40B4-BE49-F238E27FC236}">
                <a16:creationId xmlns:a16="http://schemas.microsoft.com/office/drawing/2014/main" id="{9F4DEEA4-50CE-48FE-AA85-55F24B2522EE}"/>
              </a:ext>
            </a:extLst>
          </p:cNvPr>
          <p:cNvGrpSpPr/>
          <p:nvPr/>
        </p:nvGrpSpPr>
        <p:grpSpPr>
          <a:xfrm>
            <a:off x="5438841" y="5222765"/>
            <a:ext cx="1314317" cy="1314317"/>
            <a:chOff x="5547902" y="4202399"/>
            <a:chExt cx="1340672" cy="1340672"/>
          </a:xfrm>
        </p:grpSpPr>
        <p:sp>
          <p:nvSpPr>
            <p:cNvPr id="26" name="Oval 25">
              <a:extLst>
                <a:ext uri="{FF2B5EF4-FFF2-40B4-BE49-F238E27FC236}">
                  <a16:creationId xmlns:a16="http://schemas.microsoft.com/office/drawing/2014/main" id="{31F718BE-C525-4EAA-801F-45A3BA07149E}"/>
                </a:ext>
              </a:extLst>
            </p:cNvPr>
            <p:cNvSpPr/>
            <p:nvPr/>
          </p:nvSpPr>
          <p:spPr bwMode="auto">
            <a:xfrm>
              <a:off x="5547902" y="4202399"/>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7" name="Group 26">
              <a:extLst>
                <a:ext uri="{FF2B5EF4-FFF2-40B4-BE49-F238E27FC236}">
                  <a16:creationId xmlns:a16="http://schemas.microsoft.com/office/drawing/2014/main" id="{23987C33-B75B-4144-AA6B-1A944858C001}"/>
                </a:ext>
              </a:extLst>
            </p:cNvPr>
            <p:cNvGrpSpPr/>
            <p:nvPr/>
          </p:nvGrpSpPr>
          <p:grpSpPr>
            <a:xfrm>
              <a:off x="5882043" y="4461171"/>
              <a:ext cx="744667" cy="794664"/>
              <a:chOff x="2084593" y="2157479"/>
              <a:chExt cx="958326" cy="1022668"/>
            </a:xfrm>
          </p:grpSpPr>
          <p:grpSp>
            <p:nvGrpSpPr>
              <p:cNvPr id="28" name="Group 4">
                <a:extLst>
                  <a:ext uri="{FF2B5EF4-FFF2-40B4-BE49-F238E27FC236}">
                    <a16:creationId xmlns:a16="http://schemas.microsoft.com/office/drawing/2014/main" id="{3C5F1004-11EA-47DB-9888-98F26E319820}"/>
                  </a:ext>
                </a:extLst>
              </p:cNvPr>
              <p:cNvGrpSpPr>
                <a:grpSpLocks noChangeAspect="1"/>
              </p:cNvGrpSpPr>
              <p:nvPr/>
            </p:nvGrpSpPr>
            <p:grpSpPr bwMode="auto">
              <a:xfrm>
                <a:off x="2084593" y="2157479"/>
                <a:ext cx="475727" cy="1022668"/>
                <a:chOff x="7" y="12"/>
                <a:chExt cx="167" cy="359"/>
              </a:xfrm>
            </p:grpSpPr>
            <p:sp>
              <p:nvSpPr>
                <p:cNvPr id="36" name="Rectangle 5">
                  <a:extLst>
                    <a:ext uri="{FF2B5EF4-FFF2-40B4-BE49-F238E27FC236}">
                      <a16:creationId xmlns:a16="http://schemas.microsoft.com/office/drawing/2014/main" id="{B5EEC9BA-52F2-45F9-AA86-CADF0392B70B}"/>
                    </a:ext>
                  </a:extLst>
                </p:cNvPr>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7" name="Freeform 6">
                  <a:extLst>
                    <a:ext uri="{FF2B5EF4-FFF2-40B4-BE49-F238E27FC236}">
                      <a16:creationId xmlns:a16="http://schemas.microsoft.com/office/drawing/2014/main" id="{913A8FC3-F459-479A-BFCC-E2B6EC655FDA}"/>
                    </a:ext>
                  </a:extLst>
                </p:cNvPr>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8" name="Rectangle 7">
                  <a:extLst>
                    <a:ext uri="{FF2B5EF4-FFF2-40B4-BE49-F238E27FC236}">
                      <a16:creationId xmlns:a16="http://schemas.microsoft.com/office/drawing/2014/main" id="{7B42D1B8-EA26-401D-819E-6BCE14363FF2}"/>
                    </a:ext>
                  </a:extLst>
                </p:cNvPr>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9" name="Rectangle 8">
                  <a:extLst>
                    <a:ext uri="{FF2B5EF4-FFF2-40B4-BE49-F238E27FC236}">
                      <a16:creationId xmlns:a16="http://schemas.microsoft.com/office/drawing/2014/main" id="{F55CBC0F-7183-4F32-A655-4841806100EE}"/>
                    </a:ext>
                  </a:extLst>
                </p:cNvPr>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0" name="Rectangle 9">
                  <a:extLst>
                    <a:ext uri="{FF2B5EF4-FFF2-40B4-BE49-F238E27FC236}">
                      <a16:creationId xmlns:a16="http://schemas.microsoft.com/office/drawing/2014/main" id="{30B8DE14-D13B-429D-8D08-5D386F663DE2}"/>
                    </a:ext>
                  </a:extLst>
                </p:cNvPr>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1" name="Rectangle 10">
                  <a:extLst>
                    <a:ext uri="{FF2B5EF4-FFF2-40B4-BE49-F238E27FC236}">
                      <a16:creationId xmlns:a16="http://schemas.microsoft.com/office/drawing/2014/main" id="{698ACD7B-FF81-4DB0-8AFE-2F9F3695CEAD}"/>
                    </a:ext>
                  </a:extLst>
                </p:cNvPr>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2" name="Rectangle 11">
                  <a:extLst>
                    <a:ext uri="{FF2B5EF4-FFF2-40B4-BE49-F238E27FC236}">
                      <a16:creationId xmlns:a16="http://schemas.microsoft.com/office/drawing/2014/main" id="{2DB573B8-6954-4C9B-8241-B183CB5961CF}"/>
                    </a:ext>
                  </a:extLst>
                </p:cNvPr>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3" name="Rectangle 12">
                  <a:extLst>
                    <a:ext uri="{FF2B5EF4-FFF2-40B4-BE49-F238E27FC236}">
                      <a16:creationId xmlns:a16="http://schemas.microsoft.com/office/drawing/2014/main" id="{F895A81C-694A-47C2-8C6E-A8B9C59F9772}"/>
                    </a:ext>
                  </a:extLst>
                </p:cNvPr>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4" name="Rectangle 13">
                  <a:extLst>
                    <a:ext uri="{FF2B5EF4-FFF2-40B4-BE49-F238E27FC236}">
                      <a16:creationId xmlns:a16="http://schemas.microsoft.com/office/drawing/2014/main" id="{6CF3AFFF-C52C-4059-964A-09EE7FDC1971}"/>
                    </a:ext>
                  </a:extLst>
                </p:cNvPr>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9" name="Group 28">
                <a:extLst>
                  <a:ext uri="{FF2B5EF4-FFF2-40B4-BE49-F238E27FC236}">
                    <a16:creationId xmlns:a16="http://schemas.microsoft.com/office/drawing/2014/main" id="{AD9C8C84-9A0E-49A7-816E-2955991B0B5D}"/>
                  </a:ext>
                </a:extLst>
              </p:cNvPr>
              <p:cNvGrpSpPr/>
              <p:nvPr/>
            </p:nvGrpSpPr>
            <p:grpSpPr>
              <a:xfrm>
                <a:off x="2561534" y="2758439"/>
                <a:ext cx="475727" cy="421466"/>
                <a:chOff x="2779974" y="2727959"/>
                <a:chExt cx="475727" cy="421466"/>
              </a:xfrm>
            </p:grpSpPr>
            <p:sp>
              <p:nvSpPr>
                <p:cNvPr id="31" name="Rectangle 5">
                  <a:extLst>
                    <a:ext uri="{FF2B5EF4-FFF2-40B4-BE49-F238E27FC236}">
                      <a16:creationId xmlns:a16="http://schemas.microsoft.com/office/drawing/2014/main" id="{EDA3649A-E503-4C70-A657-C219475FCB4D}"/>
                    </a:ext>
                  </a:extLst>
                </p:cNvPr>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2" name="Freeform 6">
                  <a:extLst>
                    <a:ext uri="{FF2B5EF4-FFF2-40B4-BE49-F238E27FC236}">
                      <a16:creationId xmlns:a16="http://schemas.microsoft.com/office/drawing/2014/main" id="{B1912983-C3C9-4CFA-BF22-F421C9E6FE70}"/>
                    </a:ext>
                  </a:extLst>
                </p:cNvPr>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Rectangle 7">
                  <a:extLst>
                    <a:ext uri="{FF2B5EF4-FFF2-40B4-BE49-F238E27FC236}">
                      <a16:creationId xmlns:a16="http://schemas.microsoft.com/office/drawing/2014/main" id="{611E15E1-1D68-4DE0-B600-162465027762}"/>
                    </a:ext>
                  </a:extLst>
                </p:cNvPr>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4" name="Rectangle 8">
                  <a:extLst>
                    <a:ext uri="{FF2B5EF4-FFF2-40B4-BE49-F238E27FC236}">
                      <a16:creationId xmlns:a16="http://schemas.microsoft.com/office/drawing/2014/main" id="{E89DF481-6F00-41F4-A8D1-152F6248481B}"/>
                    </a:ext>
                  </a:extLst>
                </p:cNvPr>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5" name="Rectangle 9">
                  <a:extLst>
                    <a:ext uri="{FF2B5EF4-FFF2-40B4-BE49-F238E27FC236}">
                      <a16:creationId xmlns:a16="http://schemas.microsoft.com/office/drawing/2014/main" id="{F6879127-54E3-4A4D-97CF-02C9EB655DA9}"/>
                    </a:ext>
                  </a:extLst>
                </p:cNvPr>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30" name="Isosceles Triangle 29">
                <a:extLst>
                  <a:ext uri="{FF2B5EF4-FFF2-40B4-BE49-F238E27FC236}">
                    <a16:creationId xmlns:a16="http://schemas.microsoft.com/office/drawing/2014/main" id="{48DE823C-72E7-4910-B17E-1E9D436CD6DD}"/>
                  </a:ext>
                </a:extLst>
              </p:cNvPr>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353535"/>
                  </a:solidFill>
                  <a:effectLst/>
                  <a:uLnTx/>
                  <a:uFillTx/>
                  <a:latin typeface="Segoe UI Semilight"/>
                  <a:ea typeface="+mn-ea"/>
                  <a:cs typeface="+mn-cs"/>
                </a:endParaRPr>
              </a:p>
            </p:txBody>
          </p:sp>
        </p:grpSp>
      </p:grpSp>
      <p:grpSp>
        <p:nvGrpSpPr>
          <p:cNvPr id="45" name="Group 44">
            <a:extLst>
              <a:ext uri="{FF2B5EF4-FFF2-40B4-BE49-F238E27FC236}">
                <a16:creationId xmlns:a16="http://schemas.microsoft.com/office/drawing/2014/main" id="{A4855603-F0CA-4F83-B3AB-3B02D4E856DD}"/>
              </a:ext>
            </a:extLst>
          </p:cNvPr>
          <p:cNvGrpSpPr/>
          <p:nvPr/>
        </p:nvGrpSpPr>
        <p:grpSpPr>
          <a:xfrm>
            <a:off x="5438841" y="2790584"/>
            <a:ext cx="1314317" cy="1314317"/>
            <a:chOff x="5547902" y="2127586"/>
            <a:chExt cx="1340672" cy="1340672"/>
          </a:xfrm>
        </p:grpSpPr>
        <p:sp>
          <p:nvSpPr>
            <p:cNvPr id="46" name="Oval 45">
              <a:extLst>
                <a:ext uri="{FF2B5EF4-FFF2-40B4-BE49-F238E27FC236}">
                  <a16:creationId xmlns:a16="http://schemas.microsoft.com/office/drawing/2014/main" id="{6958FDAE-CFD3-48B5-9E3B-DCD81A3EA7C3}"/>
                </a:ext>
              </a:extLst>
            </p:cNvPr>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7" name="Group 16">
              <a:extLst>
                <a:ext uri="{FF2B5EF4-FFF2-40B4-BE49-F238E27FC236}">
                  <a16:creationId xmlns:a16="http://schemas.microsoft.com/office/drawing/2014/main" id="{4773659D-5773-4EFE-B059-5AD39408AA46}"/>
                </a:ext>
              </a:extLst>
            </p:cNvPr>
            <p:cNvGrpSpPr>
              <a:grpSpLocks noChangeAspect="1"/>
            </p:cNvGrpSpPr>
            <p:nvPr/>
          </p:nvGrpSpPr>
          <p:grpSpPr bwMode="auto">
            <a:xfrm>
              <a:off x="5824049" y="2333627"/>
              <a:ext cx="770389" cy="891106"/>
              <a:chOff x="13" y="7"/>
              <a:chExt cx="351" cy="406"/>
            </a:xfrm>
          </p:grpSpPr>
          <p:sp>
            <p:nvSpPr>
              <p:cNvPr id="48" name="Freeform 17">
                <a:extLst>
                  <a:ext uri="{FF2B5EF4-FFF2-40B4-BE49-F238E27FC236}">
                    <a16:creationId xmlns:a16="http://schemas.microsoft.com/office/drawing/2014/main" id="{1B76E2D2-122D-4F3D-B492-CF6B86ABA03A}"/>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 name="Freeform 18">
                <a:extLst>
                  <a:ext uri="{FF2B5EF4-FFF2-40B4-BE49-F238E27FC236}">
                    <a16:creationId xmlns:a16="http://schemas.microsoft.com/office/drawing/2014/main" id="{2FD32828-99D0-41C1-BD2C-CE68FA58B450}"/>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 name="Line 19">
                <a:extLst>
                  <a:ext uri="{FF2B5EF4-FFF2-40B4-BE49-F238E27FC236}">
                    <a16:creationId xmlns:a16="http://schemas.microsoft.com/office/drawing/2014/main" id="{104F5D93-0F9B-46DC-99E2-FBDDC5805C42}"/>
                  </a:ext>
                </a:extLst>
              </p:cNvPr>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 name="Freeform 20">
                <a:extLst>
                  <a:ext uri="{FF2B5EF4-FFF2-40B4-BE49-F238E27FC236}">
                    <a16:creationId xmlns:a16="http://schemas.microsoft.com/office/drawing/2014/main" id="{0E7C1A4F-51FA-4E02-8B30-5099951949E1}"/>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2" name="Freeform 21">
                <a:extLst>
                  <a:ext uri="{FF2B5EF4-FFF2-40B4-BE49-F238E27FC236}">
                    <a16:creationId xmlns:a16="http://schemas.microsoft.com/office/drawing/2014/main" id="{FED065B5-3E80-4E52-B3CD-6BE216638A79}"/>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3" name="Line 22">
                <a:extLst>
                  <a:ext uri="{FF2B5EF4-FFF2-40B4-BE49-F238E27FC236}">
                    <a16:creationId xmlns:a16="http://schemas.microsoft.com/office/drawing/2014/main" id="{B35529A1-E709-45ED-A66B-996719477A1C}"/>
                  </a:ext>
                </a:extLst>
              </p:cNvPr>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4" name="Freeform 23">
                <a:extLst>
                  <a:ext uri="{FF2B5EF4-FFF2-40B4-BE49-F238E27FC236}">
                    <a16:creationId xmlns:a16="http://schemas.microsoft.com/office/drawing/2014/main" id="{0E5CED2B-F634-4D08-BADE-9CCF3965D4A1}"/>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5" name="Freeform 24">
                <a:extLst>
                  <a:ext uri="{FF2B5EF4-FFF2-40B4-BE49-F238E27FC236}">
                    <a16:creationId xmlns:a16="http://schemas.microsoft.com/office/drawing/2014/main" id="{1F8169CC-AA1D-44B0-9ACD-393D47DE2EA8}"/>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6" name="Freeform 25">
                <a:extLst>
                  <a:ext uri="{FF2B5EF4-FFF2-40B4-BE49-F238E27FC236}">
                    <a16:creationId xmlns:a16="http://schemas.microsoft.com/office/drawing/2014/main" id="{79510B14-F46B-43B2-ADDC-8C8A3C0F48C0}"/>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7" name="Line 26">
                <a:extLst>
                  <a:ext uri="{FF2B5EF4-FFF2-40B4-BE49-F238E27FC236}">
                    <a16:creationId xmlns:a16="http://schemas.microsoft.com/office/drawing/2014/main" id="{E93D5477-326A-42E2-A830-3389B0D4233F}"/>
                  </a:ext>
                </a:extLst>
              </p:cNvPr>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8" name="Freeform 27">
                <a:extLst>
                  <a:ext uri="{FF2B5EF4-FFF2-40B4-BE49-F238E27FC236}">
                    <a16:creationId xmlns:a16="http://schemas.microsoft.com/office/drawing/2014/main" id="{31EBA0F1-E4F5-42DE-83AA-EDD24739D239}"/>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28">
                <a:extLst>
                  <a:ext uri="{FF2B5EF4-FFF2-40B4-BE49-F238E27FC236}">
                    <a16:creationId xmlns:a16="http://schemas.microsoft.com/office/drawing/2014/main" id="{8CDBCC13-B8DE-43A3-AF43-6CED4A043A38}"/>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60" name="Group 59">
            <a:extLst>
              <a:ext uri="{FF2B5EF4-FFF2-40B4-BE49-F238E27FC236}">
                <a16:creationId xmlns:a16="http://schemas.microsoft.com/office/drawing/2014/main" id="{B4A2580A-5552-4772-912A-C084CBB0526D}"/>
              </a:ext>
            </a:extLst>
          </p:cNvPr>
          <p:cNvGrpSpPr/>
          <p:nvPr/>
        </p:nvGrpSpPr>
        <p:grpSpPr>
          <a:xfrm>
            <a:off x="2720597" y="2790584"/>
            <a:ext cx="1314317" cy="1314317"/>
            <a:chOff x="2775150" y="2127586"/>
            <a:chExt cx="1340672" cy="1340672"/>
          </a:xfrm>
        </p:grpSpPr>
        <p:sp>
          <p:nvSpPr>
            <p:cNvPr id="61" name="Oval 60">
              <a:extLst>
                <a:ext uri="{FF2B5EF4-FFF2-40B4-BE49-F238E27FC236}">
                  <a16:creationId xmlns:a16="http://schemas.microsoft.com/office/drawing/2014/main" id="{9F1AE081-83C2-4EFC-AA2C-F7829A2FF8FD}"/>
                </a:ext>
              </a:extLst>
            </p:cNvPr>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 name="Freeform 5">
              <a:extLst>
                <a:ext uri="{FF2B5EF4-FFF2-40B4-BE49-F238E27FC236}">
                  <a16:creationId xmlns:a16="http://schemas.microsoft.com/office/drawing/2014/main" id="{BB4BB5C0-B2D3-49E9-BA5F-F8473D3CBC70}"/>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737373"/>
            </a:solidFill>
            <a:ln w="34925">
              <a:solidFill>
                <a:srgbClr val="EAEAEA"/>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63" name="Group 62">
            <a:extLst>
              <a:ext uri="{FF2B5EF4-FFF2-40B4-BE49-F238E27FC236}">
                <a16:creationId xmlns:a16="http://schemas.microsoft.com/office/drawing/2014/main" id="{952B2918-8E40-4E0C-83E0-BBBA002237A6}"/>
              </a:ext>
            </a:extLst>
          </p:cNvPr>
          <p:cNvGrpSpPr/>
          <p:nvPr/>
        </p:nvGrpSpPr>
        <p:grpSpPr>
          <a:xfrm>
            <a:off x="8157086" y="2790584"/>
            <a:ext cx="1314317" cy="1314317"/>
            <a:chOff x="8320652" y="2127586"/>
            <a:chExt cx="1340672" cy="1340672"/>
          </a:xfrm>
        </p:grpSpPr>
        <p:sp>
          <p:nvSpPr>
            <p:cNvPr id="64" name="Oval 63">
              <a:extLst>
                <a:ext uri="{FF2B5EF4-FFF2-40B4-BE49-F238E27FC236}">
                  <a16:creationId xmlns:a16="http://schemas.microsoft.com/office/drawing/2014/main" id="{CABC1BFA-1F75-4CC4-8A43-FD8406F44190}"/>
                </a:ext>
              </a:extLst>
            </p:cNvPr>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65" name="Group 8">
              <a:extLst>
                <a:ext uri="{FF2B5EF4-FFF2-40B4-BE49-F238E27FC236}">
                  <a16:creationId xmlns:a16="http://schemas.microsoft.com/office/drawing/2014/main" id="{BF341DE8-23C2-405E-B7A4-EEFF3171DE2C}"/>
                </a:ext>
              </a:extLst>
            </p:cNvPr>
            <p:cNvGrpSpPr>
              <a:grpSpLocks noChangeAspect="1"/>
            </p:cNvGrpSpPr>
            <p:nvPr/>
          </p:nvGrpSpPr>
          <p:grpSpPr bwMode="auto">
            <a:xfrm>
              <a:off x="8561965" y="2577338"/>
              <a:ext cx="897974" cy="451613"/>
              <a:chOff x="7" y="12"/>
              <a:chExt cx="342" cy="172"/>
            </a:xfrm>
          </p:grpSpPr>
          <p:sp>
            <p:nvSpPr>
              <p:cNvPr id="66" name="Rectangle 9">
                <a:extLst>
                  <a:ext uri="{FF2B5EF4-FFF2-40B4-BE49-F238E27FC236}">
                    <a16:creationId xmlns:a16="http://schemas.microsoft.com/office/drawing/2014/main" id="{E9D288F6-F5E0-4EA9-A27D-8E8106BDA89E}"/>
                  </a:ext>
                </a:extLst>
              </p:cNvPr>
              <p:cNvSpPr>
                <a:spLocks noChangeArrowheads="1"/>
              </p:cNvSpPr>
              <p:nvPr/>
            </p:nvSpPr>
            <p:spPr bwMode="auto">
              <a:xfrm>
                <a:off x="7" y="64"/>
                <a:ext cx="87" cy="120"/>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7" name="Rectangle 10">
                <a:extLst>
                  <a:ext uri="{FF2B5EF4-FFF2-40B4-BE49-F238E27FC236}">
                    <a16:creationId xmlns:a16="http://schemas.microsoft.com/office/drawing/2014/main" id="{8921149D-05FE-4006-8F64-8C6271BBB755}"/>
                  </a:ext>
                </a:extLst>
              </p:cNvPr>
              <p:cNvSpPr>
                <a:spLocks noChangeArrowheads="1"/>
              </p:cNvSpPr>
              <p:nvPr/>
            </p:nvSpPr>
            <p:spPr bwMode="auto">
              <a:xfrm>
                <a:off x="195" y="76"/>
                <a:ext cx="154" cy="108"/>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8" name="Line 11">
                <a:extLst>
                  <a:ext uri="{FF2B5EF4-FFF2-40B4-BE49-F238E27FC236}">
                    <a16:creationId xmlns:a16="http://schemas.microsoft.com/office/drawing/2014/main" id="{E36CA407-DF30-4E86-B604-FFC21E7319DD}"/>
                  </a:ext>
                </a:extLst>
              </p:cNvPr>
              <p:cNvSpPr>
                <a:spLocks noChangeShapeType="1"/>
              </p:cNvSpPr>
              <p:nvPr/>
            </p:nvSpPr>
            <p:spPr bwMode="auto">
              <a:xfrm flipV="1">
                <a:off x="311" y="124"/>
                <a:ext cx="0" cy="17"/>
              </a:xfrm>
              <a:prstGeom prst="line">
                <a:avLst/>
              </a:prstGeom>
              <a:noFill/>
              <a:ln w="25400" cap="flat">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9" name="Freeform 12">
                <a:extLst>
                  <a:ext uri="{FF2B5EF4-FFF2-40B4-BE49-F238E27FC236}">
                    <a16:creationId xmlns:a16="http://schemas.microsoft.com/office/drawing/2014/main" id="{F11FDAE8-E798-4A9D-B494-2F9E0D85AC66}"/>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0" name="Freeform 13">
                <a:extLst>
                  <a:ext uri="{FF2B5EF4-FFF2-40B4-BE49-F238E27FC236}">
                    <a16:creationId xmlns:a16="http://schemas.microsoft.com/office/drawing/2014/main" id="{AA6F8CA1-A788-47F5-A80E-D74179439541}"/>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cxnSp>
        <p:nvCxnSpPr>
          <p:cNvPr id="71" name="Straight Arrow Connector 70">
            <a:extLst>
              <a:ext uri="{FF2B5EF4-FFF2-40B4-BE49-F238E27FC236}">
                <a16:creationId xmlns:a16="http://schemas.microsoft.com/office/drawing/2014/main" id="{C0804345-034E-40E1-81ED-2485B4CFB895}"/>
              </a:ext>
            </a:extLst>
          </p:cNvPr>
          <p:cNvCxnSpPr>
            <a:cxnSpLocks/>
          </p:cNvCxnSpPr>
          <p:nvPr/>
        </p:nvCxnSpPr>
        <p:spPr>
          <a:xfrm>
            <a:off x="4144973" y="3423239"/>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48676E6-78DB-4A8A-B15F-3F157D5B1421}"/>
              </a:ext>
            </a:extLst>
          </p:cNvPr>
          <p:cNvCxnSpPr>
            <a:cxnSpLocks/>
          </p:cNvCxnSpPr>
          <p:nvPr/>
        </p:nvCxnSpPr>
        <p:spPr>
          <a:xfrm flipH="1">
            <a:off x="6863218" y="3423239"/>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0F8DB5B-9D59-4432-80A2-8F81A2137BFE}"/>
              </a:ext>
            </a:extLst>
          </p:cNvPr>
          <p:cNvCxnSpPr>
            <a:cxnSpLocks/>
          </p:cNvCxnSpPr>
          <p:nvPr/>
        </p:nvCxnSpPr>
        <p:spPr>
          <a:xfrm>
            <a:off x="6091263" y="4200328"/>
            <a:ext cx="0" cy="922587"/>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31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par>
                                <p:cTn id="10" presetID="53" presetClass="entr" presetSubtype="16"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p:cTn id="17" dur="500" fill="hold"/>
                                        <p:tgtEl>
                                          <p:spTgt spid="63"/>
                                        </p:tgtEl>
                                        <p:attrNameLst>
                                          <p:attrName>ppt_w</p:attrName>
                                        </p:attrNameLst>
                                      </p:cBhvr>
                                      <p:tavLst>
                                        <p:tav tm="0">
                                          <p:val>
                                            <p:fltVal val="0"/>
                                          </p:val>
                                        </p:tav>
                                        <p:tav tm="100000">
                                          <p:val>
                                            <p:strVal val="#ppt_w"/>
                                          </p:val>
                                        </p:tav>
                                      </p:tavLst>
                                    </p:anim>
                                    <p:anim calcmode="lin" valueType="num">
                                      <p:cBhvr>
                                        <p:cTn id="18" dur="500" fill="hold"/>
                                        <p:tgtEl>
                                          <p:spTgt spid="63"/>
                                        </p:tgtEl>
                                        <p:attrNameLst>
                                          <p:attrName>ppt_h</p:attrName>
                                        </p:attrNameLst>
                                      </p:cBhvr>
                                      <p:tavLst>
                                        <p:tav tm="0">
                                          <p:val>
                                            <p:fltVal val="0"/>
                                          </p:val>
                                        </p:tav>
                                        <p:tav tm="100000">
                                          <p:val>
                                            <p:strVal val="#ppt_h"/>
                                          </p:val>
                                        </p:tav>
                                      </p:tavLst>
                                    </p:anim>
                                    <p:animEffect transition="in" filter="fade">
                                      <p:cBhvr>
                                        <p:cTn id="19" dur="500"/>
                                        <p:tgtEl>
                                          <p:spTgt spid="63"/>
                                        </p:tgtEl>
                                      </p:cBhvr>
                                    </p:animEffect>
                                  </p:childTnLst>
                                </p:cTn>
                              </p:par>
                              <p:par>
                                <p:cTn id="20" presetID="53" presetClass="entr" presetSubtype="16"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22" presetClass="entr" presetSubtype="8"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22" presetClass="entr" presetSubtype="2"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right)">
                                      <p:cBhvr>
                                        <p:cTn id="30" dur="500"/>
                                        <p:tgtEl>
                                          <p:spTgt spid="72"/>
                                        </p:tgtEl>
                                      </p:cBhvr>
                                    </p:animEffect>
                                  </p:childTnLst>
                                </p:cTn>
                              </p:par>
                              <p:par>
                                <p:cTn id="31" presetID="22" presetClass="entr" presetSubtype="4"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down)">
                                      <p:cBhvr>
                                        <p:cTn id="33" dur="500"/>
                                        <p:tgtEl>
                                          <p:spTgt spid="73"/>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childTnLst>
                                </p:cTn>
                              </p:par>
                              <p:par>
                                <p:cTn id="41" presetID="10" presetClass="entr" presetSubtype="0" fill="hold" grpId="0" nodeType="withEffect">
                                  <p:stCondLst>
                                    <p:cond delay="2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childTnLst>
                                </p:cTn>
                              </p:par>
                              <p:par>
                                <p:cTn id="47" presetID="10" presetClass="entr" presetSubtype="0" fill="hold" grpId="0" nodeType="withEffect">
                                  <p:stCondLst>
                                    <p:cond delay="4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childTnLst>
                                </p:cTn>
                              </p:par>
                              <p:par>
                                <p:cTn id="53" presetID="10" presetClass="entr" presetSubtype="0" fill="hold" grpId="0" nodeType="withEffect">
                                  <p:stCondLst>
                                    <p:cond delay="5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childTnLst>
                                </p:cTn>
                              </p:par>
                              <p:par>
                                <p:cTn id="56" presetID="10" presetClass="entr" presetSubtype="0" fill="hold" grpId="0" nodeType="withEffect">
                                  <p:stCondLst>
                                    <p:cond delay="15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1000"/>
                                        <p:tgtEl>
                                          <p:spTgt spid="24"/>
                                        </p:tgtEl>
                                      </p:cBhvr>
                                    </p:animEffect>
                                  </p:childTnLst>
                                </p:cTn>
                              </p:par>
                              <p:par>
                                <p:cTn id="62" presetID="10" presetClass="entr" presetSubtype="0" fill="hold" grpId="0" nodeType="withEffect">
                                  <p:stCondLst>
                                    <p:cond delay="35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childTnLst>
                                </p:cTn>
                              </p:par>
                              <p:par>
                                <p:cTn id="65" presetID="10" presetClass="entr" presetSubtype="0" fill="hold" grpId="0" nodeType="withEffect">
                                  <p:stCondLst>
                                    <p:cond delay="45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childTnLst>
                                </p:cTn>
                              </p:par>
                              <p:par>
                                <p:cTn id="68" presetID="10" presetClass="entr" presetSubtype="0" fill="hold" grpId="0" nodeType="withEffect">
                                  <p:stCondLst>
                                    <p:cond delay="55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childTnLst>
                                </p:cTn>
                              </p:par>
                              <p:par>
                                <p:cTn id="71" presetID="10" presetClass="entr" presetSubtype="0" fill="hold" grpId="0" nodeType="withEffect">
                                  <p:stCondLst>
                                    <p:cond delay="60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childTnLst>
                                </p:cTn>
                              </p:par>
                              <p:par>
                                <p:cTn id="74" presetID="10" presetClass="entr" presetSubtype="0" fill="hold" grpId="0" nodeType="withEffect">
                                  <p:stCondLst>
                                    <p:cond delay="70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childTnLst>
                                </p:cTn>
                              </p:par>
                              <p:par>
                                <p:cTn id="77" presetID="10" presetClass="entr" presetSubtype="0" fill="hold" grpId="0" nodeType="withEffect">
                                  <p:stCondLst>
                                    <p:cond delay="80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childTnLst>
                                </p:cTn>
                              </p:par>
                              <p:par>
                                <p:cTn id="80" presetID="10" presetClass="entr" presetSubtype="0" fill="hold" grpId="0" nodeType="withEffect">
                                  <p:stCondLst>
                                    <p:cond delay="90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childTnLst>
                                </p:cTn>
                              </p:par>
                              <p:par>
                                <p:cTn id="83" presetID="10" presetClass="entr" presetSubtype="0" fill="hold" grpId="0" nodeType="withEffect">
                                  <p:stCondLst>
                                    <p:cond delay="65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1000"/>
                                        <p:tgtEl>
                                          <p:spTgt spid="7"/>
                                        </p:tgtEl>
                                      </p:cBhvr>
                                    </p:animEffect>
                                  </p:childTnLst>
                                </p:cTn>
                              </p:par>
                              <p:par>
                                <p:cTn id="89" presetID="10" presetClass="entr" presetSubtype="0" fill="hold" grpId="0" nodeType="withEffect">
                                  <p:stCondLst>
                                    <p:cond delay="85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1000"/>
                                        <p:tgtEl>
                                          <p:spTgt spid="15"/>
                                        </p:tgtEl>
                                      </p:cBhvr>
                                    </p:animEffect>
                                  </p:childTnLst>
                                </p:cTn>
                              </p:par>
                              <p:par>
                                <p:cTn id="92" presetID="10" presetClass="entr" presetSubtype="0" fill="hold" grpId="0" nodeType="withEffect">
                                  <p:stCondLst>
                                    <p:cond delay="95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1000"/>
                                        <p:tgtEl>
                                          <p:spTgt spid="4"/>
                                        </p:tgtEl>
                                      </p:cBhvr>
                                    </p:animEffect>
                                  </p:childTnLst>
                                </p:cTn>
                              </p:par>
                              <p:par>
                                <p:cTn id="95" presetID="10" presetClass="entr" presetSubtype="0" fill="hold" grpId="0" nodeType="withEffect">
                                  <p:stCondLst>
                                    <p:cond delay="100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1000"/>
                                        <p:tgtEl>
                                          <p:spTgt spid="6"/>
                                        </p:tgtEl>
                                      </p:cBhvr>
                                    </p:animEffect>
                                  </p:childTnLst>
                                </p:cTn>
                              </p:par>
                              <p:par>
                                <p:cTn id="98" presetID="10" presetClass="entr" presetSubtype="0" fill="hold" grpId="0" nodeType="withEffect">
                                  <p:stCondLst>
                                    <p:cond delay="105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0">
            <a:extLst>
              <a:ext uri="{FF2B5EF4-FFF2-40B4-BE49-F238E27FC236}">
                <a16:creationId xmlns:a16="http://schemas.microsoft.com/office/drawing/2014/main" id="{5611FB21-1889-46F3-90BE-E02890CA39EA}"/>
              </a:ext>
            </a:extLst>
          </p:cNvPr>
          <p:cNvSpPr>
            <a:spLocks/>
          </p:cNvSpPr>
          <p:nvPr/>
        </p:nvSpPr>
        <p:spPr bwMode="auto">
          <a:xfrm>
            <a:off x="5043505" y="5476853"/>
            <a:ext cx="857253" cy="574865"/>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 name="Title 30">
            <a:extLst>
              <a:ext uri="{FF2B5EF4-FFF2-40B4-BE49-F238E27FC236}">
                <a16:creationId xmlns:a16="http://schemas.microsoft.com/office/drawing/2014/main" id="{D11205A8-B141-4F32-B5CB-CCA4773B973A}"/>
              </a:ext>
            </a:extLst>
          </p:cNvPr>
          <p:cNvSpPr>
            <a:spLocks noGrp="1"/>
          </p:cNvSpPr>
          <p:nvPr>
            <p:ph type="title"/>
          </p:nvPr>
        </p:nvSpPr>
        <p:spPr>
          <a:xfrm>
            <a:off x="830493" y="857047"/>
            <a:ext cx="12251137" cy="899537"/>
          </a:xfrm>
        </p:spPr>
        <p:txBody>
          <a:bodyPr>
            <a:normAutofit fontScale="90000"/>
          </a:bodyPr>
          <a:lstStyle/>
          <a:p>
            <a:r>
              <a:rPr lang="en-US" sz="4607" dirty="0"/>
              <a:t>Then came IaaS—table stakes for digital business</a:t>
            </a:r>
          </a:p>
        </p:txBody>
      </p:sp>
      <p:sp>
        <p:nvSpPr>
          <p:cNvPr id="4" name="TextBox 3">
            <a:extLst>
              <a:ext uri="{FF2B5EF4-FFF2-40B4-BE49-F238E27FC236}">
                <a16:creationId xmlns:a16="http://schemas.microsoft.com/office/drawing/2014/main" id="{FEDAC1A6-8BB5-4118-A591-BD27C72E5FCA}"/>
              </a:ext>
            </a:extLst>
          </p:cNvPr>
          <p:cNvSpPr txBox="1"/>
          <p:nvPr/>
        </p:nvSpPr>
        <p:spPr>
          <a:xfrm>
            <a:off x="1509781" y="4406436"/>
            <a:ext cx="3742567" cy="316812"/>
          </a:xfrm>
          <a:prstGeom prst="rect">
            <a:avLst/>
          </a:prstGeom>
          <a:noFill/>
        </p:spPr>
        <p:txBody>
          <a:bodyPr wrap="square" rtlCol="0">
            <a:sp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often should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patch</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5" name="TextBox 4">
            <a:extLst>
              <a:ext uri="{FF2B5EF4-FFF2-40B4-BE49-F238E27FC236}">
                <a16:creationId xmlns:a16="http://schemas.microsoft.com/office/drawing/2014/main" id="{05BFFA35-2CC9-4284-9776-FBE3B019B517}"/>
              </a:ext>
            </a:extLst>
          </p:cNvPr>
          <p:cNvSpPr txBox="1"/>
          <p:nvPr/>
        </p:nvSpPr>
        <p:spPr>
          <a:xfrm>
            <a:off x="1676624" y="4795275"/>
            <a:ext cx="3408879" cy="316812"/>
          </a:xfrm>
          <a:prstGeom prst="rect">
            <a:avLst/>
          </a:prstGeom>
          <a:noFill/>
        </p:spPr>
        <p:txBody>
          <a:bodyPr wrap="none" rtlCol="0">
            <a:sp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often should I backup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6" name="TextBox 5">
            <a:extLst>
              <a:ext uri="{FF2B5EF4-FFF2-40B4-BE49-F238E27FC236}">
                <a16:creationId xmlns:a16="http://schemas.microsoft.com/office/drawing/2014/main" id="{13711DA9-1260-4630-8986-DFFFD401E497}"/>
              </a:ext>
            </a:extLst>
          </p:cNvPr>
          <p:cNvSpPr txBox="1"/>
          <p:nvPr/>
        </p:nvSpPr>
        <p:spPr>
          <a:xfrm>
            <a:off x="1418591" y="5184114"/>
            <a:ext cx="3924946" cy="316812"/>
          </a:xfrm>
          <a:prstGeom prst="rect">
            <a:avLst/>
          </a:prstGeom>
          <a:noFill/>
        </p:spPr>
        <p:txBody>
          <a:bodyPr wrap="square" rtlCol="0">
            <a:spAutoFit/>
          </a:body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Which packages should be on my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7" name="TextBox 6">
            <a:extLst>
              <a:ext uri="{FF2B5EF4-FFF2-40B4-BE49-F238E27FC236}">
                <a16:creationId xmlns:a16="http://schemas.microsoft.com/office/drawing/2014/main" id="{7E06FC08-3281-424C-A25F-3206E119683A}"/>
              </a:ext>
            </a:extLst>
          </p:cNvPr>
          <p:cNvSpPr txBox="1"/>
          <p:nvPr/>
        </p:nvSpPr>
        <p:spPr>
          <a:xfrm>
            <a:off x="4198616" y="2156233"/>
            <a:ext cx="3787893"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many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do I need?</a:t>
            </a:r>
          </a:p>
        </p:txBody>
      </p:sp>
      <p:sp>
        <p:nvSpPr>
          <p:cNvPr id="8" name="TextBox 7">
            <a:extLst>
              <a:ext uri="{FF2B5EF4-FFF2-40B4-BE49-F238E27FC236}">
                <a16:creationId xmlns:a16="http://schemas.microsoft.com/office/drawing/2014/main" id="{AEC265AC-52FE-429F-8968-2D80510C5987}"/>
              </a:ext>
            </a:extLst>
          </p:cNvPr>
          <p:cNvSpPr txBox="1"/>
          <p:nvPr/>
        </p:nvSpPr>
        <p:spPr>
          <a:xfrm>
            <a:off x="4452554" y="1788962"/>
            <a:ext cx="3280017"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increase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utilization?</a:t>
            </a:r>
          </a:p>
        </p:txBody>
      </p:sp>
      <p:sp>
        <p:nvSpPr>
          <p:cNvPr id="9" name="TextBox 8">
            <a:extLst>
              <a:ext uri="{FF2B5EF4-FFF2-40B4-BE49-F238E27FC236}">
                <a16:creationId xmlns:a16="http://schemas.microsoft.com/office/drawing/2014/main" id="{C2D37169-5B6A-42CD-8826-1416762C3034}"/>
              </a:ext>
            </a:extLst>
          </p:cNvPr>
          <p:cNvSpPr txBox="1"/>
          <p:nvPr/>
        </p:nvSpPr>
        <p:spPr>
          <a:xfrm>
            <a:off x="3297826" y="1421692"/>
            <a:ext cx="5589473"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is the right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size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of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for my business needs?</a:t>
            </a:r>
          </a:p>
        </p:txBody>
      </p:sp>
      <p:sp>
        <p:nvSpPr>
          <p:cNvPr id="10" name="TextBox 9">
            <a:extLst>
              <a:ext uri="{FF2B5EF4-FFF2-40B4-BE49-F238E27FC236}">
                <a16:creationId xmlns:a16="http://schemas.microsoft.com/office/drawing/2014/main" id="{AD6CF070-74F8-4F76-BA0F-149D9976055A}"/>
              </a:ext>
            </a:extLst>
          </p:cNvPr>
          <p:cNvSpPr txBox="1"/>
          <p:nvPr/>
        </p:nvSpPr>
        <p:spPr>
          <a:xfrm>
            <a:off x="4968004" y="2523504"/>
            <a:ext cx="2249118"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scale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app?</a:t>
            </a:r>
          </a:p>
        </p:txBody>
      </p:sp>
      <p:sp>
        <p:nvSpPr>
          <p:cNvPr id="11" name="TextBox 10">
            <a:extLst>
              <a:ext uri="{FF2B5EF4-FFF2-40B4-BE49-F238E27FC236}">
                <a16:creationId xmlns:a16="http://schemas.microsoft.com/office/drawing/2014/main" id="{ACA5DCF7-A695-418A-9D0D-9A672B829873}"/>
              </a:ext>
            </a:extLst>
          </p:cNvPr>
          <p:cNvSpPr txBox="1"/>
          <p:nvPr/>
        </p:nvSpPr>
        <p:spPr>
          <a:xfrm>
            <a:off x="7587271" y="4807887"/>
            <a:ext cx="2483189" cy="316812"/>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1"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Which OS </a:t>
            </a: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should I use?</a:t>
            </a:r>
          </a:p>
        </p:txBody>
      </p:sp>
      <p:sp>
        <p:nvSpPr>
          <p:cNvPr id="12" name="TextBox 11">
            <a:extLst>
              <a:ext uri="{FF2B5EF4-FFF2-40B4-BE49-F238E27FC236}">
                <a16:creationId xmlns:a16="http://schemas.microsoft.com/office/drawing/2014/main" id="{E99A1E4B-90D5-45BA-8172-7910977958A3}"/>
              </a:ext>
            </a:extLst>
          </p:cNvPr>
          <p:cNvSpPr txBox="1"/>
          <p:nvPr/>
        </p:nvSpPr>
        <p:spPr>
          <a:xfrm>
            <a:off x="6405154" y="4419048"/>
            <a:ext cx="4847423" cy="316812"/>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How do I </a:t>
            </a:r>
            <a:r>
              <a:rPr kumimoji="0" lang="en-US" sz="1470" b="1"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deploy</a:t>
            </a: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 new </a:t>
            </a:r>
            <a:r>
              <a:rPr kumimoji="0" lang="en-US" sz="1470" b="1"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code</a:t>
            </a: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 to my </a:t>
            </a:r>
            <a:r>
              <a:rPr kumimoji="0" lang="en-US" sz="1470" b="1"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server</a:t>
            </a: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a:t>
            </a:r>
          </a:p>
        </p:txBody>
      </p:sp>
      <p:sp>
        <p:nvSpPr>
          <p:cNvPr id="13" name="TextBox 12">
            <a:extLst>
              <a:ext uri="{FF2B5EF4-FFF2-40B4-BE49-F238E27FC236}">
                <a16:creationId xmlns:a16="http://schemas.microsoft.com/office/drawing/2014/main" id="{83DD84D6-361A-4F2C-B6EF-AEBD36AD0106}"/>
              </a:ext>
            </a:extLst>
          </p:cNvPr>
          <p:cNvSpPr txBox="1"/>
          <p:nvPr/>
        </p:nvSpPr>
        <p:spPr>
          <a:xfrm>
            <a:off x="6781453" y="5196726"/>
            <a:ext cx="4094824" cy="316812"/>
          </a:xfrm>
          <a:prstGeom prst="rect">
            <a:avLst/>
          </a:prstGeom>
          <a:noFill/>
        </p:spPr>
        <p:txBody>
          <a:bodyPr wrap="square" rtlCol="0">
            <a:spAutoFit/>
          </a:bodyPr>
          <a:lstStyle>
            <a:defPPr>
              <a:defRPr lang="en-US"/>
            </a:defPPr>
            <a:lvl1pPr algn="ct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Who </a:t>
            </a:r>
            <a:r>
              <a:rPr kumimoji="0" lang="en-US" sz="1470" b="1"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monitors</a:t>
            </a:r>
            <a:r>
              <a:rPr kumimoji="0" lang="en-US" sz="147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n-ea"/>
                <a:cs typeface="+mn-cs"/>
              </a:rPr>
              <a:t> my App?</a:t>
            </a:r>
          </a:p>
        </p:txBody>
      </p:sp>
      <p:grpSp>
        <p:nvGrpSpPr>
          <p:cNvPr id="14" name="Group 13">
            <a:extLst>
              <a:ext uri="{FF2B5EF4-FFF2-40B4-BE49-F238E27FC236}">
                <a16:creationId xmlns:a16="http://schemas.microsoft.com/office/drawing/2014/main" id="{01B83C4E-2176-406E-A36D-EF457824F9C1}"/>
              </a:ext>
            </a:extLst>
          </p:cNvPr>
          <p:cNvGrpSpPr/>
          <p:nvPr/>
        </p:nvGrpSpPr>
        <p:grpSpPr>
          <a:xfrm>
            <a:off x="5438841" y="5367804"/>
            <a:ext cx="1314317" cy="1314317"/>
            <a:chOff x="5547902" y="4202399"/>
            <a:chExt cx="1340672" cy="1340672"/>
          </a:xfrm>
        </p:grpSpPr>
        <p:sp>
          <p:nvSpPr>
            <p:cNvPr id="15" name="Oval 14">
              <a:extLst>
                <a:ext uri="{FF2B5EF4-FFF2-40B4-BE49-F238E27FC236}">
                  <a16:creationId xmlns:a16="http://schemas.microsoft.com/office/drawing/2014/main" id="{E65A428D-37EC-4D95-81FD-78FAF981B98B}"/>
                </a:ext>
              </a:extLst>
            </p:cNvPr>
            <p:cNvSpPr/>
            <p:nvPr/>
          </p:nvSpPr>
          <p:spPr bwMode="auto">
            <a:xfrm>
              <a:off x="5547902" y="4202399"/>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63B25243-E3FC-43C9-B004-EEB5E6F70410}"/>
                </a:ext>
              </a:extLst>
            </p:cNvPr>
            <p:cNvGrpSpPr/>
            <p:nvPr/>
          </p:nvGrpSpPr>
          <p:grpSpPr>
            <a:xfrm>
              <a:off x="5882043" y="4461171"/>
              <a:ext cx="744667" cy="794664"/>
              <a:chOff x="2084593" y="2157479"/>
              <a:chExt cx="958326" cy="1022668"/>
            </a:xfrm>
          </p:grpSpPr>
          <p:grpSp>
            <p:nvGrpSpPr>
              <p:cNvPr id="17" name="Group 4">
                <a:extLst>
                  <a:ext uri="{FF2B5EF4-FFF2-40B4-BE49-F238E27FC236}">
                    <a16:creationId xmlns:a16="http://schemas.microsoft.com/office/drawing/2014/main" id="{D1460AAD-E09A-4A45-BD1F-4023847328D0}"/>
                  </a:ext>
                </a:extLst>
              </p:cNvPr>
              <p:cNvGrpSpPr>
                <a:grpSpLocks noChangeAspect="1"/>
              </p:cNvGrpSpPr>
              <p:nvPr/>
            </p:nvGrpSpPr>
            <p:grpSpPr bwMode="auto">
              <a:xfrm>
                <a:off x="2084593" y="2157479"/>
                <a:ext cx="475727" cy="1022668"/>
                <a:chOff x="7" y="12"/>
                <a:chExt cx="167" cy="359"/>
              </a:xfrm>
            </p:grpSpPr>
            <p:sp>
              <p:nvSpPr>
                <p:cNvPr id="25" name="Rectangle 5">
                  <a:extLst>
                    <a:ext uri="{FF2B5EF4-FFF2-40B4-BE49-F238E27FC236}">
                      <a16:creationId xmlns:a16="http://schemas.microsoft.com/office/drawing/2014/main" id="{31CADAA7-6D99-42CA-BA7C-6B129536B0BE}"/>
                    </a:ext>
                  </a:extLst>
                </p:cNvPr>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6" name="Freeform 6">
                  <a:extLst>
                    <a:ext uri="{FF2B5EF4-FFF2-40B4-BE49-F238E27FC236}">
                      <a16:creationId xmlns:a16="http://schemas.microsoft.com/office/drawing/2014/main" id="{5B7065E3-23FF-4E65-8086-73B82F0DCFB6}"/>
                    </a:ext>
                  </a:extLst>
                </p:cNvPr>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7" name="Rectangle 7">
                  <a:extLst>
                    <a:ext uri="{FF2B5EF4-FFF2-40B4-BE49-F238E27FC236}">
                      <a16:creationId xmlns:a16="http://schemas.microsoft.com/office/drawing/2014/main" id="{5AA91B8C-A134-47E4-B272-0477C47E4270}"/>
                    </a:ext>
                  </a:extLst>
                </p:cNvPr>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Rectangle 8">
                  <a:extLst>
                    <a:ext uri="{FF2B5EF4-FFF2-40B4-BE49-F238E27FC236}">
                      <a16:creationId xmlns:a16="http://schemas.microsoft.com/office/drawing/2014/main" id="{EA1FD28E-A147-426C-90DD-8BAD470FDDFC}"/>
                    </a:ext>
                  </a:extLst>
                </p:cNvPr>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Rectangle 9">
                  <a:extLst>
                    <a:ext uri="{FF2B5EF4-FFF2-40B4-BE49-F238E27FC236}">
                      <a16:creationId xmlns:a16="http://schemas.microsoft.com/office/drawing/2014/main" id="{DCBA454F-9534-4EFE-BCBA-FD7A03AE7437}"/>
                    </a:ext>
                  </a:extLst>
                </p:cNvPr>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Rectangle 10">
                  <a:extLst>
                    <a:ext uri="{FF2B5EF4-FFF2-40B4-BE49-F238E27FC236}">
                      <a16:creationId xmlns:a16="http://schemas.microsoft.com/office/drawing/2014/main" id="{DE9CAAC1-6167-48DD-9817-962F3343BE61}"/>
                    </a:ext>
                  </a:extLst>
                </p:cNvPr>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Rectangle 11">
                  <a:extLst>
                    <a:ext uri="{FF2B5EF4-FFF2-40B4-BE49-F238E27FC236}">
                      <a16:creationId xmlns:a16="http://schemas.microsoft.com/office/drawing/2014/main" id="{15A3A2AC-E240-46D0-A6EC-3A4EC1E77CB0}"/>
                    </a:ext>
                  </a:extLst>
                </p:cNvPr>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2" name="Rectangle 12">
                  <a:extLst>
                    <a:ext uri="{FF2B5EF4-FFF2-40B4-BE49-F238E27FC236}">
                      <a16:creationId xmlns:a16="http://schemas.microsoft.com/office/drawing/2014/main" id="{705C7EBF-65E8-402B-B39F-7BE7CE644CD9}"/>
                    </a:ext>
                  </a:extLst>
                </p:cNvPr>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Rectangle 13">
                  <a:extLst>
                    <a:ext uri="{FF2B5EF4-FFF2-40B4-BE49-F238E27FC236}">
                      <a16:creationId xmlns:a16="http://schemas.microsoft.com/office/drawing/2014/main" id="{1107889B-B720-42CD-9519-A50BFD348F36}"/>
                    </a:ext>
                  </a:extLst>
                </p:cNvPr>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8" name="Group 17">
                <a:extLst>
                  <a:ext uri="{FF2B5EF4-FFF2-40B4-BE49-F238E27FC236}">
                    <a16:creationId xmlns:a16="http://schemas.microsoft.com/office/drawing/2014/main" id="{DEE3892F-A4D3-4031-A651-F69165244A60}"/>
                  </a:ext>
                </a:extLst>
              </p:cNvPr>
              <p:cNvGrpSpPr/>
              <p:nvPr/>
            </p:nvGrpSpPr>
            <p:grpSpPr>
              <a:xfrm>
                <a:off x="2561534" y="2758439"/>
                <a:ext cx="475727" cy="421466"/>
                <a:chOff x="2779974" y="2727959"/>
                <a:chExt cx="475727" cy="421466"/>
              </a:xfrm>
            </p:grpSpPr>
            <p:sp>
              <p:nvSpPr>
                <p:cNvPr id="20" name="Rectangle 5">
                  <a:extLst>
                    <a:ext uri="{FF2B5EF4-FFF2-40B4-BE49-F238E27FC236}">
                      <a16:creationId xmlns:a16="http://schemas.microsoft.com/office/drawing/2014/main" id="{DE67481E-FA72-40F6-B007-C9A018F8CCCF}"/>
                    </a:ext>
                  </a:extLst>
                </p:cNvPr>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1" name="Freeform 6">
                  <a:extLst>
                    <a:ext uri="{FF2B5EF4-FFF2-40B4-BE49-F238E27FC236}">
                      <a16:creationId xmlns:a16="http://schemas.microsoft.com/office/drawing/2014/main" id="{AC2DFF19-E619-4FC9-94C0-0776727C26ED}"/>
                    </a:ext>
                  </a:extLst>
                </p:cNvPr>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2" name="Rectangle 7">
                  <a:extLst>
                    <a:ext uri="{FF2B5EF4-FFF2-40B4-BE49-F238E27FC236}">
                      <a16:creationId xmlns:a16="http://schemas.microsoft.com/office/drawing/2014/main" id="{AA494B63-B371-4EC6-9018-B76A8AA11AB5}"/>
                    </a:ext>
                  </a:extLst>
                </p:cNvPr>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 name="Rectangle 8">
                  <a:extLst>
                    <a:ext uri="{FF2B5EF4-FFF2-40B4-BE49-F238E27FC236}">
                      <a16:creationId xmlns:a16="http://schemas.microsoft.com/office/drawing/2014/main" id="{739474E3-D6E3-422B-90A0-F5F2738C2A82}"/>
                    </a:ext>
                  </a:extLst>
                </p:cNvPr>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 name="Rectangle 9">
                  <a:extLst>
                    <a:ext uri="{FF2B5EF4-FFF2-40B4-BE49-F238E27FC236}">
                      <a16:creationId xmlns:a16="http://schemas.microsoft.com/office/drawing/2014/main" id="{FB20C0CD-E796-49DA-935F-148AA6A57365}"/>
                    </a:ext>
                  </a:extLst>
                </p:cNvPr>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9" name="Isosceles Triangle 18">
                <a:extLst>
                  <a:ext uri="{FF2B5EF4-FFF2-40B4-BE49-F238E27FC236}">
                    <a16:creationId xmlns:a16="http://schemas.microsoft.com/office/drawing/2014/main" id="{F8EBFB9F-2BA9-4D50-9CF0-9B8FD154DDE5}"/>
                  </a:ext>
                </a:extLst>
              </p:cNvPr>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353535"/>
                  </a:solidFill>
                  <a:effectLst/>
                  <a:uLnTx/>
                  <a:uFillTx/>
                  <a:latin typeface="Segoe UI Semilight"/>
                  <a:ea typeface="+mn-ea"/>
                  <a:cs typeface="+mn-cs"/>
                </a:endParaRPr>
              </a:p>
            </p:txBody>
          </p:sp>
        </p:grpSp>
      </p:grpSp>
      <p:grpSp>
        <p:nvGrpSpPr>
          <p:cNvPr id="34" name="Group 33">
            <a:extLst>
              <a:ext uri="{FF2B5EF4-FFF2-40B4-BE49-F238E27FC236}">
                <a16:creationId xmlns:a16="http://schemas.microsoft.com/office/drawing/2014/main" id="{94ACB318-E0CC-40D8-A82D-36BF884F7265}"/>
              </a:ext>
            </a:extLst>
          </p:cNvPr>
          <p:cNvGrpSpPr/>
          <p:nvPr/>
        </p:nvGrpSpPr>
        <p:grpSpPr>
          <a:xfrm>
            <a:off x="5438841" y="2935623"/>
            <a:ext cx="1314317" cy="1314317"/>
            <a:chOff x="5547902" y="2127586"/>
            <a:chExt cx="1340672" cy="1340672"/>
          </a:xfrm>
        </p:grpSpPr>
        <p:sp>
          <p:nvSpPr>
            <p:cNvPr id="35" name="Oval 34">
              <a:extLst>
                <a:ext uri="{FF2B5EF4-FFF2-40B4-BE49-F238E27FC236}">
                  <a16:creationId xmlns:a16="http://schemas.microsoft.com/office/drawing/2014/main" id="{A6250F6B-A2AA-4764-982D-6D816EC80191}"/>
                </a:ext>
              </a:extLst>
            </p:cNvPr>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6" name="Group 16">
              <a:extLst>
                <a:ext uri="{FF2B5EF4-FFF2-40B4-BE49-F238E27FC236}">
                  <a16:creationId xmlns:a16="http://schemas.microsoft.com/office/drawing/2014/main" id="{119DD7A9-325F-493C-8843-EC3B3A38F41F}"/>
                </a:ext>
              </a:extLst>
            </p:cNvPr>
            <p:cNvGrpSpPr>
              <a:grpSpLocks noChangeAspect="1"/>
            </p:cNvGrpSpPr>
            <p:nvPr/>
          </p:nvGrpSpPr>
          <p:grpSpPr bwMode="auto">
            <a:xfrm>
              <a:off x="5824049" y="2333627"/>
              <a:ext cx="770389" cy="891106"/>
              <a:chOff x="13" y="7"/>
              <a:chExt cx="351" cy="406"/>
            </a:xfrm>
          </p:grpSpPr>
          <p:sp>
            <p:nvSpPr>
              <p:cNvPr id="37" name="Freeform 17">
                <a:extLst>
                  <a:ext uri="{FF2B5EF4-FFF2-40B4-BE49-F238E27FC236}">
                    <a16:creationId xmlns:a16="http://schemas.microsoft.com/office/drawing/2014/main" id="{64B59EB9-0B29-4096-A374-FFC7DAD9E902}"/>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8" name="Freeform 18">
                <a:extLst>
                  <a:ext uri="{FF2B5EF4-FFF2-40B4-BE49-F238E27FC236}">
                    <a16:creationId xmlns:a16="http://schemas.microsoft.com/office/drawing/2014/main" id="{59925E8B-9A56-4213-9F10-ED7FC504DF7C}"/>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9" name="Line 19">
                <a:extLst>
                  <a:ext uri="{FF2B5EF4-FFF2-40B4-BE49-F238E27FC236}">
                    <a16:creationId xmlns:a16="http://schemas.microsoft.com/office/drawing/2014/main" id="{AAB754AA-CFE8-4059-ABB6-58F183A179EB}"/>
                  </a:ext>
                </a:extLst>
              </p:cNvPr>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0" name="Freeform 20">
                <a:extLst>
                  <a:ext uri="{FF2B5EF4-FFF2-40B4-BE49-F238E27FC236}">
                    <a16:creationId xmlns:a16="http://schemas.microsoft.com/office/drawing/2014/main" id="{C12D21DA-5FF7-47F7-9694-E456AE172CF4}"/>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1" name="Freeform 21">
                <a:extLst>
                  <a:ext uri="{FF2B5EF4-FFF2-40B4-BE49-F238E27FC236}">
                    <a16:creationId xmlns:a16="http://schemas.microsoft.com/office/drawing/2014/main" id="{5DFB12CB-7D58-44B8-A751-018EDD39E0C8}"/>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2" name="Line 22">
                <a:extLst>
                  <a:ext uri="{FF2B5EF4-FFF2-40B4-BE49-F238E27FC236}">
                    <a16:creationId xmlns:a16="http://schemas.microsoft.com/office/drawing/2014/main" id="{F0291072-17AF-49F4-A732-041A47154AAC}"/>
                  </a:ext>
                </a:extLst>
              </p:cNvPr>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3" name="Freeform 23">
                <a:extLst>
                  <a:ext uri="{FF2B5EF4-FFF2-40B4-BE49-F238E27FC236}">
                    <a16:creationId xmlns:a16="http://schemas.microsoft.com/office/drawing/2014/main" id="{8DF6C5B4-8FA1-4C2F-9B2E-09541C75064E}"/>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4" name="Freeform 24">
                <a:extLst>
                  <a:ext uri="{FF2B5EF4-FFF2-40B4-BE49-F238E27FC236}">
                    <a16:creationId xmlns:a16="http://schemas.microsoft.com/office/drawing/2014/main" id="{9A112572-B026-4A02-A6E9-86D3D3BA362A}"/>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5" name="Freeform 25">
                <a:extLst>
                  <a:ext uri="{FF2B5EF4-FFF2-40B4-BE49-F238E27FC236}">
                    <a16:creationId xmlns:a16="http://schemas.microsoft.com/office/drawing/2014/main" id="{5922D35F-656A-4A06-8FE8-269FFA93146E}"/>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6" name="Line 26">
                <a:extLst>
                  <a:ext uri="{FF2B5EF4-FFF2-40B4-BE49-F238E27FC236}">
                    <a16:creationId xmlns:a16="http://schemas.microsoft.com/office/drawing/2014/main" id="{2319B392-D85F-4646-BCA0-988DED84AD3E}"/>
                  </a:ext>
                </a:extLst>
              </p:cNvPr>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7" name="Freeform 27">
                <a:extLst>
                  <a:ext uri="{FF2B5EF4-FFF2-40B4-BE49-F238E27FC236}">
                    <a16:creationId xmlns:a16="http://schemas.microsoft.com/office/drawing/2014/main" id="{269143ED-8F6D-42DE-AA6B-98EEAAFC3142}"/>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 name="Freeform 28">
                <a:extLst>
                  <a:ext uri="{FF2B5EF4-FFF2-40B4-BE49-F238E27FC236}">
                    <a16:creationId xmlns:a16="http://schemas.microsoft.com/office/drawing/2014/main" id="{B32C2489-CEF5-4639-9AAD-88DF827DDDFF}"/>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49" name="Group 48">
            <a:extLst>
              <a:ext uri="{FF2B5EF4-FFF2-40B4-BE49-F238E27FC236}">
                <a16:creationId xmlns:a16="http://schemas.microsoft.com/office/drawing/2014/main" id="{26E739B8-97BE-48A2-9061-ECAC9930C6D7}"/>
              </a:ext>
            </a:extLst>
          </p:cNvPr>
          <p:cNvGrpSpPr/>
          <p:nvPr/>
        </p:nvGrpSpPr>
        <p:grpSpPr>
          <a:xfrm>
            <a:off x="2720597" y="2935623"/>
            <a:ext cx="1314317" cy="1314317"/>
            <a:chOff x="2775150" y="2127586"/>
            <a:chExt cx="1340672" cy="1340672"/>
          </a:xfrm>
        </p:grpSpPr>
        <p:sp>
          <p:nvSpPr>
            <p:cNvPr id="50" name="Oval 49">
              <a:extLst>
                <a:ext uri="{FF2B5EF4-FFF2-40B4-BE49-F238E27FC236}">
                  <a16:creationId xmlns:a16="http://schemas.microsoft.com/office/drawing/2014/main" id="{79369806-353F-4FBC-B78B-0BE8454B3DC1}"/>
                </a:ext>
              </a:extLst>
            </p:cNvPr>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Freeform 5">
              <a:extLst>
                <a:ext uri="{FF2B5EF4-FFF2-40B4-BE49-F238E27FC236}">
                  <a16:creationId xmlns:a16="http://schemas.microsoft.com/office/drawing/2014/main" id="{38D87F59-593A-4E84-AAC2-3D59A09028B2}"/>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737373"/>
            </a:solidFill>
            <a:ln w="38100">
              <a:solidFill>
                <a:srgbClr val="EAEAEA"/>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52" name="Group 51">
            <a:extLst>
              <a:ext uri="{FF2B5EF4-FFF2-40B4-BE49-F238E27FC236}">
                <a16:creationId xmlns:a16="http://schemas.microsoft.com/office/drawing/2014/main" id="{0E01D4DC-C6D7-43AE-BC9F-0F72909372AF}"/>
              </a:ext>
            </a:extLst>
          </p:cNvPr>
          <p:cNvGrpSpPr/>
          <p:nvPr/>
        </p:nvGrpSpPr>
        <p:grpSpPr>
          <a:xfrm>
            <a:off x="8157086" y="2935623"/>
            <a:ext cx="1314317" cy="1314317"/>
            <a:chOff x="8320652" y="2127586"/>
            <a:chExt cx="1340672" cy="1340672"/>
          </a:xfrm>
        </p:grpSpPr>
        <p:sp>
          <p:nvSpPr>
            <p:cNvPr id="53" name="Oval 52">
              <a:extLst>
                <a:ext uri="{FF2B5EF4-FFF2-40B4-BE49-F238E27FC236}">
                  <a16:creationId xmlns:a16="http://schemas.microsoft.com/office/drawing/2014/main" id="{EA4761BC-C8E5-4E18-BBF9-76742EB0B018}"/>
                </a:ext>
              </a:extLst>
            </p:cNvPr>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4" name="Group 8">
              <a:extLst>
                <a:ext uri="{FF2B5EF4-FFF2-40B4-BE49-F238E27FC236}">
                  <a16:creationId xmlns:a16="http://schemas.microsoft.com/office/drawing/2014/main" id="{D576AEE3-035A-4B6F-BFA8-9A5A381E8346}"/>
                </a:ext>
              </a:extLst>
            </p:cNvPr>
            <p:cNvGrpSpPr>
              <a:grpSpLocks noChangeAspect="1"/>
            </p:cNvGrpSpPr>
            <p:nvPr/>
          </p:nvGrpSpPr>
          <p:grpSpPr bwMode="auto">
            <a:xfrm>
              <a:off x="8561965" y="2577338"/>
              <a:ext cx="897974" cy="451613"/>
              <a:chOff x="7" y="12"/>
              <a:chExt cx="342" cy="172"/>
            </a:xfrm>
          </p:grpSpPr>
          <p:sp>
            <p:nvSpPr>
              <p:cNvPr id="55" name="Rectangle 9">
                <a:extLst>
                  <a:ext uri="{FF2B5EF4-FFF2-40B4-BE49-F238E27FC236}">
                    <a16:creationId xmlns:a16="http://schemas.microsoft.com/office/drawing/2014/main" id="{BC316586-F5BB-4977-87A0-775F0AD0A009}"/>
                  </a:ext>
                </a:extLst>
              </p:cNvPr>
              <p:cNvSpPr>
                <a:spLocks noChangeArrowheads="1"/>
              </p:cNvSpPr>
              <p:nvPr/>
            </p:nvSpPr>
            <p:spPr bwMode="auto">
              <a:xfrm>
                <a:off x="7" y="64"/>
                <a:ext cx="87" cy="120"/>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6" name="Rectangle 10">
                <a:extLst>
                  <a:ext uri="{FF2B5EF4-FFF2-40B4-BE49-F238E27FC236}">
                    <a16:creationId xmlns:a16="http://schemas.microsoft.com/office/drawing/2014/main" id="{60472A61-3B80-459A-8A56-BB92EA601A57}"/>
                  </a:ext>
                </a:extLst>
              </p:cNvPr>
              <p:cNvSpPr>
                <a:spLocks noChangeArrowheads="1"/>
              </p:cNvSpPr>
              <p:nvPr/>
            </p:nvSpPr>
            <p:spPr bwMode="auto">
              <a:xfrm>
                <a:off x="195" y="76"/>
                <a:ext cx="154" cy="108"/>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7" name="Line 11">
                <a:extLst>
                  <a:ext uri="{FF2B5EF4-FFF2-40B4-BE49-F238E27FC236}">
                    <a16:creationId xmlns:a16="http://schemas.microsoft.com/office/drawing/2014/main" id="{1F82689C-849E-4C07-BD5D-A17BB8533483}"/>
                  </a:ext>
                </a:extLst>
              </p:cNvPr>
              <p:cNvSpPr>
                <a:spLocks noChangeShapeType="1"/>
              </p:cNvSpPr>
              <p:nvPr/>
            </p:nvSpPr>
            <p:spPr bwMode="auto">
              <a:xfrm flipV="1">
                <a:off x="311" y="124"/>
                <a:ext cx="0" cy="17"/>
              </a:xfrm>
              <a:prstGeom prst="line">
                <a:avLst/>
              </a:prstGeom>
              <a:noFill/>
              <a:ln w="25400" cap="flat">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8" name="Freeform 12">
                <a:extLst>
                  <a:ext uri="{FF2B5EF4-FFF2-40B4-BE49-F238E27FC236}">
                    <a16:creationId xmlns:a16="http://schemas.microsoft.com/office/drawing/2014/main" id="{02FA5A76-1E2C-41C3-BBDE-E385A065F73E}"/>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3">
                <a:extLst>
                  <a:ext uri="{FF2B5EF4-FFF2-40B4-BE49-F238E27FC236}">
                    <a16:creationId xmlns:a16="http://schemas.microsoft.com/office/drawing/2014/main" id="{2E30A162-FE85-4878-943D-B6C2199DEEEE}"/>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cxnSp>
        <p:nvCxnSpPr>
          <p:cNvPr id="60" name="Straight Arrow Connector 59">
            <a:extLst>
              <a:ext uri="{FF2B5EF4-FFF2-40B4-BE49-F238E27FC236}">
                <a16:creationId xmlns:a16="http://schemas.microsoft.com/office/drawing/2014/main" id="{1E494ACD-ACA4-4D3C-8225-60A6924BBECD}"/>
              </a:ext>
            </a:extLst>
          </p:cNvPr>
          <p:cNvCxnSpPr>
            <a:cxnSpLocks/>
          </p:cNvCxnSpPr>
          <p:nvPr/>
        </p:nvCxnSpPr>
        <p:spPr>
          <a:xfrm>
            <a:off x="4144973" y="3568278"/>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A5AA31D-6462-4E0A-B465-F7A84C170991}"/>
              </a:ext>
            </a:extLst>
          </p:cNvPr>
          <p:cNvCxnSpPr>
            <a:cxnSpLocks/>
          </p:cNvCxnSpPr>
          <p:nvPr/>
        </p:nvCxnSpPr>
        <p:spPr>
          <a:xfrm flipH="1">
            <a:off x="6863218" y="3568278"/>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5117BBB-DB3F-488E-91C2-ECFFB7CA7801}"/>
              </a:ext>
            </a:extLst>
          </p:cNvPr>
          <p:cNvCxnSpPr>
            <a:cxnSpLocks/>
          </p:cNvCxnSpPr>
          <p:nvPr/>
        </p:nvCxnSpPr>
        <p:spPr>
          <a:xfrm>
            <a:off x="6091263" y="4503018"/>
            <a:ext cx="0" cy="922587"/>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3" name="Freeform 50">
            <a:extLst>
              <a:ext uri="{FF2B5EF4-FFF2-40B4-BE49-F238E27FC236}">
                <a16:creationId xmlns:a16="http://schemas.microsoft.com/office/drawing/2014/main" id="{D23E61D1-6AD7-4FD6-AAE0-3829D46D807A}"/>
              </a:ext>
            </a:extLst>
          </p:cNvPr>
          <p:cNvSpPr>
            <a:spLocks/>
          </p:cNvSpPr>
          <p:nvPr/>
        </p:nvSpPr>
        <p:spPr bwMode="auto">
          <a:xfrm flipH="1">
            <a:off x="6253408" y="6244666"/>
            <a:ext cx="602346" cy="4039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22758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42" presetClass="path" presetSubtype="0" decel="100000" fill="hold" grpId="1" nodeType="withEffect">
                                  <p:stCondLst>
                                    <p:cond delay="0"/>
                                  </p:stCondLst>
                                  <p:childTnLst>
                                    <p:animMotion origin="layout" path="M -3.75E-6 7.40741E-7 L -3.75E-6 0.04352 " pathEditMode="relative" rAng="0" ptsTypes="AA">
                                      <p:cBhvr>
                                        <p:cTn id="13" dur="500" spd="-100000" fill="hold"/>
                                        <p:tgtEl>
                                          <p:spTgt spid="4"/>
                                        </p:tgtEl>
                                        <p:attrNameLst>
                                          <p:attrName>ppt_x</p:attrName>
                                          <p:attrName>ppt_y</p:attrName>
                                        </p:attrNameLst>
                                      </p:cBhvr>
                                      <p:rCtr x="0" y="2176"/>
                                    </p:animMotion>
                                  </p:childTnLst>
                                </p:cTn>
                              </p:par>
                              <p:par>
                                <p:cTn id="14" presetID="10"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42" presetClass="path" presetSubtype="0" decel="100000" fill="hold" grpId="1" nodeType="withEffect">
                                  <p:stCondLst>
                                    <p:cond delay="100"/>
                                  </p:stCondLst>
                                  <p:childTnLst>
                                    <p:animMotion origin="layout" path="M -3.54167E-6 -2.22222E-6 L -3.54167E-6 0.04352 " pathEditMode="relative" rAng="0" ptsTypes="AA">
                                      <p:cBhvr>
                                        <p:cTn id="18" dur="500" spd="-100000" fill="hold"/>
                                        <p:tgtEl>
                                          <p:spTgt spid="5"/>
                                        </p:tgtEl>
                                        <p:attrNameLst>
                                          <p:attrName>ppt_x</p:attrName>
                                          <p:attrName>ppt_y</p:attrName>
                                        </p:attrNameLst>
                                      </p:cBhvr>
                                      <p:rCtr x="0" y="2176"/>
                                    </p:animMotion>
                                  </p:childTnLst>
                                </p:cTn>
                              </p:par>
                              <p:par>
                                <p:cTn id="19" presetID="10" presetClass="entr" presetSubtype="0" fill="hold" grpId="0" nodeType="withEffect">
                                  <p:stCondLst>
                                    <p:cond delay="3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42" presetClass="path" presetSubtype="0" decel="100000" fill="hold" grpId="1" nodeType="withEffect">
                                  <p:stCondLst>
                                    <p:cond delay="300"/>
                                  </p:stCondLst>
                                  <p:childTnLst>
                                    <p:animMotion origin="layout" path="M -3.75E-6 4.81481E-6 L -3.75E-6 0.04351 " pathEditMode="relative" rAng="0" ptsTypes="AA">
                                      <p:cBhvr>
                                        <p:cTn id="23" dur="500" spd="-100000" fill="hold"/>
                                        <p:tgtEl>
                                          <p:spTgt spid="6"/>
                                        </p:tgtEl>
                                        <p:attrNameLst>
                                          <p:attrName>ppt_x</p:attrName>
                                          <p:attrName>ppt_y</p:attrName>
                                        </p:attrNameLst>
                                      </p:cBhvr>
                                      <p:rCtr x="0" y="2176"/>
                                    </p:animMotion>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42" presetClass="path" presetSubtype="0" decel="100000" fill="hold" grpId="1" nodeType="withEffect">
                                  <p:stCondLst>
                                    <p:cond delay="0"/>
                                  </p:stCondLst>
                                  <p:childTnLst>
                                    <p:animMotion origin="layout" path="M 6.25E-7 -2.22222E-6 L 6.25E-7 -0.0544 " pathEditMode="relative" rAng="0" ptsTypes="AA">
                                      <p:cBhvr>
                                        <p:cTn id="28" dur="500" spd="-100000" fill="hold"/>
                                        <p:tgtEl>
                                          <p:spTgt spid="10"/>
                                        </p:tgtEl>
                                        <p:attrNameLst>
                                          <p:attrName>ppt_x</p:attrName>
                                          <p:attrName>ppt_y</p:attrName>
                                        </p:attrNameLst>
                                      </p:cBhvr>
                                      <p:rCtr x="0" y="-2731"/>
                                    </p:animMotion>
                                  </p:childTnLst>
                                </p:cTn>
                              </p:par>
                              <p:par>
                                <p:cTn id="29" presetID="10" presetClass="entr" presetSubtype="0" fill="hold" grpId="0" nodeType="withEffect">
                                  <p:stCondLst>
                                    <p:cond delay="1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grpId="1" nodeType="withEffect">
                                  <p:stCondLst>
                                    <p:cond delay="100"/>
                                  </p:stCondLst>
                                  <p:childTnLst>
                                    <p:animMotion origin="layout" path="M 4.16667E-7 5.55112E-17 L 4.16667E-7 -0.0544 " pathEditMode="relative" rAng="0" ptsTypes="AA">
                                      <p:cBhvr>
                                        <p:cTn id="33" dur="500" spd="-100000" fill="hold"/>
                                        <p:tgtEl>
                                          <p:spTgt spid="7"/>
                                        </p:tgtEl>
                                        <p:attrNameLst>
                                          <p:attrName>ppt_x</p:attrName>
                                          <p:attrName>ppt_y</p:attrName>
                                        </p:attrNameLst>
                                      </p:cBhvr>
                                      <p:rCtr x="0" y="-2731"/>
                                    </p:animMotion>
                                  </p:childTnLst>
                                </p:cTn>
                              </p:par>
                              <p:par>
                                <p:cTn id="34" presetID="10" presetClass="entr" presetSubtype="0" fill="hold" grpId="0" nodeType="withEffect">
                                  <p:stCondLst>
                                    <p:cond delay="3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42" presetClass="path" presetSubtype="0" decel="100000" fill="hold" grpId="1" nodeType="withEffect">
                                  <p:stCondLst>
                                    <p:cond delay="300"/>
                                  </p:stCondLst>
                                  <p:childTnLst>
                                    <p:animMotion origin="layout" path="M 4.16667E-7 3.7037E-6 L 4.16667E-7 -0.0544 " pathEditMode="relative" rAng="0" ptsTypes="AA">
                                      <p:cBhvr>
                                        <p:cTn id="38" dur="500" spd="-100000" fill="hold"/>
                                        <p:tgtEl>
                                          <p:spTgt spid="8"/>
                                        </p:tgtEl>
                                        <p:attrNameLst>
                                          <p:attrName>ppt_x</p:attrName>
                                          <p:attrName>ppt_y</p:attrName>
                                        </p:attrNameLst>
                                      </p:cBhvr>
                                      <p:rCtr x="0" y="-2731"/>
                                    </p:animMotion>
                                  </p:childTnLst>
                                </p:cTn>
                              </p:par>
                              <p:par>
                                <p:cTn id="39" presetID="10" presetClass="entr" presetSubtype="0" fill="hold" grpId="0" nodeType="withEffect">
                                  <p:stCondLst>
                                    <p:cond delay="40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42" presetClass="path" presetSubtype="0" decel="100000" fill="hold" grpId="1" nodeType="withEffect">
                                  <p:stCondLst>
                                    <p:cond delay="400"/>
                                  </p:stCondLst>
                                  <p:childTnLst>
                                    <p:animMotion origin="layout" path="M 6.25E-7 -4.07407E-6 L 6.25E-7 -0.05439 " pathEditMode="relative" rAng="0" ptsTypes="AA">
                                      <p:cBhvr>
                                        <p:cTn id="43" dur="500" spd="-100000" fill="hold"/>
                                        <p:tgtEl>
                                          <p:spTgt spid="9"/>
                                        </p:tgtEl>
                                        <p:attrNameLst>
                                          <p:attrName>ppt_x</p:attrName>
                                          <p:attrName>ppt_y</p:attrName>
                                        </p:attrNameLst>
                                      </p:cBhvr>
                                      <p:rCtr x="0" y="-2731"/>
                                    </p:animMotion>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42" presetClass="path" presetSubtype="0" decel="100000" fill="hold" grpId="1" nodeType="withEffect">
                                  <p:stCondLst>
                                    <p:cond delay="0"/>
                                  </p:stCondLst>
                                  <p:childTnLst>
                                    <p:animMotion origin="layout" path="M 1.45833E-6 0.025 L 1.45833E-6 0.06852 " pathEditMode="relative" rAng="0" ptsTypes="AA">
                                      <p:cBhvr>
                                        <p:cTn id="48" dur="500" spd="-100000" fill="hold"/>
                                        <p:tgtEl>
                                          <p:spTgt spid="12"/>
                                        </p:tgtEl>
                                        <p:attrNameLst>
                                          <p:attrName>ppt_x</p:attrName>
                                          <p:attrName>ppt_y</p:attrName>
                                        </p:attrNameLst>
                                      </p:cBhvr>
                                      <p:rCtr x="0" y="2176"/>
                                    </p:animMotion>
                                  </p:childTnLst>
                                </p:cTn>
                              </p:par>
                              <p:par>
                                <p:cTn id="49" presetID="10" presetClass="entr" presetSubtype="0" fill="hold" grpId="0" nodeType="withEffect">
                                  <p:stCondLst>
                                    <p:cond delay="1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42" presetClass="path" presetSubtype="0" decel="100000" fill="hold" grpId="1" nodeType="withEffect">
                                  <p:stCondLst>
                                    <p:cond delay="100"/>
                                  </p:stCondLst>
                                  <p:childTnLst>
                                    <p:animMotion origin="layout" path="M 1.45833E-6 0.025 L 1.45833E-6 0.06852 " pathEditMode="relative" rAng="0" ptsTypes="AA">
                                      <p:cBhvr>
                                        <p:cTn id="53" dur="500" spd="-100000" fill="hold"/>
                                        <p:tgtEl>
                                          <p:spTgt spid="11"/>
                                        </p:tgtEl>
                                        <p:attrNameLst>
                                          <p:attrName>ppt_x</p:attrName>
                                          <p:attrName>ppt_y</p:attrName>
                                        </p:attrNameLst>
                                      </p:cBhvr>
                                      <p:rCtr x="0" y="2176"/>
                                    </p:animMotion>
                                  </p:childTnLst>
                                </p:cTn>
                              </p:par>
                              <p:par>
                                <p:cTn id="54" presetID="10" presetClass="entr" presetSubtype="0" fill="hold" grpId="0" nodeType="withEffect">
                                  <p:stCondLst>
                                    <p:cond delay="30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42" presetClass="path" presetSubtype="0" decel="100000" fill="hold" grpId="1" nodeType="withEffect">
                                  <p:stCondLst>
                                    <p:cond delay="300"/>
                                  </p:stCondLst>
                                  <p:childTnLst>
                                    <p:animMotion origin="layout" path="M 1.45833E-6 0.025 L 1.45833E-6 0.06852 " pathEditMode="relative" rAng="0" ptsTypes="AA">
                                      <p:cBhvr>
                                        <p:cTn id="58" dur="500" spd="-100000" fill="hold"/>
                                        <p:tgtEl>
                                          <p:spTgt spid="13"/>
                                        </p:tgtEl>
                                        <p:attrNameLst>
                                          <p:attrName>ppt_x</p:attrName>
                                          <p:attrName>ppt_y</p:attrName>
                                        </p:attrNameLst>
                                      </p:cBhvr>
                                      <p:rCtr x="0" y="2176"/>
                                    </p:animMotion>
                                  </p:childTnLst>
                                </p:cTn>
                              </p:par>
                              <p:par>
                                <p:cTn id="59" presetID="10" presetClass="entr" presetSubtype="0" fill="hold" grpId="0" nodeType="withEffect">
                                  <p:stCondLst>
                                    <p:cond delay="35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par>
                                <p:cTn id="62" presetID="42" presetClass="path" presetSubtype="0" decel="100000" fill="hold" grpId="1" nodeType="withEffect">
                                  <p:stCondLst>
                                    <p:cond delay="350"/>
                                  </p:stCondLst>
                                  <p:childTnLst>
                                    <p:animMotion origin="layout" path="M 1.875E-6 7.40741E-7 L -0.03672 7.40741E-7 " pathEditMode="relative" rAng="0" ptsTypes="AA">
                                      <p:cBhvr>
                                        <p:cTn id="63" dur="500" spd="-100000" fill="hold"/>
                                        <p:tgtEl>
                                          <p:spTgt spid="2"/>
                                        </p:tgtEl>
                                        <p:attrNameLst>
                                          <p:attrName>ppt_x</p:attrName>
                                          <p:attrName>ppt_y</p:attrName>
                                        </p:attrNameLst>
                                      </p:cBhvr>
                                      <p:rCtr x="-1836" y="0"/>
                                    </p:animMotion>
                                  </p:childTnLst>
                                </p:cTn>
                              </p:par>
                              <p:par>
                                <p:cTn id="64" presetID="10" presetClass="entr" presetSubtype="0" fill="hold" grpId="0" nodeType="withEffect">
                                  <p:stCondLst>
                                    <p:cond delay="35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42" presetClass="path" presetSubtype="0" decel="100000" fill="hold" grpId="1" nodeType="withEffect">
                                  <p:stCondLst>
                                    <p:cond delay="350"/>
                                  </p:stCondLst>
                                  <p:childTnLst>
                                    <p:animMotion origin="layout" path="M -2.08333E-7 3.7037E-6 L 0.03672 3.7037E-6 " pathEditMode="relative" rAng="0" ptsTypes="AA">
                                      <p:cBhvr>
                                        <p:cTn id="68" dur="500" spd="-100000" fill="hold"/>
                                        <p:tgtEl>
                                          <p:spTgt spid="63"/>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4" grpId="0"/>
      <p:bldP spid="4"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63" grpId="0" animBg="1"/>
      <p:bldP spid="6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0">
            <a:extLst>
              <a:ext uri="{FF2B5EF4-FFF2-40B4-BE49-F238E27FC236}">
                <a16:creationId xmlns:a16="http://schemas.microsoft.com/office/drawing/2014/main" id="{C3197403-518B-495D-BCC6-A17995837C17}"/>
              </a:ext>
            </a:extLst>
          </p:cNvPr>
          <p:cNvSpPr>
            <a:spLocks/>
          </p:cNvSpPr>
          <p:nvPr/>
        </p:nvSpPr>
        <p:spPr bwMode="auto">
          <a:xfrm>
            <a:off x="5153592" y="4538613"/>
            <a:ext cx="857253" cy="574865"/>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 name="Title 30">
            <a:extLst>
              <a:ext uri="{FF2B5EF4-FFF2-40B4-BE49-F238E27FC236}">
                <a16:creationId xmlns:a16="http://schemas.microsoft.com/office/drawing/2014/main" id="{19CDE58B-BDE3-4627-8F0C-6975B9BC4E32}"/>
              </a:ext>
            </a:extLst>
          </p:cNvPr>
          <p:cNvSpPr>
            <a:spLocks noGrp="1"/>
          </p:cNvSpPr>
          <p:nvPr>
            <p:ph type="title"/>
          </p:nvPr>
        </p:nvSpPr>
        <p:spPr>
          <a:xfrm>
            <a:off x="737649" y="873181"/>
            <a:ext cx="12251137" cy="899537"/>
          </a:xfrm>
        </p:spPr>
        <p:txBody>
          <a:bodyPr>
            <a:normAutofit/>
          </a:bodyPr>
          <a:lstStyle/>
          <a:p>
            <a:r>
              <a:rPr lang="en-US" sz="3600" dirty="0"/>
              <a:t>Then PaaS, critical for digital transformation </a:t>
            </a:r>
          </a:p>
        </p:txBody>
      </p:sp>
      <p:grpSp>
        <p:nvGrpSpPr>
          <p:cNvPr id="6" name="Group 5">
            <a:extLst>
              <a:ext uri="{FF2B5EF4-FFF2-40B4-BE49-F238E27FC236}">
                <a16:creationId xmlns:a16="http://schemas.microsoft.com/office/drawing/2014/main" id="{C157F455-BF53-46F0-846A-BBC9F8484032}"/>
              </a:ext>
            </a:extLst>
          </p:cNvPr>
          <p:cNvGrpSpPr/>
          <p:nvPr/>
        </p:nvGrpSpPr>
        <p:grpSpPr>
          <a:xfrm>
            <a:off x="5438841" y="3837413"/>
            <a:ext cx="1314317" cy="1314317"/>
            <a:chOff x="5547902" y="2127586"/>
            <a:chExt cx="1340672" cy="1340672"/>
          </a:xfrm>
        </p:grpSpPr>
        <p:sp>
          <p:nvSpPr>
            <p:cNvPr id="7" name="Oval 6">
              <a:extLst>
                <a:ext uri="{FF2B5EF4-FFF2-40B4-BE49-F238E27FC236}">
                  <a16:creationId xmlns:a16="http://schemas.microsoft.com/office/drawing/2014/main" id="{0823AEDE-9C2B-4BBF-A112-128EF7ED87CD}"/>
                </a:ext>
              </a:extLst>
            </p:cNvPr>
            <p:cNvSpPr/>
            <p:nvPr/>
          </p:nvSpPr>
          <p:spPr bwMode="auto">
            <a:xfrm>
              <a:off x="554790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 name="Group 16">
              <a:extLst>
                <a:ext uri="{FF2B5EF4-FFF2-40B4-BE49-F238E27FC236}">
                  <a16:creationId xmlns:a16="http://schemas.microsoft.com/office/drawing/2014/main" id="{098878B0-B2CE-4FD7-A6C8-0D19BE51AD32}"/>
                </a:ext>
              </a:extLst>
            </p:cNvPr>
            <p:cNvGrpSpPr>
              <a:grpSpLocks noChangeAspect="1"/>
            </p:cNvGrpSpPr>
            <p:nvPr/>
          </p:nvGrpSpPr>
          <p:grpSpPr bwMode="auto">
            <a:xfrm>
              <a:off x="5824049" y="2333627"/>
              <a:ext cx="770389" cy="891106"/>
              <a:chOff x="13" y="7"/>
              <a:chExt cx="351" cy="406"/>
            </a:xfrm>
          </p:grpSpPr>
          <p:sp>
            <p:nvSpPr>
              <p:cNvPr id="9" name="Freeform 17">
                <a:extLst>
                  <a:ext uri="{FF2B5EF4-FFF2-40B4-BE49-F238E27FC236}">
                    <a16:creationId xmlns:a16="http://schemas.microsoft.com/office/drawing/2014/main" id="{D91DF64F-26F0-49F5-960B-0A35D50DC2D8}"/>
                  </a:ext>
                </a:extLst>
              </p:cNvPr>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 name="Freeform 18">
                <a:extLst>
                  <a:ext uri="{FF2B5EF4-FFF2-40B4-BE49-F238E27FC236}">
                    <a16:creationId xmlns:a16="http://schemas.microsoft.com/office/drawing/2014/main" id="{0C04BEE7-911C-4463-B070-D957F405822A}"/>
                  </a:ext>
                </a:extLst>
              </p:cNvPr>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Line 19">
                <a:extLst>
                  <a:ext uri="{FF2B5EF4-FFF2-40B4-BE49-F238E27FC236}">
                    <a16:creationId xmlns:a16="http://schemas.microsoft.com/office/drawing/2014/main" id="{DE74AABC-62C3-4A77-BE11-2388A60EC043}"/>
                  </a:ext>
                </a:extLst>
              </p:cNvPr>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 name="Freeform 20">
                <a:extLst>
                  <a:ext uri="{FF2B5EF4-FFF2-40B4-BE49-F238E27FC236}">
                    <a16:creationId xmlns:a16="http://schemas.microsoft.com/office/drawing/2014/main" id="{DB21D2F5-C552-4548-AAAC-93BA91A90EBA}"/>
                  </a:ext>
                </a:extLst>
              </p:cNvPr>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 name="Freeform 21">
                <a:extLst>
                  <a:ext uri="{FF2B5EF4-FFF2-40B4-BE49-F238E27FC236}">
                    <a16:creationId xmlns:a16="http://schemas.microsoft.com/office/drawing/2014/main" id="{5D745AEC-28FF-4152-8650-065F748C2D1D}"/>
                  </a:ext>
                </a:extLst>
              </p:cNvPr>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 name="Line 22">
                <a:extLst>
                  <a:ext uri="{FF2B5EF4-FFF2-40B4-BE49-F238E27FC236}">
                    <a16:creationId xmlns:a16="http://schemas.microsoft.com/office/drawing/2014/main" id="{07E6E78F-EC32-4F57-AD7E-AFCB1B172C69}"/>
                  </a:ext>
                </a:extLst>
              </p:cNvPr>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 name="Freeform 23">
                <a:extLst>
                  <a:ext uri="{FF2B5EF4-FFF2-40B4-BE49-F238E27FC236}">
                    <a16:creationId xmlns:a16="http://schemas.microsoft.com/office/drawing/2014/main" id="{89FB184A-7666-4B48-8BCF-D54BCCDBE63C}"/>
                  </a:ext>
                </a:extLst>
              </p:cNvPr>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Freeform 24">
                <a:extLst>
                  <a:ext uri="{FF2B5EF4-FFF2-40B4-BE49-F238E27FC236}">
                    <a16:creationId xmlns:a16="http://schemas.microsoft.com/office/drawing/2014/main" id="{CB18E368-EE04-4451-8F15-583CEE279BAA}"/>
                  </a:ext>
                </a:extLst>
              </p:cNvPr>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Freeform 25">
                <a:extLst>
                  <a:ext uri="{FF2B5EF4-FFF2-40B4-BE49-F238E27FC236}">
                    <a16:creationId xmlns:a16="http://schemas.microsoft.com/office/drawing/2014/main" id="{2E250F2A-0352-4549-846B-A098F470B45E}"/>
                  </a:ext>
                </a:extLst>
              </p:cNvPr>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Line 26">
                <a:extLst>
                  <a:ext uri="{FF2B5EF4-FFF2-40B4-BE49-F238E27FC236}">
                    <a16:creationId xmlns:a16="http://schemas.microsoft.com/office/drawing/2014/main" id="{DDE83135-2BE5-4342-B283-B7D6AB55BACD}"/>
                  </a:ext>
                </a:extLst>
              </p:cNvPr>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Freeform 27">
                <a:extLst>
                  <a:ext uri="{FF2B5EF4-FFF2-40B4-BE49-F238E27FC236}">
                    <a16:creationId xmlns:a16="http://schemas.microsoft.com/office/drawing/2014/main" id="{891BBF3A-13D9-45A8-ACC8-34285539E15F}"/>
                  </a:ext>
                </a:extLst>
              </p:cNvPr>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 name="Freeform 28">
                <a:extLst>
                  <a:ext uri="{FF2B5EF4-FFF2-40B4-BE49-F238E27FC236}">
                    <a16:creationId xmlns:a16="http://schemas.microsoft.com/office/drawing/2014/main" id="{DCB57F5D-49F1-4574-96C6-191034446304}"/>
                  </a:ext>
                </a:extLst>
              </p:cNvPr>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21" name="Group 20">
            <a:extLst>
              <a:ext uri="{FF2B5EF4-FFF2-40B4-BE49-F238E27FC236}">
                <a16:creationId xmlns:a16="http://schemas.microsoft.com/office/drawing/2014/main" id="{8B4FBBEB-89FE-4142-B32F-714B59DA3F42}"/>
              </a:ext>
            </a:extLst>
          </p:cNvPr>
          <p:cNvGrpSpPr/>
          <p:nvPr/>
        </p:nvGrpSpPr>
        <p:grpSpPr>
          <a:xfrm>
            <a:off x="2720597" y="3837413"/>
            <a:ext cx="1314317" cy="1314317"/>
            <a:chOff x="2775150" y="2127586"/>
            <a:chExt cx="1340672" cy="1340672"/>
          </a:xfrm>
        </p:grpSpPr>
        <p:sp>
          <p:nvSpPr>
            <p:cNvPr id="22" name="Oval 21">
              <a:extLst>
                <a:ext uri="{FF2B5EF4-FFF2-40B4-BE49-F238E27FC236}">
                  <a16:creationId xmlns:a16="http://schemas.microsoft.com/office/drawing/2014/main" id="{BFEA1B27-8C5B-4C18-883E-7EFEE8165A83}"/>
                </a:ext>
              </a:extLst>
            </p:cNvPr>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 name="Freeform 5">
              <a:extLst>
                <a:ext uri="{FF2B5EF4-FFF2-40B4-BE49-F238E27FC236}">
                  <a16:creationId xmlns:a16="http://schemas.microsoft.com/office/drawing/2014/main" id="{701CAC13-07E9-45BB-8023-8A886B5E1663}"/>
                </a:ext>
              </a:extLst>
            </p:cNvPr>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737373"/>
            </a:solidFill>
            <a:ln w="38100">
              <a:solidFill>
                <a:srgbClr val="EAEAEA"/>
              </a:solidFill>
              <a:miter lim="800000"/>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4" name="Group 23">
            <a:extLst>
              <a:ext uri="{FF2B5EF4-FFF2-40B4-BE49-F238E27FC236}">
                <a16:creationId xmlns:a16="http://schemas.microsoft.com/office/drawing/2014/main" id="{EFA05E3C-8CB9-495A-9CAD-52FC6EF7D994}"/>
              </a:ext>
            </a:extLst>
          </p:cNvPr>
          <p:cNvGrpSpPr/>
          <p:nvPr/>
        </p:nvGrpSpPr>
        <p:grpSpPr>
          <a:xfrm>
            <a:off x="8157086" y="3837413"/>
            <a:ext cx="1314317" cy="1314317"/>
            <a:chOff x="8320652" y="2127586"/>
            <a:chExt cx="1340672" cy="1340672"/>
          </a:xfrm>
        </p:grpSpPr>
        <p:sp>
          <p:nvSpPr>
            <p:cNvPr id="25" name="Oval 24">
              <a:extLst>
                <a:ext uri="{FF2B5EF4-FFF2-40B4-BE49-F238E27FC236}">
                  <a16:creationId xmlns:a16="http://schemas.microsoft.com/office/drawing/2014/main" id="{2BD20446-3332-4499-99C6-5A912F055CD4}"/>
                </a:ext>
              </a:extLst>
            </p:cNvPr>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6" name="Group 8">
              <a:extLst>
                <a:ext uri="{FF2B5EF4-FFF2-40B4-BE49-F238E27FC236}">
                  <a16:creationId xmlns:a16="http://schemas.microsoft.com/office/drawing/2014/main" id="{4431A519-EB6E-452C-AB1E-F9F8E0C36057}"/>
                </a:ext>
              </a:extLst>
            </p:cNvPr>
            <p:cNvGrpSpPr>
              <a:grpSpLocks noChangeAspect="1"/>
            </p:cNvGrpSpPr>
            <p:nvPr/>
          </p:nvGrpSpPr>
          <p:grpSpPr bwMode="auto">
            <a:xfrm>
              <a:off x="8561965" y="2577338"/>
              <a:ext cx="897974" cy="451613"/>
              <a:chOff x="7" y="12"/>
              <a:chExt cx="342" cy="172"/>
            </a:xfrm>
          </p:grpSpPr>
          <p:sp>
            <p:nvSpPr>
              <p:cNvPr id="27" name="Rectangle 9">
                <a:extLst>
                  <a:ext uri="{FF2B5EF4-FFF2-40B4-BE49-F238E27FC236}">
                    <a16:creationId xmlns:a16="http://schemas.microsoft.com/office/drawing/2014/main" id="{6196B611-8D93-4487-9200-57E0C24B612F}"/>
                  </a:ext>
                </a:extLst>
              </p:cNvPr>
              <p:cNvSpPr>
                <a:spLocks noChangeArrowheads="1"/>
              </p:cNvSpPr>
              <p:nvPr/>
            </p:nvSpPr>
            <p:spPr bwMode="auto">
              <a:xfrm>
                <a:off x="7" y="64"/>
                <a:ext cx="87" cy="120"/>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8" name="Rectangle 10">
                <a:extLst>
                  <a:ext uri="{FF2B5EF4-FFF2-40B4-BE49-F238E27FC236}">
                    <a16:creationId xmlns:a16="http://schemas.microsoft.com/office/drawing/2014/main" id="{356E9FAA-5EE7-4D65-8442-E0FE422B2C03}"/>
                  </a:ext>
                </a:extLst>
              </p:cNvPr>
              <p:cNvSpPr>
                <a:spLocks noChangeArrowheads="1"/>
              </p:cNvSpPr>
              <p:nvPr/>
            </p:nvSpPr>
            <p:spPr bwMode="auto">
              <a:xfrm>
                <a:off x="195" y="76"/>
                <a:ext cx="154" cy="108"/>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9" name="Line 11">
                <a:extLst>
                  <a:ext uri="{FF2B5EF4-FFF2-40B4-BE49-F238E27FC236}">
                    <a16:creationId xmlns:a16="http://schemas.microsoft.com/office/drawing/2014/main" id="{8DE80263-8FA1-4DCC-941D-81B3AAE130BA}"/>
                  </a:ext>
                </a:extLst>
              </p:cNvPr>
              <p:cNvSpPr>
                <a:spLocks noChangeShapeType="1"/>
              </p:cNvSpPr>
              <p:nvPr/>
            </p:nvSpPr>
            <p:spPr bwMode="auto">
              <a:xfrm flipV="1">
                <a:off x="311" y="124"/>
                <a:ext cx="0" cy="17"/>
              </a:xfrm>
              <a:prstGeom prst="line">
                <a:avLst/>
              </a:prstGeom>
              <a:noFill/>
              <a:ln w="25400" cap="flat">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Freeform 12">
                <a:extLst>
                  <a:ext uri="{FF2B5EF4-FFF2-40B4-BE49-F238E27FC236}">
                    <a16:creationId xmlns:a16="http://schemas.microsoft.com/office/drawing/2014/main" id="{0C5A6D68-FE8B-48DD-8168-627EAAD2EE73}"/>
                  </a:ext>
                </a:extLst>
              </p:cNvPr>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Freeform 13">
                <a:extLst>
                  <a:ext uri="{FF2B5EF4-FFF2-40B4-BE49-F238E27FC236}">
                    <a16:creationId xmlns:a16="http://schemas.microsoft.com/office/drawing/2014/main" id="{3ECF7BEA-F56F-4220-92D2-EC80D88482F1}"/>
                  </a:ext>
                </a:extLst>
              </p:cNvPr>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cxnSp>
        <p:nvCxnSpPr>
          <p:cNvPr id="32" name="Straight Arrow Connector 31">
            <a:extLst>
              <a:ext uri="{FF2B5EF4-FFF2-40B4-BE49-F238E27FC236}">
                <a16:creationId xmlns:a16="http://schemas.microsoft.com/office/drawing/2014/main" id="{930080FC-C0B9-4FA0-826F-3AC4129C33A3}"/>
              </a:ext>
            </a:extLst>
          </p:cNvPr>
          <p:cNvCxnSpPr>
            <a:cxnSpLocks/>
          </p:cNvCxnSpPr>
          <p:nvPr/>
        </p:nvCxnSpPr>
        <p:spPr>
          <a:xfrm>
            <a:off x="4144973" y="4470068"/>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82B8953-C567-435C-ADD3-A07F5E2696B8}"/>
              </a:ext>
            </a:extLst>
          </p:cNvPr>
          <p:cNvCxnSpPr>
            <a:cxnSpLocks/>
          </p:cNvCxnSpPr>
          <p:nvPr/>
        </p:nvCxnSpPr>
        <p:spPr>
          <a:xfrm flipH="1">
            <a:off x="6863218" y="4470068"/>
            <a:ext cx="1183808"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4" name="Freeform 50">
            <a:extLst>
              <a:ext uri="{FF2B5EF4-FFF2-40B4-BE49-F238E27FC236}">
                <a16:creationId xmlns:a16="http://schemas.microsoft.com/office/drawing/2014/main" id="{705333F6-3516-435E-B7AE-634F6428B7C5}"/>
              </a:ext>
            </a:extLst>
          </p:cNvPr>
          <p:cNvSpPr>
            <a:spLocks/>
          </p:cNvSpPr>
          <p:nvPr/>
        </p:nvSpPr>
        <p:spPr bwMode="auto">
          <a:xfrm flipH="1">
            <a:off x="6394809" y="3926507"/>
            <a:ext cx="602346" cy="4039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5" name="TextBox 34">
            <a:extLst>
              <a:ext uri="{FF2B5EF4-FFF2-40B4-BE49-F238E27FC236}">
                <a16:creationId xmlns:a16="http://schemas.microsoft.com/office/drawing/2014/main" id="{DFD01DAE-A7A1-42EC-AB4D-26874B21485D}"/>
              </a:ext>
            </a:extLst>
          </p:cNvPr>
          <p:cNvSpPr txBox="1"/>
          <p:nvPr/>
        </p:nvSpPr>
        <p:spPr>
          <a:xfrm>
            <a:off x="4198616" y="3058023"/>
            <a:ext cx="3787893"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many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 </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do I need?</a:t>
            </a:r>
          </a:p>
        </p:txBody>
      </p:sp>
      <p:sp>
        <p:nvSpPr>
          <p:cNvPr id="36" name="TextBox 35">
            <a:extLst>
              <a:ext uri="{FF2B5EF4-FFF2-40B4-BE49-F238E27FC236}">
                <a16:creationId xmlns:a16="http://schemas.microsoft.com/office/drawing/2014/main" id="{CF26FFA6-C33A-4EA8-8E5D-DD77AF0A7A95}"/>
              </a:ext>
            </a:extLst>
          </p:cNvPr>
          <p:cNvSpPr txBox="1"/>
          <p:nvPr/>
        </p:nvSpPr>
        <p:spPr>
          <a:xfrm>
            <a:off x="4185604" y="2690752"/>
            <a:ext cx="4015585" cy="318549"/>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increase</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“server”</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utilization?</a:t>
            </a:r>
          </a:p>
        </p:txBody>
      </p:sp>
      <p:sp>
        <p:nvSpPr>
          <p:cNvPr id="37" name="TextBox 36">
            <a:extLst>
              <a:ext uri="{FF2B5EF4-FFF2-40B4-BE49-F238E27FC236}">
                <a16:creationId xmlns:a16="http://schemas.microsoft.com/office/drawing/2014/main" id="{34ADDB49-8BBD-4895-9AFC-6D4AB44F480C}"/>
              </a:ext>
            </a:extLst>
          </p:cNvPr>
          <p:cNvSpPr txBox="1"/>
          <p:nvPr/>
        </p:nvSpPr>
        <p:spPr>
          <a:xfrm>
            <a:off x="3297826" y="2323482"/>
            <a:ext cx="5589473"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What is the right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size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of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“servers”</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for my business needs?</a:t>
            </a:r>
          </a:p>
        </p:txBody>
      </p:sp>
      <p:sp>
        <p:nvSpPr>
          <p:cNvPr id="38" name="TextBox 37">
            <a:extLst>
              <a:ext uri="{FF2B5EF4-FFF2-40B4-BE49-F238E27FC236}">
                <a16:creationId xmlns:a16="http://schemas.microsoft.com/office/drawing/2014/main" id="{F9571BA5-0B5B-46EC-B652-17E26FDC5136}"/>
              </a:ext>
            </a:extLst>
          </p:cNvPr>
          <p:cNvSpPr txBox="1"/>
          <p:nvPr/>
        </p:nvSpPr>
        <p:spPr>
          <a:xfrm>
            <a:off x="4968004" y="3425294"/>
            <a:ext cx="2249118" cy="316812"/>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How can I </a:t>
            </a:r>
            <a:r>
              <a:rPr kumimoji="0" lang="en-US" sz="1470" b="1"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scale</a:t>
            </a:r>
            <a:r>
              <a:rPr kumimoji="0" lang="en-US" sz="1470"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 my app?</a:t>
            </a:r>
          </a:p>
        </p:txBody>
      </p:sp>
    </p:spTree>
    <p:extLst>
      <p:ext uri="{BB962C8B-B14F-4D97-AF65-F5344CB8AC3E}">
        <p14:creationId xmlns:p14="http://schemas.microsoft.com/office/powerpoint/2010/main" val="63806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650"/>
                                  </p:stCondLst>
                                  <p:childTnLst>
                                    <p:animMotion origin="layout" path="M -6.25E-7 -4.07407E-6 L 0.03672 -4.07407E-6 " pathEditMode="relative" rAng="0" ptsTypes="AA">
                                      <p:cBhvr>
                                        <p:cTn id="9" dur="500" spd="-100000" fill="hold"/>
                                        <p:tgtEl>
                                          <p:spTgt spid="5"/>
                                        </p:tgtEl>
                                        <p:attrNameLst>
                                          <p:attrName>ppt_x</p:attrName>
                                          <p:attrName>ppt_y</p:attrName>
                                        </p:attrNameLst>
                                      </p:cBhvr>
                                      <p:rCtr x="1836" y="0"/>
                                    </p:animMotion>
                                  </p:childTnLst>
                                </p:cTn>
                              </p:par>
                              <p:par>
                                <p:cTn id="10" presetID="10" presetClass="entr" presetSubtype="0" fill="hold" grpId="0" nodeType="withEffect">
                                  <p:stCondLst>
                                    <p:cond delay="3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grpId="1" nodeType="withEffect">
                                  <p:stCondLst>
                                    <p:cond delay="350"/>
                                  </p:stCondLst>
                                  <p:childTnLst>
                                    <p:animMotion origin="layout" path="M -2.5E-6 -3.7037E-6 L -0.03672 -3.7037E-6 " pathEditMode="relative" rAng="0" ptsTypes="AA">
                                      <p:cBhvr>
                                        <p:cTn id="14" dur="500" spd="-100000" fill="hold"/>
                                        <p:tgtEl>
                                          <p:spTgt spid="4"/>
                                        </p:tgtEl>
                                        <p:attrNameLst>
                                          <p:attrName>ppt_x</p:attrName>
                                          <p:attrName>ppt_y</p:attrName>
                                        </p:attrNameLst>
                                      </p:cBhvr>
                                      <p:rCtr x="-1836" y="0"/>
                                    </p:animMotion>
                                  </p:childTnLst>
                                </p:cTn>
                              </p:par>
                              <p:par>
                                <p:cTn id="15" presetID="10" presetClass="entr" presetSubtype="0" fill="hold" grpId="0" nodeType="withEffect">
                                  <p:stCondLst>
                                    <p:cond delay="35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42" presetClass="path" presetSubtype="0" decel="100000" fill="hold" grpId="1" nodeType="withEffect">
                                  <p:stCondLst>
                                    <p:cond delay="350"/>
                                  </p:stCondLst>
                                  <p:childTnLst>
                                    <p:animMotion origin="layout" path="M 1.25E-6 -1.85185E-6 L 0.03672 -1.85185E-6 " pathEditMode="relative" rAng="0" ptsTypes="AA">
                                      <p:cBhvr>
                                        <p:cTn id="19" dur="500" spd="-100000" fill="hold"/>
                                        <p:tgtEl>
                                          <p:spTgt spid="34"/>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34" grpId="0" animBg="1"/>
      <p:bldP spid="34"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Visual Studio 2017">
      <a:dk1>
        <a:sysClr val="windowText" lastClr="000000"/>
      </a:dk1>
      <a:lt1>
        <a:sysClr val="window" lastClr="FFFFFF"/>
      </a:lt1>
      <a:dk2>
        <a:srgbClr val="335B74"/>
      </a:dk2>
      <a:lt2>
        <a:srgbClr val="DFE3E5"/>
      </a:lt2>
      <a:accent1>
        <a:srgbClr val="7030A0"/>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VS2017_Saturday.potx [Repaired]" id="{7D0C0885-CF81-4763-8EBF-B6389B9DAC51}" vid="{CC9C9D92-A355-46E2-9779-B60559DCA0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VS2017_Saturday</Template>
  <TotalTime>3812</TotalTime>
  <Words>1303</Words>
  <Application>Microsoft Office PowerPoint</Application>
  <PresentationFormat>Widescreen</PresentationFormat>
  <Paragraphs>260</Paragraphs>
  <Slides>26</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Consolas</vt:lpstr>
      <vt:lpstr>Segoe UI</vt:lpstr>
      <vt:lpstr>Segoe UI Light</vt:lpstr>
      <vt:lpstr>Segoe UI Semibold</vt:lpstr>
      <vt:lpstr>Segoe UI Semilight</vt:lpstr>
      <vt:lpstr>Tw Cen MT</vt:lpstr>
      <vt:lpstr>Wingdings 3</vt:lpstr>
      <vt:lpstr>Integral</vt:lpstr>
      <vt:lpstr>Visual studio  &lt;3  Microsoft Azure</vt:lpstr>
      <vt:lpstr>Azure development</vt:lpstr>
      <vt:lpstr>PowerPoint Presentation</vt:lpstr>
      <vt:lpstr>Cloud Explorer</vt:lpstr>
      <vt:lpstr>App Service Tools</vt:lpstr>
      <vt:lpstr>The evolution of application platforms</vt:lpstr>
      <vt:lpstr>Before cloud</vt:lpstr>
      <vt:lpstr>Then came IaaS—table stakes for digital business</vt:lpstr>
      <vt:lpstr>Then PaaS, critical for digital transformation </vt:lpstr>
      <vt:lpstr>Industry-leading Application PaaS Platform </vt:lpstr>
      <vt:lpstr>       Azure App Service</vt:lpstr>
      <vt:lpstr>A seamless developer experience   </vt:lpstr>
      <vt:lpstr>Demo</vt:lpstr>
      <vt:lpstr>Containers</vt:lpstr>
      <vt:lpstr>Docker</vt:lpstr>
      <vt:lpstr>Demo</vt:lpstr>
      <vt:lpstr>SERVeRLESS</vt:lpstr>
      <vt:lpstr>What is Serverless? </vt:lpstr>
      <vt:lpstr>Benefits of Serverless </vt:lpstr>
      <vt:lpstr>Serverless Components in Azure</vt:lpstr>
      <vt:lpstr>Azure Functions</vt:lpstr>
      <vt:lpstr>Demo</vt:lpstr>
      <vt:lpstr>ARM – Resource manager</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&lt;3 Azure</dc:title>
  <dc:creator>Riccardo Cappello</dc:creator>
  <cp:lastModifiedBy>Riccardo Cappello</cp:lastModifiedBy>
  <cp:revision>40</cp:revision>
  <dcterms:created xsi:type="dcterms:W3CDTF">2017-10-08T06:20:50Z</dcterms:created>
  <dcterms:modified xsi:type="dcterms:W3CDTF">2017-10-21T09:22:39Z</dcterms:modified>
</cp:coreProperties>
</file>