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Lst>
  <p:notesMasterIdLst>
    <p:notesMasterId r:id="rId33"/>
  </p:notesMasterIdLst>
  <p:sldIdLst>
    <p:sldId id="287" r:id="rId5"/>
    <p:sldId id="301" r:id="rId6"/>
    <p:sldId id="260" r:id="rId7"/>
    <p:sldId id="300" r:id="rId8"/>
    <p:sldId id="302" r:id="rId9"/>
    <p:sldId id="308" r:id="rId10"/>
    <p:sldId id="309" r:id="rId11"/>
    <p:sldId id="310" r:id="rId12"/>
    <p:sldId id="311" r:id="rId13"/>
    <p:sldId id="314" r:id="rId14"/>
    <p:sldId id="315" r:id="rId15"/>
    <p:sldId id="313" r:id="rId16"/>
    <p:sldId id="312" r:id="rId17"/>
    <p:sldId id="295" r:id="rId18"/>
    <p:sldId id="294" r:id="rId19"/>
    <p:sldId id="296" r:id="rId20"/>
    <p:sldId id="292" r:id="rId21"/>
    <p:sldId id="303" r:id="rId22"/>
    <p:sldId id="293" r:id="rId23"/>
    <p:sldId id="262" r:id="rId24"/>
    <p:sldId id="298" r:id="rId25"/>
    <p:sldId id="297" r:id="rId26"/>
    <p:sldId id="307" r:id="rId27"/>
    <p:sldId id="305" r:id="rId28"/>
    <p:sldId id="306" r:id="rId29"/>
    <p:sldId id="299" r:id="rId30"/>
    <p:sldId id="290" r:id="rId31"/>
    <p:sldId id="28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C2D8C37-0EB9-490B-A09F-AE5A2104B738}">
          <p14:sldIdLst>
            <p14:sldId id="287"/>
            <p14:sldId id="301"/>
            <p14:sldId id="260"/>
            <p14:sldId id="300"/>
            <p14:sldId id="302"/>
          </p14:sldIdLst>
        </p14:section>
        <p14:section name="App Service" id="{AC7196C7-75BA-42D5-82BA-261A92F683F7}">
          <p14:sldIdLst>
            <p14:sldId id="308"/>
            <p14:sldId id="309"/>
            <p14:sldId id="310"/>
            <p14:sldId id="311"/>
            <p14:sldId id="314"/>
            <p14:sldId id="315"/>
            <p14:sldId id="313"/>
            <p14:sldId id="312"/>
          </p14:sldIdLst>
        </p14:section>
        <p14:section name="Functions" id="{46BC91B6-5840-4CF4-A791-562BE3920715}">
          <p14:sldIdLst>
            <p14:sldId id="295"/>
            <p14:sldId id="294"/>
            <p14:sldId id="296"/>
            <p14:sldId id="292"/>
            <p14:sldId id="303"/>
            <p14:sldId id="293"/>
            <p14:sldId id="262"/>
            <p14:sldId id="298"/>
            <p14:sldId id="297"/>
            <p14:sldId id="307"/>
            <p14:sldId id="305"/>
            <p14:sldId id="306"/>
            <p14:sldId id="299"/>
            <p14:sldId id="290"/>
            <p14:sldId id="28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k Brazeau" initials="NB" lastIdx="2" clrIdx="0">
    <p:extLst>
      <p:ext uri="{19B8F6BF-5375-455C-9EA6-DF929625EA0E}">
        <p15:presenceInfo xmlns:p15="http://schemas.microsoft.com/office/powerpoint/2012/main" userId="S-1-5-21-2127521184-1604012920-1887927527-16880922" providerId="AD"/>
      </p:ext>
    </p:extLst>
  </p:cmAuthor>
  <p:cmAuthor id="2" name="Achim Dettweiler" initials="AD" lastIdx="4" clrIdx="1">
    <p:extLst>
      <p:ext uri="{19B8F6BF-5375-455C-9EA6-DF929625EA0E}">
        <p15:presenceInfo xmlns:p15="http://schemas.microsoft.com/office/powerpoint/2012/main" userId="S-1-5-21-2127521184-1604012920-1887927527-8448984" providerId="AD"/>
      </p:ext>
    </p:extLst>
  </p:cmAuthor>
  <p:cmAuthor id="3" name="Beth Massi" initials="BM" lastIdx="4" clrIdx="2">
    <p:extLst>
      <p:ext uri="{19B8F6BF-5375-455C-9EA6-DF929625EA0E}">
        <p15:presenceInfo xmlns:p15="http://schemas.microsoft.com/office/powerpoint/2012/main" userId="S-1-5-21-2127521184-1604012920-1887927527-3218060" providerId="AD"/>
      </p:ext>
    </p:extLst>
  </p:cmAuthor>
  <p:cmAuthor id="4" name="Diego Vega" initials="DV" lastIdx="2" clrIdx="3">
    <p:extLst>
      <p:ext uri="{19B8F6BF-5375-455C-9EA6-DF929625EA0E}">
        <p15:presenceInfo xmlns:p15="http://schemas.microsoft.com/office/powerpoint/2012/main" userId="S003BFFD801C0A84@LIVE.COM"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6E33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41" autoAdjust="0"/>
    <p:restoredTop sz="90898" autoAdjust="0"/>
  </p:normalViewPr>
  <p:slideViewPr>
    <p:cSldViewPr snapToGrid="0">
      <p:cViewPr varScale="1">
        <p:scale>
          <a:sx n="96" d="100"/>
          <a:sy n="96" d="100"/>
        </p:scale>
        <p:origin x="41"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7A0A5C-BDFE-4AA0-8363-842B4B5195FB}" type="datetimeFigureOut">
              <a:rPr lang="en-US" smtClean="0"/>
              <a:t>10/24/2017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8195A8-0CC9-4EC5-84EE-12317B82121E}"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8195A8-0CC9-4EC5-84EE-12317B82121E}" type="slidenum">
              <a:rPr lang="en-US" smtClean="0"/>
              <a:t>1</a:t>
            </a:fld>
            <a:endParaRPr lang="en-US"/>
          </a:p>
        </p:txBody>
      </p:sp>
    </p:spTree>
    <p:extLst>
      <p:ext uri="{BB962C8B-B14F-4D97-AF65-F5344CB8AC3E}">
        <p14:creationId xmlns:p14="http://schemas.microsoft.com/office/powerpoint/2010/main" val="365088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virtual machine is -- well -- a virtualized machine created and managed by a hypervisor such as </a:t>
            </a:r>
            <a:r>
              <a:rPr lang="en-US" baseline="0" dirty="0" err="1"/>
              <a:t>VirtualBox</a:t>
            </a:r>
            <a:r>
              <a:rPr lang="en-US" baseline="0" dirty="0"/>
              <a:t> or Hyper-V. Even though a VM runs on a machine that has an operating system, each VM requires its own complete operating system, even if it's the same operating system as the host OS. VMs offer a very high degree of isolation, but at a cost: longer startup times, lower portability (ever tried to move a 127 GB virtual hard disk, or VHD, from one PC to another?), and higher memory requirements. Containers, by contrast, leverage the operating system that is already in place but offer nearly as much separation. RAM requirements are lower since the OS isn't being duplicated in each container, and cost is lower, too, because while cloud platforms typically charge for each VM, a single VM can host multiple container instances.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841405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(www.docker.com) isn't the world's only containerization platform, but it is the most popular. It is free, open-source,</a:t>
            </a:r>
            <a:r>
              <a:rPr lang="en-US" baseline="0" dirty="0"/>
              <a:t> and Linux-based, with Windows support (Windows Server 2016) in the works. </a:t>
            </a:r>
            <a:r>
              <a:rPr lang="en-US" dirty="0"/>
              <a:t>It has earned massive</a:t>
            </a:r>
            <a:r>
              <a:rPr lang="en-US" baseline="0" dirty="0"/>
              <a:t> mindshare in the developer community. And with Azure Container Service, you can deploy Docker containers to Azure with minimal effort. Moreover, Docker containers are easily moved between Azure and Amazon Web Services (AWS), affording developers portability between cloud platforms.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1323046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50795A-3AEA-4113-9713-DCEC7476C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8561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088C26-F2EE-4531-A8A2-E8EE44056931}" type="slidenum">
              <a:rPr lang="en-US" smtClean="0"/>
              <a:t>13</a:t>
            </a:fld>
            <a:endParaRPr lang="en-US"/>
          </a:p>
        </p:txBody>
      </p:sp>
    </p:spTree>
    <p:extLst>
      <p:ext uri="{BB962C8B-B14F-4D97-AF65-F5344CB8AC3E}">
        <p14:creationId xmlns:p14="http://schemas.microsoft.com/office/powerpoint/2010/main" val="1473895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63EB8A-53A4-4077-8798-610E05BE84FE}" type="slidenum">
              <a:rPr lang="en-US" smtClean="0"/>
              <a:t>14</a:t>
            </a:fld>
            <a:endParaRPr lang="en-US"/>
          </a:p>
        </p:txBody>
      </p:sp>
    </p:spTree>
    <p:extLst>
      <p:ext uri="{BB962C8B-B14F-4D97-AF65-F5344CB8AC3E}">
        <p14:creationId xmlns:p14="http://schemas.microsoft.com/office/powerpoint/2010/main" val="2084061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63EB8A-53A4-4077-8798-610E05BE84FE}" type="slidenum">
              <a:rPr lang="en-US" smtClean="0"/>
              <a:t>15</a:t>
            </a:fld>
            <a:endParaRPr lang="en-US"/>
          </a:p>
        </p:txBody>
      </p:sp>
    </p:spTree>
    <p:extLst>
      <p:ext uri="{BB962C8B-B14F-4D97-AF65-F5344CB8AC3E}">
        <p14:creationId xmlns:p14="http://schemas.microsoft.com/office/powerpoint/2010/main" val="3530957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63EB8A-53A4-4077-8798-610E05BE84FE}" type="slidenum">
              <a:rPr lang="en-US" smtClean="0"/>
              <a:t>16</a:t>
            </a:fld>
            <a:endParaRPr lang="en-US"/>
          </a:p>
        </p:txBody>
      </p:sp>
    </p:spTree>
    <p:extLst>
      <p:ext uri="{BB962C8B-B14F-4D97-AF65-F5344CB8AC3E}">
        <p14:creationId xmlns:p14="http://schemas.microsoft.com/office/powerpoint/2010/main" val="26921525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Stack</a:t>
            </a:r>
          </a:p>
          <a:p>
            <a:r>
              <a:rPr lang="en-US" dirty="0"/>
              <a:t>Open source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0E1739-70A2-467C-A0CA-F4330F170094}"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4234206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8195A8-0CC9-4EC5-84EE-12317B82121E}" type="slidenum">
              <a:rPr lang="en-US" smtClean="0"/>
              <a:t>18</a:t>
            </a:fld>
            <a:endParaRPr lang="en-US"/>
          </a:p>
        </p:txBody>
      </p:sp>
    </p:spTree>
    <p:extLst>
      <p:ext uri="{BB962C8B-B14F-4D97-AF65-F5344CB8AC3E}">
        <p14:creationId xmlns:p14="http://schemas.microsoft.com/office/powerpoint/2010/main" val="24161871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63EB8A-53A4-4077-8798-610E05BE84FE}" type="slidenum">
              <a:rPr lang="en-US" smtClean="0"/>
              <a:t>19</a:t>
            </a:fld>
            <a:endParaRPr lang="en-US"/>
          </a:p>
        </p:txBody>
      </p:sp>
    </p:spTree>
    <p:extLst>
      <p:ext uri="{BB962C8B-B14F-4D97-AF65-F5344CB8AC3E}">
        <p14:creationId xmlns:p14="http://schemas.microsoft.com/office/powerpoint/2010/main" val="3770603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63EB8A-53A4-4077-8798-610E05BE84FE}" type="slidenum">
              <a:rPr lang="en-US" smtClean="0"/>
              <a:t>2</a:t>
            </a:fld>
            <a:endParaRPr lang="en-US"/>
          </a:p>
        </p:txBody>
      </p:sp>
    </p:spTree>
    <p:extLst>
      <p:ext uri="{BB962C8B-B14F-4D97-AF65-F5344CB8AC3E}">
        <p14:creationId xmlns:p14="http://schemas.microsoft.com/office/powerpoint/2010/main" val="22893883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088C26-F2EE-4531-A8A2-E8EE44056931}" type="slidenum">
              <a:rPr lang="en-US" smtClean="0"/>
              <a:t>20</a:t>
            </a:fld>
            <a:endParaRPr lang="en-US"/>
          </a:p>
        </p:txBody>
      </p:sp>
    </p:spTree>
    <p:extLst>
      <p:ext uri="{BB962C8B-B14F-4D97-AF65-F5344CB8AC3E}">
        <p14:creationId xmlns:p14="http://schemas.microsoft.com/office/powerpoint/2010/main" val="7995442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63EB8A-53A4-4077-8798-610E05BE84FE}" type="slidenum">
              <a:rPr lang="en-US" smtClean="0"/>
              <a:t>21</a:t>
            </a:fld>
            <a:endParaRPr lang="en-US"/>
          </a:p>
        </p:txBody>
      </p:sp>
    </p:spTree>
    <p:extLst>
      <p:ext uri="{BB962C8B-B14F-4D97-AF65-F5344CB8AC3E}">
        <p14:creationId xmlns:p14="http://schemas.microsoft.com/office/powerpoint/2010/main" val="1930995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63EB8A-53A4-4077-8798-610E05BE84FE}" type="slidenum">
              <a:rPr lang="en-US" smtClean="0"/>
              <a:t>22</a:t>
            </a:fld>
            <a:endParaRPr lang="en-US"/>
          </a:p>
        </p:txBody>
      </p:sp>
    </p:spTree>
    <p:extLst>
      <p:ext uri="{BB962C8B-B14F-4D97-AF65-F5344CB8AC3E}">
        <p14:creationId xmlns:p14="http://schemas.microsoft.com/office/powerpoint/2010/main" val="23378414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088C26-F2EE-4531-A8A2-E8EE44056931}" type="slidenum">
              <a:rPr lang="en-US" smtClean="0"/>
              <a:t>23</a:t>
            </a:fld>
            <a:endParaRPr lang="en-US"/>
          </a:p>
        </p:txBody>
      </p:sp>
    </p:spTree>
    <p:extLst>
      <p:ext uri="{BB962C8B-B14F-4D97-AF65-F5344CB8AC3E}">
        <p14:creationId xmlns:p14="http://schemas.microsoft.com/office/powerpoint/2010/main" val="21041572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E55AF0-6808-4214-B1E5-0442E755318A}" type="slidenum">
              <a:rPr lang="en-US" smtClean="0"/>
              <a:t>24</a:t>
            </a:fld>
            <a:endParaRPr lang="en-US"/>
          </a:p>
        </p:txBody>
      </p:sp>
    </p:spTree>
    <p:extLst>
      <p:ext uri="{BB962C8B-B14F-4D97-AF65-F5344CB8AC3E}">
        <p14:creationId xmlns:p14="http://schemas.microsoft.com/office/powerpoint/2010/main" val="33171874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Integrated Tracing</a:t>
            </a:r>
          </a:p>
          <a:p>
            <a:r>
              <a:rPr lang="en-US" dirty="0"/>
              <a:t>Custom metrics</a:t>
            </a:r>
          </a:p>
          <a:p>
            <a:r>
              <a:rPr lang="en-US" dirty="0"/>
              <a:t>App Insights </a:t>
            </a:r>
            <a:r>
              <a:rPr lang="en-US" dirty="0" err="1"/>
              <a:t>NuGet</a:t>
            </a:r>
            <a:r>
              <a:rPr lang="en-US" dirty="0"/>
              <a:t> Package</a:t>
            </a:r>
          </a:p>
        </p:txBody>
      </p:sp>
      <p:sp>
        <p:nvSpPr>
          <p:cNvPr id="4" name="Slide Number Placeholder 3"/>
          <p:cNvSpPr>
            <a:spLocks noGrp="1"/>
          </p:cNvSpPr>
          <p:nvPr>
            <p:ph type="sldNum" sz="quarter" idx="10"/>
          </p:nvPr>
        </p:nvSpPr>
        <p:spPr/>
        <p:txBody>
          <a:bodyPr/>
          <a:lstStyle/>
          <a:p>
            <a:fld id="{35E55AF0-6808-4214-B1E5-0442E755318A}" type="slidenum">
              <a:rPr lang="en-US" smtClean="0"/>
              <a:t>25</a:t>
            </a:fld>
            <a:endParaRPr lang="en-US"/>
          </a:p>
        </p:txBody>
      </p:sp>
    </p:spTree>
    <p:extLst>
      <p:ext uri="{BB962C8B-B14F-4D97-AF65-F5344CB8AC3E}">
        <p14:creationId xmlns:p14="http://schemas.microsoft.com/office/powerpoint/2010/main" val="1106674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88C26-F2EE-4531-A8A2-E8EE44056931}" type="slidenum">
              <a:rPr lang="en-US" smtClean="0"/>
              <a:t>26</a:t>
            </a:fld>
            <a:endParaRPr lang="en-US"/>
          </a:p>
        </p:txBody>
      </p:sp>
    </p:spTree>
    <p:extLst>
      <p:ext uri="{BB962C8B-B14F-4D97-AF65-F5344CB8AC3E}">
        <p14:creationId xmlns:p14="http://schemas.microsoft.com/office/powerpoint/2010/main" val="1493360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Azure functions YouTube</a:t>
            </a:r>
          </a:p>
          <a:p>
            <a:r>
              <a:rPr lang="en-US" dirty="0" err="1"/>
              <a:t>StackOverflow</a:t>
            </a:r>
            <a:endParaRPr lang="en-US" dirty="0"/>
          </a:p>
          <a:p>
            <a:r>
              <a:rPr lang="en-US" dirty="0"/>
              <a:t>Functions is open source</a:t>
            </a:r>
          </a:p>
        </p:txBody>
      </p:sp>
      <p:sp>
        <p:nvSpPr>
          <p:cNvPr id="4" name="Slide Number Placeholder 3"/>
          <p:cNvSpPr>
            <a:spLocks noGrp="1"/>
          </p:cNvSpPr>
          <p:nvPr>
            <p:ph type="sldNum" sz="quarter" idx="10"/>
          </p:nvPr>
        </p:nvSpPr>
        <p:spPr/>
        <p:txBody>
          <a:bodyPr/>
          <a:lstStyle/>
          <a:p>
            <a:fld id="{3F63EB8A-53A4-4077-8798-610E05BE84FE}" type="slidenum">
              <a:rPr lang="en-US" smtClean="0"/>
              <a:t>27</a:t>
            </a:fld>
            <a:endParaRPr lang="en-US"/>
          </a:p>
        </p:txBody>
      </p:sp>
    </p:spTree>
    <p:extLst>
      <p:ext uri="{BB962C8B-B14F-4D97-AF65-F5344CB8AC3E}">
        <p14:creationId xmlns:p14="http://schemas.microsoft.com/office/powerpoint/2010/main" val="37867741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88C26-F2EE-4531-A8A2-E8EE44056931}" type="slidenum">
              <a:rPr lang="en-US" smtClean="0"/>
              <a:t>28</a:t>
            </a:fld>
            <a:endParaRPr lang="en-US"/>
          </a:p>
        </p:txBody>
      </p:sp>
    </p:spTree>
    <p:extLst>
      <p:ext uri="{BB962C8B-B14F-4D97-AF65-F5344CB8AC3E}">
        <p14:creationId xmlns:p14="http://schemas.microsoft.com/office/powerpoint/2010/main" val="3673045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63EB8A-53A4-4077-8798-610E05BE84FE}" type="slidenum">
              <a:rPr lang="en-US" smtClean="0"/>
              <a:t>3</a:t>
            </a:fld>
            <a:endParaRPr lang="en-US"/>
          </a:p>
        </p:txBody>
      </p:sp>
    </p:spTree>
    <p:extLst>
      <p:ext uri="{BB962C8B-B14F-4D97-AF65-F5344CB8AC3E}">
        <p14:creationId xmlns:p14="http://schemas.microsoft.com/office/powerpoint/2010/main" val="1137551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63EB8A-53A4-4077-8798-610E05BE84FE}" type="slidenum">
              <a:rPr lang="en-US" smtClean="0"/>
              <a:t>4</a:t>
            </a:fld>
            <a:endParaRPr lang="en-US"/>
          </a:p>
        </p:txBody>
      </p:sp>
    </p:spTree>
    <p:extLst>
      <p:ext uri="{BB962C8B-B14F-4D97-AF65-F5344CB8AC3E}">
        <p14:creationId xmlns:p14="http://schemas.microsoft.com/office/powerpoint/2010/main" val="881324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8195A8-0CC9-4EC5-84EE-12317B82121E}" type="slidenum">
              <a:rPr lang="en-US" smtClean="0"/>
              <a:t>5</a:t>
            </a:fld>
            <a:endParaRPr lang="en-US"/>
          </a:p>
        </p:txBody>
      </p:sp>
    </p:spTree>
    <p:extLst>
      <p:ext uri="{BB962C8B-B14F-4D97-AF65-F5344CB8AC3E}">
        <p14:creationId xmlns:p14="http://schemas.microsoft.com/office/powerpoint/2010/main" val="3776020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95CD6-0A44-4E02-9A31-9477FA89C6CC}"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572198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50795A-3AEA-4113-9713-DCEC7476C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0447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7653DB-B31F-428D-9506-C3E312885146}"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9041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r>
              <a:rPr lang="en-US" dirty="0"/>
              <a:t>*App Service on Azure Stack is in Preview as of July 2017.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50795A-3AEA-4113-9713-DCEC7476C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97890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pic>
        <p:nvPicPr>
          <p:cNvPr id="3" name="Picture 2">
            <a:extLst>
              <a:ext uri="{FF2B5EF4-FFF2-40B4-BE49-F238E27FC236}">
                <a16:creationId xmlns:a16="http://schemas.microsoft.com/office/drawing/2014/main" id="{5C3560EA-E0BC-4D23-AB03-94687AB5777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750227"/>
            <a:ext cx="12193160" cy="3518745"/>
          </a:xfrm>
          <a:prstGeom prst="rect">
            <a:avLst/>
          </a:prstGeom>
        </p:spPr>
      </p:pic>
      <p:pic>
        <p:nvPicPr>
          <p:cNvPr id="4" name="Picture 3">
            <a:extLst>
              <a:ext uri="{FF2B5EF4-FFF2-40B4-BE49-F238E27FC236}">
                <a16:creationId xmlns:a16="http://schemas.microsoft.com/office/drawing/2014/main" id="{B4CBA2C8-3215-4ADB-AC4C-D39B15E75B6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a:off x="-1160" y="5098627"/>
            <a:ext cx="12193160" cy="3518745"/>
          </a:xfrm>
          <a:prstGeom prst="rect">
            <a:avLst/>
          </a:prstGeom>
        </p:spPr>
      </p:pic>
      <p:sp>
        <p:nvSpPr>
          <p:cNvPr id="6" name="TextBox 5">
            <a:extLst>
              <a:ext uri="{FF2B5EF4-FFF2-40B4-BE49-F238E27FC236}">
                <a16:creationId xmlns:a16="http://schemas.microsoft.com/office/drawing/2014/main" id="{3C13B10B-C71C-4EF5-A560-A735E108C70D}"/>
              </a:ext>
            </a:extLst>
          </p:cNvPr>
          <p:cNvSpPr txBox="1"/>
          <p:nvPr userDrawn="1"/>
        </p:nvSpPr>
        <p:spPr>
          <a:xfrm>
            <a:off x="380011" y="2087126"/>
            <a:ext cx="10390909" cy="904863"/>
          </a:xfrm>
          <a:prstGeom prst="rect">
            <a:avLst/>
          </a:prstGeom>
          <a:noFill/>
        </p:spPr>
        <p:txBody>
          <a:bodyPr wrap="square" lIns="182880" tIns="146304" rIns="182880" bIns="146304" rtlCol="0">
            <a:spAutoFit/>
          </a:bodyPr>
          <a:lstStyle/>
          <a:p>
            <a:pPr>
              <a:lnSpc>
                <a:spcPct val="90000"/>
              </a:lnSpc>
              <a:spcAft>
                <a:spcPts val="600"/>
              </a:spcAft>
            </a:pPr>
            <a:r>
              <a:rPr lang="en-US" sz="4400" dirty="0">
                <a:solidFill>
                  <a:schemeClr val="bg1"/>
                </a:solidFill>
              </a:rPr>
              <a:t>Session Title</a:t>
            </a:r>
          </a:p>
        </p:txBody>
      </p:sp>
      <p:sp>
        <p:nvSpPr>
          <p:cNvPr id="7" name="TextBox 6">
            <a:extLst>
              <a:ext uri="{FF2B5EF4-FFF2-40B4-BE49-F238E27FC236}">
                <a16:creationId xmlns:a16="http://schemas.microsoft.com/office/drawing/2014/main" id="{6944DF33-867A-4A36-83BA-1B9AEE45800C}"/>
              </a:ext>
            </a:extLst>
          </p:cNvPr>
          <p:cNvSpPr txBox="1"/>
          <p:nvPr userDrawn="1"/>
        </p:nvSpPr>
        <p:spPr>
          <a:xfrm>
            <a:off x="380011" y="4132614"/>
            <a:ext cx="4969823"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bg1"/>
                </a:solidFill>
              </a:rPr>
              <a:t>Speaker Name</a:t>
            </a:r>
          </a:p>
        </p:txBody>
      </p:sp>
      <p:sp>
        <p:nvSpPr>
          <p:cNvPr id="8" name="TextBox 7">
            <a:extLst>
              <a:ext uri="{FF2B5EF4-FFF2-40B4-BE49-F238E27FC236}">
                <a16:creationId xmlns:a16="http://schemas.microsoft.com/office/drawing/2014/main" id="{DE3E9E9A-5DF0-461C-9286-4130DEB11327}"/>
              </a:ext>
            </a:extLst>
          </p:cNvPr>
          <p:cNvSpPr txBox="1"/>
          <p:nvPr userDrawn="1"/>
        </p:nvSpPr>
        <p:spPr>
          <a:xfrm>
            <a:off x="8201320" y="5448693"/>
            <a:ext cx="4128940" cy="1541961"/>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bg1">
                    <a:lumMod val="95000"/>
                  </a:schemeClr>
                </a:solidFill>
                <a:latin typeface="+mj-lt"/>
              </a:rPr>
              <a:t>Learn. Imagine. Build.</a:t>
            </a:r>
            <a:br>
              <a:rPr lang="en-US" sz="2400" dirty="0">
                <a:solidFill>
                  <a:schemeClr val="bg1">
                    <a:lumMod val="95000"/>
                  </a:schemeClr>
                </a:solidFill>
              </a:rPr>
            </a:br>
            <a:r>
              <a:rPr lang="en-US" sz="6600" dirty="0">
                <a:solidFill>
                  <a:schemeClr val="bg1"/>
                </a:solidFill>
                <a:latin typeface="+mn-lt"/>
              </a:rPr>
              <a:t>.NET Conf</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0922703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7621126" cy="899665"/>
          </a:xfrm>
        </p:spPr>
        <p:txBody>
          <a:bodyPr/>
          <a:lstStyle/>
          <a:p>
            <a:r>
              <a:rPr lang="en-US" dirty="0"/>
              <a:t>Click to edit Master title style</a:t>
            </a:r>
          </a:p>
        </p:txBody>
      </p:sp>
      <p:sp>
        <p:nvSpPr>
          <p:cNvPr id="6" name="Text Placeholder 5"/>
          <p:cNvSpPr>
            <a:spLocks noGrp="1"/>
          </p:cNvSpPr>
          <p:nvPr>
            <p:ph type="body" sz="quarter" idx="10"/>
          </p:nvPr>
        </p:nvSpPr>
        <p:spPr>
          <a:xfrm>
            <a:off x="269240" y="1561183"/>
            <a:ext cx="7619610" cy="1798544"/>
          </a:xfrm>
        </p:spPr>
        <p:txBody>
          <a:bodyPr/>
          <a:lstStyle>
            <a:lvl1pPr marL="0" indent="0">
              <a:spcBef>
                <a:spcPts val="2353"/>
              </a:spcBef>
              <a:buNone/>
              <a:defRPr sz="3137">
                <a:gradFill>
                  <a:gsLst>
                    <a:gs pos="1250">
                      <a:schemeClr val="tx1"/>
                    </a:gs>
                    <a:gs pos="99000">
                      <a:schemeClr val="tx1"/>
                    </a:gs>
                  </a:gsLst>
                  <a:lin ang="5400000" scaled="0"/>
                </a:gradFill>
                <a:latin typeface="+mn-lt"/>
              </a:defRPr>
            </a:lvl1pPr>
            <a:lvl2pPr marL="0" indent="0">
              <a:buFontTx/>
              <a:buNone/>
              <a:defRPr sz="1765"/>
            </a:lvl2pPr>
            <a:lvl3pPr marL="0" indent="0">
              <a:buNone/>
              <a:defRPr sz="1765"/>
            </a:lvl3pPr>
            <a:lvl4pPr marL="0" indent="0">
              <a:buNone/>
              <a:defRPr sz="1568"/>
            </a:lvl4pPr>
            <a:lvl5pPr marL="0" indent="0">
              <a:buNone/>
              <a:defRPr sz="1568"/>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19F2EB70-40A7-4296-B4B7-A3A1F60CBDE9}"/>
              </a:ext>
            </a:extLst>
          </p:cNvPr>
          <p:cNvSpPr/>
          <p:nvPr userDrawn="1"/>
        </p:nvSpPr>
        <p:spPr bwMode="auto">
          <a:xfrm>
            <a:off x="7888849" y="0"/>
            <a:ext cx="430315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3918681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5412264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93280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85333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445309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85498" y="2881341"/>
            <a:ext cx="10010687" cy="1015663"/>
          </a:xfrm>
          <a:noFill/>
        </p:spPr>
        <p:txBody>
          <a:bodyPr wrap="square" tIns="91440" bIns="91440" anchor="t" anchorCtr="0">
            <a:spAutoFit/>
          </a:bodyPr>
          <a:lstStyle>
            <a:lvl1pPr>
              <a:defRPr sz="6000" spc="-98" baseline="0">
                <a:gradFill>
                  <a:gsLst>
                    <a:gs pos="0">
                      <a:schemeClr val="tx1"/>
                    </a:gs>
                    <a:gs pos="100000">
                      <a:schemeClr val="tx1"/>
                    </a:gs>
                  </a:gsLst>
                  <a:lin ang="5400000" scaled="0"/>
                </a:gradFill>
              </a:defRPr>
            </a:lvl1pPr>
          </a:lstStyle>
          <a:p>
            <a:r>
              <a:rPr lang="en-US"/>
              <a:t>Video title</a:t>
            </a:r>
          </a:p>
        </p:txBody>
      </p:sp>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326652" y="882710"/>
            <a:ext cx="7984402" cy="5763417"/>
          </a:xfrm>
          <a:prstGeom prst="rect">
            <a:avLst/>
          </a:prstGeom>
        </p:spPr>
      </p:pic>
      <p:sp>
        <p:nvSpPr>
          <p:cNvPr id="6" name="Rectangle 5"/>
          <p:cNvSpPr/>
          <p:nvPr/>
        </p:nvSpPr>
        <p:spPr bwMode="auto">
          <a:xfrm>
            <a:off x="880949" y="1070515"/>
            <a:ext cx="10415239" cy="463890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656622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Title Plain">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68047" y="2084172"/>
            <a:ext cx="11354714" cy="1158793"/>
          </a:xfrm>
          <a:noFill/>
        </p:spPr>
        <p:txBody>
          <a:bodyPr wrap="square" tIns="91440" bIns="91440" anchor="t" anchorCtr="0">
            <a:spAutoFit/>
          </a:bodyPr>
          <a:lstStyle>
            <a:lvl1pPr>
              <a:defRPr sz="7058" spc="-98" baseline="0">
                <a:solidFill>
                  <a:schemeClr val="bg1"/>
                </a:solidFill>
              </a:defRPr>
            </a:lvl1pPr>
          </a:lstStyle>
          <a:p>
            <a:r>
              <a:rPr lang="en-US"/>
              <a:t>Section title</a:t>
            </a:r>
          </a:p>
        </p:txBody>
      </p:sp>
    </p:spTree>
    <p:extLst>
      <p:ext uri="{BB962C8B-B14F-4D97-AF65-F5344CB8AC3E}">
        <p14:creationId xmlns:p14="http://schemas.microsoft.com/office/powerpoint/2010/main" val="98161524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Purpl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6029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1491147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370906" y="-217"/>
            <a:ext cx="935477" cy="5654619"/>
            <a:chOff x="12618967" y="-221"/>
            <a:chExt cx="954235" cy="5767187"/>
          </a:xfrm>
        </p:grpSpPr>
        <p:grpSp>
          <p:nvGrpSpPr>
            <p:cNvPr id="18" name="Group 17"/>
            <p:cNvGrpSpPr/>
            <p:nvPr userDrawn="1"/>
          </p:nvGrpSpPr>
          <p:grpSpPr>
            <a:xfrm>
              <a:off x="12618967" y="-221"/>
              <a:ext cx="954235" cy="5767187"/>
              <a:chOff x="12618967" y="-221"/>
              <a:chExt cx="954235" cy="5767187"/>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0 G:120 B:215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a:gradFill>
                        <a:gsLst>
                          <a:gs pos="92035">
                            <a:srgbClr val="505050"/>
                          </a:gs>
                          <a:gs pos="27000">
                            <a:srgbClr val="505050"/>
                          </a:gs>
                        </a:gsLst>
                        <a:lin ang="5400000" scaled="0"/>
                      </a:gradFill>
                      <a:ea typeface="Segoe UI" pitchFamily="34" charset="0"/>
                      <a:cs typeface="Segoe UI" pitchFamily="34" charset="0"/>
                    </a:rPr>
                    <a:t>R:</a:t>
                  </a:r>
                  <a:r>
                    <a:rPr lang="en-US" sz="490" baseline="0">
                      <a:gradFill>
                        <a:gsLst>
                          <a:gs pos="92035">
                            <a:srgbClr val="505050"/>
                          </a:gs>
                          <a:gs pos="27000">
                            <a:srgbClr val="505050"/>
                          </a:gs>
                        </a:gsLst>
                        <a:lin ang="5400000" scaled="0"/>
                      </a:gradFill>
                      <a:ea typeface="Segoe UI" pitchFamily="34" charset="0"/>
                      <a:cs typeface="Segoe UI" pitchFamily="34" charset="0"/>
                    </a:rPr>
                    <a:t>210 G:210 B:210</a:t>
                  </a:r>
                  <a:endParaRPr lang="en-US" sz="49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4102" fontAlgn="base">
                    <a:lnSpc>
                      <a:spcPct val="100000"/>
                    </a:lnSpc>
                    <a:spcBef>
                      <a:spcPct val="0"/>
                    </a:spcBef>
                    <a:spcAft>
                      <a:spcPct val="0"/>
                    </a:spcAft>
                  </a:pPr>
                  <a:r>
                    <a:rPr lang="en-US" sz="490">
                      <a:gradFill>
                        <a:gsLst>
                          <a:gs pos="0">
                            <a:srgbClr val="FFFFFF"/>
                          </a:gs>
                          <a:gs pos="100000">
                            <a:srgbClr val="FFFFFF"/>
                          </a:gs>
                        </a:gsLst>
                        <a:lin ang="5400000" scaled="0"/>
                      </a:gradFill>
                      <a:ea typeface="Segoe UI" pitchFamily="34" charset="0"/>
                      <a:cs typeface="Segoe UI" pitchFamily="34" charset="0"/>
                    </a:rPr>
                    <a:t>R:92</a:t>
                  </a:r>
                  <a:r>
                    <a:rPr lang="en-US" sz="490" baseline="0">
                      <a:gradFill>
                        <a:gsLst>
                          <a:gs pos="0">
                            <a:srgbClr val="FFFFFF"/>
                          </a:gs>
                          <a:gs pos="100000">
                            <a:srgbClr val="FFFFFF"/>
                          </a:gs>
                        </a:gsLst>
                        <a:lin ang="5400000" scaled="0"/>
                      </a:gradFill>
                      <a:ea typeface="Segoe UI" pitchFamily="34" charset="0"/>
                      <a:cs typeface="Segoe UI" pitchFamily="34" charset="0"/>
                    </a:rPr>
                    <a:t> G:45 B:145</a:t>
                  </a:r>
                  <a:endParaRPr lang="en-US" sz="49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80 G:80 B:80</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115 G:115 B:115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solidFill>
                        <a:srgbClr val="000000"/>
                      </a:soli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R:0</a:t>
                  </a:r>
                  <a:r>
                    <a:rPr lang="en-US" sz="490" baseline="0">
                      <a:gradFill>
                        <a:gsLst>
                          <a:gs pos="2092">
                            <a:srgbClr val="F8F8F8"/>
                          </a:gs>
                          <a:gs pos="10042">
                            <a:srgbClr val="F8F8F8"/>
                          </a:gs>
                        </a:gsLst>
                        <a:lin ang="5400000" scaled="0"/>
                      </a:gradFill>
                      <a:ea typeface="Segoe UI" pitchFamily="34" charset="0"/>
                      <a:cs typeface="Segoe UI" pitchFamily="34" charset="0"/>
                    </a:rPr>
                    <a:t> G:130 B:114</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Secondary colors (use only when</a:t>
                </a:r>
                <a:r>
                  <a:rPr lang="en-US" sz="980" baseline="0">
                    <a:gradFill>
                      <a:gsLst>
                        <a:gs pos="2917">
                          <a:schemeClr val="tx1"/>
                        </a:gs>
                        <a:gs pos="30000">
                          <a:schemeClr val="tx1"/>
                        </a:gs>
                      </a:gsLst>
                      <a:lin ang="5400000" scaled="0"/>
                    </a:gradFill>
                  </a:rPr>
                  <a:t> necessary)</a:t>
                </a:r>
                <a:endParaRPr lang="en-US" sz="980">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grpSp>
      <p:grpSp>
        <p:nvGrpSpPr>
          <p:cNvPr id="7" name="Group 6">
            <a:extLst>
              <a:ext uri="{FF2B5EF4-FFF2-40B4-BE49-F238E27FC236}">
                <a16:creationId xmlns:a16="http://schemas.microsoft.com/office/drawing/2014/main" id="{51AC467E-40BB-4167-B886-3BE80F4C6BFF}"/>
              </a:ext>
            </a:extLst>
          </p:cNvPr>
          <p:cNvGrpSpPr/>
          <p:nvPr userDrawn="1"/>
        </p:nvGrpSpPr>
        <p:grpSpPr>
          <a:xfrm>
            <a:off x="1" y="6150820"/>
            <a:ext cx="13541654" cy="904863"/>
            <a:chOff x="1" y="6150820"/>
            <a:chExt cx="13541654" cy="904863"/>
          </a:xfrm>
        </p:grpSpPr>
        <p:pic>
          <p:nvPicPr>
            <p:cNvPr id="6" name="Picture 5">
              <a:extLst>
                <a:ext uri="{FF2B5EF4-FFF2-40B4-BE49-F238E27FC236}">
                  <a16:creationId xmlns:a16="http://schemas.microsoft.com/office/drawing/2014/main" id="{06122FB3-2713-493C-AB08-276B6613B152}"/>
                </a:ext>
              </a:extLst>
            </p:cNvPr>
            <p:cNvPicPr>
              <a:picLocks noChangeAspect="1"/>
            </p:cNvPicPr>
            <p:nvPr userDrawn="1"/>
          </p:nvPicPr>
          <p:blipFill>
            <a:blip r:embed="rId12"/>
            <a:stretch>
              <a:fillRect/>
            </a:stretch>
          </p:blipFill>
          <p:spPr>
            <a:xfrm>
              <a:off x="1" y="6272117"/>
              <a:ext cx="12192000" cy="590550"/>
            </a:xfrm>
            <a:prstGeom prst="rect">
              <a:avLst/>
            </a:prstGeom>
          </p:spPr>
        </p:pic>
        <p:sp>
          <p:nvSpPr>
            <p:cNvPr id="21" name="TextBox 20">
              <a:extLst>
                <a:ext uri="{FF2B5EF4-FFF2-40B4-BE49-F238E27FC236}">
                  <a16:creationId xmlns:a16="http://schemas.microsoft.com/office/drawing/2014/main" id="{6F9C8AD2-E3AF-433C-91E6-F177F22D3A0D}"/>
                </a:ext>
              </a:extLst>
            </p:cNvPr>
            <p:cNvSpPr txBox="1"/>
            <p:nvPr userDrawn="1"/>
          </p:nvSpPr>
          <p:spPr>
            <a:xfrm>
              <a:off x="9412715" y="6150820"/>
              <a:ext cx="4128940" cy="904863"/>
            </a:xfrm>
            <a:prstGeom prst="rect">
              <a:avLst/>
            </a:prstGeom>
            <a:noFill/>
            <a:effectLst>
              <a:outerShdw sx="1000" sy="1000" algn="ctr" rotWithShape="0">
                <a:schemeClr val="bg1"/>
              </a:outerShdw>
            </a:effectLst>
          </p:spPr>
          <p:txBody>
            <a:bodyPr wrap="square" lIns="182880" tIns="146304" rIns="182880" bIns="146304" rtlCol="0">
              <a:spAutoFit/>
            </a:bodyPr>
            <a:lstStyle/>
            <a:p>
              <a:pPr>
                <a:lnSpc>
                  <a:spcPct val="90000"/>
                </a:lnSpc>
                <a:spcAft>
                  <a:spcPts val="600"/>
                </a:spcAft>
              </a:pPr>
              <a:r>
                <a:rPr lang="en-US" sz="4400" dirty="0">
                  <a:solidFill>
                    <a:srgbClr val="F8F8F8"/>
                  </a:solidFill>
                  <a:effectLst/>
                  <a:latin typeface="+mn-lt"/>
                </a:rPr>
                <a:t>.NET Conf</a:t>
              </a:r>
              <a:endParaRPr lang="en-US" sz="4400" dirty="0">
                <a:solidFill>
                  <a:srgbClr val="F8F8F8"/>
                </a:solidFill>
                <a:effectLst/>
              </a:endParaRPr>
            </a:p>
          </p:txBody>
        </p:sp>
      </p:grpSp>
    </p:spTree>
    <p:extLst>
      <p:ext uri="{BB962C8B-B14F-4D97-AF65-F5344CB8AC3E}">
        <p14:creationId xmlns:p14="http://schemas.microsoft.com/office/powerpoint/2010/main" val="3512875427"/>
      </p:ext>
    </p:extLst>
  </p:cSld>
  <p:clrMap bg1="lt1" tx1="dk1" bg2="lt2" tx2="dk2" accent1="accent1" accent2="accent2" accent3="accent3" accent4="accent4" accent5="accent5" accent6="accent6" hlink="hlink" folHlink="folHlink"/>
  <p:sldLayoutIdLst>
    <p:sldLayoutId id="2147483675" r:id="rId1"/>
    <p:sldLayoutId id="2147483677" r:id="rId2"/>
    <p:sldLayoutId id="2147483678" r:id="rId3"/>
    <p:sldLayoutId id="2147483679" r:id="rId4"/>
    <p:sldLayoutId id="2147483680" r:id="rId5"/>
    <p:sldLayoutId id="2147483683" r:id="rId6"/>
    <p:sldLayoutId id="2147483686" r:id="rId7"/>
    <p:sldLayoutId id="2147483687" r:id="rId8"/>
    <p:sldLayoutId id="2147483697" r:id="rId9"/>
    <p:sldLayoutId id="2147483698" r:id="rId1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6.jp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hyperlink" Target="https://azure.microsoft.com/it-it/free/free-account-faq/"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s://functions.azure.com/" TargetMode="External"/><Relationship Id="rId5" Type="http://schemas.openxmlformats.org/officeDocument/2006/relationships/hyperlink" Target="aka.ms/tryappservice" TargetMode="External"/><Relationship Id="rId4" Type="http://schemas.openxmlformats.org/officeDocument/2006/relationships/hyperlink" Target="https://docs.microsoft.com/"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7.png"/><Relationship Id="rId7"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E338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91E340D-E4F5-43F6-B9CB-F9B75FA827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50227"/>
            <a:ext cx="12193160" cy="3518745"/>
          </a:xfrm>
          <a:prstGeom prst="rect">
            <a:avLst/>
          </a:prstGeom>
        </p:spPr>
      </p:pic>
      <p:pic>
        <p:nvPicPr>
          <p:cNvPr id="7" name="Picture 6">
            <a:extLst>
              <a:ext uri="{FF2B5EF4-FFF2-40B4-BE49-F238E27FC236}">
                <a16:creationId xmlns:a16="http://schemas.microsoft.com/office/drawing/2014/main" id="{6F1C0FB0-4C94-4FAB-9C64-1B93E8C5E2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160" y="5098627"/>
            <a:ext cx="12193160" cy="3518745"/>
          </a:xfrm>
          <a:prstGeom prst="rect">
            <a:avLst/>
          </a:prstGeom>
        </p:spPr>
      </p:pic>
      <p:sp>
        <p:nvSpPr>
          <p:cNvPr id="2" name="Title 1">
            <a:extLst>
              <a:ext uri="{FF2B5EF4-FFF2-40B4-BE49-F238E27FC236}">
                <a16:creationId xmlns:a16="http://schemas.microsoft.com/office/drawing/2014/main" id="{7DF6E106-D1CC-47CA-8569-84F2DB6A7E68}"/>
              </a:ext>
            </a:extLst>
          </p:cNvPr>
          <p:cNvSpPr>
            <a:spLocks noGrp="1"/>
          </p:cNvSpPr>
          <p:nvPr>
            <p:ph type="title"/>
          </p:nvPr>
        </p:nvSpPr>
        <p:spPr>
          <a:xfrm>
            <a:off x="7897092" y="5462650"/>
            <a:ext cx="4294908" cy="724705"/>
          </a:xfrm>
        </p:spPr>
        <p:txBody>
          <a:bodyPr/>
          <a:lstStyle/>
          <a:p>
            <a:r>
              <a:rPr lang="en-US" sz="2800" dirty="0">
                <a:solidFill>
                  <a:schemeClr val="bg1">
                    <a:lumMod val="95000"/>
                  </a:schemeClr>
                </a:solidFill>
              </a:rPr>
              <a:t> Learn. Imagine. Build.</a:t>
            </a:r>
            <a:br>
              <a:rPr lang="en-US" dirty="0">
                <a:solidFill>
                  <a:schemeClr val="bg1">
                    <a:lumMod val="95000"/>
                  </a:schemeClr>
                </a:solidFill>
              </a:rPr>
            </a:br>
            <a:r>
              <a:rPr lang="en-US" sz="7200" dirty="0">
                <a:solidFill>
                  <a:schemeClr val="bg1"/>
                </a:solidFill>
                <a:latin typeface="+mn-lt"/>
              </a:rPr>
              <a:t>.NET Conf</a:t>
            </a:r>
            <a:br>
              <a:rPr lang="en-US" dirty="0">
                <a:solidFill>
                  <a:schemeClr val="bg1"/>
                </a:solidFill>
                <a:latin typeface="+mn-lt"/>
              </a:rPr>
            </a:br>
            <a:br>
              <a:rPr lang="en-US" dirty="0">
                <a:solidFill>
                  <a:schemeClr val="bg1"/>
                </a:solidFill>
              </a:rPr>
            </a:br>
            <a:endParaRPr lang="en-US" dirty="0">
              <a:solidFill>
                <a:schemeClr val="bg1"/>
              </a:solidFill>
            </a:endParaRPr>
          </a:p>
        </p:txBody>
      </p:sp>
      <p:sp>
        <p:nvSpPr>
          <p:cNvPr id="3" name="TextBox 2">
            <a:extLst>
              <a:ext uri="{FF2B5EF4-FFF2-40B4-BE49-F238E27FC236}">
                <a16:creationId xmlns:a16="http://schemas.microsoft.com/office/drawing/2014/main" id="{5E058538-92E4-4599-A7E3-7B6D8A353732}"/>
              </a:ext>
            </a:extLst>
          </p:cNvPr>
          <p:cNvSpPr txBox="1"/>
          <p:nvPr/>
        </p:nvSpPr>
        <p:spPr>
          <a:xfrm>
            <a:off x="380011" y="2087126"/>
            <a:ext cx="10390909" cy="904863"/>
          </a:xfrm>
          <a:prstGeom prst="rect">
            <a:avLst/>
          </a:prstGeom>
          <a:noFill/>
        </p:spPr>
        <p:txBody>
          <a:bodyPr wrap="square" lIns="182880" tIns="146304" rIns="182880" bIns="146304" rtlCol="0">
            <a:spAutoFit/>
          </a:bodyPr>
          <a:lstStyle/>
          <a:p>
            <a:pPr>
              <a:lnSpc>
                <a:spcPct val="90000"/>
              </a:lnSpc>
              <a:spcAft>
                <a:spcPts val="600"/>
              </a:spcAft>
            </a:pPr>
            <a:r>
              <a:rPr lang="en-US" sz="4400" dirty="0" err="1">
                <a:solidFill>
                  <a:schemeClr val="bg1"/>
                </a:solidFill>
              </a:rPr>
              <a:t>.Net</a:t>
            </a:r>
            <a:r>
              <a:rPr lang="en-US" sz="4400" dirty="0">
                <a:solidFill>
                  <a:schemeClr val="bg1"/>
                </a:solidFill>
              </a:rPr>
              <a:t> &lt;3 Azure</a:t>
            </a:r>
          </a:p>
        </p:txBody>
      </p:sp>
      <p:sp>
        <p:nvSpPr>
          <p:cNvPr id="4" name="TextBox 3">
            <a:extLst>
              <a:ext uri="{FF2B5EF4-FFF2-40B4-BE49-F238E27FC236}">
                <a16:creationId xmlns:a16="http://schemas.microsoft.com/office/drawing/2014/main" id="{D04B2266-E97B-470D-97CF-784B6D847E77}"/>
              </a:ext>
            </a:extLst>
          </p:cNvPr>
          <p:cNvSpPr txBox="1"/>
          <p:nvPr/>
        </p:nvSpPr>
        <p:spPr>
          <a:xfrm>
            <a:off x="380011" y="3735177"/>
            <a:ext cx="4969823" cy="1363450"/>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bg1"/>
                </a:solidFill>
              </a:rPr>
              <a:t>Riccardo Cappello</a:t>
            </a:r>
          </a:p>
          <a:p>
            <a:pPr>
              <a:lnSpc>
                <a:spcPct val="90000"/>
              </a:lnSpc>
              <a:spcAft>
                <a:spcPts val="600"/>
              </a:spcAft>
            </a:pPr>
            <a:r>
              <a:rPr lang="it-IT" sz="2400" dirty="0">
                <a:solidFill>
                  <a:schemeClr val="bg1"/>
                </a:solidFill>
              </a:rPr>
              <a:t>https://about.me/rcappello</a:t>
            </a:r>
          </a:p>
          <a:p>
            <a:pPr>
              <a:lnSpc>
                <a:spcPct val="90000"/>
              </a:lnSpc>
              <a:spcAft>
                <a:spcPts val="600"/>
              </a:spcAft>
            </a:pPr>
            <a:r>
              <a:rPr lang="en-US" dirty="0">
                <a:solidFill>
                  <a:schemeClr val="bg1"/>
                </a:solidFill>
              </a:rPr>
              <a:t>@</a:t>
            </a:r>
            <a:r>
              <a:rPr lang="en-US" dirty="0" err="1">
                <a:solidFill>
                  <a:schemeClr val="bg1"/>
                </a:solidFill>
              </a:rPr>
              <a:t>rcappello</a:t>
            </a:r>
            <a:endParaRPr lang="en-US" dirty="0">
              <a:solidFill>
                <a:schemeClr val="bg1"/>
              </a:solidFill>
            </a:endParaRPr>
          </a:p>
        </p:txBody>
      </p:sp>
      <p:pic>
        <p:nvPicPr>
          <p:cNvPr id="8" name="Immagine 3">
            <a:extLst>
              <a:ext uri="{FF2B5EF4-FFF2-40B4-BE49-F238E27FC236}">
                <a16:creationId xmlns:a16="http://schemas.microsoft.com/office/drawing/2014/main" id="{F9656E40-397E-4310-8D82-014CF5931C2C}"/>
              </a:ext>
            </a:extLst>
          </p:cNvPr>
          <p:cNvPicPr>
            <a:picLocks noChangeAspect="1"/>
          </p:cNvPicPr>
          <p:nvPr/>
        </p:nvPicPr>
        <p:blipFill>
          <a:blip r:embed="rId4"/>
          <a:stretch>
            <a:fillRect/>
          </a:stretch>
        </p:blipFill>
        <p:spPr>
          <a:xfrm>
            <a:off x="11116214" y="3516086"/>
            <a:ext cx="926984" cy="1460317"/>
          </a:xfrm>
          <a:prstGeom prst="rect">
            <a:avLst/>
          </a:prstGeom>
        </p:spPr>
      </p:pic>
      <p:pic>
        <p:nvPicPr>
          <p:cNvPr id="9" name="Immagine 4">
            <a:extLst>
              <a:ext uri="{FF2B5EF4-FFF2-40B4-BE49-F238E27FC236}">
                <a16:creationId xmlns:a16="http://schemas.microsoft.com/office/drawing/2014/main" id="{372E6871-FDFC-424E-859B-5F1A3FA612AE}"/>
              </a:ext>
            </a:extLst>
          </p:cNvPr>
          <p:cNvPicPr>
            <a:picLocks noChangeAspect="1"/>
          </p:cNvPicPr>
          <p:nvPr/>
        </p:nvPicPr>
        <p:blipFill>
          <a:blip r:embed="rId5"/>
          <a:stretch>
            <a:fillRect/>
          </a:stretch>
        </p:blipFill>
        <p:spPr>
          <a:xfrm>
            <a:off x="9887280" y="3951071"/>
            <a:ext cx="1025332" cy="1025332"/>
          </a:xfrm>
          <a:prstGeom prst="rect">
            <a:avLst/>
          </a:prstGeom>
        </p:spPr>
      </p:pic>
    </p:spTree>
    <p:extLst>
      <p:ext uri="{BB962C8B-B14F-4D97-AF65-F5344CB8AC3E}">
        <p14:creationId xmlns:p14="http://schemas.microsoft.com/office/powerpoint/2010/main" val="11178283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a:t>
            </a:r>
          </a:p>
        </p:txBody>
      </p:sp>
      <p:sp>
        <p:nvSpPr>
          <p:cNvPr id="3" name="Content Placeholder 2"/>
          <p:cNvSpPr>
            <a:spLocks noGrp="1"/>
          </p:cNvSpPr>
          <p:nvPr>
            <p:ph idx="1"/>
          </p:nvPr>
        </p:nvSpPr>
        <p:spPr/>
        <p:txBody>
          <a:bodyPr/>
          <a:lstStyle/>
          <a:p>
            <a:endParaRPr lang="en-US" sz="3600" dirty="0"/>
          </a:p>
          <a:p>
            <a:endParaRPr lang="en-US" sz="3600" dirty="0"/>
          </a:p>
          <a:p>
            <a:r>
              <a:rPr lang="en-US" sz="3600" dirty="0"/>
              <a:t>Lightweight alternative to virtual machines</a:t>
            </a:r>
          </a:p>
          <a:p>
            <a:r>
              <a:rPr lang="en-US" sz="3600" dirty="0"/>
              <a:t>Smaller, less expensive, faster to start up, and self-contained</a:t>
            </a:r>
          </a:p>
          <a:p>
            <a:pPr lvl="1"/>
            <a:endParaRPr lang="en-US" sz="2000" dirty="0"/>
          </a:p>
        </p:txBody>
      </p:sp>
      <p:sp>
        <p:nvSpPr>
          <p:cNvPr id="4" name="Rectangle 3"/>
          <p:cNvSpPr/>
          <p:nvPr/>
        </p:nvSpPr>
        <p:spPr>
          <a:xfrm>
            <a:off x="1304693" y="5732860"/>
            <a:ext cx="4415882"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Host Operating System</a:t>
            </a:r>
          </a:p>
        </p:txBody>
      </p:sp>
      <p:sp>
        <p:nvSpPr>
          <p:cNvPr id="6" name="Rectangle 5"/>
          <p:cNvSpPr/>
          <p:nvPr/>
        </p:nvSpPr>
        <p:spPr>
          <a:xfrm>
            <a:off x="1304693" y="5220968"/>
            <a:ext cx="4415882" cy="42247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Hypervisor</a:t>
            </a:r>
          </a:p>
        </p:txBody>
      </p:sp>
      <p:sp>
        <p:nvSpPr>
          <p:cNvPr id="8" name="Rectangle 7"/>
          <p:cNvSpPr/>
          <p:nvPr/>
        </p:nvSpPr>
        <p:spPr>
          <a:xfrm>
            <a:off x="1304693" y="4263482"/>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Guest OS</a:t>
            </a:r>
          </a:p>
        </p:txBody>
      </p:sp>
      <p:sp>
        <p:nvSpPr>
          <p:cNvPr id="11" name="Rectangle 10"/>
          <p:cNvSpPr/>
          <p:nvPr/>
        </p:nvSpPr>
        <p:spPr>
          <a:xfrm>
            <a:off x="1304693" y="3751590"/>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14" name="Rectangle 13"/>
          <p:cNvSpPr/>
          <p:nvPr/>
        </p:nvSpPr>
        <p:spPr>
          <a:xfrm>
            <a:off x="1304693" y="3239698"/>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3" name="Rectangle 22"/>
          <p:cNvSpPr/>
          <p:nvPr/>
        </p:nvSpPr>
        <p:spPr>
          <a:xfrm>
            <a:off x="2810107" y="4263482"/>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Guest OS</a:t>
            </a:r>
          </a:p>
        </p:txBody>
      </p:sp>
      <p:sp>
        <p:nvSpPr>
          <p:cNvPr id="24" name="Rectangle 23"/>
          <p:cNvSpPr/>
          <p:nvPr/>
        </p:nvSpPr>
        <p:spPr>
          <a:xfrm>
            <a:off x="2810107" y="3751590"/>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25" name="Rectangle 24"/>
          <p:cNvSpPr/>
          <p:nvPr/>
        </p:nvSpPr>
        <p:spPr>
          <a:xfrm>
            <a:off x="2810107" y="3239698"/>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6" name="Rectangle 25"/>
          <p:cNvSpPr/>
          <p:nvPr/>
        </p:nvSpPr>
        <p:spPr>
          <a:xfrm>
            <a:off x="4315521" y="4263482"/>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Guest OS</a:t>
            </a:r>
          </a:p>
        </p:txBody>
      </p:sp>
      <p:sp>
        <p:nvSpPr>
          <p:cNvPr id="27" name="Rectangle 26"/>
          <p:cNvSpPr/>
          <p:nvPr/>
        </p:nvSpPr>
        <p:spPr>
          <a:xfrm>
            <a:off x="4315521" y="3751590"/>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28" name="Rectangle 27"/>
          <p:cNvSpPr/>
          <p:nvPr/>
        </p:nvSpPr>
        <p:spPr>
          <a:xfrm>
            <a:off x="4315521" y="3239698"/>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9" name="Rectangle 28"/>
          <p:cNvSpPr/>
          <p:nvPr/>
        </p:nvSpPr>
        <p:spPr>
          <a:xfrm>
            <a:off x="6501162" y="5732860"/>
            <a:ext cx="4415882"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Operating System</a:t>
            </a:r>
          </a:p>
        </p:txBody>
      </p:sp>
      <p:sp>
        <p:nvSpPr>
          <p:cNvPr id="30" name="Rectangle 29"/>
          <p:cNvSpPr/>
          <p:nvPr/>
        </p:nvSpPr>
        <p:spPr>
          <a:xfrm>
            <a:off x="6501162" y="5220968"/>
            <a:ext cx="4415882" cy="42247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Container Engine</a:t>
            </a:r>
          </a:p>
        </p:txBody>
      </p:sp>
      <p:sp>
        <p:nvSpPr>
          <p:cNvPr id="32" name="Rectangle 31"/>
          <p:cNvSpPr/>
          <p:nvPr/>
        </p:nvSpPr>
        <p:spPr>
          <a:xfrm>
            <a:off x="6501162" y="4709076"/>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3" name="Rectangle 32"/>
          <p:cNvSpPr/>
          <p:nvPr/>
        </p:nvSpPr>
        <p:spPr>
          <a:xfrm>
            <a:off x="6501162" y="4197184"/>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35" name="Rectangle 34"/>
          <p:cNvSpPr/>
          <p:nvPr/>
        </p:nvSpPr>
        <p:spPr>
          <a:xfrm>
            <a:off x="8006576" y="4709076"/>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6" name="Rectangle 35"/>
          <p:cNvSpPr/>
          <p:nvPr/>
        </p:nvSpPr>
        <p:spPr>
          <a:xfrm>
            <a:off x="8006576" y="4197184"/>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38" name="Rectangle 37"/>
          <p:cNvSpPr/>
          <p:nvPr/>
        </p:nvSpPr>
        <p:spPr>
          <a:xfrm>
            <a:off x="9511990" y="4709076"/>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9" name="Rectangle 38"/>
          <p:cNvSpPr/>
          <p:nvPr/>
        </p:nvSpPr>
        <p:spPr>
          <a:xfrm>
            <a:off x="9511990" y="4197184"/>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40" name="TextBox 39"/>
          <p:cNvSpPr txBox="1"/>
          <p:nvPr/>
        </p:nvSpPr>
        <p:spPr>
          <a:xfrm>
            <a:off x="1215483" y="2778033"/>
            <a:ext cx="4505092" cy="461665"/>
          </a:xfrm>
          <a:prstGeom prst="rect">
            <a:avLst/>
          </a:prstGeom>
          <a:noFill/>
        </p:spPr>
        <p:txBody>
          <a:bodyPr wrap="square" rtlCol="0">
            <a:spAutoFit/>
          </a:bodyPr>
          <a:lstStyle/>
          <a:p>
            <a:pPr algn="ctr"/>
            <a:r>
              <a:rPr lang="en-US" sz="2400" dirty="0">
                <a:solidFill>
                  <a:srgbClr val="235888"/>
                </a:solidFill>
              </a:rPr>
              <a:t>Virtual Machines</a:t>
            </a:r>
          </a:p>
        </p:txBody>
      </p:sp>
      <p:sp>
        <p:nvSpPr>
          <p:cNvPr id="41" name="TextBox 40"/>
          <p:cNvSpPr txBox="1"/>
          <p:nvPr/>
        </p:nvSpPr>
        <p:spPr>
          <a:xfrm>
            <a:off x="6456557" y="3731996"/>
            <a:ext cx="4505092" cy="461665"/>
          </a:xfrm>
          <a:prstGeom prst="rect">
            <a:avLst/>
          </a:prstGeom>
          <a:noFill/>
        </p:spPr>
        <p:txBody>
          <a:bodyPr wrap="square" rtlCol="0">
            <a:spAutoFit/>
          </a:bodyPr>
          <a:lstStyle/>
          <a:p>
            <a:pPr algn="ctr"/>
            <a:r>
              <a:rPr lang="en-US" sz="2400" dirty="0">
                <a:solidFill>
                  <a:srgbClr val="235888"/>
                </a:solidFill>
              </a:rPr>
              <a:t>Containers</a:t>
            </a:r>
          </a:p>
        </p:txBody>
      </p:sp>
    </p:spTree>
    <p:extLst>
      <p:ext uri="{BB962C8B-B14F-4D97-AF65-F5344CB8AC3E}">
        <p14:creationId xmlns:p14="http://schemas.microsoft.com/office/powerpoint/2010/main" val="401704913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a:t>
            </a:r>
          </a:p>
        </p:txBody>
      </p:sp>
      <p:sp>
        <p:nvSpPr>
          <p:cNvPr id="3" name="Content Placeholder 2"/>
          <p:cNvSpPr>
            <a:spLocks noGrp="1"/>
          </p:cNvSpPr>
          <p:nvPr>
            <p:ph idx="1"/>
          </p:nvPr>
        </p:nvSpPr>
        <p:spPr>
          <a:xfrm>
            <a:off x="838200" y="1825625"/>
            <a:ext cx="5729868" cy="4351338"/>
          </a:xfrm>
        </p:spPr>
        <p:txBody>
          <a:bodyPr>
            <a:normAutofit fontScale="92500" lnSpcReduction="20000"/>
          </a:bodyPr>
          <a:lstStyle/>
          <a:p>
            <a:r>
              <a:rPr lang="en-US" dirty="0"/>
              <a:t>Leading open-source containerization platform</a:t>
            </a:r>
          </a:p>
          <a:p>
            <a:endParaRPr lang="en-US" dirty="0"/>
          </a:p>
          <a:p>
            <a:endParaRPr lang="en-US" dirty="0"/>
          </a:p>
          <a:p>
            <a:endParaRPr lang="en-US" dirty="0"/>
          </a:p>
          <a:p>
            <a:endParaRPr lang="en-US" dirty="0"/>
          </a:p>
          <a:p>
            <a:endParaRPr lang="en-US" dirty="0"/>
          </a:p>
          <a:p>
            <a:r>
              <a:rPr lang="en-US" dirty="0"/>
              <a:t>Supported natively in Azure</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8568" y="1296374"/>
            <a:ext cx="6497052" cy="5409839"/>
          </a:xfrm>
          <a:prstGeom prst="rect">
            <a:avLst/>
          </a:prstGeom>
        </p:spPr>
      </p:pic>
      <p:sp>
        <p:nvSpPr>
          <p:cNvPr id="5" name="TextBox 4"/>
          <p:cNvSpPr txBox="1"/>
          <p:nvPr/>
        </p:nvSpPr>
        <p:spPr>
          <a:xfrm>
            <a:off x="1059365" y="2985630"/>
            <a:ext cx="4650059" cy="2031325"/>
          </a:xfrm>
          <a:prstGeom prst="rect">
            <a:avLst/>
          </a:prstGeom>
          <a:noFill/>
        </p:spPr>
        <p:txBody>
          <a:bodyPr wrap="square" rtlCol="0">
            <a:spAutoFit/>
          </a:bodyPr>
          <a:lstStyle/>
          <a:p>
            <a:r>
              <a:rPr lang="en-US" i="1" dirty="0">
                <a:solidFill>
                  <a:srgbClr val="4D9CD7"/>
                </a:solidFill>
              </a:rPr>
              <a:t>Docker containers wrap up a piece of software in a complete filesystem that contains everything it needs to run: code, runtime, system tools, system libraries – anything you can install on a server. This guarantees that it will always run the same, regardless of the environment it is running in</a:t>
            </a:r>
          </a:p>
        </p:txBody>
      </p:sp>
    </p:spTree>
    <p:extLst>
      <p:ext uri="{BB962C8B-B14F-4D97-AF65-F5344CB8AC3E}">
        <p14:creationId xmlns:p14="http://schemas.microsoft.com/office/powerpoint/2010/main" val="78248572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Web app for containers</a:t>
            </a:r>
          </a:p>
        </p:txBody>
      </p:sp>
      <p:sp>
        <p:nvSpPr>
          <p:cNvPr id="70" name="TextBox 69"/>
          <p:cNvSpPr txBox="1"/>
          <p:nvPr/>
        </p:nvSpPr>
        <p:spPr>
          <a:xfrm>
            <a:off x="269241" y="1622814"/>
            <a:ext cx="3854628" cy="4764698"/>
          </a:xfrm>
          <a:prstGeom prst="rect">
            <a:avLst/>
          </a:prstGeom>
          <a:solidFill>
            <a:schemeClr val="accent5">
              <a:lumMod val="75000"/>
            </a:schemeClr>
          </a:solidFill>
        </p:spPr>
        <p:txBody>
          <a:bodyPr wrap="square" lIns="175761" tIns="140609" rIns="175761" bIns="140609" rtlCol="0">
            <a:noAutofit/>
          </a:bodyPr>
          <a:lstStyle/>
          <a:p>
            <a:pPr algn="ctr" defTabSz="878163">
              <a:lnSpc>
                <a:spcPct val="90000"/>
              </a:lnSpc>
              <a:tabLst>
                <a:tab pos="860864" algn="l"/>
              </a:tabLst>
              <a:defRPr/>
            </a:pPr>
            <a:r>
              <a:rPr lang="en-US" sz="2353" kern="0" dirty="0">
                <a:gradFill>
                  <a:gsLst>
                    <a:gs pos="0">
                      <a:srgbClr val="FFFFFF"/>
                    </a:gs>
                    <a:gs pos="100000">
                      <a:srgbClr val="FFFFFF"/>
                    </a:gs>
                  </a:gsLst>
                  <a:lin ang="5400000" scaled="1"/>
                </a:gradFill>
                <a:latin typeface="Segoe UI Semilight" charset="0"/>
                <a:ea typeface="Segoe UI Semilight" charset="0"/>
                <a:cs typeface="Segoe UI Semilight" charset="0"/>
              </a:rPr>
              <a:t>High productivity development</a:t>
            </a:r>
          </a:p>
        </p:txBody>
      </p:sp>
      <p:sp>
        <p:nvSpPr>
          <p:cNvPr id="71" name="TextBox 70"/>
          <p:cNvSpPr txBox="1"/>
          <p:nvPr/>
        </p:nvSpPr>
        <p:spPr>
          <a:xfrm>
            <a:off x="4168687" y="1622816"/>
            <a:ext cx="3854628" cy="4764698"/>
          </a:xfrm>
          <a:prstGeom prst="rect">
            <a:avLst/>
          </a:prstGeom>
          <a:solidFill>
            <a:schemeClr val="tx1"/>
          </a:solidFill>
        </p:spPr>
        <p:txBody>
          <a:bodyPr wrap="square" lIns="175761" tIns="140609" rIns="175761" bIns="140609" rtlCol="0">
            <a:noAutofit/>
          </a:bodyPr>
          <a:lstStyle/>
          <a:p>
            <a:pPr algn="ctr" defTabSz="878163">
              <a:lnSpc>
                <a:spcPct val="90000"/>
              </a:lnSpc>
              <a:tabLst>
                <a:tab pos="860864" algn="l"/>
              </a:tabLst>
              <a:defRPr/>
            </a:pPr>
            <a:r>
              <a:rPr lang="en-US" sz="2353" kern="0" dirty="0">
                <a:gradFill>
                  <a:gsLst>
                    <a:gs pos="0">
                      <a:srgbClr val="FFFFFF"/>
                    </a:gs>
                    <a:gs pos="100000">
                      <a:srgbClr val="FFFFFF"/>
                    </a:gs>
                  </a:gsLst>
                  <a:lin ang="5400000" scaled="1"/>
                </a:gradFill>
                <a:latin typeface="Segoe UI Semilight" charset="0"/>
                <a:ea typeface="Segoe UI Semilight" charset="0"/>
                <a:cs typeface="Segoe UI Semilight" charset="0"/>
              </a:rPr>
              <a:t>Fully managed platform</a:t>
            </a:r>
          </a:p>
        </p:txBody>
      </p:sp>
      <p:sp>
        <p:nvSpPr>
          <p:cNvPr id="72" name="TextBox 71"/>
          <p:cNvSpPr txBox="1"/>
          <p:nvPr/>
        </p:nvSpPr>
        <p:spPr>
          <a:xfrm>
            <a:off x="8070453" y="1622814"/>
            <a:ext cx="3854628" cy="4764698"/>
          </a:xfrm>
          <a:prstGeom prst="rect">
            <a:avLst/>
          </a:prstGeom>
          <a:solidFill>
            <a:schemeClr val="accent5">
              <a:lumMod val="75000"/>
            </a:schemeClr>
          </a:solidFill>
        </p:spPr>
        <p:txBody>
          <a:bodyPr wrap="square" lIns="175761" tIns="140609" rIns="175761" bIns="140609" rtlCol="0">
            <a:noAutofit/>
          </a:bodyPr>
          <a:lstStyle/>
          <a:p>
            <a:pPr algn="ctr" defTabSz="878163">
              <a:lnSpc>
                <a:spcPct val="90000"/>
              </a:lnSpc>
              <a:tabLst>
                <a:tab pos="860864" algn="l"/>
              </a:tabLst>
              <a:defRPr/>
            </a:pPr>
            <a:r>
              <a:rPr lang="en-US" sz="2353" kern="0" dirty="0">
                <a:gradFill>
                  <a:gsLst>
                    <a:gs pos="0">
                      <a:srgbClr val="FFFFFF"/>
                    </a:gs>
                    <a:gs pos="100000">
                      <a:srgbClr val="FFFFFF"/>
                    </a:gs>
                  </a:gsLst>
                  <a:lin ang="5400000" scaled="1"/>
                </a:gradFill>
                <a:latin typeface="Segoe UI Semilight" charset="0"/>
                <a:ea typeface="Segoe UI Semilight" charset="0"/>
                <a:cs typeface="Segoe UI Semilight" charset="0"/>
              </a:rPr>
              <a:t>Enterprise-grade apps</a:t>
            </a:r>
          </a:p>
        </p:txBody>
      </p:sp>
      <p:grpSp>
        <p:nvGrpSpPr>
          <p:cNvPr id="5" name="Group 4">
            <a:extLst>
              <a:ext uri="{FF2B5EF4-FFF2-40B4-BE49-F238E27FC236}">
                <a16:creationId xmlns:a16="http://schemas.microsoft.com/office/drawing/2014/main" id="{88834AD3-99AA-4985-8E00-426A7A8B7556}"/>
              </a:ext>
            </a:extLst>
          </p:cNvPr>
          <p:cNvGrpSpPr/>
          <p:nvPr/>
        </p:nvGrpSpPr>
        <p:grpSpPr>
          <a:xfrm>
            <a:off x="6516231" y="4596816"/>
            <a:ext cx="1081083" cy="1237809"/>
            <a:chOff x="6646894" y="4637695"/>
            <a:chExt cx="1102761" cy="1262630"/>
          </a:xfrm>
        </p:grpSpPr>
        <p:sp>
          <p:nvSpPr>
            <p:cNvPr id="77" name="Freeform 149"/>
            <p:cNvSpPr>
              <a:spLocks noChangeAspect="1" noEditPoints="1"/>
            </p:cNvSpPr>
            <p:nvPr/>
          </p:nvSpPr>
          <p:spPr bwMode="auto">
            <a:xfrm>
              <a:off x="6895855" y="4637695"/>
              <a:ext cx="604838" cy="731045"/>
            </a:xfrm>
            <a:custGeom>
              <a:avLst/>
              <a:gdLst>
                <a:gd name="T0" fmla="*/ 36 w 104"/>
                <a:gd name="T1" fmla="*/ 105 h 127"/>
                <a:gd name="T2" fmla="*/ 33 w 104"/>
                <a:gd name="T3" fmla="*/ 112 h 127"/>
                <a:gd name="T4" fmla="*/ 0 w 104"/>
                <a:gd name="T5" fmla="*/ 64 h 127"/>
                <a:gd name="T6" fmla="*/ 49 w 104"/>
                <a:gd name="T7" fmla="*/ 12 h 127"/>
                <a:gd name="T8" fmla="*/ 43 w 104"/>
                <a:gd name="T9" fmla="*/ 6 h 127"/>
                <a:gd name="T10" fmla="*/ 49 w 104"/>
                <a:gd name="T11" fmla="*/ 0 h 127"/>
                <a:gd name="T12" fmla="*/ 64 w 104"/>
                <a:gd name="T13" fmla="*/ 15 h 127"/>
                <a:gd name="T14" fmla="*/ 49 w 104"/>
                <a:gd name="T15" fmla="*/ 31 h 127"/>
                <a:gd name="T16" fmla="*/ 43 w 104"/>
                <a:gd name="T17" fmla="*/ 25 h 127"/>
                <a:gd name="T18" fmla="*/ 48 w 104"/>
                <a:gd name="T19" fmla="*/ 20 h 127"/>
                <a:gd name="T20" fmla="*/ 8 w 104"/>
                <a:gd name="T21" fmla="*/ 64 h 127"/>
                <a:gd name="T22" fmla="*/ 36 w 104"/>
                <a:gd name="T23" fmla="*/ 105 h 127"/>
                <a:gd name="T24" fmla="*/ 104 w 104"/>
                <a:gd name="T25" fmla="*/ 64 h 127"/>
                <a:gd name="T26" fmla="*/ 70 w 104"/>
                <a:gd name="T27" fmla="*/ 15 h 127"/>
                <a:gd name="T28" fmla="*/ 68 w 104"/>
                <a:gd name="T29" fmla="*/ 22 h 127"/>
                <a:gd name="T30" fmla="*/ 96 w 104"/>
                <a:gd name="T31" fmla="*/ 64 h 127"/>
                <a:gd name="T32" fmla="*/ 56 w 104"/>
                <a:gd name="T33" fmla="*/ 108 h 127"/>
                <a:gd name="T34" fmla="*/ 61 w 104"/>
                <a:gd name="T35" fmla="*/ 102 h 127"/>
                <a:gd name="T36" fmla="*/ 55 w 104"/>
                <a:gd name="T37" fmla="*/ 97 h 127"/>
                <a:gd name="T38" fmla="*/ 40 w 104"/>
                <a:gd name="T39" fmla="*/ 112 h 127"/>
                <a:gd name="T40" fmla="*/ 55 w 104"/>
                <a:gd name="T41" fmla="*/ 127 h 127"/>
                <a:gd name="T42" fmla="*/ 61 w 104"/>
                <a:gd name="T43" fmla="*/ 121 h 127"/>
                <a:gd name="T44" fmla="*/ 55 w 104"/>
                <a:gd name="T45" fmla="*/ 116 h 127"/>
                <a:gd name="T46" fmla="*/ 55 w 104"/>
                <a:gd name="T47" fmla="*/ 116 h 127"/>
                <a:gd name="T48" fmla="*/ 55 w 104"/>
                <a:gd name="T49" fmla="*/ 116 h 127"/>
                <a:gd name="T50" fmla="*/ 104 w 104"/>
                <a:gd name="T51" fmla="*/ 6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4" h="127">
                  <a:moveTo>
                    <a:pt x="36" y="105"/>
                  </a:moveTo>
                  <a:cubicBezTo>
                    <a:pt x="33" y="112"/>
                    <a:pt x="33" y="112"/>
                    <a:pt x="33" y="112"/>
                  </a:cubicBezTo>
                  <a:cubicBezTo>
                    <a:pt x="13" y="105"/>
                    <a:pt x="0" y="85"/>
                    <a:pt x="0" y="64"/>
                  </a:cubicBezTo>
                  <a:cubicBezTo>
                    <a:pt x="0" y="36"/>
                    <a:pt x="21" y="13"/>
                    <a:pt x="49" y="12"/>
                  </a:cubicBezTo>
                  <a:cubicBezTo>
                    <a:pt x="43" y="6"/>
                    <a:pt x="43" y="6"/>
                    <a:pt x="43" y="6"/>
                  </a:cubicBezTo>
                  <a:cubicBezTo>
                    <a:pt x="49" y="0"/>
                    <a:pt x="49" y="0"/>
                    <a:pt x="49" y="0"/>
                  </a:cubicBezTo>
                  <a:cubicBezTo>
                    <a:pt x="64" y="15"/>
                    <a:pt x="64" y="15"/>
                    <a:pt x="64" y="15"/>
                  </a:cubicBezTo>
                  <a:cubicBezTo>
                    <a:pt x="49" y="31"/>
                    <a:pt x="49" y="31"/>
                    <a:pt x="49" y="31"/>
                  </a:cubicBezTo>
                  <a:cubicBezTo>
                    <a:pt x="43" y="25"/>
                    <a:pt x="43" y="25"/>
                    <a:pt x="43" y="25"/>
                  </a:cubicBezTo>
                  <a:cubicBezTo>
                    <a:pt x="48" y="20"/>
                    <a:pt x="48" y="20"/>
                    <a:pt x="48" y="20"/>
                  </a:cubicBezTo>
                  <a:cubicBezTo>
                    <a:pt x="26" y="21"/>
                    <a:pt x="8" y="40"/>
                    <a:pt x="8" y="64"/>
                  </a:cubicBezTo>
                  <a:cubicBezTo>
                    <a:pt x="8" y="82"/>
                    <a:pt x="19" y="98"/>
                    <a:pt x="36" y="105"/>
                  </a:cubicBezTo>
                  <a:close/>
                  <a:moveTo>
                    <a:pt x="104" y="64"/>
                  </a:moveTo>
                  <a:cubicBezTo>
                    <a:pt x="104" y="42"/>
                    <a:pt x="91" y="22"/>
                    <a:pt x="70" y="15"/>
                  </a:cubicBezTo>
                  <a:cubicBezTo>
                    <a:pt x="68" y="22"/>
                    <a:pt x="68" y="22"/>
                    <a:pt x="68" y="22"/>
                  </a:cubicBezTo>
                  <a:cubicBezTo>
                    <a:pt x="85" y="29"/>
                    <a:pt x="96" y="45"/>
                    <a:pt x="96" y="64"/>
                  </a:cubicBezTo>
                  <a:cubicBezTo>
                    <a:pt x="96" y="87"/>
                    <a:pt x="78" y="106"/>
                    <a:pt x="56" y="108"/>
                  </a:cubicBezTo>
                  <a:cubicBezTo>
                    <a:pt x="61" y="102"/>
                    <a:pt x="61" y="102"/>
                    <a:pt x="61" y="102"/>
                  </a:cubicBezTo>
                  <a:cubicBezTo>
                    <a:pt x="55" y="97"/>
                    <a:pt x="55" y="97"/>
                    <a:pt x="55" y="97"/>
                  </a:cubicBezTo>
                  <a:cubicBezTo>
                    <a:pt x="40" y="112"/>
                    <a:pt x="40" y="112"/>
                    <a:pt x="40" y="112"/>
                  </a:cubicBezTo>
                  <a:cubicBezTo>
                    <a:pt x="55" y="127"/>
                    <a:pt x="55" y="127"/>
                    <a:pt x="55" y="127"/>
                  </a:cubicBezTo>
                  <a:cubicBezTo>
                    <a:pt x="61" y="121"/>
                    <a:pt x="61" y="121"/>
                    <a:pt x="61" y="121"/>
                  </a:cubicBezTo>
                  <a:cubicBezTo>
                    <a:pt x="55" y="116"/>
                    <a:pt x="55" y="116"/>
                    <a:pt x="55" y="116"/>
                  </a:cubicBezTo>
                  <a:cubicBezTo>
                    <a:pt x="55" y="116"/>
                    <a:pt x="55" y="116"/>
                    <a:pt x="55" y="116"/>
                  </a:cubicBezTo>
                  <a:cubicBezTo>
                    <a:pt x="55" y="116"/>
                    <a:pt x="55" y="116"/>
                    <a:pt x="55" y="116"/>
                  </a:cubicBezTo>
                  <a:cubicBezTo>
                    <a:pt x="82" y="114"/>
                    <a:pt x="104" y="91"/>
                    <a:pt x="104" y="64"/>
                  </a:cubicBez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p>
              <a:pPr defTabSz="896386">
                <a:defRPr/>
              </a:pPr>
              <a:endParaRPr lang="en-US" sz="1765">
                <a:solidFill>
                  <a:srgbClr val="000000"/>
                </a:solidFill>
                <a:latin typeface="Segoe UI"/>
              </a:endParaRPr>
            </a:p>
          </p:txBody>
        </p:sp>
        <p:sp>
          <p:nvSpPr>
            <p:cNvPr id="128" name="TextBox 127"/>
            <p:cNvSpPr txBox="1"/>
            <p:nvPr/>
          </p:nvSpPr>
          <p:spPr>
            <a:xfrm>
              <a:off x="6646894" y="5422009"/>
              <a:ext cx="1102761" cy="478316"/>
            </a:xfrm>
            <a:prstGeom prst="rect">
              <a:avLst/>
            </a:prstGeom>
            <a:noFill/>
          </p:spPr>
          <p:txBody>
            <a:bodyPr wrap="none" lIns="87880" tIns="43940" rIns="87880" bIns="43940" rtlCol="0">
              <a:spAutoFit/>
            </a:bodyPr>
            <a:lstStyle>
              <a:defPPr>
                <a:defRPr lang="en-US"/>
              </a:defPPr>
              <a:lvl1pPr algn="ctr" defTabSz="913664">
                <a:lnSpc>
                  <a:spcPct val="90000"/>
                </a:lnSpc>
                <a:defRPr sz="1400" kern="0">
                  <a:gradFill>
                    <a:gsLst>
                      <a:gs pos="0">
                        <a:srgbClr val="FFFFFF"/>
                      </a:gs>
                      <a:gs pos="100000">
                        <a:srgbClr val="FFFFFF"/>
                      </a:gs>
                    </a:gsLst>
                    <a:lin ang="5400000" scaled="1"/>
                  </a:gradFill>
                </a:defRPr>
              </a:lvl1pPr>
            </a:lstStyle>
            <a:p>
              <a:pPr defTabSz="895665">
                <a:defRPr/>
              </a:pPr>
              <a:r>
                <a:rPr lang="en-US" sz="1345" dirty="0">
                  <a:latin typeface="Segoe UI"/>
                </a:rPr>
                <a:t>Backup and</a:t>
              </a:r>
              <a:br>
                <a:rPr lang="en-US" sz="1345" dirty="0">
                  <a:latin typeface="Segoe UI"/>
                </a:rPr>
              </a:br>
              <a:r>
                <a:rPr lang="en-US" sz="1345" dirty="0">
                  <a:latin typeface="Segoe UI"/>
                </a:rPr>
                <a:t>recovery </a:t>
              </a:r>
            </a:p>
          </p:txBody>
        </p:sp>
      </p:grpSp>
      <p:grpSp>
        <p:nvGrpSpPr>
          <p:cNvPr id="33" name="Group 32"/>
          <p:cNvGrpSpPr/>
          <p:nvPr/>
        </p:nvGrpSpPr>
        <p:grpSpPr>
          <a:xfrm>
            <a:off x="4347117" y="2843831"/>
            <a:ext cx="1709947" cy="1191218"/>
            <a:chOff x="4361715" y="2760400"/>
            <a:chExt cx="1744235" cy="1215105"/>
          </a:xfrm>
        </p:grpSpPr>
        <p:sp>
          <p:nvSpPr>
            <p:cNvPr id="75" name="Freeform 82"/>
            <p:cNvSpPr>
              <a:spLocks noChangeAspect="1" noEditPoints="1"/>
            </p:cNvSpPr>
            <p:nvPr/>
          </p:nvSpPr>
          <p:spPr bwMode="auto">
            <a:xfrm>
              <a:off x="4918316" y="2760400"/>
              <a:ext cx="631032" cy="540545"/>
            </a:xfrm>
            <a:custGeom>
              <a:avLst/>
              <a:gdLst>
                <a:gd name="T0" fmla="*/ 246 w 265"/>
                <a:gd name="T1" fmla="*/ 208 h 227"/>
                <a:gd name="T2" fmla="*/ 161 w 265"/>
                <a:gd name="T3" fmla="*/ 208 h 227"/>
                <a:gd name="T4" fmla="*/ 161 w 265"/>
                <a:gd name="T5" fmla="*/ 104 h 227"/>
                <a:gd name="T6" fmla="*/ 19 w 265"/>
                <a:gd name="T7" fmla="*/ 104 h 227"/>
                <a:gd name="T8" fmla="*/ 19 w 265"/>
                <a:gd name="T9" fmla="*/ 19 h 227"/>
                <a:gd name="T10" fmla="*/ 180 w 265"/>
                <a:gd name="T11" fmla="*/ 19 h 227"/>
                <a:gd name="T12" fmla="*/ 180 w 265"/>
                <a:gd name="T13" fmla="*/ 0 h 227"/>
                <a:gd name="T14" fmla="*/ 0 w 265"/>
                <a:gd name="T15" fmla="*/ 0 h 227"/>
                <a:gd name="T16" fmla="*/ 0 w 265"/>
                <a:gd name="T17" fmla="*/ 227 h 227"/>
                <a:gd name="T18" fmla="*/ 265 w 265"/>
                <a:gd name="T19" fmla="*/ 227 h 227"/>
                <a:gd name="T20" fmla="*/ 265 w 265"/>
                <a:gd name="T21" fmla="*/ 85 h 227"/>
                <a:gd name="T22" fmla="*/ 246 w 265"/>
                <a:gd name="T23" fmla="*/ 85 h 227"/>
                <a:gd name="T24" fmla="*/ 246 w 265"/>
                <a:gd name="T25" fmla="*/ 208 h 227"/>
                <a:gd name="T26" fmla="*/ 19 w 265"/>
                <a:gd name="T27" fmla="*/ 123 h 227"/>
                <a:gd name="T28" fmla="*/ 142 w 265"/>
                <a:gd name="T29" fmla="*/ 123 h 227"/>
                <a:gd name="T30" fmla="*/ 142 w 265"/>
                <a:gd name="T31" fmla="*/ 208 h 227"/>
                <a:gd name="T32" fmla="*/ 19 w 265"/>
                <a:gd name="T33" fmla="*/ 208 h 227"/>
                <a:gd name="T34" fmla="*/ 19 w 265"/>
                <a:gd name="T35" fmla="*/ 123 h 227"/>
                <a:gd name="T36" fmla="*/ 199 w 265"/>
                <a:gd name="T37" fmla="*/ 0 h 227"/>
                <a:gd name="T38" fmla="*/ 265 w 265"/>
                <a:gd name="T39" fmla="*/ 0 h 227"/>
                <a:gd name="T40" fmla="*/ 265 w 265"/>
                <a:gd name="T41" fmla="*/ 66 h 227"/>
                <a:gd name="T42" fmla="*/ 246 w 265"/>
                <a:gd name="T43" fmla="*/ 66 h 227"/>
                <a:gd name="T44" fmla="*/ 246 w 265"/>
                <a:gd name="T45" fmla="*/ 31 h 227"/>
                <a:gd name="T46" fmla="*/ 175 w 265"/>
                <a:gd name="T47" fmla="*/ 102 h 227"/>
                <a:gd name="T48" fmla="*/ 163 w 265"/>
                <a:gd name="T49" fmla="*/ 88 h 227"/>
                <a:gd name="T50" fmla="*/ 232 w 265"/>
                <a:gd name="T51" fmla="*/ 19 h 227"/>
                <a:gd name="T52" fmla="*/ 199 w 265"/>
                <a:gd name="T53" fmla="*/ 19 h 227"/>
                <a:gd name="T54" fmla="*/ 199 w 265"/>
                <a:gd name="T55"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27">
                  <a:moveTo>
                    <a:pt x="246" y="208"/>
                  </a:moveTo>
                  <a:lnTo>
                    <a:pt x="161" y="208"/>
                  </a:lnTo>
                  <a:lnTo>
                    <a:pt x="161" y="104"/>
                  </a:lnTo>
                  <a:lnTo>
                    <a:pt x="19" y="104"/>
                  </a:lnTo>
                  <a:lnTo>
                    <a:pt x="19" y="19"/>
                  </a:lnTo>
                  <a:lnTo>
                    <a:pt x="180" y="19"/>
                  </a:lnTo>
                  <a:lnTo>
                    <a:pt x="180" y="0"/>
                  </a:lnTo>
                  <a:lnTo>
                    <a:pt x="0" y="0"/>
                  </a:lnTo>
                  <a:lnTo>
                    <a:pt x="0" y="227"/>
                  </a:lnTo>
                  <a:lnTo>
                    <a:pt x="265" y="227"/>
                  </a:lnTo>
                  <a:lnTo>
                    <a:pt x="265" y="85"/>
                  </a:lnTo>
                  <a:lnTo>
                    <a:pt x="246" y="85"/>
                  </a:lnTo>
                  <a:lnTo>
                    <a:pt x="246" y="208"/>
                  </a:lnTo>
                  <a:close/>
                  <a:moveTo>
                    <a:pt x="19" y="123"/>
                  </a:moveTo>
                  <a:lnTo>
                    <a:pt x="142" y="123"/>
                  </a:lnTo>
                  <a:lnTo>
                    <a:pt x="142" y="208"/>
                  </a:lnTo>
                  <a:lnTo>
                    <a:pt x="19" y="208"/>
                  </a:lnTo>
                  <a:lnTo>
                    <a:pt x="19" y="123"/>
                  </a:lnTo>
                  <a:close/>
                  <a:moveTo>
                    <a:pt x="199" y="0"/>
                  </a:moveTo>
                  <a:lnTo>
                    <a:pt x="265" y="0"/>
                  </a:lnTo>
                  <a:lnTo>
                    <a:pt x="265" y="66"/>
                  </a:lnTo>
                  <a:lnTo>
                    <a:pt x="246" y="66"/>
                  </a:lnTo>
                  <a:lnTo>
                    <a:pt x="246" y="31"/>
                  </a:lnTo>
                  <a:lnTo>
                    <a:pt x="175" y="102"/>
                  </a:lnTo>
                  <a:lnTo>
                    <a:pt x="163" y="88"/>
                  </a:lnTo>
                  <a:lnTo>
                    <a:pt x="232" y="19"/>
                  </a:lnTo>
                  <a:lnTo>
                    <a:pt x="199" y="19"/>
                  </a:lnTo>
                  <a:lnTo>
                    <a:pt x="199" y="0"/>
                  </a:ln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p>
              <a:pPr defTabSz="896386">
                <a:defRPr/>
              </a:pPr>
              <a:endParaRPr lang="en-US" sz="1765">
                <a:solidFill>
                  <a:srgbClr val="000000"/>
                </a:solidFill>
                <a:latin typeface="Segoe UI"/>
              </a:endParaRPr>
            </a:p>
          </p:txBody>
        </p:sp>
        <p:sp>
          <p:nvSpPr>
            <p:cNvPr id="119" name="TextBox 118"/>
            <p:cNvSpPr txBox="1"/>
            <p:nvPr/>
          </p:nvSpPr>
          <p:spPr>
            <a:xfrm>
              <a:off x="4361715" y="3497262"/>
              <a:ext cx="1744235" cy="478243"/>
            </a:xfrm>
            <a:prstGeom prst="rect">
              <a:avLst/>
            </a:prstGeom>
            <a:noFill/>
          </p:spPr>
          <p:txBody>
            <a:bodyPr wrap="none" lIns="87880" tIns="43940" rIns="87880" bIns="43940" rtlCol="0">
              <a:spAutoFit/>
            </a:bodyPr>
            <a:lstStyle/>
            <a:p>
              <a:pPr algn="ctr" defTabSz="878020">
                <a:lnSpc>
                  <a:spcPct val="90000"/>
                </a:lnSpc>
                <a:defRPr/>
              </a:pPr>
              <a:r>
                <a:rPr lang="en-US" sz="1372" kern="0" dirty="0">
                  <a:gradFill>
                    <a:gsLst>
                      <a:gs pos="0">
                        <a:srgbClr val="FFFFFF"/>
                      </a:gs>
                      <a:gs pos="100000">
                        <a:srgbClr val="FFFFFF"/>
                      </a:gs>
                    </a:gsLst>
                    <a:lin ang="5400000" scaled="1"/>
                  </a:gradFill>
                  <a:latin typeface="Segoe UI"/>
                </a:rPr>
                <a:t>Built-in auto scale</a:t>
              </a:r>
              <a:br>
                <a:rPr lang="en-US" sz="1372" kern="0" dirty="0">
                  <a:gradFill>
                    <a:gsLst>
                      <a:gs pos="0">
                        <a:srgbClr val="FFFFFF"/>
                      </a:gs>
                      <a:gs pos="100000">
                        <a:srgbClr val="FFFFFF"/>
                      </a:gs>
                    </a:gsLst>
                    <a:lin ang="5400000" scaled="1"/>
                  </a:gradFill>
                  <a:latin typeface="Segoe UI"/>
                </a:rPr>
              </a:br>
              <a:r>
                <a:rPr lang="en-US" sz="1372" kern="0" dirty="0">
                  <a:gradFill>
                    <a:gsLst>
                      <a:gs pos="0">
                        <a:srgbClr val="FFFFFF"/>
                      </a:gs>
                      <a:gs pos="100000">
                        <a:srgbClr val="FFFFFF"/>
                      </a:gs>
                    </a:gsLst>
                    <a:lin ang="5400000" scaled="1"/>
                  </a:gradFill>
                  <a:latin typeface="Segoe UI"/>
                </a:rPr>
                <a:t>and load balancing </a:t>
              </a:r>
            </a:p>
          </p:txBody>
        </p:sp>
      </p:grpSp>
      <p:grpSp>
        <p:nvGrpSpPr>
          <p:cNvPr id="51" name="Group 50">
            <a:extLst>
              <a:ext uri="{FF2B5EF4-FFF2-40B4-BE49-F238E27FC236}">
                <a16:creationId xmlns:a16="http://schemas.microsoft.com/office/drawing/2014/main" id="{03CC93C1-BF29-4F4C-A010-DBA9782BEB67}"/>
              </a:ext>
            </a:extLst>
          </p:cNvPr>
          <p:cNvGrpSpPr/>
          <p:nvPr/>
        </p:nvGrpSpPr>
        <p:grpSpPr>
          <a:xfrm>
            <a:off x="8338430" y="4758667"/>
            <a:ext cx="1409957" cy="893846"/>
            <a:chOff x="522807" y="4735511"/>
            <a:chExt cx="1467069" cy="930052"/>
          </a:xfrm>
        </p:grpSpPr>
        <p:sp>
          <p:nvSpPr>
            <p:cNvPr id="52" name="Freeform 118">
              <a:extLst>
                <a:ext uri="{FF2B5EF4-FFF2-40B4-BE49-F238E27FC236}">
                  <a16:creationId xmlns:a16="http://schemas.microsoft.com/office/drawing/2014/main" id="{36BEB77A-547D-4005-8476-28AD1EC32B55}"/>
                </a:ext>
              </a:extLst>
            </p:cNvPr>
            <p:cNvSpPr>
              <a:spLocks noChangeAspect="1" noEditPoints="1"/>
            </p:cNvSpPr>
            <p:nvPr/>
          </p:nvSpPr>
          <p:spPr bwMode="auto">
            <a:xfrm>
              <a:off x="895581" y="4735511"/>
              <a:ext cx="721520" cy="450057"/>
            </a:xfrm>
            <a:custGeom>
              <a:avLst/>
              <a:gdLst>
                <a:gd name="T0" fmla="*/ 64 w 128"/>
                <a:gd name="T1" fmla="*/ 56 h 80"/>
                <a:gd name="T2" fmla="*/ 16 w 128"/>
                <a:gd name="T3" fmla="*/ 56 h 80"/>
                <a:gd name="T4" fmla="*/ 0 w 128"/>
                <a:gd name="T5" fmla="*/ 40 h 80"/>
                <a:gd name="T6" fmla="*/ 0 w 128"/>
                <a:gd name="T7" fmla="*/ 16 h 80"/>
                <a:gd name="T8" fmla="*/ 16 w 128"/>
                <a:gd name="T9" fmla="*/ 0 h 80"/>
                <a:gd name="T10" fmla="*/ 64 w 128"/>
                <a:gd name="T11" fmla="*/ 0 h 80"/>
                <a:gd name="T12" fmla="*/ 80 w 128"/>
                <a:gd name="T13" fmla="*/ 16 h 80"/>
                <a:gd name="T14" fmla="*/ 72 w 128"/>
                <a:gd name="T15" fmla="*/ 16 h 80"/>
                <a:gd name="T16" fmla="*/ 64 w 128"/>
                <a:gd name="T17" fmla="*/ 8 h 80"/>
                <a:gd name="T18" fmla="*/ 16 w 128"/>
                <a:gd name="T19" fmla="*/ 8 h 80"/>
                <a:gd name="T20" fmla="*/ 8 w 128"/>
                <a:gd name="T21" fmla="*/ 16 h 80"/>
                <a:gd name="T22" fmla="*/ 8 w 128"/>
                <a:gd name="T23" fmla="*/ 40 h 80"/>
                <a:gd name="T24" fmla="*/ 16 w 128"/>
                <a:gd name="T25" fmla="*/ 48 h 80"/>
                <a:gd name="T26" fmla="*/ 64 w 128"/>
                <a:gd name="T27" fmla="*/ 48 h 80"/>
                <a:gd name="T28" fmla="*/ 72 w 128"/>
                <a:gd name="T29" fmla="*/ 40 h 80"/>
                <a:gd name="T30" fmla="*/ 80 w 128"/>
                <a:gd name="T31" fmla="*/ 40 h 80"/>
                <a:gd name="T32" fmla="*/ 64 w 128"/>
                <a:gd name="T33" fmla="*/ 56 h 80"/>
                <a:gd name="T34" fmla="*/ 112 w 128"/>
                <a:gd name="T35" fmla="*/ 24 h 80"/>
                <a:gd name="T36" fmla="*/ 64 w 128"/>
                <a:gd name="T37" fmla="*/ 24 h 80"/>
                <a:gd name="T38" fmla="*/ 48 w 128"/>
                <a:gd name="T39" fmla="*/ 40 h 80"/>
                <a:gd name="T40" fmla="*/ 56 w 128"/>
                <a:gd name="T41" fmla="*/ 40 h 80"/>
                <a:gd name="T42" fmla="*/ 64 w 128"/>
                <a:gd name="T43" fmla="*/ 32 h 80"/>
                <a:gd name="T44" fmla="*/ 112 w 128"/>
                <a:gd name="T45" fmla="*/ 32 h 80"/>
                <a:gd name="T46" fmla="*/ 120 w 128"/>
                <a:gd name="T47" fmla="*/ 40 h 80"/>
                <a:gd name="T48" fmla="*/ 120 w 128"/>
                <a:gd name="T49" fmla="*/ 64 h 80"/>
                <a:gd name="T50" fmla="*/ 112 w 128"/>
                <a:gd name="T51" fmla="*/ 72 h 80"/>
                <a:gd name="T52" fmla="*/ 64 w 128"/>
                <a:gd name="T53" fmla="*/ 72 h 80"/>
                <a:gd name="T54" fmla="*/ 56 w 128"/>
                <a:gd name="T55" fmla="*/ 64 h 80"/>
                <a:gd name="T56" fmla="*/ 48 w 128"/>
                <a:gd name="T57" fmla="*/ 64 h 80"/>
                <a:gd name="T58" fmla="*/ 64 w 128"/>
                <a:gd name="T59" fmla="*/ 80 h 80"/>
                <a:gd name="T60" fmla="*/ 112 w 128"/>
                <a:gd name="T61" fmla="*/ 80 h 80"/>
                <a:gd name="T62" fmla="*/ 128 w 128"/>
                <a:gd name="T63" fmla="*/ 64 h 80"/>
                <a:gd name="T64" fmla="*/ 128 w 128"/>
                <a:gd name="T65" fmla="*/ 40 h 80"/>
                <a:gd name="T66" fmla="*/ 112 w 128"/>
                <a:gd name="T67"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8" h="80">
                  <a:moveTo>
                    <a:pt x="64" y="56"/>
                  </a:moveTo>
                  <a:cubicBezTo>
                    <a:pt x="16" y="56"/>
                    <a:pt x="16" y="56"/>
                    <a:pt x="16" y="56"/>
                  </a:cubicBezTo>
                  <a:cubicBezTo>
                    <a:pt x="7" y="56"/>
                    <a:pt x="0" y="49"/>
                    <a:pt x="0" y="40"/>
                  </a:cubicBezTo>
                  <a:cubicBezTo>
                    <a:pt x="0" y="16"/>
                    <a:pt x="0" y="16"/>
                    <a:pt x="0" y="16"/>
                  </a:cubicBezTo>
                  <a:cubicBezTo>
                    <a:pt x="0" y="8"/>
                    <a:pt x="7" y="0"/>
                    <a:pt x="16" y="0"/>
                  </a:cubicBezTo>
                  <a:cubicBezTo>
                    <a:pt x="64" y="0"/>
                    <a:pt x="64" y="0"/>
                    <a:pt x="64" y="0"/>
                  </a:cubicBezTo>
                  <a:cubicBezTo>
                    <a:pt x="72" y="0"/>
                    <a:pt x="80" y="8"/>
                    <a:pt x="80" y="16"/>
                  </a:cubicBezTo>
                  <a:cubicBezTo>
                    <a:pt x="72" y="16"/>
                    <a:pt x="72" y="16"/>
                    <a:pt x="72" y="16"/>
                  </a:cubicBezTo>
                  <a:cubicBezTo>
                    <a:pt x="72" y="12"/>
                    <a:pt x="68" y="8"/>
                    <a:pt x="64" y="8"/>
                  </a:cubicBezTo>
                  <a:cubicBezTo>
                    <a:pt x="16" y="8"/>
                    <a:pt x="16" y="8"/>
                    <a:pt x="16" y="8"/>
                  </a:cubicBezTo>
                  <a:cubicBezTo>
                    <a:pt x="11" y="8"/>
                    <a:pt x="8" y="12"/>
                    <a:pt x="8" y="16"/>
                  </a:cubicBezTo>
                  <a:cubicBezTo>
                    <a:pt x="8" y="40"/>
                    <a:pt x="8" y="40"/>
                    <a:pt x="8" y="40"/>
                  </a:cubicBezTo>
                  <a:cubicBezTo>
                    <a:pt x="8" y="45"/>
                    <a:pt x="11" y="48"/>
                    <a:pt x="16" y="48"/>
                  </a:cubicBezTo>
                  <a:cubicBezTo>
                    <a:pt x="64" y="48"/>
                    <a:pt x="64" y="48"/>
                    <a:pt x="64" y="48"/>
                  </a:cubicBezTo>
                  <a:cubicBezTo>
                    <a:pt x="68" y="48"/>
                    <a:pt x="72" y="45"/>
                    <a:pt x="72" y="40"/>
                  </a:cubicBezTo>
                  <a:cubicBezTo>
                    <a:pt x="80" y="40"/>
                    <a:pt x="80" y="40"/>
                    <a:pt x="80" y="40"/>
                  </a:cubicBezTo>
                  <a:cubicBezTo>
                    <a:pt x="80" y="49"/>
                    <a:pt x="72" y="56"/>
                    <a:pt x="64" y="56"/>
                  </a:cubicBezTo>
                  <a:close/>
                  <a:moveTo>
                    <a:pt x="112" y="24"/>
                  </a:moveTo>
                  <a:cubicBezTo>
                    <a:pt x="64" y="24"/>
                    <a:pt x="64" y="24"/>
                    <a:pt x="64" y="24"/>
                  </a:cubicBezTo>
                  <a:cubicBezTo>
                    <a:pt x="55" y="24"/>
                    <a:pt x="48" y="32"/>
                    <a:pt x="48" y="40"/>
                  </a:cubicBezTo>
                  <a:cubicBezTo>
                    <a:pt x="56" y="40"/>
                    <a:pt x="56" y="40"/>
                    <a:pt x="56" y="40"/>
                  </a:cubicBezTo>
                  <a:cubicBezTo>
                    <a:pt x="56" y="36"/>
                    <a:pt x="59" y="32"/>
                    <a:pt x="64" y="32"/>
                  </a:cubicBezTo>
                  <a:cubicBezTo>
                    <a:pt x="112" y="32"/>
                    <a:pt x="112" y="32"/>
                    <a:pt x="112" y="32"/>
                  </a:cubicBezTo>
                  <a:cubicBezTo>
                    <a:pt x="116" y="32"/>
                    <a:pt x="120" y="36"/>
                    <a:pt x="120" y="40"/>
                  </a:cubicBezTo>
                  <a:cubicBezTo>
                    <a:pt x="120" y="64"/>
                    <a:pt x="120" y="64"/>
                    <a:pt x="120" y="64"/>
                  </a:cubicBezTo>
                  <a:cubicBezTo>
                    <a:pt x="120" y="69"/>
                    <a:pt x="116" y="72"/>
                    <a:pt x="112" y="72"/>
                  </a:cubicBezTo>
                  <a:cubicBezTo>
                    <a:pt x="64" y="72"/>
                    <a:pt x="64" y="72"/>
                    <a:pt x="64" y="72"/>
                  </a:cubicBezTo>
                  <a:cubicBezTo>
                    <a:pt x="59" y="72"/>
                    <a:pt x="56" y="69"/>
                    <a:pt x="56" y="64"/>
                  </a:cubicBezTo>
                  <a:cubicBezTo>
                    <a:pt x="48" y="64"/>
                    <a:pt x="48" y="64"/>
                    <a:pt x="48" y="64"/>
                  </a:cubicBezTo>
                  <a:cubicBezTo>
                    <a:pt x="48" y="73"/>
                    <a:pt x="55" y="80"/>
                    <a:pt x="64" y="80"/>
                  </a:cubicBezTo>
                  <a:cubicBezTo>
                    <a:pt x="112" y="80"/>
                    <a:pt x="112" y="80"/>
                    <a:pt x="112" y="80"/>
                  </a:cubicBezTo>
                  <a:cubicBezTo>
                    <a:pt x="120" y="80"/>
                    <a:pt x="128" y="73"/>
                    <a:pt x="128" y="64"/>
                  </a:cubicBezTo>
                  <a:cubicBezTo>
                    <a:pt x="128" y="40"/>
                    <a:pt x="128" y="40"/>
                    <a:pt x="128" y="40"/>
                  </a:cubicBezTo>
                  <a:cubicBezTo>
                    <a:pt x="128" y="32"/>
                    <a:pt x="120" y="24"/>
                    <a:pt x="112" y="24"/>
                  </a:cubicBez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p>
              <a:pPr defTabSz="896386">
                <a:defRPr/>
              </a:pPr>
              <a:endParaRPr lang="en-US" sz="1730">
                <a:solidFill>
                  <a:srgbClr val="000000"/>
                </a:solidFill>
                <a:latin typeface="Segoe UI"/>
              </a:endParaRPr>
            </a:p>
          </p:txBody>
        </p:sp>
        <p:sp>
          <p:nvSpPr>
            <p:cNvPr id="53" name="TextBox 52">
              <a:extLst>
                <a:ext uri="{FF2B5EF4-FFF2-40B4-BE49-F238E27FC236}">
                  <a16:creationId xmlns:a16="http://schemas.microsoft.com/office/drawing/2014/main" id="{385F483E-2F2A-46BD-8D8E-6557FDA0EF32}"/>
                </a:ext>
              </a:extLst>
            </p:cNvPr>
            <p:cNvSpPr txBox="1"/>
            <p:nvPr/>
          </p:nvSpPr>
          <p:spPr>
            <a:xfrm>
              <a:off x="522807" y="5379331"/>
              <a:ext cx="1467069" cy="286232"/>
            </a:xfrm>
            <a:prstGeom prst="rect">
              <a:avLst/>
            </a:prstGeom>
            <a:noFill/>
          </p:spPr>
          <p:txBody>
            <a:bodyPr wrap="none" lIns="87880" tIns="43940" rIns="87880" bIns="43940" rtlCol="0">
              <a:spAutoFit/>
            </a:bodyPr>
            <a:lstStyle>
              <a:defPPr>
                <a:defRPr lang="en-US"/>
              </a:defPPr>
              <a:lvl1pPr algn="ctr" defTabSz="913664">
                <a:lnSpc>
                  <a:spcPct val="90000"/>
                </a:lnSpc>
                <a:defRPr sz="1400" kern="0">
                  <a:gradFill>
                    <a:gsLst>
                      <a:gs pos="0">
                        <a:srgbClr val="FFFFFF"/>
                      </a:gs>
                      <a:gs pos="100000">
                        <a:srgbClr val="FFFFFF"/>
                      </a:gs>
                    </a:gsLst>
                    <a:lin ang="5400000" scaled="1"/>
                  </a:gradFill>
                </a:defRPr>
              </a:lvl1pPr>
            </a:lstStyle>
            <a:p>
              <a:pPr defTabSz="895665">
                <a:defRPr/>
              </a:pPr>
              <a:r>
                <a:rPr lang="en-US" sz="1345" dirty="0">
                  <a:latin typeface="Segoe UI"/>
                </a:rPr>
                <a:t>AAD integrated </a:t>
              </a:r>
            </a:p>
          </p:txBody>
        </p:sp>
      </p:grpSp>
      <p:grpSp>
        <p:nvGrpSpPr>
          <p:cNvPr id="54" name="Group 53">
            <a:extLst>
              <a:ext uri="{FF2B5EF4-FFF2-40B4-BE49-F238E27FC236}">
                <a16:creationId xmlns:a16="http://schemas.microsoft.com/office/drawing/2014/main" id="{22FAF250-C243-4518-9635-635B7DDAC9FD}"/>
              </a:ext>
            </a:extLst>
          </p:cNvPr>
          <p:cNvGrpSpPr/>
          <p:nvPr/>
        </p:nvGrpSpPr>
        <p:grpSpPr>
          <a:xfrm>
            <a:off x="9947393" y="4687757"/>
            <a:ext cx="1704966" cy="964756"/>
            <a:chOff x="2332121" y="4661692"/>
            <a:chExt cx="1774027" cy="1003834"/>
          </a:xfrm>
        </p:grpSpPr>
        <p:sp>
          <p:nvSpPr>
            <p:cNvPr id="55" name="Freeform 144">
              <a:extLst>
                <a:ext uri="{FF2B5EF4-FFF2-40B4-BE49-F238E27FC236}">
                  <a16:creationId xmlns:a16="http://schemas.microsoft.com/office/drawing/2014/main" id="{05111695-FA27-496E-9BA2-3FE76A751C32}"/>
                </a:ext>
              </a:extLst>
            </p:cNvPr>
            <p:cNvSpPr>
              <a:spLocks noChangeAspect="1" noEditPoints="1"/>
            </p:cNvSpPr>
            <p:nvPr/>
          </p:nvSpPr>
          <p:spPr bwMode="auto">
            <a:xfrm>
              <a:off x="2945291" y="4661692"/>
              <a:ext cx="547688" cy="597695"/>
            </a:xfrm>
            <a:custGeom>
              <a:avLst/>
              <a:gdLst>
                <a:gd name="T0" fmla="*/ 48 w 97"/>
                <a:gd name="T1" fmla="*/ 106 h 106"/>
                <a:gd name="T2" fmla="*/ 49 w 97"/>
                <a:gd name="T3" fmla="*/ 105 h 106"/>
                <a:gd name="T4" fmla="*/ 97 w 97"/>
                <a:gd name="T5" fmla="*/ 45 h 106"/>
                <a:gd name="T6" fmla="*/ 97 w 97"/>
                <a:gd name="T7" fmla="*/ 0 h 106"/>
                <a:gd name="T8" fmla="*/ 90 w 97"/>
                <a:gd name="T9" fmla="*/ 5 h 106"/>
                <a:gd name="T10" fmla="*/ 71 w 97"/>
                <a:gd name="T11" fmla="*/ 10 h 106"/>
                <a:gd name="T12" fmla="*/ 50 w 97"/>
                <a:gd name="T13" fmla="*/ 5 h 106"/>
                <a:gd name="T14" fmla="*/ 48 w 97"/>
                <a:gd name="T15" fmla="*/ 3 h 106"/>
                <a:gd name="T16" fmla="*/ 46 w 97"/>
                <a:gd name="T17" fmla="*/ 4 h 106"/>
                <a:gd name="T18" fmla="*/ 25 w 97"/>
                <a:gd name="T19" fmla="*/ 10 h 106"/>
                <a:gd name="T20" fmla="*/ 6 w 97"/>
                <a:gd name="T21" fmla="*/ 5 h 106"/>
                <a:gd name="T22" fmla="*/ 0 w 97"/>
                <a:gd name="T23" fmla="*/ 1 h 106"/>
                <a:gd name="T24" fmla="*/ 0 w 97"/>
                <a:gd name="T25" fmla="*/ 45 h 106"/>
                <a:gd name="T26" fmla="*/ 47 w 97"/>
                <a:gd name="T27" fmla="*/ 105 h 106"/>
                <a:gd name="T28" fmla="*/ 48 w 97"/>
                <a:gd name="T29" fmla="*/ 106 h 106"/>
                <a:gd name="T30" fmla="*/ 8 w 97"/>
                <a:gd name="T31" fmla="*/ 45 h 106"/>
                <a:gd name="T32" fmla="*/ 8 w 97"/>
                <a:gd name="T33" fmla="*/ 14 h 106"/>
                <a:gd name="T34" fmla="*/ 25 w 97"/>
                <a:gd name="T35" fmla="*/ 18 h 106"/>
                <a:gd name="T36" fmla="*/ 48 w 97"/>
                <a:gd name="T37" fmla="*/ 12 h 106"/>
                <a:gd name="T38" fmla="*/ 71 w 97"/>
                <a:gd name="T39" fmla="*/ 18 h 106"/>
                <a:gd name="T40" fmla="*/ 89 w 97"/>
                <a:gd name="T41" fmla="*/ 15 h 106"/>
                <a:gd name="T42" fmla="*/ 89 w 97"/>
                <a:gd name="T43" fmla="*/ 45 h 106"/>
                <a:gd name="T44" fmla="*/ 48 w 97"/>
                <a:gd name="T45" fmla="*/ 97 h 106"/>
                <a:gd name="T46" fmla="*/ 8 w 97"/>
                <a:gd name="T47" fmla="*/ 4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7" h="106">
                  <a:moveTo>
                    <a:pt x="48" y="106"/>
                  </a:moveTo>
                  <a:cubicBezTo>
                    <a:pt x="49" y="105"/>
                    <a:pt x="49" y="105"/>
                    <a:pt x="49" y="105"/>
                  </a:cubicBezTo>
                  <a:cubicBezTo>
                    <a:pt x="51" y="104"/>
                    <a:pt x="97" y="86"/>
                    <a:pt x="97" y="45"/>
                  </a:cubicBezTo>
                  <a:cubicBezTo>
                    <a:pt x="97" y="0"/>
                    <a:pt x="97" y="0"/>
                    <a:pt x="97" y="0"/>
                  </a:cubicBezTo>
                  <a:cubicBezTo>
                    <a:pt x="90" y="5"/>
                    <a:pt x="90" y="5"/>
                    <a:pt x="90" y="5"/>
                  </a:cubicBezTo>
                  <a:cubicBezTo>
                    <a:pt x="90" y="5"/>
                    <a:pt x="82" y="10"/>
                    <a:pt x="71" y="10"/>
                  </a:cubicBezTo>
                  <a:cubicBezTo>
                    <a:pt x="60" y="10"/>
                    <a:pt x="50" y="5"/>
                    <a:pt x="50" y="5"/>
                  </a:cubicBezTo>
                  <a:cubicBezTo>
                    <a:pt x="48" y="3"/>
                    <a:pt x="48" y="3"/>
                    <a:pt x="48" y="3"/>
                  </a:cubicBezTo>
                  <a:cubicBezTo>
                    <a:pt x="46" y="4"/>
                    <a:pt x="46" y="4"/>
                    <a:pt x="46" y="4"/>
                  </a:cubicBezTo>
                  <a:cubicBezTo>
                    <a:pt x="46" y="4"/>
                    <a:pt x="35" y="10"/>
                    <a:pt x="25" y="10"/>
                  </a:cubicBezTo>
                  <a:cubicBezTo>
                    <a:pt x="15" y="10"/>
                    <a:pt x="6" y="5"/>
                    <a:pt x="6" y="5"/>
                  </a:cubicBezTo>
                  <a:cubicBezTo>
                    <a:pt x="0" y="1"/>
                    <a:pt x="0" y="1"/>
                    <a:pt x="0" y="1"/>
                  </a:cubicBezTo>
                  <a:cubicBezTo>
                    <a:pt x="0" y="45"/>
                    <a:pt x="0" y="45"/>
                    <a:pt x="0" y="45"/>
                  </a:cubicBezTo>
                  <a:cubicBezTo>
                    <a:pt x="0" y="86"/>
                    <a:pt x="45" y="104"/>
                    <a:pt x="47" y="105"/>
                  </a:cubicBezTo>
                  <a:lnTo>
                    <a:pt x="48" y="106"/>
                  </a:lnTo>
                  <a:close/>
                  <a:moveTo>
                    <a:pt x="8" y="45"/>
                  </a:moveTo>
                  <a:cubicBezTo>
                    <a:pt x="8" y="14"/>
                    <a:pt x="8" y="14"/>
                    <a:pt x="8" y="14"/>
                  </a:cubicBezTo>
                  <a:cubicBezTo>
                    <a:pt x="12" y="16"/>
                    <a:pt x="18" y="18"/>
                    <a:pt x="25" y="18"/>
                  </a:cubicBezTo>
                  <a:cubicBezTo>
                    <a:pt x="34" y="18"/>
                    <a:pt x="44" y="14"/>
                    <a:pt x="48" y="12"/>
                  </a:cubicBezTo>
                  <a:cubicBezTo>
                    <a:pt x="52" y="14"/>
                    <a:pt x="61" y="18"/>
                    <a:pt x="71" y="18"/>
                  </a:cubicBezTo>
                  <a:cubicBezTo>
                    <a:pt x="78" y="18"/>
                    <a:pt x="84" y="16"/>
                    <a:pt x="89" y="15"/>
                  </a:cubicBezTo>
                  <a:cubicBezTo>
                    <a:pt x="89" y="45"/>
                    <a:pt x="89" y="45"/>
                    <a:pt x="89" y="45"/>
                  </a:cubicBezTo>
                  <a:cubicBezTo>
                    <a:pt x="89" y="77"/>
                    <a:pt x="55" y="94"/>
                    <a:pt x="48" y="97"/>
                  </a:cubicBezTo>
                  <a:cubicBezTo>
                    <a:pt x="41" y="94"/>
                    <a:pt x="8" y="77"/>
                    <a:pt x="8" y="45"/>
                  </a:cubicBez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p>
              <a:pPr defTabSz="896386">
                <a:defRPr/>
              </a:pPr>
              <a:endParaRPr lang="en-US" sz="1730">
                <a:solidFill>
                  <a:srgbClr val="000000"/>
                </a:solidFill>
                <a:latin typeface="Segoe UI"/>
              </a:endParaRPr>
            </a:p>
          </p:txBody>
        </p:sp>
        <p:sp>
          <p:nvSpPr>
            <p:cNvPr id="56" name="TextBox 55">
              <a:extLst>
                <a:ext uri="{FF2B5EF4-FFF2-40B4-BE49-F238E27FC236}">
                  <a16:creationId xmlns:a16="http://schemas.microsoft.com/office/drawing/2014/main" id="{BE762C8D-08AD-46D2-B0DB-A644F6A38281}"/>
                </a:ext>
              </a:extLst>
            </p:cNvPr>
            <p:cNvSpPr txBox="1"/>
            <p:nvPr/>
          </p:nvSpPr>
          <p:spPr>
            <a:xfrm>
              <a:off x="2332121" y="5379331"/>
              <a:ext cx="1774027" cy="286195"/>
            </a:xfrm>
            <a:prstGeom prst="rect">
              <a:avLst/>
            </a:prstGeom>
            <a:noFill/>
          </p:spPr>
          <p:txBody>
            <a:bodyPr wrap="none" lIns="87880" tIns="43940" rIns="87880" bIns="43940" rtlCol="0">
              <a:spAutoFit/>
            </a:bodyPr>
            <a:lstStyle>
              <a:defPPr>
                <a:defRPr lang="en-US"/>
              </a:defPPr>
              <a:lvl1pPr algn="ctr" defTabSz="913664">
                <a:lnSpc>
                  <a:spcPct val="90000"/>
                </a:lnSpc>
                <a:defRPr sz="1400" kern="0">
                  <a:gradFill>
                    <a:gsLst>
                      <a:gs pos="0">
                        <a:srgbClr val="FFFFFF"/>
                      </a:gs>
                      <a:gs pos="100000">
                        <a:srgbClr val="FFFFFF"/>
                      </a:gs>
                    </a:gsLst>
                    <a:lin ang="5400000" scaled="1"/>
                  </a:gradFill>
                </a:defRPr>
              </a:lvl1pPr>
            </a:lstStyle>
            <a:p>
              <a:pPr defTabSz="895665">
                <a:defRPr/>
              </a:pPr>
              <a:r>
                <a:rPr lang="en-US" sz="1345" dirty="0">
                  <a:latin typeface="Segoe UI"/>
                </a:rPr>
                <a:t>Secure + compliant </a:t>
              </a:r>
            </a:p>
          </p:txBody>
        </p:sp>
      </p:grpSp>
      <p:grpSp>
        <p:nvGrpSpPr>
          <p:cNvPr id="57" name="Group 56">
            <a:extLst>
              <a:ext uri="{FF2B5EF4-FFF2-40B4-BE49-F238E27FC236}">
                <a16:creationId xmlns:a16="http://schemas.microsoft.com/office/drawing/2014/main" id="{C85CE7EA-DBD3-4485-94E5-5C0A37D95983}"/>
              </a:ext>
            </a:extLst>
          </p:cNvPr>
          <p:cNvGrpSpPr/>
          <p:nvPr/>
        </p:nvGrpSpPr>
        <p:grpSpPr>
          <a:xfrm>
            <a:off x="8330727" y="2778537"/>
            <a:ext cx="1425362" cy="1256582"/>
            <a:chOff x="514792" y="2669912"/>
            <a:chExt cx="1483098" cy="1307481"/>
          </a:xfrm>
        </p:grpSpPr>
        <p:sp>
          <p:nvSpPr>
            <p:cNvPr id="58" name="Freeform 90">
              <a:extLst>
                <a:ext uri="{FF2B5EF4-FFF2-40B4-BE49-F238E27FC236}">
                  <a16:creationId xmlns:a16="http://schemas.microsoft.com/office/drawing/2014/main" id="{A4CA7453-D563-4ACF-B2E0-AB115343EADA}"/>
                </a:ext>
              </a:extLst>
            </p:cNvPr>
            <p:cNvSpPr>
              <a:spLocks noChangeAspect="1" noEditPoints="1"/>
            </p:cNvSpPr>
            <p:nvPr/>
          </p:nvSpPr>
          <p:spPr bwMode="auto">
            <a:xfrm>
              <a:off x="895581" y="2669912"/>
              <a:ext cx="721520" cy="721520"/>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115 w 128"/>
                <a:gd name="T11" fmla="*/ 40 h 128"/>
                <a:gd name="T12" fmla="*/ 90 w 128"/>
                <a:gd name="T13" fmla="*/ 40 h 128"/>
                <a:gd name="T14" fmla="*/ 79 w 128"/>
                <a:gd name="T15" fmla="*/ 11 h 128"/>
                <a:gd name="T16" fmla="*/ 115 w 128"/>
                <a:gd name="T17" fmla="*/ 40 h 128"/>
                <a:gd name="T18" fmla="*/ 120 w 128"/>
                <a:gd name="T19" fmla="*/ 64 h 128"/>
                <a:gd name="T20" fmla="*/ 118 w 128"/>
                <a:gd name="T21" fmla="*/ 80 h 128"/>
                <a:gd name="T22" fmla="*/ 91 w 128"/>
                <a:gd name="T23" fmla="*/ 80 h 128"/>
                <a:gd name="T24" fmla="*/ 91 w 128"/>
                <a:gd name="T25" fmla="*/ 64 h 128"/>
                <a:gd name="T26" fmla="*/ 91 w 128"/>
                <a:gd name="T27" fmla="*/ 48 h 128"/>
                <a:gd name="T28" fmla="*/ 118 w 128"/>
                <a:gd name="T29" fmla="*/ 48 h 128"/>
                <a:gd name="T30" fmla="*/ 120 w 128"/>
                <a:gd name="T31" fmla="*/ 64 h 128"/>
                <a:gd name="T32" fmla="*/ 64 w 128"/>
                <a:gd name="T33" fmla="*/ 120 h 128"/>
                <a:gd name="T34" fmla="*/ 47 w 128"/>
                <a:gd name="T35" fmla="*/ 88 h 128"/>
                <a:gd name="T36" fmla="*/ 81 w 128"/>
                <a:gd name="T37" fmla="*/ 88 h 128"/>
                <a:gd name="T38" fmla="*/ 64 w 128"/>
                <a:gd name="T39" fmla="*/ 120 h 128"/>
                <a:gd name="T40" fmla="*/ 46 w 128"/>
                <a:gd name="T41" fmla="*/ 80 h 128"/>
                <a:gd name="T42" fmla="*/ 45 w 128"/>
                <a:gd name="T43" fmla="*/ 64 h 128"/>
                <a:gd name="T44" fmla="*/ 46 w 128"/>
                <a:gd name="T45" fmla="*/ 48 h 128"/>
                <a:gd name="T46" fmla="*/ 83 w 128"/>
                <a:gd name="T47" fmla="*/ 48 h 128"/>
                <a:gd name="T48" fmla="*/ 83 w 128"/>
                <a:gd name="T49" fmla="*/ 64 h 128"/>
                <a:gd name="T50" fmla="*/ 83 w 128"/>
                <a:gd name="T51" fmla="*/ 80 h 128"/>
                <a:gd name="T52" fmla="*/ 46 w 128"/>
                <a:gd name="T53" fmla="*/ 80 h 128"/>
                <a:gd name="T54" fmla="*/ 8 w 128"/>
                <a:gd name="T55" fmla="*/ 64 h 128"/>
                <a:gd name="T56" fmla="*/ 11 w 128"/>
                <a:gd name="T57" fmla="*/ 48 h 128"/>
                <a:gd name="T58" fmla="*/ 38 w 128"/>
                <a:gd name="T59" fmla="*/ 48 h 128"/>
                <a:gd name="T60" fmla="*/ 37 w 128"/>
                <a:gd name="T61" fmla="*/ 64 h 128"/>
                <a:gd name="T62" fmla="*/ 38 w 128"/>
                <a:gd name="T63" fmla="*/ 80 h 128"/>
                <a:gd name="T64" fmla="*/ 11 w 128"/>
                <a:gd name="T65" fmla="*/ 80 h 128"/>
                <a:gd name="T66" fmla="*/ 8 w 128"/>
                <a:gd name="T67" fmla="*/ 64 h 128"/>
                <a:gd name="T68" fmla="*/ 64 w 128"/>
                <a:gd name="T69" fmla="*/ 8 h 128"/>
                <a:gd name="T70" fmla="*/ 81 w 128"/>
                <a:gd name="T71" fmla="*/ 40 h 128"/>
                <a:gd name="T72" fmla="*/ 47 w 128"/>
                <a:gd name="T73" fmla="*/ 40 h 128"/>
                <a:gd name="T74" fmla="*/ 64 w 128"/>
                <a:gd name="T75" fmla="*/ 8 h 128"/>
                <a:gd name="T76" fmla="*/ 49 w 128"/>
                <a:gd name="T77" fmla="*/ 11 h 128"/>
                <a:gd name="T78" fmla="*/ 39 w 128"/>
                <a:gd name="T79" fmla="*/ 40 h 128"/>
                <a:gd name="T80" fmla="*/ 14 w 128"/>
                <a:gd name="T81" fmla="*/ 40 h 128"/>
                <a:gd name="T82" fmla="*/ 49 w 128"/>
                <a:gd name="T83" fmla="*/ 11 h 128"/>
                <a:gd name="T84" fmla="*/ 14 w 128"/>
                <a:gd name="T85" fmla="*/ 88 h 128"/>
                <a:gd name="T86" fmla="*/ 39 w 128"/>
                <a:gd name="T87" fmla="*/ 88 h 128"/>
                <a:gd name="T88" fmla="*/ 49 w 128"/>
                <a:gd name="T89" fmla="*/ 118 h 128"/>
                <a:gd name="T90" fmla="*/ 14 w 128"/>
                <a:gd name="T91" fmla="*/ 88 h 128"/>
                <a:gd name="T92" fmla="*/ 79 w 128"/>
                <a:gd name="T93" fmla="*/ 118 h 128"/>
                <a:gd name="T94" fmla="*/ 90 w 128"/>
                <a:gd name="T95" fmla="*/ 88 h 128"/>
                <a:gd name="T96" fmla="*/ 115 w 128"/>
                <a:gd name="T97" fmla="*/ 88 h 128"/>
                <a:gd name="T98" fmla="*/ 79 w 128"/>
                <a:gd name="T9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8" h="128">
                  <a:moveTo>
                    <a:pt x="64" y="0"/>
                  </a:moveTo>
                  <a:cubicBezTo>
                    <a:pt x="29" y="0"/>
                    <a:pt x="0" y="29"/>
                    <a:pt x="0" y="64"/>
                  </a:cubicBezTo>
                  <a:cubicBezTo>
                    <a:pt x="0" y="100"/>
                    <a:pt x="29" y="128"/>
                    <a:pt x="64" y="128"/>
                  </a:cubicBezTo>
                  <a:cubicBezTo>
                    <a:pt x="100" y="128"/>
                    <a:pt x="128" y="100"/>
                    <a:pt x="128" y="64"/>
                  </a:cubicBezTo>
                  <a:cubicBezTo>
                    <a:pt x="128" y="29"/>
                    <a:pt x="100" y="0"/>
                    <a:pt x="64" y="0"/>
                  </a:cubicBezTo>
                  <a:moveTo>
                    <a:pt x="115" y="40"/>
                  </a:moveTo>
                  <a:cubicBezTo>
                    <a:pt x="90" y="40"/>
                    <a:pt x="90" y="40"/>
                    <a:pt x="90" y="40"/>
                  </a:cubicBezTo>
                  <a:cubicBezTo>
                    <a:pt x="88" y="29"/>
                    <a:pt x="84" y="18"/>
                    <a:pt x="79" y="11"/>
                  </a:cubicBezTo>
                  <a:cubicBezTo>
                    <a:pt x="95" y="15"/>
                    <a:pt x="108" y="26"/>
                    <a:pt x="115" y="40"/>
                  </a:cubicBezTo>
                  <a:moveTo>
                    <a:pt x="120" y="64"/>
                  </a:moveTo>
                  <a:cubicBezTo>
                    <a:pt x="120" y="70"/>
                    <a:pt x="120" y="75"/>
                    <a:pt x="118" y="80"/>
                  </a:cubicBezTo>
                  <a:cubicBezTo>
                    <a:pt x="91" y="80"/>
                    <a:pt x="91" y="80"/>
                    <a:pt x="91" y="80"/>
                  </a:cubicBezTo>
                  <a:cubicBezTo>
                    <a:pt x="91" y="75"/>
                    <a:pt x="91" y="70"/>
                    <a:pt x="91" y="64"/>
                  </a:cubicBezTo>
                  <a:cubicBezTo>
                    <a:pt x="91" y="59"/>
                    <a:pt x="91" y="54"/>
                    <a:pt x="91" y="48"/>
                  </a:cubicBezTo>
                  <a:cubicBezTo>
                    <a:pt x="118" y="48"/>
                    <a:pt x="118" y="48"/>
                    <a:pt x="118" y="48"/>
                  </a:cubicBezTo>
                  <a:cubicBezTo>
                    <a:pt x="120" y="53"/>
                    <a:pt x="120" y="59"/>
                    <a:pt x="120" y="64"/>
                  </a:cubicBezTo>
                  <a:moveTo>
                    <a:pt x="64" y="120"/>
                  </a:moveTo>
                  <a:cubicBezTo>
                    <a:pt x="58" y="120"/>
                    <a:pt x="51" y="108"/>
                    <a:pt x="47" y="88"/>
                  </a:cubicBezTo>
                  <a:cubicBezTo>
                    <a:pt x="81" y="88"/>
                    <a:pt x="81" y="88"/>
                    <a:pt x="81" y="88"/>
                  </a:cubicBezTo>
                  <a:cubicBezTo>
                    <a:pt x="78" y="108"/>
                    <a:pt x="71" y="120"/>
                    <a:pt x="64" y="120"/>
                  </a:cubicBezTo>
                  <a:moveTo>
                    <a:pt x="46" y="80"/>
                  </a:moveTo>
                  <a:cubicBezTo>
                    <a:pt x="46" y="75"/>
                    <a:pt x="45" y="70"/>
                    <a:pt x="45" y="64"/>
                  </a:cubicBezTo>
                  <a:cubicBezTo>
                    <a:pt x="45" y="59"/>
                    <a:pt x="46" y="53"/>
                    <a:pt x="46" y="48"/>
                  </a:cubicBezTo>
                  <a:cubicBezTo>
                    <a:pt x="83" y="48"/>
                    <a:pt x="83" y="48"/>
                    <a:pt x="83" y="48"/>
                  </a:cubicBezTo>
                  <a:cubicBezTo>
                    <a:pt x="83" y="53"/>
                    <a:pt x="83" y="59"/>
                    <a:pt x="83" y="64"/>
                  </a:cubicBezTo>
                  <a:cubicBezTo>
                    <a:pt x="83" y="70"/>
                    <a:pt x="83" y="75"/>
                    <a:pt x="83" y="80"/>
                  </a:cubicBezTo>
                  <a:lnTo>
                    <a:pt x="46" y="80"/>
                  </a:lnTo>
                  <a:close/>
                  <a:moveTo>
                    <a:pt x="8" y="64"/>
                  </a:moveTo>
                  <a:cubicBezTo>
                    <a:pt x="8" y="59"/>
                    <a:pt x="9" y="53"/>
                    <a:pt x="11" y="48"/>
                  </a:cubicBezTo>
                  <a:cubicBezTo>
                    <a:pt x="38" y="48"/>
                    <a:pt x="38" y="48"/>
                    <a:pt x="38" y="48"/>
                  </a:cubicBezTo>
                  <a:cubicBezTo>
                    <a:pt x="38" y="54"/>
                    <a:pt x="37" y="59"/>
                    <a:pt x="37" y="64"/>
                  </a:cubicBezTo>
                  <a:cubicBezTo>
                    <a:pt x="37" y="70"/>
                    <a:pt x="38" y="75"/>
                    <a:pt x="38" y="80"/>
                  </a:cubicBezTo>
                  <a:cubicBezTo>
                    <a:pt x="11" y="80"/>
                    <a:pt x="11" y="80"/>
                    <a:pt x="11" y="80"/>
                  </a:cubicBezTo>
                  <a:cubicBezTo>
                    <a:pt x="9" y="75"/>
                    <a:pt x="8" y="70"/>
                    <a:pt x="8" y="64"/>
                  </a:cubicBezTo>
                  <a:moveTo>
                    <a:pt x="64" y="8"/>
                  </a:moveTo>
                  <a:cubicBezTo>
                    <a:pt x="71" y="8"/>
                    <a:pt x="78" y="21"/>
                    <a:pt x="81" y="40"/>
                  </a:cubicBezTo>
                  <a:cubicBezTo>
                    <a:pt x="47" y="40"/>
                    <a:pt x="47" y="40"/>
                    <a:pt x="47" y="40"/>
                  </a:cubicBezTo>
                  <a:cubicBezTo>
                    <a:pt x="51" y="21"/>
                    <a:pt x="58" y="8"/>
                    <a:pt x="64" y="8"/>
                  </a:cubicBezTo>
                  <a:moveTo>
                    <a:pt x="49" y="11"/>
                  </a:moveTo>
                  <a:cubicBezTo>
                    <a:pt x="45" y="18"/>
                    <a:pt x="41" y="29"/>
                    <a:pt x="39" y="40"/>
                  </a:cubicBezTo>
                  <a:cubicBezTo>
                    <a:pt x="14" y="40"/>
                    <a:pt x="14" y="40"/>
                    <a:pt x="14" y="40"/>
                  </a:cubicBezTo>
                  <a:cubicBezTo>
                    <a:pt x="21" y="26"/>
                    <a:pt x="34" y="15"/>
                    <a:pt x="49" y="11"/>
                  </a:cubicBezTo>
                  <a:moveTo>
                    <a:pt x="14" y="88"/>
                  </a:moveTo>
                  <a:cubicBezTo>
                    <a:pt x="39" y="88"/>
                    <a:pt x="39" y="88"/>
                    <a:pt x="39" y="88"/>
                  </a:cubicBezTo>
                  <a:cubicBezTo>
                    <a:pt x="41" y="100"/>
                    <a:pt x="45" y="111"/>
                    <a:pt x="49" y="118"/>
                  </a:cubicBezTo>
                  <a:cubicBezTo>
                    <a:pt x="34" y="114"/>
                    <a:pt x="21" y="103"/>
                    <a:pt x="14" y="88"/>
                  </a:cubicBezTo>
                  <a:moveTo>
                    <a:pt x="79" y="118"/>
                  </a:moveTo>
                  <a:cubicBezTo>
                    <a:pt x="84" y="111"/>
                    <a:pt x="88" y="100"/>
                    <a:pt x="90" y="88"/>
                  </a:cubicBezTo>
                  <a:cubicBezTo>
                    <a:pt x="115" y="88"/>
                    <a:pt x="115" y="88"/>
                    <a:pt x="115" y="88"/>
                  </a:cubicBezTo>
                  <a:cubicBezTo>
                    <a:pt x="108" y="103"/>
                    <a:pt x="95" y="114"/>
                    <a:pt x="79" y="118"/>
                  </a:cubicBezTo>
                </a:path>
              </a:pathLst>
            </a:custGeom>
            <a:solidFill>
              <a:srgbClr val="FFFFFF"/>
            </a:solidFill>
            <a:ln>
              <a:noFill/>
            </a:ln>
          </p:spPr>
          <p:txBody>
            <a:bodyPr vert="horz" wrap="square" lIns="87880" tIns="43940" rIns="87880" bIns="43940" numCol="1" anchor="t" anchorCtr="0" compatLnSpc="1">
              <a:prstTxWarp prst="textNoShape">
                <a:avLst/>
              </a:prstTxWarp>
            </a:bodyPr>
            <a:lstStyle/>
            <a:p>
              <a:pPr defTabSz="896386">
                <a:defRPr/>
              </a:pPr>
              <a:endParaRPr lang="en-US" sz="1730">
                <a:solidFill>
                  <a:srgbClr val="000000"/>
                </a:solidFill>
                <a:latin typeface="Segoe UI"/>
              </a:endParaRPr>
            </a:p>
          </p:txBody>
        </p:sp>
        <p:sp>
          <p:nvSpPr>
            <p:cNvPr id="59" name="TextBox 58">
              <a:extLst>
                <a:ext uri="{FF2B5EF4-FFF2-40B4-BE49-F238E27FC236}">
                  <a16:creationId xmlns:a16="http://schemas.microsoft.com/office/drawing/2014/main" id="{861236E6-8091-434B-B109-8EAB48268C77}"/>
                </a:ext>
              </a:extLst>
            </p:cNvPr>
            <p:cNvSpPr txBox="1"/>
            <p:nvPr/>
          </p:nvSpPr>
          <p:spPr>
            <a:xfrm>
              <a:off x="514792" y="3497262"/>
              <a:ext cx="1483098" cy="480131"/>
            </a:xfrm>
            <a:prstGeom prst="rect">
              <a:avLst/>
            </a:prstGeom>
            <a:noFill/>
          </p:spPr>
          <p:txBody>
            <a:bodyPr wrap="none" lIns="87880" tIns="43940" rIns="87880" bIns="43940" rtlCol="0">
              <a:spAutoFit/>
            </a:bodyPr>
            <a:lstStyle/>
            <a:p>
              <a:pPr algn="ctr" defTabSz="878020">
                <a:lnSpc>
                  <a:spcPct val="90000"/>
                </a:lnSpc>
                <a:defRPr/>
              </a:pPr>
              <a:r>
                <a:rPr lang="en-US" sz="1345" kern="0" dirty="0">
                  <a:gradFill>
                    <a:gsLst>
                      <a:gs pos="0">
                        <a:srgbClr val="FFFFFF"/>
                      </a:gs>
                      <a:gs pos="100000">
                        <a:srgbClr val="FFFFFF"/>
                      </a:gs>
                    </a:gsLst>
                    <a:lin ang="5400000" scaled="1"/>
                  </a:gradFill>
                  <a:latin typeface="Segoe UI"/>
                </a:rPr>
                <a:t>Global data</a:t>
              </a:r>
              <a:br>
                <a:rPr lang="en-US" sz="1345" kern="0" dirty="0">
                  <a:gradFill>
                    <a:gsLst>
                      <a:gs pos="0">
                        <a:srgbClr val="FFFFFF"/>
                      </a:gs>
                      <a:gs pos="100000">
                        <a:srgbClr val="FFFFFF"/>
                      </a:gs>
                    </a:gsLst>
                    <a:lin ang="5400000" scaled="1"/>
                  </a:gradFill>
                  <a:latin typeface="Segoe UI"/>
                </a:rPr>
              </a:br>
              <a:r>
                <a:rPr lang="en-US" sz="1345" kern="0" dirty="0">
                  <a:gradFill>
                    <a:gsLst>
                      <a:gs pos="0">
                        <a:srgbClr val="FFFFFF"/>
                      </a:gs>
                      <a:gs pos="100000">
                        <a:srgbClr val="FFFFFF"/>
                      </a:gs>
                    </a:gsLst>
                    <a:lin ang="5400000" scaled="1"/>
                  </a:gradFill>
                  <a:latin typeface="Segoe UI"/>
                </a:rPr>
                <a:t>center footprint </a:t>
              </a:r>
            </a:p>
          </p:txBody>
        </p:sp>
      </p:grpSp>
      <p:grpSp>
        <p:nvGrpSpPr>
          <p:cNvPr id="82" name="Group 81">
            <a:extLst>
              <a:ext uri="{FF2B5EF4-FFF2-40B4-BE49-F238E27FC236}">
                <a16:creationId xmlns:a16="http://schemas.microsoft.com/office/drawing/2014/main" id="{2C70F198-5EDA-4E0C-B7AB-323C484A59DF}"/>
              </a:ext>
            </a:extLst>
          </p:cNvPr>
          <p:cNvGrpSpPr/>
          <p:nvPr/>
        </p:nvGrpSpPr>
        <p:grpSpPr>
          <a:xfrm>
            <a:off x="689120" y="4710947"/>
            <a:ext cx="1018644" cy="1123679"/>
            <a:chOff x="8682945" y="4690267"/>
            <a:chExt cx="1059906" cy="1169195"/>
          </a:xfrm>
        </p:grpSpPr>
        <p:sp>
          <p:nvSpPr>
            <p:cNvPr id="83" name="Freeform 150">
              <a:extLst>
                <a:ext uri="{FF2B5EF4-FFF2-40B4-BE49-F238E27FC236}">
                  <a16:creationId xmlns:a16="http://schemas.microsoft.com/office/drawing/2014/main" id="{09C7C887-4101-4F45-BC52-5D0234464951}"/>
                </a:ext>
              </a:extLst>
            </p:cNvPr>
            <p:cNvSpPr>
              <a:spLocks noChangeAspect="1" noEditPoints="1"/>
            </p:cNvSpPr>
            <p:nvPr/>
          </p:nvSpPr>
          <p:spPr bwMode="auto">
            <a:xfrm>
              <a:off x="8897382" y="4690267"/>
              <a:ext cx="631032" cy="540545"/>
            </a:xfrm>
            <a:custGeom>
              <a:avLst/>
              <a:gdLst>
                <a:gd name="T0" fmla="*/ 227 w 265"/>
                <a:gd name="T1" fmla="*/ 57 h 227"/>
                <a:gd name="T2" fmla="*/ 208 w 265"/>
                <a:gd name="T3" fmla="*/ 57 h 227"/>
                <a:gd name="T4" fmla="*/ 208 w 265"/>
                <a:gd name="T5" fmla="*/ 38 h 227"/>
                <a:gd name="T6" fmla="*/ 227 w 265"/>
                <a:gd name="T7" fmla="*/ 38 h 227"/>
                <a:gd name="T8" fmla="*/ 227 w 265"/>
                <a:gd name="T9" fmla="*/ 57 h 227"/>
                <a:gd name="T10" fmla="*/ 94 w 265"/>
                <a:gd name="T11" fmla="*/ 189 h 227"/>
                <a:gd name="T12" fmla="*/ 0 w 265"/>
                <a:gd name="T13" fmla="*/ 189 h 227"/>
                <a:gd name="T14" fmla="*/ 0 w 265"/>
                <a:gd name="T15" fmla="*/ 57 h 227"/>
                <a:gd name="T16" fmla="*/ 123 w 265"/>
                <a:gd name="T17" fmla="*/ 57 h 227"/>
                <a:gd name="T18" fmla="*/ 123 w 265"/>
                <a:gd name="T19" fmla="*/ 0 h 227"/>
                <a:gd name="T20" fmla="*/ 265 w 265"/>
                <a:gd name="T21" fmla="*/ 0 h 227"/>
                <a:gd name="T22" fmla="*/ 265 w 265"/>
                <a:gd name="T23" fmla="*/ 227 h 227"/>
                <a:gd name="T24" fmla="*/ 56 w 265"/>
                <a:gd name="T25" fmla="*/ 227 h 227"/>
                <a:gd name="T26" fmla="*/ 56 w 265"/>
                <a:gd name="T27" fmla="*/ 208 h 227"/>
                <a:gd name="T28" fmla="*/ 94 w 265"/>
                <a:gd name="T29" fmla="*/ 208 h 227"/>
                <a:gd name="T30" fmla="*/ 94 w 265"/>
                <a:gd name="T31" fmla="*/ 189 h 227"/>
                <a:gd name="T32" fmla="*/ 246 w 265"/>
                <a:gd name="T33" fmla="*/ 151 h 227"/>
                <a:gd name="T34" fmla="*/ 198 w 265"/>
                <a:gd name="T35" fmla="*/ 151 h 227"/>
                <a:gd name="T36" fmla="*/ 198 w 265"/>
                <a:gd name="T37" fmla="*/ 189 h 227"/>
                <a:gd name="T38" fmla="*/ 113 w 265"/>
                <a:gd name="T39" fmla="*/ 189 h 227"/>
                <a:gd name="T40" fmla="*/ 113 w 265"/>
                <a:gd name="T41" fmla="*/ 208 h 227"/>
                <a:gd name="T42" fmla="*/ 246 w 265"/>
                <a:gd name="T43" fmla="*/ 208 h 227"/>
                <a:gd name="T44" fmla="*/ 246 w 265"/>
                <a:gd name="T45" fmla="*/ 151 h 227"/>
                <a:gd name="T46" fmla="*/ 246 w 265"/>
                <a:gd name="T47" fmla="*/ 94 h 227"/>
                <a:gd name="T48" fmla="*/ 198 w 265"/>
                <a:gd name="T49" fmla="*/ 94 h 227"/>
                <a:gd name="T50" fmla="*/ 198 w 265"/>
                <a:gd name="T51" fmla="*/ 132 h 227"/>
                <a:gd name="T52" fmla="*/ 246 w 265"/>
                <a:gd name="T53" fmla="*/ 132 h 227"/>
                <a:gd name="T54" fmla="*/ 246 w 265"/>
                <a:gd name="T55" fmla="*/ 94 h 227"/>
                <a:gd name="T56" fmla="*/ 142 w 265"/>
                <a:gd name="T57" fmla="*/ 57 h 227"/>
                <a:gd name="T58" fmla="*/ 198 w 265"/>
                <a:gd name="T59" fmla="*/ 57 h 227"/>
                <a:gd name="T60" fmla="*/ 198 w 265"/>
                <a:gd name="T61" fmla="*/ 75 h 227"/>
                <a:gd name="T62" fmla="*/ 246 w 265"/>
                <a:gd name="T63" fmla="*/ 75 h 227"/>
                <a:gd name="T64" fmla="*/ 246 w 265"/>
                <a:gd name="T65" fmla="*/ 19 h 227"/>
                <a:gd name="T66" fmla="*/ 142 w 265"/>
                <a:gd name="T67" fmla="*/ 19 h 227"/>
                <a:gd name="T68" fmla="*/ 142 w 265"/>
                <a:gd name="T69" fmla="*/ 57 h 227"/>
                <a:gd name="T70" fmla="*/ 179 w 265"/>
                <a:gd name="T71" fmla="*/ 170 h 227"/>
                <a:gd name="T72" fmla="*/ 179 w 265"/>
                <a:gd name="T73" fmla="*/ 75 h 227"/>
                <a:gd name="T74" fmla="*/ 19 w 265"/>
                <a:gd name="T75" fmla="*/ 75 h 227"/>
                <a:gd name="T76" fmla="*/ 19 w 265"/>
                <a:gd name="T77" fmla="*/ 170 h 227"/>
                <a:gd name="T78" fmla="*/ 179 w 265"/>
                <a:gd name="T79" fmla="*/ 17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5" h="227">
                  <a:moveTo>
                    <a:pt x="227" y="57"/>
                  </a:moveTo>
                  <a:lnTo>
                    <a:pt x="208" y="57"/>
                  </a:lnTo>
                  <a:lnTo>
                    <a:pt x="208" y="38"/>
                  </a:lnTo>
                  <a:lnTo>
                    <a:pt x="227" y="38"/>
                  </a:lnTo>
                  <a:lnTo>
                    <a:pt x="227" y="57"/>
                  </a:lnTo>
                  <a:close/>
                  <a:moveTo>
                    <a:pt x="94" y="189"/>
                  </a:moveTo>
                  <a:lnTo>
                    <a:pt x="0" y="189"/>
                  </a:lnTo>
                  <a:lnTo>
                    <a:pt x="0" y="57"/>
                  </a:lnTo>
                  <a:lnTo>
                    <a:pt x="123" y="57"/>
                  </a:lnTo>
                  <a:lnTo>
                    <a:pt x="123" y="0"/>
                  </a:lnTo>
                  <a:lnTo>
                    <a:pt x="265" y="0"/>
                  </a:lnTo>
                  <a:lnTo>
                    <a:pt x="265" y="227"/>
                  </a:lnTo>
                  <a:lnTo>
                    <a:pt x="56" y="227"/>
                  </a:lnTo>
                  <a:lnTo>
                    <a:pt x="56" y="208"/>
                  </a:lnTo>
                  <a:lnTo>
                    <a:pt x="94" y="208"/>
                  </a:lnTo>
                  <a:lnTo>
                    <a:pt x="94" y="189"/>
                  </a:lnTo>
                  <a:close/>
                  <a:moveTo>
                    <a:pt x="246" y="151"/>
                  </a:moveTo>
                  <a:lnTo>
                    <a:pt x="198" y="151"/>
                  </a:lnTo>
                  <a:lnTo>
                    <a:pt x="198" y="189"/>
                  </a:lnTo>
                  <a:lnTo>
                    <a:pt x="113" y="189"/>
                  </a:lnTo>
                  <a:lnTo>
                    <a:pt x="113" y="208"/>
                  </a:lnTo>
                  <a:lnTo>
                    <a:pt x="246" y="208"/>
                  </a:lnTo>
                  <a:lnTo>
                    <a:pt x="246" y="151"/>
                  </a:lnTo>
                  <a:close/>
                  <a:moveTo>
                    <a:pt x="246" y="94"/>
                  </a:moveTo>
                  <a:lnTo>
                    <a:pt x="198" y="94"/>
                  </a:lnTo>
                  <a:lnTo>
                    <a:pt x="198" y="132"/>
                  </a:lnTo>
                  <a:lnTo>
                    <a:pt x="246" y="132"/>
                  </a:lnTo>
                  <a:lnTo>
                    <a:pt x="246" y="94"/>
                  </a:lnTo>
                  <a:close/>
                  <a:moveTo>
                    <a:pt x="142" y="57"/>
                  </a:moveTo>
                  <a:lnTo>
                    <a:pt x="198" y="57"/>
                  </a:lnTo>
                  <a:lnTo>
                    <a:pt x="198" y="75"/>
                  </a:lnTo>
                  <a:lnTo>
                    <a:pt x="246" y="75"/>
                  </a:lnTo>
                  <a:lnTo>
                    <a:pt x="246" y="19"/>
                  </a:lnTo>
                  <a:lnTo>
                    <a:pt x="142" y="19"/>
                  </a:lnTo>
                  <a:lnTo>
                    <a:pt x="142" y="57"/>
                  </a:lnTo>
                  <a:close/>
                  <a:moveTo>
                    <a:pt x="179" y="170"/>
                  </a:moveTo>
                  <a:lnTo>
                    <a:pt x="179" y="75"/>
                  </a:lnTo>
                  <a:lnTo>
                    <a:pt x="19" y="75"/>
                  </a:lnTo>
                  <a:lnTo>
                    <a:pt x="19" y="170"/>
                  </a:lnTo>
                  <a:lnTo>
                    <a:pt x="179" y="170"/>
                  </a:ln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p>
              <a:pPr defTabSz="896386">
                <a:defRPr/>
              </a:pPr>
              <a:endParaRPr lang="en-US" sz="1730">
                <a:solidFill>
                  <a:srgbClr val="000000"/>
                </a:solidFill>
                <a:latin typeface="Segoe UI"/>
              </a:endParaRPr>
            </a:p>
          </p:txBody>
        </p:sp>
        <p:sp>
          <p:nvSpPr>
            <p:cNvPr id="84" name="TextBox 83">
              <a:extLst>
                <a:ext uri="{FF2B5EF4-FFF2-40B4-BE49-F238E27FC236}">
                  <a16:creationId xmlns:a16="http://schemas.microsoft.com/office/drawing/2014/main" id="{00A394DD-D08D-4893-BF82-F9C0DFB3BD75}"/>
                </a:ext>
              </a:extLst>
            </p:cNvPr>
            <p:cNvSpPr txBox="1"/>
            <p:nvPr/>
          </p:nvSpPr>
          <p:spPr>
            <a:xfrm>
              <a:off x="8682945" y="5379331"/>
              <a:ext cx="1059906" cy="480131"/>
            </a:xfrm>
            <a:prstGeom prst="rect">
              <a:avLst/>
            </a:prstGeom>
            <a:noFill/>
          </p:spPr>
          <p:txBody>
            <a:bodyPr wrap="none" lIns="87880" tIns="43940" rIns="87880" bIns="43940" rtlCol="0">
              <a:spAutoFit/>
            </a:bodyPr>
            <a:lstStyle>
              <a:defPPr>
                <a:defRPr lang="en-US"/>
              </a:defPPr>
              <a:lvl1pPr algn="ctr" defTabSz="913664">
                <a:lnSpc>
                  <a:spcPct val="90000"/>
                </a:lnSpc>
                <a:defRPr sz="1400" kern="0">
                  <a:gradFill>
                    <a:gsLst>
                      <a:gs pos="0">
                        <a:srgbClr val="FFFFFF"/>
                      </a:gs>
                      <a:gs pos="100000">
                        <a:srgbClr val="FFFFFF"/>
                      </a:gs>
                    </a:gsLst>
                    <a:lin ang="5400000" scaled="1"/>
                  </a:gradFill>
                </a:defRPr>
              </a:lvl1pPr>
            </a:lstStyle>
            <a:p>
              <a:pPr defTabSz="895665">
                <a:defRPr/>
              </a:pPr>
              <a:r>
                <a:rPr lang="en-US" sz="1345" dirty="0">
                  <a:latin typeface="Segoe UI"/>
                </a:rPr>
                <a:t>Testing in</a:t>
              </a:r>
              <a:br>
                <a:rPr lang="en-US" sz="1345" dirty="0">
                  <a:latin typeface="Segoe UI"/>
                </a:rPr>
              </a:br>
              <a:r>
                <a:rPr lang="en-US" sz="1345" dirty="0">
                  <a:latin typeface="Segoe UI"/>
                </a:rPr>
                <a:t>production</a:t>
              </a:r>
            </a:p>
          </p:txBody>
        </p:sp>
      </p:grpSp>
      <p:grpSp>
        <p:nvGrpSpPr>
          <p:cNvPr id="6" name="Group 5">
            <a:extLst>
              <a:ext uri="{FF2B5EF4-FFF2-40B4-BE49-F238E27FC236}">
                <a16:creationId xmlns:a16="http://schemas.microsoft.com/office/drawing/2014/main" id="{4411BC74-024B-4AFC-9BF7-6450F15A80CC}"/>
              </a:ext>
            </a:extLst>
          </p:cNvPr>
          <p:cNvGrpSpPr/>
          <p:nvPr/>
        </p:nvGrpSpPr>
        <p:grpSpPr>
          <a:xfrm>
            <a:off x="6204290" y="2789842"/>
            <a:ext cx="1704966" cy="1245276"/>
            <a:chOff x="6328698" y="2832588"/>
            <a:chExt cx="1739154" cy="1270246"/>
          </a:xfrm>
        </p:grpSpPr>
        <p:sp>
          <p:nvSpPr>
            <p:cNvPr id="122" name="TextBox 121"/>
            <p:cNvSpPr txBox="1"/>
            <p:nvPr/>
          </p:nvSpPr>
          <p:spPr>
            <a:xfrm>
              <a:off x="6328698" y="3624518"/>
              <a:ext cx="1739154" cy="478316"/>
            </a:xfrm>
            <a:prstGeom prst="rect">
              <a:avLst/>
            </a:prstGeom>
            <a:noFill/>
          </p:spPr>
          <p:txBody>
            <a:bodyPr wrap="none" lIns="87880" tIns="43940" rIns="87880" bIns="43940" rtlCol="0">
              <a:spAutoFit/>
            </a:bodyPr>
            <a:lstStyle/>
            <a:p>
              <a:pPr algn="ctr" defTabSz="878020">
                <a:lnSpc>
                  <a:spcPct val="90000"/>
                </a:lnSpc>
                <a:defRPr/>
              </a:pPr>
              <a:r>
                <a:rPr lang="en-US" sz="1345" kern="0" dirty="0">
                  <a:gradFill>
                    <a:gsLst>
                      <a:gs pos="0">
                        <a:srgbClr val="FFFFFF"/>
                      </a:gs>
                      <a:gs pos="100000">
                        <a:srgbClr val="FFFFFF"/>
                      </a:gs>
                    </a:gsLst>
                    <a:lin ang="5400000" scaled="1"/>
                  </a:gradFill>
                  <a:latin typeface="Segoe UI"/>
                </a:rPr>
                <a:t>High availability</a:t>
              </a:r>
              <a:br>
                <a:rPr lang="en-US" sz="1345" kern="0" dirty="0">
                  <a:gradFill>
                    <a:gsLst>
                      <a:gs pos="0">
                        <a:srgbClr val="FFFFFF"/>
                      </a:gs>
                      <a:gs pos="100000">
                        <a:srgbClr val="FFFFFF"/>
                      </a:gs>
                    </a:gsLst>
                    <a:lin ang="5400000" scaled="1"/>
                  </a:gradFill>
                  <a:latin typeface="Segoe UI"/>
                </a:rPr>
              </a:br>
              <a:r>
                <a:rPr lang="en-US" sz="1345" kern="0" dirty="0">
                  <a:gradFill>
                    <a:gsLst>
                      <a:gs pos="0">
                        <a:srgbClr val="FFFFFF"/>
                      </a:gs>
                      <a:gs pos="100000">
                        <a:srgbClr val="FFFFFF"/>
                      </a:gs>
                    </a:gsLst>
                    <a:lin ang="5400000" scaled="1"/>
                  </a:gradFill>
                  <a:latin typeface="Segoe UI"/>
                </a:rPr>
                <a:t>with auto-patching </a:t>
              </a:r>
            </a:p>
          </p:txBody>
        </p:sp>
        <p:grpSp>
          <p:nvGrpSpPr>
            <p:cNvPr id="99" name="Group 538">
              <a:extLst>
                <a:ext uri="{FF2B5EF4-FFF2-40B4-BE49-F238E27FC236}">
                  <a16:creationId xmlns:a16="http://schemas.microsoft.com/office/drawing/2014/main" id="{620AAE37-7503-4A20-89C8-09E5B739A4E7}"/>
                </a:ext>
              </a:extLst>
            </p:cNvPr>
            <p:cNvGrpSpPr>
              <a:grpSpLocks noChangeAspect="1"/>
            </p:cNvGrpSpPr>
            <p:nvPr/>
          </p:nvGrpSpPr>
          <p:grpSpPr bwMode="auto">
            <a:xfrm>
              <a:off x="6905017" y="2832588"/>
              <a:ext cx="586516" cy="642047"/>
              <a:chOff x="6703" y="2838"/>
              <a:chExt cx="169" cy="185"/>
            </a:xfrm>
          </p:grpSpPr>
          <p:sp>
            <p:nvSpPr>
              <p:cNvPr id="100" name="Line 539">
                <a:extLst>
                  <a:ext uri="{FF2B5EF4-FFF2-40B4-BE49-F238E27FC236}">
                    <a16:creationId xmlns:a16="http://schemas.microsoft.com/office/drawing/2014/main" id="{668FDCCF-2B93-4E23-A2CE-878E7511A20C}"/>
                  </a:ext>
                </a:extLst>
              </p:cNvPr>
              <p:cNvSpPr>
                <a:spLocks noChangeShapeType="1"/>
              </p:cNvSpPr>
              <p:nvPr/>
            </p:nvSpPr>
            <p:spPr bwMode="auto">
              <a:xfrm>
                <a:off x="6803" y="2967"/>
                <a:ext cx="4" cy="10"/>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01" name="Line 540">
                <a:extLst>
                  <a:ext uri="{FF2B5EF4-FFF2-40B4-BE49-F238E27FC236}">
                    <a16:creationId xmlns:a16="http://schemas.microsoft.com/office/drawing/2014/main" id="{6FF360E8-CA42-4718-933E-980A26AE930E}"/>
                  </a:ext>
                </a:extLst>
              </p:cNvPr>
              <p:cNvSpPr>
                <a:spLocks noChangeShapeType="1"/>
              </p:cNvSpPr>
              <p:nvPr/>
            </p:nvSpPr>
            <p:spPr bwMode="auto">
              <a:xfrm>
                <a:off x="6768" y="2884"/>
                <a:ext cx="4" cy="12"/>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02" name="Line 541">
                <a:extLst>
                  <a:ext uri="{FF2B5EF4-FFF2-40B4-BE49-F238E27FC236}">
                    <a16:creationId xmlns:a16="http://schemas.microsoft.com/office/drawing/2014/main" id="{84526AC8-102C-4F13-9F23-9D41C7450B6A}"/>
                  </a:ext>
                </a:extLst>
              </p:cNvPr>
              <p:cNvSpPr>
                <a:spLocks noChangeShapeType="1"/>
              </p:cNvSpPr>
              <p:nvPr/>
            </p:nvSpPr>
            <p:spPr bwMode="auto">
              <a:xfrm flipH="1">
                <a:off x="6768" y="2967"/>
                <a:ext cx="4" cy="10"/>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03" name="Line 542">
                <a:extLst>
                  <a:ext uri="{FF2B5EF4-FFF2-40B4-BE49-F238E27FC236}">
                    <a16:creationId xmlns:a16="http://schemas.microsoft.com/office/drawing/2014/main" id="{CE5F39FB-1BBB-4A5B-8DC8-58C7586C2B56}"/>
                  </a:ext>
                </a:extLst>
              </p:cNvPr>
              <p:cNvSpPr>
                <a:spLocks noChangeShapeType="1"/>
              </p:cNvSpPr>
              <p:nvPr/>
            </p:nvSpPr>
            <p:spPr bwMode="auto">
              <a:xfrm flipH="1">
                <a:off x="6803" y="2884"/>
                <a:ext cx="4" cy="12"/>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04" name="Line 543">
                <a:extLst>
                  <a:ext uri="{FF2B5EF4-FFF2-40B4-BE49-F238E27FC236}">
                    <a16:creationId xmlns:a16="http://schemas.microsoft.com/office/drawing/2014/main" id="{1F66682D-8BE5-4C2E-94A7-4F5386D7BF18}"/>
                  </a:ext>
                </a:extLst>
              </p:cNvPr>
              <p:cNvSpPr>
                <a:spLocks noChangeShapeType="1"/>
              </p:cNvSpPr>
              <p:nvPr/>
            </p:nvSpPr>
            <p:spPr bwMode="auto">
              <a:xfrm>
                <a:off x="6824" y="2946"/>
                <a:ext cx="10" cy="4"/>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05" name="Line 544">
                <a:extLst>
                  <a:ext uri="{FF2B5EF4-FFF2-40B4-BE49-F238E27FC236}">
                    <a16:creationId xmlns:a16="http://schemas.microsoft.com/office/drawing/2014/main" id="{B42D067B-BF61-4AFA-B282-940AC51B73E2}"/>
                  </a:ext>
                </a:extLst>
              </p:cNvPr>
              <p:cNvSpPr>
                <a:spLocks noChangeShapeType="1"/>
              </p:cNvSpPr>
              <p:nvPr/>
            </p:nvSpPr>
            <p:spPr bwMode="auto">
              <a:xfrm>
                <a:off x="6741" y="2911"/>
                <a:ext cx="10" cy="6"/>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06" name="Line 545">
                <a:extLst>
                  <a:ext uri="{FF2B5EF4-FFF2-40B4-BE49-F238E27FC236}">
                    <a16:creationId xmlns:a16="http://schemas.microsoft.com/office/drawing/2014/main" id="{74B18CF1-E700-407E-A678-57C808046F44}"/>
                  </a:ext>
                </a:extLst>
              </p:cNvPr>
              <p:cNvSpPr>
                <a:spLocks noChangeShapeType="1"/>
              </p:cNvSpPr>
              <p:nvPr/>
            </p:nvSpPr>
            <p:spPr bwMode="auto">
              <a:xfrm flipV="1">
                <a:off x="6824" y="2911"/>
                <a:ext cx="10" cy="6"/>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08" name="Line 546">
                <a:extLst>
                  <a:ext uri="{FF2B5EF4-FFF2-40B4-BE49-F238E27FC236}">
                    <a16:creationId xmlns:a16="http://schemas.microsoft.com/office/drawing/2014/main" id="{DA6FB63C-6852-44AE-8FEE-7213D322C581}"/>
                  </a:ext>
                </a:extLst>
              </p:cNvPr>
              <p:cNvSpPr>
                <a:spLocks noChangeShapeType="1"/>
              </p:cNvSpPr>
              <p:nvPr/>
            </p:nvSpPr>
            <p:spPr bwMode="auto">
              <a:xfrm flipV="1">
                <a:off x="6741" y="2946"/>
                <a:ext cx="10" cy="4"/>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09" name="Oval 547">
                <a:extLst>
                  <a:ext uri="{FF2B5EF4-FFF2-40B4-BE49-F238E27FC236}">
                    <a16:creationId xmlns:a16="http://schemas.microsoft.com/office/drawing/2014/main" id="{44B55811-B457-4BAE-95C5-734BC5F11CB0}"/>
                  </a:ext>
                </a:extLst>
              </p:cNvPr>
              <p:cNvSpPr>
                <a:spLocks noChangeArrowheads="1"/>
              </p:cNvSpPr>
              <p:nvPr/>
            </p:nvSpPr>
            <p:spPr bwMode="auto">
              <a:xfrm>
                <a:off x="6753" y="2896"/>
                <a:ext cx="69" cy="71"/>
              </a:xfrm>
              <a:prstGeom prst="ellips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11" name="Freeform 548">
                <a:extLst>
                  <a:ext uri="{FF2B5EF4-FFF2-40B4-BE49-F238E27FC236}">
                    <a16:creationId xmlns:a16="http://schemas.microsoft.com/office/drawing/2014/main" id="{6728D074-6AFD-4D2F-874A-953715599E42}"/>
                  </a:ext>
                </a:extLst>
              </p:cNvPr>
              <p:cNvSpPr>
                <a:spLocks/>
              </p:cNvSpPr>
              <p:nvPr/>
            </p:nvSpPr>
            <p:spPr bwMode="auto">
              <a:xfrm>
                <a:off x="6703" y="2849"/>
                <a:ext cx="61" cy="165"/>
              </a:xfrm>
              <a:custGeom>
                <a:avLst/>
                <a:gdLst>
                  <a:gd name="T0" fmla="*/ 32 w 32"/>
                  <a:gd name="T1" fmla="*/ 85 h 85"/>
                  <a:gd name="T2" fmla="*/ 0 w 32"/>
                  <a:gd name="T3" fmla="*/ 42 h 85"/>
                  <a:gd name="T4" fmla="*/ 32 w 32"/>
                  <a:gd name="T5" fmla="*/ 0 h 85"/>
                </a:gdLst>
                <a:ahLst/>
                <a:cxnLst>
                  <a:cxn ang="0">
                    <a:pos x="T0" y="T1"/>
                  </a:cxn>
                  <a:cxn ang="0">
                    <a:pos x="T2" y="T3"/>
                  </a:cxn>
                  <a:cxn ang="0">
                    <a:pos x="T4" y="T5"/>
                  </a:cxn>
                </a:cxnLst>
                <a:rect l="0" t="0" r="r" b="b"/>
                <a:pathLst>
                  <a:path w="32" h="85">
                    <a:moveTo>
                      <a:pt x="32" y="85"/>
                    </a:moveTo>
                    <a:cubicBezTo>
                      <a:pt x="14" y="79"/>
                      <a:pt x="0" y="62"/>
                      <a:pt x="0" y="42"/>
                    </a:cubicBezTo>
                    <a:cubicBezTo>
                      <a:pt x="0" y="22"/>
                      <a:pt x="14" y="5"/>
                      <a:pt x="32" y="0"/>
                    </a:cubicBezTo>
                  </a:path>
                </a:pathLst>
              </a:cu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12" name="Freeform 549">
                <a:extLst>
                  <a:ext uri="{FF2B5EF4-FFF2-40B4-BE49-F238E27FC236}">
                    <a16:creationId xmlns:a16="http://schemas.microsoft.com/office/drawing/2014/main" id="{C04A86A2-FF41-4090-A225-8E6F7DE4528A}"/>
                  </a:ext>
                </a:extLst>
              </p:cNvPr>
              <p:cNvSpPr>
                <a:spLocks/>
              </p:cNvSpPr>
              <p:nvPr/>
            </p:nvSpPr>
            <p:spPr bwMode="auto">
              <a:xfrm>
                <a:off x="6811" y="2849"/>
                <a:ext cx="61" cy="165"/>
              </a:xfrm>
              <a:custGeom>
                <a:avLst/>
                <a:gdLst>
                  <a:gd name="T0" fmla="*/ 0 w 32"/>
                  <a:gd name="T1" fmla="*/ 0 h 85"/>
                  <a:gd name="T2" fmla="*/ 32 w 32"/>
                  <a:gd name="T3" fmla="*/ 42 h 85"/>
                  <a:gd name="T4" fmla="*/ 0 w 32"/>
                  <a:gd name="T5" fmla="*/ 85 h 85"/>
                </a:gdLst>
                <a:ahLst/>
                <a:cxnLst>
                  <a:cxn ang="0">
                    <a:pos x="T0" y="T1"/>
                  </a:cxn>
                  <a:cxn ang="0">
                    <a:pos x="T2" y="T3"/>
                  </a:cxn>
                  <a:cxn ang="0">
                    <a:pos x="T4" y="T5"/>
                  </a:cxn>
                </a:cxnLst>
                <a:rect l="0" t="0" r="r" b="b"/>
                <a:pathLst>
                  <a:path w="32" h="85">
                    <a:moveTo>
                      <a:pt x="0" y="0"/>
                    </a:moveTo>
                    <a:cubicBezTo>
                      <a:pt x="18" y="5"/>
                      <a:pt x="32" y="22"/>
                      <a:pt x="32" y="42"/>
                    </a:cubicBezTo>
                    <a:cubicBezTo>
                      <a:pt x="32" y="62"/>
                      <a:pt x="18" y="79"/>
                      <a:pt x="0" y="85"/>
                    </a:cubicBezTo>
                  </a:path>
                </a:pathLst>
              </a:cu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14" name="Freeform 550">
                <a:extLst>
                  <a:ext uri="{FF2B5EF4-FFF2-40B4-BE49-F238E27FC236}">
                    <a16:creationId xmlns:a16="http://schemas.microsoft.com/office/drawing/2014/main" id="{137E781E-527F-4A26-AA7D-958986E321C5}"/>
                  </a:ext>
                </a:extLst>
              </p:cNvPr>
              <p:cNvSpPr>
                <a:spLocks/>
              </p:cNvSpPr>
              <p:nvPr/>
            </p:nvSpPr>
            <p:spPr bwMode="auto">
              <a:xfrm>
                <a:off x="6811" y="2838"/>
                <a:ext cx="28" cy="38"/>
              </a:xfrm>
              <a:custGeom>
                <a:avLst/>
                <a:gdLst>
                  <a:gd name="T0" fmla="*/ 7 w 28"/>
                  <a:gd name="T1" fmla="*/ 38 h 38"/>
                  <a:gd name="T2" fmla="*/ 0 w 28"/>
                  <a:gd name="T3" fmla="*/ 7 h 38"/>
                  <a:gd name="T4" fmla="*/ 28 w 28"/>
                  <a:gd name="T5" fmla="*/ 0 h 38"/>
                </a:gdLst>
                <a:ahLst/>
                <a:cxnLst>
                  <a:cxn ang="0">
                    <a:pos x="T0" y="T1"/>
                  </a:cxn>
                  <a:cxn ang="0">
                    <a:pos x="T2" y="T3"/>
                  </a:cxn>
                  <a:cxn ang="0">
                    <a:pos x="T4" y="T5"/>
                  </a:cxn>
                </a:cxnLst>
                <a:rect l="0" t="0" r="r" b="b"/>
                <a:pathLst>
                  <a:path w="28" h="38">
                    <a:moveTo>
                      <a:pt x="7" y="38"/>
                    </a:moveTo>
                    <a:lnTo>
                      <a:pt x="0" y="7"/>
                    </a:lnTo>
                    <a:lnTo>
                      <a:pt x="28" y="0"/>
                    </a:lnTo>
                  </a:path>
                </a:pathLst>
              </a:cu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15" name="Freeform 551">
                <a:extLst>
                  <a:ext uri="{FF2B5EF4-FFF2-40B4-BE49-F238E27FC236}">
                    <a16:creationId xmlns:a16="http://schemas.microsoft.com/office/drawing/2014/main" id="{B15285D0-408A-4779-9CA6-DD9BC8E5325A}"/>
                  </a:ext>
                </a:extLst>
              </p:cNvPr>
              <p:cNvSpPr>
                <a:spLocks/>
              </p:cNvSpPr>
              <p:nvPr/>
            </p:nvSpPr>
            <p:spPr bwMode="auto">
              <a:xfrm>
                <a:off x="6735" y="2985"/>
                <a:ext cx="29" cy="38"/>
              </a:xfrm>
              <a:custGeom>
                <a:avLst/>
                <a:gdLst>
                  <a:gd name="T0" fmla="*/ 22 w 29"/>
                  <a:gd name="T1" fmla="*/ 0 h 38"/>
                  <a:gd name="T2" fmla="*/ 29 w 29"/>
                  <a:gd name="T3" fmla="*/ 31 h 38"/>
                  <a:gd name="T4" fmla="*/ 0 w 29"/>
                  <a:gd name="T5" fmla="*/ 38 h 38"/>
                </a:gdLst>
                <a:ahLst/>
                <a:cxnLst>
                  <a:cxn ang="0">
                    <a:pos x="T0" y="T1"/>
                  </a:cxn>
                  <a:cxn ang="0">
                    <a:pos x="T2" y="T3"/>
                  </a:cxn>
                  <a:cxn ang="0">
                    <a:pos x="T4" y="T5"/>
                  </a:cxn>
                </a:cxnLst>
                <a:rect l="0" t="0" r="r" b="b"/>
                <a:pathLst>
                  <a:path w="29" h="38">
                    <a:moveTo>
                      <a:pt x="22" y="0"/>
                    </a:moveTo>
                    <a:lnTo>
                      <a:pt x="29" y="31"/>
                    </a:lnTo>
                    <a:lnTo>
                      <a:pt x="0" y="38"/>
                    </a:lnTo>
                  </a:path>
                </a:pathLst>
              </a:cu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grpSp>
      </p:grpSp>
      <p:pic>
        <p:nvPicPr>
          <p:cNvPr id="96" name="Picture 5" descr="image005">
            <a:extLst>
              <a:ext uri="{FF2B5EF4-FFF2-40B4-BE49-F238E27FC236}">
                <a16:creationId xmlns:a16="http://schemas.microsoft.com/office/drawing/2014/main" id="{BC1554CC-FD44-4DEC-A11C-4C20ABA47DE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748" y="195842"/>
            <a:ext cx="1235699" cy="9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
            <a:extLst>
              <a:ext uri="{FF2B5EF4-FFF2-40B4-BE49-F238E27FC236}">
                <a16:creationId xmlns:a16="http://schemas.microsoft.com/office/drawing/2014/main" id="{93A9FB70-AE8B-4CC7-9D1A-9323752E2DA4}"/>
              </a:ext>
            </a:extLst>
          </p:cNvPr>
          <p:cNvGrpSpPr/>
          <p:nvPr/>
        </p:nvGrpSpPr>
        <p:grpSpPr>
          <a:xfrm>
            <a:off x="4575114" y="4694569"/>
            <a:ext cx="1253947" cy="1140056"/>
            <a:chOff x="4594284" y="4788209"/>
            <a:chExt cx="1279091" cy="1162916"/>
          </a:xfrm>
        </p:grpSpPr>
        <p:sp>
          <p:nvSpPr>
            <p:cNvPr id="125" name="TextBox 124"/>
            <p:cNvSpPr txBox="1"/>
            <p:nvPr/>
          </p:nvSpPr>
          <p:spPr>
            <a:xfrm>
              <a:off x="4594284" y="5472809"/>
              <a:ext cx="1279091" cy="478316"/>
            </a:xfrm>
            <a:prstGeom prst="rect">
              <a:avLst/>
            </a:prstGeom>
            <a:noFill/>
          </p:spPr>
          <p:txBody>
            <a:bodyPr wrap="none" lIns="87880" tIns="43940" rIns="87880" bIns="43940" rtlCol="0">
              <a:spAutoFit/>
            </a:bodyPr>
            <a:lstStyle>
              <a:defPPr>
                <a:defRPr lang="en-US"/>
              </a:defPPr>
              <a:lvl1pPr algn="ctr" defTabSz="913664">
                <a:lnSpc>
                  <a:spcPct val="90000"/>
                </a:lnSpc>
                <a:defRPr sz="1400" kern="0">
                  <a:gradFill>
                    <a:gsLst>
                      <a:gs pos="0">
                        <a:srgbClr val="FFFFFF"/>
                      </a:gs>
                      <a:gs pos="100000">
                        <a:srgbClr val="FFFFFF"/>
                      </a:gs>
                    </a:gsLst>
                    <a:lin ang="5400000" scaled="1"/>
                  </a:gradFill>
                </a:defRPr>
              </a:lvl1pPr>
            </a:lstStyle>
            <a:p>
              <a:pPr defTabSz="878020">
                <a:defRPr/>
              </a:pPr>
              <a:r>
                <a:rPr lang="en-US" sz="1345" dirty="0">
                  <a:latin typeface="Segoe UI"/>
                </a:rPr>
                <a:t>Monitoring </a:t>
              </a:r>
            </a:p>
            <a:p>
              <a:pPr defTabSz="878020">
                <a:defRPr/>
              </a:pPr>
              <a:r>
                <a:rPr lang="en-US" sz="1345" dirty="0">
                  <a:latin typeface="Segoe UI"/>
                </a:rPr>
                <a:t>and diagnosis</a:t>
              </a:r>
            </a:p>
          </p:txBody>
        </p:sp>
        <p:grpSp>
          <p:nvGrpSpPr>
            <p:cNvPr id="78" name="Group 77">
              <a:extLst>
                <a:ext uri="{FF2B5EF4-FFF2-40B4-BE49-F238E27FC236}">
                  <a16:creationId xmlns:a16="http://schemas.microsoft.com/office/drawing/2014/main" id="{CEE4907A-13C6-4C70-8782-A74D4F50AB6E}"/>
                </a:ext>
              </a:extLst>
            </p:cNvPr>
            <p:cNvGrpSpPr>
              <a:grpSpLocks noChangeAspect="1"/>
            </p:cNvGrpSpPr>
            <p:nvPr/>
          </p:nvGrpSpPr>
          <p:grpSpPr>
            <a:xfrm>
              <a:off x="4920081" y="4788209"/>
              <a:ext cx="627497" cy="570804"/>
              <a:chOff x="4048125" y="3987800"/>
              <a:chExt cx="773113" cy="703263"/>
            </a:xfrm>
            <a:solidFill>
              <a:srgbClr val="FFFFFF"/>
            </a:solidFill>
          </p:grpSpPr>
          <p:sp>
            <p:nvSpPr>
              <p:cNvPr id="79" name="Freeform 20">
                <a:extLst>
                  <a:ext uri="{FF2B5EF4-FFF2-40B4-BE49-F238E27FC236}">
                    <a16:creationId xmlns:a16="http://schemas.microsoft.com/office/drawing/2014/main" id="{A58179A4-796B-4A26-9719-7FE5A856CEDA}"/>
                  </a:ext>
                </a:extLst>
              </p:cNvPr>
              <p:cNvSpPr>
                <a:spLocks/>
              </p:cNvSpPr>
              <p:nvPr/>
            </p:nvSpPr>
            <p:spPr bwMode="auto">
              <a:xfrm>
                <a:off x="4278313" y="4595813"/>
                <a:ext cx="311150" cy="69850"/>
              </a:xfrm>
              <a:custGeom>
                <a:avLst/>
                <a:gdLst>
                  <a:gd name="T0" fmla="*/ 0 w 152"/>
                  <a:gd name="T1" fmla="*/ 34 h 34"/>
                  <a:gd name="T2" fmla="*/ 152 w 152"/>
                  <a:gd name="T3" fmla="*/ 34 h 34"/>
                  <a:gd name="T4" fmla="*/ 131 w 152"/>
                  <a:gd name="T5" fmla="*/ 0 h 34"/>
                  <a:gd name="T6" fmla="*/ 21 w 152"/>
                  <a:gd name="T7" fmla="*/ 0 h 34"/>
                  <a:gd name="T8" fmla="*/ 0 w 152"/>
                  <a:gd name="T9" fmla="*/ 34 h 34"/>
                </a:gdLst>
                <a:ahLst/>
                <a:cxnLst>
                  <a:cxn ang="0">
                    <a:pos x="T0" y="T1"/>
                  </a:cxn>
                  <a:cxn ang="0">
                    <a:pos x="T2" y="T3"/>
                  </a:cxn>
                  <a:cxn ang="0">
                    <a:pos x="T4" y="T5"/>
                  </a:cxn>
                  <a:cxn ang="0">
                    <a:pos x="T6" y="T7"/>
                  </a:cxn>
                  <a:cxn ang="0">
                    <a:pos x="T8" y="T9"/>
                  </a:cxn>
                </a:cxnLst>
                <a:rect l="0" t="0" r="r" b="b"/>
                <a:pathLst>
                  <a:path w="152" h="34">
                    <a:moveTo>
                      <a:pt x="0" y="34"/>
                    </a:moveTo>
                    <a:cubicBezTo>
                      <a:pt x="152" y="34"/>
                      <a:pt x="152" y="34"/>
                      <a:pt x="152" y="34"/>
                    </a:cubicBezTo>
                    <a:cubicBezTo>
                      <a:pt x="128" y="27"/>
                      <a:pt x="122" y="10"/>
                      <a:pt x="131" y="0"/>
                    </a:cubicBezTo>
                    <a:cubicBezTo>
                      <a:pt x="21" y="0"/>
                      <a:pt x="21" y="0"/>
                      <a:pt x="21" y="0"/>
                    </a:cubicBezTo>
                    <a:cubicBezTo>
                      <a:pt x="30" y="10"/>
                      <a:pt x="24" y="27"/>
                      <a:pt x="0"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86">
                  <a:defRPr/>
                </a:pPr>
                <a:endParaRPr lang="en-US" sz="1765">
                  <a:solidFill>
                    <a:srgbClr val="000000"/>
                  </a:solidFill>
                  <a:latin typeface="Segoe UI"/>
                </a:endParaRPr>
              </a:p>
            </p:txBody>
          </p:sp>
          <p:sp>
            <p:nvSpPr>
              <p:cNvPr id="97" name="Freeform 21">
                <a:extLst>
                  <a:ext uri="{FF2B5EF4-FFF2-40B4-BE49-F238E27FC236}">
                    <a16:creationId xmlns:a16="http://schemas.microsoft.com/office/drawing/2014/main" id="{E364A434-E103-4047-9A46-12BE9094D59E}"/>
                  </a:ext>
                </a:extLst>
              </p:cNvPr>
              <p:cNvSpPr>
                <a:spLocks noEditPoints="1"/>
              </p:cNvSpPr>
              <p:nvPr/>
            </p:nvSpPr>
            <p:spPr bwMode="auto">
              <a:xfrm>
                <a:off x="4048125" y="3987800"/>
                <a:ext cx="773113" cy="584200"/>
              </a:xfrm>
              <a:custGeom>
                <a:avLst/>
                <a:gdLst>
                  <a:gd name="T0" fmla="*/ 358 w 378"/>
                  <a:gd name="T1" fmla="*/ 0 h 285"/>
                  <a:gd name="T2" fmla="*/ 20 w 378"/>
                  <a:gd name="T3" fmla="*/ 0 h 285"/>
                  <a:gd name="T4" fmla="*/ 0 w 378"/>
                  <a:gd name="T5" fmla="*/ 20 h 285"/>
                  <a:gd name="T6" fmla="*/ 0 w 378"/>
                  <a:gd name="T7" fmla="*/ 265 h 285"/>
                  <a:gd name="T8" fmla="*/ 20 w 378"/>
                  <a:gd name="T9" fmla="*/ 285 h 285"/>
                  <a:gd name="T10" fmla="*/ 358 w 378"/>
                  <a:gd name="T11" fmla="*/ 285 h 285"/>
                  <a:gd name="T12" fmla="*/ 378 w 378"/>
                  <a:gd name="T13" fmla="*/ 265 h 285"/>
                  <a:gd name="T14" fmla="*/ 378 w 378"/>
                  <a:gd name="T15" fmla="*/ 20 h 285"/>
                  <a:gd name="T16" fmla="*/ 358 w 378"/>
                  <a:gd name="T17" fmla="*/ 0 h 285"/>
                  <a:gd name="T18" fmla="*/ 189 w 378"/>
                  <a:gd name="T19" fmla="*/ 273 h 285"/>
                  <a:gd name="T20" fmla="*/ 177 w 378"/>
                  <a:gd name="T21" fmla="*/ 261 h 285"/>
                  <a:gd name="T22" fmla="*/ 189 w 378"/>
                  <a:gd name="T23" fmla="*/ 249 h 285"/>
                  <a:gd name="T24" fmla="*/ 201 w 378"/>
                  <a:gd name="T25" fmla="*/ 261 h 285"/>
                  <a:gd name="T26" fmla="*/ 189 w 378"/>
                  <a:gd name="T27" fmla="*/ 273 h 285"/>
                  <a:gd name="T28" fmla="*/ 348 w 378"/>
                  <a:gd name="T29" fmla="*/ 234 h 285"/>
                  <a:gd name="T30" fmla="*/ 344 w 378"/>
                  <a:gd name="T31" fmla="*/ 238 h 285"/>
                  <a:gd name="T32" fmla="*/ 34 w 378"/>
                  <a:gd name="T33" fmla="*/ 238 h 285"/>
                  <a:gd name="T34" fmla="*/ 30 w 378"/>
                  <a:gd name="T35" fmla="*/ 234 h 285"/>
                  <a:gd name="T36" fmla="*/ 30 w 378"/>
                  <a:gd name="T37" fmla="*/ 33 h 285"/>
                  <a:gd name="T38" fmla="*/ 34 w 378"/>
                  <a:gd name="T39" fmla="*/ 29 h 285"/>
                  <a:gd name="T40" fmla="*/ 344 w 378"/>
                  <a:gd name="T41" fmla="*/ 29 h 285"/>
                  <a:gd name="T42" fmla="*/ 348 w 378"/>
                  <a:gd name="T43" fmla="*/ 33 h 285"/>
                  <a:gd name="T44" fmla="*/ 348 w 378"/>
                  <a:gd name="T45" fmla="*/ 234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8" h="285">
                    <a:moveTo>
                      <a:pt x="358" y="0"/>
                    </a:moveTo>
                    <a:cubicBezTo>
                      <a:pt x="20" y="0"/>
                      <a:pt x="20" y="0"/>
                      <a:pt x="20" y="0"/>
                    </a:cubicBezTo>
                    <a:cubicBezTo>
                      <a:pt x="9" y="0"/>
                      <a:pt x="0" y="9"/>
                      <a:pt x="0" y="20"/>
                    </a:cubicBezTo>
                    <a:cubicBezTo>
                      <a:pt x="0" y="265"/>
                      <a:pt x="0" y="265"/>
                      <a:pt x="0" y="265"/>
                    </a:cubicBezTo>
                    <a:cubicBezTo>
                      <a:pt x="0" y="276"/>
                      <a:pt x="9" y="285"/>
                      <a:pt x="20" y="285"/>
                    </a:cubicBezTo>
                    <a:cubicBezTo>
                      <a:pt x="358" y="285"/>
                      <a:pt x="358" y="285"/>
                      <a:pt x="358" y="285"/>
                    </a:cubicBezTo>
                    <a:cubicBezTo>
                      <a:pt x="369" y="285"/>
                      <a:pt x="378" y="276"/>
                      <a:pt x="378" y="265"/>
                    </a:cubicBezTo>
                    <a:cubicBezTo>
                      <a:pt x="378" y="20"/>
                      <a:pt x="378" y="20"/>
                      <a:pt x="378" y="20"/>
                    </a:cubicBezTo>
                    <a:cubicBezTo>
                      <a:pt x="378" y="9"/>
                      <a:pt x="369" y="0"/>
                      <a:pt x="358" y="0"/>
                    </a:cubicBezTo>
                    <a:close/>
                    <a:moveTo>
                      <a:pt x="189" y="273"/>
                    </a:moveTo>
                    <a:cubicBezTo>
                      <a:pt x="182" y="273"/>
                      <a:pt x="177" y="268"/>
                      <a:pt x="177" y="261"/>
                    </a:cubicBezTo>
                    <a:cubicBezTo>
                      <a:pt x="177" y="254"/>
                      <a:pt x="182" y="249"/>
                      <a:pt x="189" y="249"/>
                    </a:cubicBezTo>
                    <a:cubicBezTo>
                      <a:pt x="196" y="249"/>
                      <a:pt x="201" y="254"/>
                      <a:pt x="201" y="261"/>
                    </a:cubicBezTo>
                    <a:cubicBezTo>
                      <a:pt x="201" y="268"/>
                      <a:pt x="196" y="273"/>
                      <a:pt x="189" y="273"/>
                    </a:cubicBezTo>
                    <a:close/>
                    <a:moveTo>
                      <a:pt x="348" y="234"/>
                    </a:moveTo>
                    <a:cubicBezTo>
                      <a:pt x="348" y="236"/>
                      <a:pt x="346" y="238"/>
                      <a:pt x="344" y="238"/>
                    </a:cubicBezTo>
                    <a:cubicBezTo>
                      <a:pt x="34" y="238"/>
                      <a:pt x="34" y="238"/>
                      <a:pt x="34" y="238"/>
                    </a:cubicBezTo>
                    <a:cubicBezTo>
                      <a:pt x="32" y="238"/>
                      <a:pt x="30" y="236"/>
                      <a:pt x="30" y="234"/>
                    </a:cubicBezTo>
                    <a:cubicBezTo>
                      <a:pt x="30" y="33"/>
                      <a:pt x="30" y="33"/>
                      <a:pt x="30" y="33"/>
                    </a:cubicBezTo>
                    <a:cubicBezTo>
                      <a:pt x="30" y="31"/>
                      <a:pt x="32" y="29"/>
                      <a:pt x="34" y="29"/>
                    </a:cubicBezTo>
                    <a:cubicBezTo>
                      <a:pt x="344" y="29"/>
                      <a:pt x="344" y="29"/>
                      <a:pt x="344" y="29"/>
                    </a:cubicBezTo>
                    <a:cubicBezTo>
                      <a:pt x="346" y="29"/>
                      <a:pt x="348" y="31"/>
                      <a:pt x="348" y="33"/>
                    </a:cubicBezTo>
                    <a:lnTo>
                      <a:pt x="348" y="2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86">
                  <a:defRPr/>
                </a:pPr>
                <a:endParaRPr lang="en-US" sz="1765">
                  <a:solidFill>
                    <a:srgbClr val="000000"/>
                  </a:solidFill>
                  <a:latin typeface="Segoe UI"/>
                </a:endParaRPr>
              </a:p>
            </p:txBody>
          </p:sp>
          <p:sp>
            <p:nvSpPr>
              <p:cNvPr id="98" name="Freeform 22">
                <a:extLst>
                  <a:ext uri="{FF2B5EF4-FFF2-40B4-BE49-F238E27FC236}">
                    <a16:creationId xmlns:a16="http://schemas.microsoft.com/office/drawing/2014/main" id="{D14DCB3E-153F-4CC4-981D-8637E1E8A6BE}"/>
                  </a:ext>
                </a:extLst>
              </p:cNvPr>
              <p:cNvSpPr>
                <a:spLocks/>
              </p:cNvSpPr>
              <p:nvPr/>
            </p:nvSpPr>
            <p:spPr bwMode="auto">
              <a:xfrm>
                <a:off x="4167188" y="4140200"/>
                <a:ext cx="533400" cy="258762"/>
              </a:xfrm>
              <a:custGeom>
                <a:avLst/>
                <a:gdLst>
                  <a:gd name="T0" fmla="*/ 257 w 261"/>
                  <a:gd name="T1" fmla="*/ 3 h 127"/>
                  <a:gd name="T2" fmla="*/ 246 w 261"/>
                  <a:gd name="T3" fmla="*/ 4 h 127"/>
                  <a:gd name="T4" fmla="*/ 193 w 261"/>
                  <a:gd name="T5" fmla="*/ 71 h 127"/>
                  <a:gd name="T6" fmla="*/ 141 w 261"/>
                  <a:gd name="T7" fmla="*/ 30 h 127"/>
                  <a:gd name="T8" fmla="*/ 135 w 261"/>
                  <a:gd name="T9" fmla="*/ 29 h 127"/>
                  <a:gd name="T10" fmla="*/ 129 w 261"/>
                  <a:gd name="T11" fmla="*/ 32 h 127"/>
                  <a:gd name="T12" fmla="*/ 90 w 261"/>
                  <a:gd name="T13" fmla="*/ 82 h 127"/>
                  <a:gd name="T14" fmla="*/ 63 w 261"/>
                  <a:gd name="T15" fmla="*/ 58 h 127"/>
                  <a:gd name="T16" fmla="*/ 57 w 261"/>
                  <a:gd name="T17" fmla="*/ 56 h 127"/>
                  <a:gd name="T18" fmla="*/ 52 w 261"/>
                  <a:gd name="T19" fmla="*/ 58 h 127"/>
                  <a:gd name="T20" fmla="*/ 3 w 261"/>
                  <a:gd name="T21" fmla="*/ 114 h 127"/>
                  <a:gd name="T22" fmla="*/ 3 w 261"/>
                  <a:gd name="T23" fmla="*/ 125 h 127"/>
                  <a:gd name="T24" fmla="*/ 9 w 261"/>
                  <a:gd name="T25" fmla="*/ 127 h 127"/>
                  <a:gd name="T26" fmla="*/ 15 w 261"/>
                  <a:gd name="T27" fmla="*/ 125 h 127"/>
                  <a:gd name="T28" fmla="*/ 58 w 261"/>
                  <a:gd name="T29" fmla="*/ 75 h 127"/>
                  <a:gd name="T30" fmla="*/ 86 w 261"/>
                  <a:gd name="T31" fmla="*/ 100 h 127"/>
                  <a:gd name="T32" fmla="*/ 92 w 261"/>
                  <a:gd name="T33" fmla="*/ 102 h 127"/>
                  <a:gd name="T34" fmla="*/ 98 w 261"/>
                  <a:gd name="T35" fmla="*/ 99 h 127"/>
                  <a:gd name="T36" fmla="*/ 137 w 261"/>
                  <a:gd name="T37" fmla="*/ 48 h 127"/>
                  <a:gd name="T38" fmla="*/ 189 w 261"/>
                  <a:gd name="T39" fmla="*/ 88 h 127"/>
                  <a:gd name="T40" fmla="*/ 200 w 261"/>
                  <a:gd name="T41" fmla="*/ 87 h 127"/>
                  <a:gd name="T42" fmla="*/ 258 w 261"/>
                  <a:gd name="T43" fmla="*/ 14 h 127"/>
                  <a:gd name="T44" fmla="*/ 257 w 261"/>
                  <a:gd name="T45" fmla="*/ 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1" h="127">
                    <a:moveTo>
                      <a:pt x="257" y="3"/>
                    </a:moveTo>
                    <a:cubicBezTo>
                      <a:pt x="254" y="0"/>
                      <a:pt x="249" y="1"/>
                      <a:pt x="246" y="4"/>
                    </a:cubicBezTo>
                    <a:cubicBezTo>
                      <a:pt x="193" y="71"/>
                      <a:pt x="193" y="71"/>
                      <a:pt x="193" y="71"/>
                    </a:cubicBezTo>
                    <a:cubicBezTo>
                      <a:pt x="141" y="30"/>
                      <a:pt x="141" y="30"/>
                      <a:pt x="141" y="30"/>
                    </a:cubicBezTo>
                    <a:cubicBezTo>
                      <a:pt x="139" y="29"/>
                      <a:pt x="137" y="28"/>
                      <a:pt x="135" y="29"/>
                    </a:cubicBezTo>
                    <a:cubicBezTo>
                      <a:pt x="133" y="29"/>
                      <a:pt x="131" y="30"/>
                      <a:pt x="129" y="32"/>
                    </a:cubicBezTo>
                    <a:cubicBezTo>
                      <a:pt x="90" y="82"/>
                      <a:pt x="90" y="82"/>
                      <a:pt x="90" y="82"/>
                    </a:cubicBezTo>
                    <a:cubicBezTo>
                      <a:pt x="63" y="58"/>
                      <a:pt x="63" y="58"/>
                      <a:pt x="63" y="58"/>
                    </a:cubicBezTo>
                    <a:cubicBezTo>
                      <a:pt x="61" y="56"/>
                      <a:pt x="59" y="55"/>
                      <a:pt x="57" y="56"/>
                    </a:cubicBezTo>
                    <a:cubicBezTo>
                      <a:pt x="55" y="56"/>
                      <a:pt x="53" y="57"/>
                      <a:pt x="52" y="58"/>
                    </a:cubicBezTo>
                    <a:cubicBezTo>
                      <a:pt x="3" y="114"/>
                      <a:pt x="3" y="114"/>
                      <a:pt x="3" y="114"/>
                    </a:cubicBezTo>
                    <a:cubicBezTo>
                      <a:pt x="0" y="117"/>
                      <a:pt x="0" y="123"/>
                      <a:pt x="3" y="125"/>
                    </a:cubicBezTo>
                    <a:cubicBezTo>
                      <a:pt x="5" y="127"/>
                      <a:pt x="7" y="127"/>
                      <a:pt x="9" y="127"/>
                    </a:cubicBezTo>
                    <a:cubicBezTo>
                      <a:pt x="11" y="127"/>
                      <a:pt x="13" y="127"/>
                      <a:pt x="15" y="125"/>
                    </a:cubicBezTo>
                    <a:cubicBezTo>
                      <a:pt x="58" y="75"/>
                      <a:pt x="58" y="75"/>
                      <a:pt x="58" y="75"/>
                    </a:cubicBezTo>
                    <a:cubicBezTo>
                      <a:pt x="86" y="100"/>
                      <a:pt x="86" y="100"/>
                      <a:pt x="86" y="100"/>
                    </a:cubicBezTo>
                    <a:cubicBezTo>
                      <a:pt x="88" y="101"/>
                      <a:pt x="90" y="102"/>
                      <a:pt x="92" y="102"/>
                    </a:cubicBezTo>
                    <a:cubicBezTo>
                      <a:pt x="94" y="101"/>
                      <a:pt x="96" y="100"/>
                      <a:pt x="98" y="99"/>
                    </a:cubicBezTo>
                    <a:cubicBezTo>
                      <a:pt x="137" y="48"/>
                      <a:pt x="137" y="48"/>
                      <a:pt x="137" y="48"/>
                    </a:cubicBezTo>
                    <a:cubicBezTo>
                      <a:pt x="189" y="88"/>
                      <a:pt x="189" y="88"/>
                      <a:pt x="189" y="88"/>
                    </a:cubicBezTo>
                    <a:cubicBezTo>
                      <a:pt x="192" y="91"/>
                      <a:pt x="197" y="90"/>
                      <a:pt x="200" y="87"/>
                    </a:cubicBezTo>
                    <a:cubicBezTo>
                      <a:pt x="258" y="14"/>
                      <a:pt x="258" y="14"/>
                      <a:pt x="258" y="14"/>
                    </a:cubicBezTo>
                    <a:cubicBezTo>
                      <a:pt x="261" y="11"/>
                      <a:pt x="261" y="6"/>
                      <a:pt x="25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86">
                  <a:defRPr/>
                </a:pPr>
                <a:endParaRPr lang="en-US" sz="1765">
                  <a:solidFill>
                    <a:srgbClr val="000000"/>
                  </a:solidFill>
                  <a:latin typeface="Segoe UI"/>
                </a:endParaRPr>
              </a:p>
            </p:txBody>
          </p:sp>
          <p:sp>
            <p:nvSpPr>
              <p:cNvPr id="107" name="Rectangle 23">
                <a:extLst>
                  <a:ext uri="{FF2B5EF4-FFF2-40B4-BE49-F238E27FC236}">
                    <a16:creationId xmlns:a16="http://schemas.microsoft.com/office/drawing/2014/main" id="{139A3AAF-C2CF-4550-9407-43AED9C1FDC2}"/>
                  </a:ext>
                </a:extLst>
              </p:cNvPr>
              <p:cNvSpPr>
                <a:spLocks noChangeArrowheads="1"/>
              </p:cNvSpPr>
              <p:nvPr/>
            </p:nvSpPr>
            <p:spPr bwMode="auto">
              <a:xfrm>
                <a:off x="4278313" y="4665663"/>
                <a:ext cx="311150"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86">
                  <a:defRPr/>
                </a:pPr>
                <a:endParaRPr lang="en-US" sz="1765">
                  <a:solidFill>
                    <a:srgbClr val="000000"/>
                  </a:solidFill>
                  <a:latin typeface="Segoe UI"/>
                </a:endParaRPr>
              </a:p>
            </p:txBody>
          </p:sp>
        </p:grpSp>
      </p:grpSp>
      <p:grpSp>
        <p:nvGrpSpPr>
          <p:cNvPr id="4" name="Group 3">
            <a:extLst>
              <a:ext uri="{FF2B5EF4-FFF2-40B4-BE49-F238E27FC236}">
                <a16:creationId xmlns:a16="http://schemas.microsoft.com/office/drawing/2014/main" id="{9853DE75-83FF-4EEB-8B68-F1D1430ED07E}"/>
              </a:ext>
            </a:extLst>
          </p:cNvPr>
          <p:cNvGrpSpPr/>
          <p:nvPr/>
        </p:nvGrpSpPr>
        <p:grpSpPr>
          <a:xfrm>
            <a:off x="2359517" y="2876061"/>
            <a:ext cx="1106228" cy="1159057"/>
            <a:chOff x="2406830" y="2933236"/>
            <a:chExt cx="1128410" cy="1182298"/>
          </a:xfrm>
        </p:grpSpPr>
        <p:sp>
          <p:nvSpPr>
            <p:cNvPr id="91" name="TextBox 90">
              <a:extLst>
                <a:ext uri="{FF2B5EF4-FFF2-40B4-BE49-F238E27FC236}">
                  <a16:creationId xmlns:a16="http://schemas.microsoft.com/office/drawing/2014/main" id="{7A8105D1-675D-4D8A-901A-81CB5CFEE871}"/>
                </a:ext>
              </a:extLst>
            </p:cNvPr>
            <p:cNvSpPr txBox="1"/>
            <p:nvPr/>
          </p:nvSpPr>
          <p:spPr>
            <a:xfrm>
              <a:off x="2406830" y="3644913"/>
              <a:ext cx="1128410" cy="470621"/>
            </a:xfrm>
            <a:prstGeom prst="rect">
              <a:avLst/>
            </a:prstGeom>
            <a:noFill/>
          </p:spPr>
          <p:txBody>
            <a:bodyPr wrap="none" lIns="87880" tIns="43940" rIns="87880" bIns="43940" rtlCol="0">
              <a:spAutoFit/>
            </a:bodyPr>
            <a:lstStyle/>
            <a:p>
              <a:pPr algn="ctr" defTabSz="878020">
                <a:lnSpc>
                  <a:spcPct val="90000"/>
                </a:lnSpc>
                <a:defRPr/>
              </a:pPr>
              <a:r>
                <a:rPr lang="en-US" sz="1345" kern="0" dirty="0">
                  <a:gradFill>
                    <a:gsLst>
                      <a:gs pos="0">
                        <a:srgbClr val="FFFFFF"/>
                      </a:gs>
                      <a:gs pos="100000">
                        <a:srgbClr val="FFFFFF"/>
                      </a:gs>
                    </a:gsLst>
                    <a:lin ang="5400000" scaled="1"/>
                  </a:gradFill>
                  <a:latin typeface="Segoe UI"/>
                </a:rPr>
                <a:t>CI/CD build </a:t>
              </a:r>
            </a:p>
            <a:p>
              <a:pPr algn="ctr" defTabSz="878020">
                <a:lnSpc>
                  <a:spcPct val="90000"/>
                </a:lnSpc>
                <a:defRPr/>
              </a:pPr>
              <a:r>
                <a:rPr lang="en-US" sz="1345" kern="0" dirty="0">
                  <a:gradFill>
                    <a:gsLst>
                      <a:gs pos="0">
                        <a:srgbClr val="FFFFFF"/>
                      </a:gs>
                      <a:gs pos="100000">
                        <a:srgbClr val="FFFFFF"/>
                      </a:gs>
                    </a:gsLst>
                    <a:lin ang="5400000" scaled="1"/>
                  </a:gradFill>
                  <a:latin typeface="Segoe UI"/>
                </a:rPr>
                <a:t>and deploy </a:t>
              </a:r>
            </a:p>
          </p:txBody>
        </p:sp>
        <p:grpSp>
          <p:nvGrpSpPr>
            <p:cNvPr id="152" name="Group 4">
              <a:extLst>
                <a:ext uri="{FF2B5EF4-FFF2-40B4-BE49-F238E27FC236}">
                  <a16:creationId xmlns:a16="http://schemas.microsoft.com/office/drawing/2014/main" id="{BAA2D638-DDC1-47C1-9BC8-80E8D9ABDFCA}"/>
                </a:ext>
              </a:extLst>
            </p:cNvPr>
            <p:cNvGrpSpPr>
              <a:grpSpLocks noChangeAspect="1"/>
            </p:cNvGrpSpPr>
            <p:nvPr/>
          </p:nvGrpSpPr>
          <p:grpSpPr bwMode="auto">
            <a:xfrm>
              <a:off x="2567644" y="2933236"/>
              <a:ext cx="806782" cy="673030"/>
              <a:chOff x="5006" y="441"/>
              <a:chExt cx="567" cy="473"/>
            </a:xfrm>
          </p:grpSpPr>
          <p:sp>
            <p:nvSpPr>
              <p:cNvPr id="153" name="Freeform 5">
                <a:extLst>
                  <a:ext uri="{FF2B5EF4-FFF2-40B4-BE49-F238E27FC236}">
                    <a16:creationId xmlns:a16="http://schemas.microsoft.com/office/drawing/2014/main" id="{F3BCE6F9-671A-4977-8504-FAF923B3FB16}"/>
                  </a:ext>
                </a:extLst>
              </p:cNvPr>
              <p:cNvSpPr>
                <a:spLocks noEditPoints="1"/>
              </p:cNvSpPr>
              <p:nvPr/>
            </p:nvSpPr>
            <p:spPr bwMode="auto">
              <a:xfrm>
                <a:off x="5171" y="441"/>
                <a:ext cx="214" cy="213"/>
              </a:xfrm>
              <a:custGeom>
                <a:avLst/>
                <a:gdLst>
                  <a:gd name="T0" fmla="*/ 432 w 432"/>
                  <a:gd name="T1" fmla="*/ 191 h 432"/>
                  <a:gd name="T2" fmla="*/ 425 w 432"/>
                  <a:gd name="T3" fmla="*/ 188 h 432"/>
                  <a:gd name="T4" fmla="*/ 372 w 432"/>
                  <a:gd name="T5" fmla="*/ 171 h 432"/>
                  <a:gd name="T6" fmla="*/ 358 w 432"/>
                  <a:gd name="T7" fmla="*/ 137 h 432"/>
                  <a:gd name="T8" fmla="*/ 385 w 432"/>
                  <a:gd name="T9" fmla="*/ 80 h 432"/>
                  <a:gd name="T10" fmla="*/ 350 w 432"/>
                  <a:gd name="T11" fmla="*/ 45 h 432"/>
                  <a:gd name="T12" fmla="*/ 344 w 432"/>
                  <a:gd name="T13" fmla="*/ 49 h 432"/>
                  <a:gd name="T14" fmla="*/ 294 w 432"/>
                  <a:gd name="T15" fmla="*/ 74 h 432"/>
                  <a:gd name="T16" fmla="*/ 261 w 432"/>
                  <a:gd name="T17" fmla="*/ 60 h 432"/>
                  <a:gd name="T18" fmla="*/ 239 w 432"/>
                  <a:gd name="T19" fmla="*/ 0 h 432"/>
                  <a:gd name="T20" fmla="*/ 190 w 432"/>
                  <a:gd name="T21" fmla="*/ 0 h 432"/>
                  <a:gd name="T22" fmla="*/ 188 w 432"/>
                  <a:gd name="T23" fmla="*/ 7 h 432"/>
                  <a:gd name="T24" fmla="*/ 171 w 432"/>
                  <a:gd name="T25" fmla="*/ 60 h 432"/>
                  <a:gd name="T26" fmla="*/ 137 w 432"/>
                  <a:gd name="T27" fmla="*/ 74 h 432"/>
                  <a:gd name="T28" fmla="*/ 80 w 432"/>
                  <a:gd name="T29" fmla="*/ 47 h 432"/>
                  <a:gd name="T30" fmla="*/ 45 w 432"/>
                  <a:gd name="T31" fmla="*/ 82 h 432"/>
                  <a:gd name="T32" fmla="*/ 49 w 432"/>
                  <a:gd name="T33" fmla="*/ 88 h 432"/>
                  <a:gd name="T34" fmla="*/ 73 w 432"/>
                  <a:gd name="T35" fmla="*/ 137 h 432"/>
                  <a:gd name="T36" fmla="*/ 59 w 432"/>
                  <a:gd name="T37" fmla="*/ 171 h 432"/>
                  <a:gd name="T38" fmla="*/ 0 w 432"/>
                  <a:gd name="T39" fmla="*/ 193 h 432"/>
                  <a:gd name="T40" fmla="*/ 0 w 432"/>
                  <a:gd name="T41" fmla="*/ 242 h 432"/>
                  <a:gd name="T42" fmla="*/ 7 w 432"/>
                  <a:gd name="T43" fmla="*/ 244 h 432"/>
                  <a:gd name="T44" fmla="*/ 59 w 432"/>
                  <a:gd name="T45" fmla="*/ 261 h 432"/>
                  <a:gd name="T46" fmla="*/ 74 w 432"/>
                  <a:gd name="T47" fmla="*/ 295 h 432"/>
                  <a:gd name="T48" fmla="*/ 47 w 432"/>
                  <a:gd name="T49" fmla="*/ 352 h 432"/>
                  <a:gd name="T50" fmla="*/ 81 w 432"/>
                  <a:gd name="T51" fmla="*/ 387 h 432"/>
                  <a:gd name="T52" fmla="*/ 87 w 432"/>
                  <a:gd name="T53" fmla="*/ 384 h 432"/>
                  <a:gd name="T54" fmla="*/ 137 w 432"/>
                  <a:gd name="T55" fmla="*/ 359 h 432"/>
                  <a:gd name="T56" fmla="*/ 171 w 432"/>
                  <a:gd name="T57" fmla="*/ 373 h 432"/>
                  <a:gd name="T58" fmla="*/ 192 w 432"/>
                  <a:gd name="T59" fmla="*/ 432 h 432"/>
                  <a:gd name="T60" fmla="*/ 241 w 432"/>
                  <a:gd name="T61" fmla="*/ 432 h 432"/>
                  <a:gd name="T62" fmla="*/ 244 w 432"/>
                  <a:gd name="T63" fmla="*/ 425 h 432"/>
                  <a:gd name="T64" fmla="*/ 261 w 432"/>
                  <a:gd name="T65" fmla="*/ 373 h 432"/>
                  <a:gd name="T66" fmla="*/ 295 w 432"/>
                  <a:gd name="T67" fmla="*/ 359 h 432"/>
                  <a:gd name="T68" fmla="*/ 352 w 432"/>
                  <a:gd name="T69" fmla="*/ 386 h 432"/>
                  <a:gd name="T70" fmla="*/ 387 w 432"/>
                  <a:gd name="T71" fmla="*/ 351 h 432"/>
                  <a:gd name="T72" fmla="*/ 383 w 432"/>
                  <a:gd name="T73" fmla="*/ 344 h 432"/>
                  <a:gd name="T74" fmla="*/ 358 w 432"/>
                  <a:gd name="T75" fmla="*/ 295 h 432"/>
                  <a:gd name="T76" fmla="*/ 372 w 432"/>
                  <a:gd name="T77" fmla="*/ 261 h 432"/>
                  <a:gd name="T78" fmla="*/ 431 w 432"/>
                  <a:gd name="T79" fmla="*/ 240 h 432"/>
                  <a:gd name="T80" fmla="*/ 432 w 432"/>
                  <a:gd name="T81" fmla="*/ 191 h 432"/>
                  <a:gd name="T82" fmla="*/ 294 w 432"/>
                  <a:gd name="T83" fmla="*/ 216 h 432"/>
                  <a:gd name="T84" fmla="*/ 216 w 432"/>
                  <a:gd name="T85" fmla="*/ 294 h 432"/>
                  <a:gd name="T86" fmla="*/ 137 w 432"/>
                  <a:gd name="T87" fmla="*/ 216 h 432"/>
                  <a:gd name="T88" fmla="*/ 216 w 432"/>
                  <a:gd name="T89" fmla="*/ 138 h 432"/>
                  <a:gd name="T90" fmla="*/ 294 w 432"/>
                  <a:gd name="T91" fmla="*/ 216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2" h="432">
                    <a:moveTo>
                      <a:pt x="432" y="191"/>
                    </a:moveTo>
                    <a:cubicBezTo>
                      <a:pt x="425" y="188"/>
                      <a:pt x="425" y="188"/>
                      <a:pt x="425" y="188"/>
                    </a:cubicBezTo>
                    <a:cubicBezTo>
                      <a:pt x="372" y="171"/>
                      <a:pt x="372" y="171"/>
                      <a:pt x="372" y="171"/>
                    </a:cubicBezTo>
                    <a:cubicBezTo>
                      <a:pt x="358" y="137"/>
                      <a:pt x="358" y="137"/>
                      <a:pt x="358" y="137"/>
                    </a:cubicBezTo>
                    <a:cubicBezTo>
                      <a:pt x="385" y="80"/>
                      <a:pt x="385" y="80"/>
                      <a:pt x="385" y="80"/>
                    </a:cubicBezTo>
                    <a:cubicBezTo>
                      <a:pt x="350" y="45"/>
                      <a:pt x="350" y="45"/>
                      <a:pt x="350" y="45"/>
                    </a:cubicBezTo>
                    <a:cubicBezTo>
                      <a:pt x="344" y="49"/>
                      <a:pt x="344" y="49"/>
                      <a:pt x="344" y="49"/>
                    </a:cubicBezTo>
                    <a:cubicBezTo>
                      <a:pt x="294" y="74"/>
                      <a:pt x="294" y="74"/>
                      <a:pt x="294" y="74"/>
                    </a:cubicBezTo>
                    <a:cubicBezTo>
                      <a:pt x="261" y="60"/>
                      <a:pt x="261" y="60"/>
                      <a:pt x="261" y="60"/>
                    </a:cubicBezTo>
                    <a:cubicBezTo>
                      <a:pt x="239" y="0"/>
                      <a:pt x="239" y="0"/>
                      <a:pt x="239" y="0"/>
                    </a:cubicBezTo>
                    <a:cubicBezTo>
                      <a:pt x="190" y="0"/>
                      <a:pt x="190" y="0"/>
                      <a:pt x="190" y="0"/>
                    </a:cubicBezTo>
                    <a:cubicBezTo>
                      <a:pt x="188" y="7"/>
                      <a:pt x="188" y="7"/>
                      <a:pt x="188" y="7"/>
                    </a:cubicBezTo>
                    <a:cubicBezTo>
                      <a:pt x="171" y="60"/>
                      <a:pt x="171" y="60"/>
                      <a:pt x="171" y="60"/>
                    </a:cubicBezTo>
                    <a:cubicBezTo>
                      <a:pt x="137" y="74"/>
                      <a:pt x="137" y="74"/>
                      <a:pt x="137" y="74"/>
                    </a:cubicBezTo>
                    <a:cubicBezTo>
                      <a:pt x="80" y="47"/>
                      <a:pt x="80" y="47"/>
                      <a:pt x="80" y="47"/>
                    </a:cubicBezTo>
                    <a:cubicBezTo>
                      <a:pt x="45" y="82"/>
                      <a:pt x="45" y="82"/>
                      <a:pt x="45" y="82"/>
                    </a:cubicBezTo>
                    <a:cubicBezTo>
                      <a:pt x="49" y="88"/>
                      <a:pt x="49" y="88"/>
                      <a:pt x="49" y="88"/>
                    </a:cubicBezTo>
                    <a:cubicBezTo>
                      <a:pt x="73" y="137"/>
                      <a:pt x="73" y="137"/>
                      <a:pt x="73" y="137"/>
                    </a:cubicBezTo>
                    <a:cubicBezTo>
                      <a:pt x="59" y="171"/>
                      <a:pt x="59" y="171"/>
                      <a:pt x="59" y="171"/>
                    </a:cubicBezTo>
                    <a:cubicBezTo>
                      <a:pt x="0" y="193"/>
                      <a:pt x="0" y="193"/>
                      <a:pt x="0" y="193"/>
                    </a:cubicBezTo>
                    <a:cubicBezTo>
                      <a:pt x="0" y="242"/>
                      <a:pt x="0" y="242"/>
                      <a:pt x="0" y="242"/>
                    </a:cubicBezTo>
                    <a:cubicBezTo>
                      <a:pt x="7" y="244"/>
                      <a:pt x="7" y="244"/>
                      <a:pt x="7" y="244"/>
                    </a:cubicBezTo>
                    <a:cubicBezTo>
                      <a:pt x="59" y="261"/>
                      <a:pt x="59" y="261"/>
                      <a:pt x="59" y="261"/>
                    </a:cubicBezTo>
                    <a:cubicBezTo>
                      <a:pt x="74" y="295"/>
                      <a:pt x="74" y="295"/>
                      <a:pt x="74" y="295"/>
                    </a:cubicBezTo>
                    <a:cubicBezTo>
                      <a:pt x="47" y="352"/>
                      <a:pt x="47" y="352"/>
                      <a:pt x="47" y="352"/>
                    </a:cubicBezTo>
                    <a:cubicBezTo>
                      <a:pt x="81" y="387"/>
                      <a:pt x="81" y="387"/>
                      <a:pt x="81" y="387"/>
                    </a:cubicBezTo>
                    <a:cubicBezTo>
                      <a:pt x="87" y="384"/>
                      <a:pt x="87" y="384"/>
                      <a:pt x="87" y="384"/>
                    </a:cubicBezTo>
                    <a:cubicBezTo>
                      <a:pt x="137" y="359"/>
                      <a:pt x="137" y="359"/>
                      <a:pt x="137" y="359"/>
                    </a:cubicBezTo>
                    <a:cubicBezTo>
                      <a:pt x="171" y="373"/>
                      <a:pt x="171" y="373"/>
                      <a:pt x="171" y="373"/>
                    </a:cubicBezTo>
                    <a:cubicBezTo>
                      <a:pt x="192" y="432"/>
                      <a:pt x="192" y="432"/>
                      <a:pt x="192" y="432"/>
                    </a:cubicBezTo>
                    <a:cubicBezTo>
                      <a:pt x="241" y="432"/>
                      <a:pt x="241" y="432"/>
                      <a:pt x="241" y="432"/>
                    </a:cubicBezTo>
                    <a:cubicBezTo>
                      <a:pt x="244" y="425"/>
                      <a:pt x="244" y="425"/>
                      <a:pt x="244" y="425"/>
                    </a:cubicBezTo>
                    <a:cubicBezTo>
                      <a:pt x="261" y="373"/>
                      <a:pt x="261" y="373"/>
                      <a:pt x="261" y="373"/>
                    </a:cubicBezTo>
                    <a:cubicBezTo>
                      <a:pt x="295" y="359"/>
                      <a:pt x="295" y="359"/>
                      <a:pt x="295" y="359"/>
                    </a:cubicBezTo>
                    <a:cubicBezTo>
                      <a:pt x="352" y="386"/>
                      <a:pt x="352" y="386"/>
                      <a:pt x="352" y="386"/>
                    </a:cubicBezTo>
                    <a:cubicBezTo>
                      <a:pt x="387" y="351"/>
                      <a:pt x="387" y="351"/>
                      <a:pt x="387" y="351"/>
                    </a:cubicBezTo>
                    <a:cubicBezTo>
                      <a:pt x="383" y="344"/>
                      <a:pt x="383" y="344"/>
                      <a:pt x="383" y="344"/>
                    </a:cubicBezTo>
                    <a:cubicBezTo>
                      <a:pt x="358" y="295"/>
                      <a:pt x="358" y="295"/>
                      <a:pt x="358" y="295"/>
                    </a:cubicBezTo>
                    <a:cubicBezTo>
                      <a:pt x="372" y="261"/>
                      <a:pt x="372" y="261"/>
                      <a:pt x="372" y="261"/>
                    </a:cubicBezTo>
                    <a:cubicBezTo>
                      <a:pt x="431" y="240"/>
                      <a:pt x="431" y="240"/>
                      <a:pt x="431" y="240"/>
                    </a:cubicBezTo>
                    <a:cubicBezTo>
                      <a:pt x="432" y="191"/>
                      <a:pt x="432" y="191"/>
                      <a:pt x="432" y="191"/>
                    </a:cubicBezTo>
                    <a:close/>
                    <a:moveTo>
                      <a:pt x="294" y="216"/>
                    </a:moveTo>
                    <a:cubicBezTo>
                      <a:pt x="294" y="259"/>
                      <a:pt x="259" y="294"/>
                      <a:pt x="216" y="294"/>
                    </a:cubicBezTo>
                    <a:cubicBezTo>
                      <a:pt x="173" y="294"/>
                      <a:pt x="137" y="259"/>
                      <a:pt x="137" y="216"/>
                    </a:cubicBezTo>
                    <a:cubicBezTo>
                      <a:pt x="137" y="173"/>
                      <a:pt x="173" y="138"/>
                      <a:pt x="216" y="138"/>
                    </a:cubicBezTo>
                    <a:cubicBezTo>
                      <a:pt x="259" y="138"/>
                      <a:pt x="294" y="173"/>
                      <a:pt x="294" y="2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86">
                  <a:defRPr/>
                </a:pPr>
                <a:endParaRPr lang="en-US" sz="1765">
                  <a:solidFill>
                    <a:srgbClr val="000000"/>
                  </a:solidFill>
                  <a:latin typeface="Segoe UI"/>
                </a:endParaRPr>
              </a:p>
            </p:txBody>
          </p:sp>
          <p:sp>
            <p:nvSpPr>
              <p:cNvPr id="154" name="Freeform 6">
                <a:extLst>
                  <a:ext uri="{FF2B5EF4-FFF2-40B4-BE49-F238E27FC236}">
                    <a16:creationId xmlns:a16="http://schemas.microsoft.com/office/drawing/2014/main" id="{A7136424-7FF5-4F0D-B9EA-1ED5565D6739}"/>
                  </a:ext>
                </a:extLst>
              </p:cNvPr>
              <p:cNvSpPr>
                <a:spLocks noEditPoints="1"/>
              </p:cNvSpPr>
              <p:nvPr/>
            </p:nvSpPr>
            <p:spPr bwMode="auto">
              <a:xfrm>
                <a:off x="5359" y="588"/>
                <a:ext cx="214" cy="213"/>
              </a:xfrm>
              <a:custGeom>
                <a:avLst/>
                <a:gdLst>
                  <a:gd name="T0" fmla="*/ 432 w 432"/>
                  <a:gd name="T1" fmla="*/ 190 h 432"/>
                  <a:gd name="T2" fmla="*/ 425 w 432"/>
                  <a:gd name="T3" fmla="*/ 188 h 432"/>
                  <a:gd name="T4" fmla="*/ 372 w 432"/>
                  <a:gd name="T5" fmla="*/ 171 h 432"/>
                  <a:gd name="T6" fmla="*/ 358 w 432"/>
                  <a:gd name="T7" fmla="*/ 137 h 432"/>
                  <a:gd name="T8" fmla="*/ 385 w 432"/>
                  <a:gd name="T9" fmla="*/ 80 h 432"/>
                  <a:gd name="T10" fmla="*/ 350 w 432"/>
                  <a:gd name="T11" fmla="*/ 45 h 432"/>
                  <a:gd name="T12" fmla="*/ 344 w 432"/>
                  <a:gd name="T13" fmla="*/ 48 h 432"/>
                  <a:gd name="T14" fmla="*/ 295 w 432"/>
                  <a:gd name="T15" fmla="*/ 73 h 432"/>
                  <a:gd name="T16" fmla="*/ 261 w 432"/>
                  <a:gd name="T17" fmla="*/ 59 h 432"/>
                  <a:gd name="T18" fmla="*/ 240 w 432"/>
                  <a:gd name="T19" fmla="*/ 0 h 432"/>
                  <a:gd name="T20" fmla="*/ 191 w 432"/>
                  <a:gd name="T21" fmla="*/ 0 h 432"/>
                  <a:gd name="T22" fmla="*/ 188 w 432"/>
                  <a:gd name="T23" fmla="*/ 7 h 432"/>
                  <a:gd name="T24" fmla="*/ 171 w 432"/>
                  <a:gd name="T25" fmla="*/ 59 h 432"/>
                  <a:gd name="T26" fmla="*/ 137 w 432"/>
                  <a:gd name="T27" fmla="*/ 73 h 432"/>
                  <a:gd name="T28" fmla="*/ 80 w 432"/>
                  <a:gd name="T29" fmla="*/ 46 h 432"/>
                  <a:gd name="T30" fmla="*/ 45 w 432"/>
                  <a:gd name="T31" fmla="*/ 81 h 432"/>
                  <a:gd name="T32" fmla="*/ 49 w 432"/>
                  <a:gd name="T33" fmla="*/ 88 h 432"/>
                  <a:gd name="T34" fmla="*/ 74 w 432"/>
                  <a:gd name="T35" fmla="*/ 137 h 432"/>
                  <a:gd name="T36" fmla="*/ 59 w 432"/>
                  <a:gd name="T37" fmla="*/ 171 h 432"/>
                  <a:gd name="T38" fmla="*/ 0 w 432"/>
                  <a:gd name="T39" fmla="*/ 192 h 432"/>
                  <a:gd name="T40" fmla="*/ 0 w 432"/>
                  <a:gd name="T41" fmla="*/ 241 h 432"/>
                  <a:gd name="T42" fmla="*/ 7 w 432"/>
                  <a:gd name="T43" fmla="*/ 244 h 432"/>
                  <a:gd name="T44" fmla="*/ 60 w 432"/>
                  <a:gd name="T45" fmla="*/ 261 h 432"/>
                  <a:gd name="T46" fmla="*/ 74 w 432"/>
                  <a:gd name="T47" fmla="*/ 295 h 432"/>
                  <a:gd name="T48" fmla="*/ 47 w 432"/>
                  <a:gd name="T49" fmla="*/ 352 h 432"/>
                  <a:gd name="T50" fmla="*/ 81 w 432"/>
                  <a:gd name="T51" fmla="*/ 386 h 432"/>
                  <a:gd name="T52" fmla="*/ 88 w 432"/>
                  <a:gd name="T53" fmla="*/ 383 h 432"/>
                  <a:gd name="T54" fmla="*/ 137 w 432"/>
                  <a:gd name="T55" fmla="*/ 358 h 432"/>
                  <a:gd name="T56" fmla="*/ 171 w 432"/>
                  <a:gd name="T57" fmla="*/ 372 h 432"/>
                  <a:gd name="T58" fmla="*/ 193 w 432"/>
                  <a:gd name="T59" fmla="*/ 432 h 432"/>
                  <a:gd name="T60" fmla="*/ 241 w 432"/>
                  <a:gd name="T61" fmla="*/ 432 h 432"/>
                  <a:gd name="T62" fmla="*/ 244 w 432"/>
                  <a:gd name="T63" fmla="*/ 425 h 432"/>
                  <a:gd name="T64" fmla="*/ 261 w 432"/>
                  <a:gd name="T65" fmla="*/ 372 h 432"/>
                  <a:gd name="T66" fmla="*/ 295 w 432"/>
                  <a:gd name="T67" fmla="*/ 358 h 432"/>
                  <a:gd name="T68" fmla="*/ 352 w 432"/>
                  <a:gd name="T69" fmla="*/ 385 h 432"/>
                  <a:gd name="T70" fmla="*/ 387 w 432"/>
                  <a:gd name="T71" fmla="*/ 350 h 432"/>
                  <a:gd name="T72" fmla="*/ 383 w 432"/>
                  <a:gd name="T73" fmla="*/ 344 h 432"/>
                  <a:gd name="T74" fmla="*/ 358 w 432"/>
                  <a:gd name="T75" fmla="*/ 295 h 432"/>
                  <a:gd name="T76" fmla="*/ 372 w 432"/>
                  <a:gd name="T77" fmla="*/ 260 h 432"/>
                  <a:gd name="T78" fmla="*/ 432 w 432"/>
                  <a:gd name="T79" fmla="*/ 239 h 432"/>
                  <a:gd name="T80" fmla="*/ 432 w 432"/>
                  <a:gd name="T81" fmla="*/ 190 h 432"/>
                  <a:gd name="T82" fmla="*/ 290 w 432"/>
                  <a:gd name="T83" fmla="*/ 216 h 432"/>
                  <a:gd name="T84" fmla="*/ 216 w 432"/>
                  <a:gd name="T85" fmla="*/ 290 h 432"/>
                  <a:gd name="T86" fmla="*/ 141 w 432"/>
                  <a:gd name="T87" fmla="*/ 216 h 432"/>
                  <a:gd name="T88" fmla="*/ 216 w 432"/>
                  <a:gd name="T89" fmla="*/ 141 h 432"/>
                  <a:gd name="T90" fmla="*/ 290 w 432"/>
                  <a:gd name="T91" fmla="*/ 216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2" h="432">
                    <a:moveTo>
                      <a:pt x="432" y="190"/>
                    </a:moveTo>
                    <a:cubicBezTo>
                      <a:pt x="425" y="188"/>
                      <a:pt x="425" y="188"/>
                      <a:pt x="425" y="188"/>
                    </a:cubicBezTo>
                    <a:cubicBezTo>
                      <a:pt x="372" y="171"/>
                      <a:pt x="372" y="171"/>
                      <a:pt x="372" y="171"/>
                    </a:cubicBezTo>
                    <a:cubicBezTo>
                      <a:pt x="358" y="137"/>
                      <a:pt x="358" y="137"/>
                      <a:pt x="358" y="137"/>
                    </a:cubicBezTo>
                    <a:cubicBezTo>
                      <a:pt x="385" y="80"/>
                      <a:pt x="385" y="80"/>
                      <a:pt x="385" y="80"/>
                    </a:cubicBezTo>
                    <a:cubicBezTo>
                      <a:pt x="350" y="45"/>
                      <a:pt x="350" y="45"/>
                      <a:pt x="350" y="45"/>
                    </a:cubicBezTo>
                    <a:cubicBezTo>
                      <a:pt x="344" y="48"/>
                      <a:pt x="344" y="48"/>
                      <a:pt x="344" y="48"/>
                    </a:cubicBezTo>
                    <a:cubicBezTo>
                      <a:pt x="295" y="73"/>
                      <a:pt x="295" y="73"/>
                      <a:pt x="295" y="73"/>
                    </a:cubicBezTo>
                    <a:cubicBezTo>
                      <a:pt x="261" y="59"/>
                      <a:pt x="261" y="59"/>
                      <a:pt x="261" y="59"/>
                    </a:cubicBezTo>
                    <a:cubicBezTo>
                      <a:pt x="240" y="0"/>
                      <a:pt x="240" y="0"/>
                      <a:pt x="240" y="0"/>
                    </a:cubicBezTo>
                    <a:cubicBezTo>
                      <a:pt x="191" y="0"/>
                      <a:pt x="191" y="0"/>
                      <a:pt x="191" y="0"/>
                    </a:cubicBezTo>
                    <a:cubicBezTo>
                      <a:pt x="188" y="7"/>
                      <a:pt x="188" y="7"/>
                      <a:pt x="188" y="7"/>
                    </a:cubicBezTo>
                    <a:cubicBezTo>
                      <a:pt x="171" y="59"/>
                      <a:pt x="171" y="59"/>
                      <a:pt x="171" y="59"/>
                    </a:cubicBezTo>
                    <a:cubicBezTo>
                      <a:pt x="137" y="73"/>
                      <a:pt x="137" y="73"/>
                      <a:pt x="137" y="73"/>
                    </a:cubicBezTo>
                    <a:cubicBezTo>
                      <a:pt x="80" y="46"/>
                      <a:pt x="80" y="46"/>
                      <a:pt x="80" y="46"/>
                    </a:cubicBezTo>
                    <a:cubicBezTo>
                      <a:pt x="45" y="81"/>
                      <a:pt x="45" y="81"/>
                      <a:pt x="45" y="81"/>
                    </a:cubicBezTo>
                    <a:cubicBezTo>
                      <a:pt x="49" y="88"/>
                      <a:pt x="49" y="88"/>
                      <a:pt x="49" y="88"/>
                    </a:cubicBezTo>
                    <a:cubicBezTo>
                      <a:pt x="74" y="137"/>
                      <a:pt x="74" y="137"/>
                      <a:pt x="74" y="137"/>
                    </a:cubicBezTo>
                    <a:cubicBezTo>
                      <a:pt x="59" y="171"/>
                      <a:pt x="59" y="171"/>
                      <a:pt x="59" y="171"/>
                    </a:cubicBezTo>
                    <a:cubicBezTo>
                      <a:pt x="0" y="192"/>
                      <a:pt x="0" y="192"/>
                      <a:pt x="0" y="192"/>
                    </a:cubicBezTo>
                    <a:cubicBezTo>
                      <a:pt x="0" y="241"/>
                      <a:pt x="0" y="241"/>
                      <a:pt x="0" y="241"/>
                    </a:cubicBezTo>
                    <a:cubicBezTo>
                      <a:pt x="7" y="244"/>
                      <a:pt x="7" y="244"/>
                      <a:pt x="7" y="244"/>
                    </a:cubicBezTo>
                    <a:cubicBezTo>
                      <a:pt x="60" y="261"/>
                      <a:pt x="60" y="261"/>
                      <a:pt x="60" y="261"/>
                    </a:cubicBezTo>
                    <a:cubicBezTo>
                      <a:pt x="74" y="295"/>
                      <a:pt x="74" y="295"/>
                      <a:pt x="74" y="295"/>
                    </a:cubicBezTo>
                    <a:cubicBezTo>
                      <a:pt x="47" y="352"/>
                      <a:pt x="47" y="352"/>
                      <a:pt x="47" y="352"/>
                    </a:cubicBezTo>
                    <a:cubicBezTo>
                      <a:pt x="81" y="386"/>
                      <a:pt x="81" y="386"/>
                      <a:pt x="81" y="386"/>
                    </a:cubicBezTo>
                    <a:cubicBezTo>
                      <a:pt x="88" y="383"/>
                      <a:pt x="88" y="383"/>
                      <a:pt x="88" y="383"/>
                    </a:cubicBezTo>
                    <a:cubicBezTo>
                      <a:pt x="137" y="358"/>
                      <a:pt x="137" y="358"/>
                      <a:pt x="137" y="358"/>
                    </a:cubicBezTo>
                    <a:cubicBezTo>
                      <a:pt x="171" y="372"/>
                      <a:pt x="171" y="372"/>
                      <a:pt x="171" y="372"/>
                    </a:cubicBezTo>
                    <a:cubicBezTo>
                      <a:pt x="193" y="432"/>
                      <a:pt x="193" y="432"/>
                      <a:pt x="193" y="432"/>
                    </a:cubicBezTo>
                    <a:cubicBezTo>
                      <a:pt x="241" y="432"/>
                      <a:pt x="241" y="432"/>
                      <a:pt x="241" y="432"/>
                    </a:cubicBezTo>
                    <a:cubicBezTo>
                      <a:pt x="244" y="425"/>
                      <a:pt x="244" y="425"/>
                      <a:pt x="244" y="425"/>
                    </a:cubicBezTo>
                    <a:cubicBezTo>
                      <a:pt x="261" y="372"/>
                      <a:pt x="261" y="372"/>
                      <a:pt x="261" y="372"/>
                    </a:cubicBezTo>
                    <a:cubicBezTo>
                      <a:pt x="295" y="358"/>
                      <a:pt x="295" y="358"/>
                      <a:pt x="295" y="358"/>
                    </a:cubicBezTo>
                    <a:cubicBezTo>
                      <a:pt x="352" y="385"/>
                      <a:pt x="352" y="385"/>
                      <a:pt x="352" y="385"/>
                    </a:cubicBezTo>
                    <a:cubicBezTo>
                      <a:pt x="387" y="350"/>
                      <a:pt x="387" y="350"/>
                      <a:pt x="387" y="350"/>
                    </a:cubicBezTo>
                    <a:cubicBezTo>
                      <a:pt x="383" y="344"/>
                      <a:pt x="383" y="344"/>
                      <a:pt x="383" y="344"/>
                    </a:cubicBezTo>
                    <a:cubicBezTo>
                      <a:pt x="358" y="295"/>
                      <a:pt x="358" y="295"/>
                      <a:pt x="358" y="295"/>
                    </a:cubicBezTo>
                    <a:cubicBezTo>
                      <a:pt x="372" y="260"/>
                      <a:pt x="372" y="260"/>
                      <a:pt x="372" y="260"/>
                    </a:cubicBezTo>
                    <a:cubicBezTo>
                      <a:pt x="432" y="239"/>
                      <a:pt x="432" y="239"/>
                      <a:pt x="432" y="239"/>
                    </a:cubicBezTo>
                    <a:cubicBezTo>
                      <a:pt x="432" y="190"/>
                      <a:pt x="432" y="190"/>
                      <a:pt x="432" y="190"/>
                    </a:cubicBezTo>
                    <a:close/>
                    <a:moveTo>
                      <a:pt x="290" y="216"/>
                    </a:moveTo>
                    <a:cubicBezTo>
                      <a:pt x="290" y="257"/>
                      <a:pt x="257" y="290"/>
                      <a:pt x="216" y="290"/>
                    </a:cubicBezTo>
                    <a:cubicBezTo>
                      <a:pt x="175" y="290"/>
                      <a:pt x="141" y="257"/>
                      <a:pt x="141" y="216"/>
                    </a:cubicBezTo>
                    <a:cubicBezTo>
                      <a:pt x="141" y="174"/>
                      <a:pt x="175" y="141"/>
                      <a:pt x="216" y="141"/>
                    </a:cubicBezTo>
                    <a:cubicBezTo>
                      <a:pt x="257" y="141"/>
                      <a:pt x="290" y="174"/>
                      <a:pt x="290" y="2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86">
                  <a:defRPr/>
                </a:pPr>
                <a:endParaRPr lang="en-US" sz="1765">
                  <a:solidFill>
                    <a:srgbClr val="000000"/>
                  </a:solidFill>
                  <a:latin typeface="Segoe UI"/>
                </a:endParaRPr>
              </a:p>
            </p:txBody>
          </p:sp>
          <p:sp>
            <p:nvSpPr>
              <p:cNvPr id="155" name="Freeform 7">
                <a:extLst>
                  <a:ext uri="{FF2B5EF4-FFF2-40B4-BE49-F238E27FC236}">
                    <a16:creationId xmlns:a16="http://schemas.microsoft.com/office/drawing/2014/main" id="{E5B48CFB-92DA-4E5A-86C3-8229B614157B}"/>
                  </a:ext>
                </a:extLst>
              </p:cNvPr>
              <p:cNvSpPr>
                <a:spLocks noEditPoints="1"/>
              </p:cNvSpPr>
              <p:nvPr/>
            </p:nvSpPr>
            <p:spPr bwMode="auto">
              <a:xfrm>
                <a:off x="5006" y="652"/>
                <a:ext cx="262" cy="262"/>
              </a:xfrm>
              <a:custGeom>
                <a:avLst/>
                <a:gdLst>
                  <a:gd name="T0" fmla="*/ 529 w 529"/>
                  <a:gd name="T1" fmla="*/ 234 h 530"/>
                  <a:gd name="T2" fmla="*/ 520 w 529"/>
                  <a:gd name="T3" fmla="*/ 231 h 530"/>
                  <a:gd name="T4" fmla="*/ 456 w 529"/>
                  <a:gd name="T5" fmla="*/ 210 h 530"/>
                  <a:gd name="T6" fmla="*/ 439 w 529"/>
                  <a:gd name="T7" fmla="*/ 169 h 530"/>
                  <a:gd name="T8" fmla="*/ 472 w 529"/>
                  <a:gd name="T9" fmla="*/ 99 h 530"/>
                  <a:gd name="T10" fmla="*/ 429 w 529"/>
                  <a:gd name="T11" fmla="*/ 56 h 530"/>
                  <a:gd name="T12" fmla="*/ 421 w 529"/>
                  <a:gd name="T13" fmla="*/ 60 h 530"/>
                  <a:gd name="T14" fmla="*/ 361 w 529"/>
                  <a:gd name="T15" fmla="*/ 91 h 530"/>
                  <a:gd name="T16" fmla="*/ 319 w 529"/>
                  <a:gd name="T17" fmla="*/ 74 h 530"/>
                  <a:gd name="T18" fmla="*/ 293 w 529"/>
                  <a:gd name="T19" fmla="*/ 0 h 530"/>
                  <a:gd name="T20" fmla="*/ 233 w 529"/>
                  <a:gd name="T21" fmla="*/ 0 h 530"/>
                  <a:gd name="T22" fmla="*/ 230 w 529"/>
                  <a:gd name="T23" fmla="*/ 9 h 530"/>
                  <a:gd name="T24" fmla="*/ 209 w 529"/>
                  <a:gd name="T25" fmla="*/ 74 h 530"/>
                  <a:gd name="T26" fmla="*/ 168 w 529"/>
                  <a:gd name="T27" fmla="*/ 91 h 530"/>
                  <a:gd name="T28" fmla="*/ 98 w 529"/>
                  <a:gd name="T29" fmla="*/ 58 h 530"/>
                  <a:gd name="T30" fmla="*/ 55 w 529"/>
                  <a:gd name="T31" fmla="*/ 100 h 530"/>
                  <a:gd name="T32" fmla="*/ 59 w 529"/>
                  <a:gd name="T33" fmla="*/ 108 h 530"/>
                  <a:gd name="T34" fmla="*/ 90 w 529"/>
                  <a:gd name="T35" fmla="*/ 169 h 530"/>
                  <a:gd name="T36" fmla="*/ 72 w 529"/>
                  <a:gd name="T37" fmla="*/ 210 h 530"/>
                  <a:gd name="T38" fmla="*/ 0 w 529"/>
                  <a:gd name="T39" fmla="*/ 236 h 530"/>
                  <a:gd name="T40" fmla="*/ 0 w 529"/>
                  <a:gd name="T41" fmla="*/ 297 h 530"/>
                  <a:gd name="T42" fmla="*/ 8 w 529"/>
                  <a:gd name="T43" fmla="*/ 300 h 530"/>
                  <a:gd name="T44" fmla="*/ 73 w 529"/>
                  <a:gd name="T45" fmla="*/ 321 h 530"/>
                  <a:gd name="T46" fmla="*/ 90 w 529"/>
                  <a:gd name="T47" fmla="*/ 362 h 530"/>
                  <a:gd name="T48" fmla="*/ 57 w 529"/>
                  <a:gd name="T49" fmla="*/ 432 h 530"/>
                  <a:gd name="T50" fmla="*/ 99 w 529"/>
                  <a:gd name="T51" fmla="*/ 474 h 530"/>
                  <a:gd name="T52" fmla="*/ 107 w 529"/>
                  <a:gd name="T53" fmla="*/ 471 h 530"/>
                  <a:gd name="T54" fmla="*/ 168 w 529"/>
                  <a:gd name="T55" fmla="*/ 440 h 530"/>
                  <a:gd name="T56" fmla="*/ 209 w 529"/>
                  <a:gd name="T57" fmla="*/ 457 h 530"/>
                  <a:gd name="T58" fmla="*/ 236 w 529"/>
                  <a:gd name="T59" fmla="*/ 530 h 530"/>
                  <a:gd name="T60" fmla="*/ 296 w 529"/>
                  <a:gd name="T61" fmla="*/ 530 h 530"/>
                  <a:gd name="T62" fmla="*/ 298 w 529"/>
                  <a:gd name="T63" fmla="*/ 522 h 530"/>
                  <a:gd name="T64" fmla="*/ 319 w 529"/>
                  <a:gd name="T65" fmla="*/ 457 h 530"/>
                  <a:gd name="T66" fmla="*/ 361 w 529"/>
                  <a:gd name="T67" fmla="*/ 440 h 530"/>
                  <a:gd name="T68" fmla="*/ 431 w 529"/>
                  <a:gd name="T69" fmla="*/ 472 h 530"/>
                  <a:gd name="T70" fmla="*/ 474 w 529"/>
                  <a:gd name="T71" fmla="*/ 430 h 530"/>
                  <a:gd name="T72" fmla="*/ 469 w 529"/>
                  <a:gd name="T73" fmla="*/ 422 h 530"/>
                  <a:gd name="T74" fmla="*/ 439 w 529"/>
                  <a:gd name="T75" fmla="*/ 362 h 530"/>
                  <a:gd name="T76" fmla="*/ 456 w 529"/>
                  <a:gd name="T77" fmla="*/ 320 h 530"/>
                  <a:gd name="T78" fmla="*/ 529 w 529"/>
                  <a:gd name="T79" fmla="*/ 294 h 530"/>
                  <a:gd name="T80" fmla="*/ 529 w 529"/>
                  <a:gd name="T81" fmla="*/ 234 h 530"/>
                  <a:gd name="T82" fmla="*/ 529 w 529"/>
                  <a:gd name="T83" fmla="*/ 234 h 530"/>
                  <a:gd name="T84" fmla="*/ 349 w 529"/>
                  <a:gd name="T85" fmla="*/ 265 h 530"/>
                  <a:gd name="T86" fmla="*/ 264 w 529"/>
                  <a:gd name="T87" fmla="*/ 350 h 530"/>
                  <a:gd name="T88" fmla="*/ 180 w 529"/>
                  <a:gd name="T89" fmla="*/ 265 h 530"/>
                  <a:gd name="T90" fmla="*/ 264 w 529"/>
                  <a:gd name="T91" fmla="*/ 181 h 530"/>
                  <a:gd name="T92" fmla="*/ 349 w 529"/>
                  <a:gd name="T93"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9" h="530">
                    <a:moveTo>
                      <a:pt x="529" y="234"/>
                    </a:moveTo>
                    <a:cubicBezTo>
                      <a:pt x="520" y="231"/>
                      <a:pt x="520" y="231"/>
                      <a:pt x="520" y="231"/>
                    </a:cubicBezTo>
                    <a:cubicBezTo>
                      <a:pt x="456" y="210"/>
                      <a:pt x="456" y="210"/>
                      <a:pt x="456" y="210"/>
                    </a:cubicBezTo>
                    <a:cubicBezTo>
                      <a:pt x="439" y="169"/>
                      <a:pt x="439" y="169"/>
                      <a:pt x="439" y="169"/>
                    </a:cubicBezTo>
                    <a:cubicBezTo>
                      <a:pt x="472" y="99"/>
                      <a:pt x="472" y="99"/>
                      <a:pt x="472" y="99"/>
                    </a:cubicBezTo>
                    <a:cubicBezTo>
                      <a:pt x="429" y="56"/>
                      <a:pt x="429" y="56"/>
                      <a:pt x="429" y="56"/>
                    </a:cubicBezTo>
                    <a:cubicBezTo>
                      <a:pt x="421" y="60"/>
                      <a:pt x="421" y="60"/>
                      <a:pt x="421" y="60"/>
                    </a:cubicBezTo>
                    <a:cubicBezTo>
                      <a:pt x="361" y="91"/>
                      <a:pt x="361" y="91"/>
                      <a:pt x="361" y="91"/>
                    </a:cubicBezTo>
                    <a:cubicBezTo>
                      <a:pt x="319" y="74"/>
                      <a:pt x="319" y="74"/>
                      <a:pt x="319" y="74"/>
                    </a:cubicBezTo>
                    <a:cubicBezTo>
                      <a:pt x="293" y="0"/>
                      <a:pt x="293" y="0"/>
                      <a:pt x="293" y="0"/>
                    </a:cubicBezTo>
                    <a:cubicBezTo>
                      <a:pt x="233" y="0"/>
                      <a:pt x="233" y="0"/>
                      <a:pt x="233" y="0"/>
                    </a:cubicBezTo>
                    <a:cubicBezTo>
                      <a:pt x="230" y="9"/>
                      <a:pt x="230" y="9"/>
                      <a:pt x="230" y="9"/>
                    </a:cubicBezTo>
                    <a:cubicBezTo>
                      <a:pt x="209" y="74"/>
                      <a:pt x="209" y="74"/>
                      <a:pt x="209" y="74"/>
                    </a:cubicBezTo>
                    <a:cubicBezTo>
                      <a:pt x="168" y="91"/>
                      <a:pt x="168" y="91"/>
                      <a:pt x="168" y="91"/>
                    </a:cubicBezTo>
                    <a:cubicBezTo>
                      <a:pt x="98" y="58"/>
                      <a:pt x="98" y="58"/>
                      <a:pt x="98" y="58"/>
                    </a:cubicBezTo>
                    <a:cubicBezTo>
                      <a:pt x="55" y="100"/>
                      <a:pt x="55" y="100"/>
                      <a:pt x="55" y="100"/>
                    </a:cubicBezTo>
                    <a:cubicBezTo>
                      <a:pt x="59" y="108"/>
                      <a:pt x="59" y="108"/>
                      <a:pt x="59" y="108"/>
                    </a:cubicBezTo>
                    <a:cubicBezTo>
                      <a:pt x="90" y="169"/>
                      <a:pt x="90" y="169"/>
                      <a:pt x="90" y="169"/>
                    </a:cubicBezTo>
                    <a:cubicBezTo>
                      <a:pt x="72" y="210"/>
                      <a:pt x="72" y="210"/>
                      <a:pt x="72" y="210"/>
                    </a:cubicBezTo>
                    <a:cubicBezTo>
                      <a:pt x="0" y="236"/>
                      <a:pt x="0" y="236"/>
                      <a:pt x="0" y="236"/>
                    </a:cubicBezTo>
                    <a:cubicBezTo>
                      <a:pt x="0" y="297"/>
                      <a:pt x="0" y="297"/>
                      <a:pt x="0" y="297"/>
                    </a:cubicBezTo>
                    <a:cubicBezTo>
                      <a:pt x="8" y="300"/>
                      <a:pt x="8" y="300"/>
                      <a:pt x="8" y="300"/>
                    </a:cubicBezTo>
                    <a:cubicBezTo>
                      <a:pt x="73" y="321"/>
                      <a:pt x="73" y="321"/>
                      <a:pt x="73" y="321"/>
                    </a:cubicBezTo>
                    <a:cubicBezTo>
                      <a:pt x="90" y="362"/>
                      <a:pt x="90" y="362"/>
                      <a:pt x="90" y="362"/>
                    </a:cubicBezTo>
                    <a:cubicBezTo>
                      <a:pt x="57" y="432"/>
                      <a:pt x="57" y="432"/>
                      <a:pt x="57" y="432"/>
                    </a:cubicBezTo>
                    <a:cubicBezTo>
                      <a:pt x="99" y="474"/>
                      <a:pt x="99" y="474"/>
                      <a:pt x="99" y="474"/>
                    </a:cubicBezTo>
                    <a:cubicBezTo>
                      <a:pt x="107" y="471"/>
                      <a:pt x="107" y="471"/>
                      <a:pt x="107" y="471"/>
                    </a:cubicBezTo>
                    <a:cubicBezTo>
                      <a:pt x="168" y="440"/>
                      <a:pt x="168" y="440"/>
                      <a:pt x="168" y="440"/>
                    </a:cubicBezTo>
                    <a:cubicBezTo>
                      <a:pt x="209" y="457"/>
                      <a:pt x="209" y="457"/>
                      <a:pt x="209" y="457"/>
                    </a:cubicBezTo>
                    <a:cubicBezTo>
                      <a:pt x="236" y="530"/>
                      <a:pt x="236" y="530"/>
                      <a:pt x="236" y="530"/>
                    </a:cubicBezTo>
                    <a:cubicBezTo>
                      <a:pt x="296" y="530"/>
                      <a:pt x="296" y="530"/>
                      <a:pt x="296" y="530"/>
                    </a:cubicBezTo>
                    <a:cubicBezTo>
                      <a:pt x="298" y="522"/>
                      <a:pt x="298" y="522"/>
                      <a:pt x="298" y="522"/>
                    </a:cubicBezTo>
                    <a:cubicBezTo>
                      <a:pt x="319" y="457"/>
                      <a:pt x="319" y="457"/>
                      <a:pt x="319" y="457"/>
                    </a:cubicBezTo>
                    <a:cubicBezTo>
                      <a:pt x="361" y="440"/>
                      <a:pt x="361" y="440"/>
                      <a:pt x="361" y="440"/>
                    </a:cubicBezTo>
                    <a:cubicBezTo>
                      <a:pt x="431" y="472"/>
                      <a:pt x="431" y="472"/>
                      <a:pt x="431" y="472"/>
                    </a:cubicBezTo>
                    <a:cubicBezTo>
                      <a:pt x="474" y="430"/>
                      <a:pt x="474" y="430"/>
                      <a:pt x="474" y="430"/>
                    </a:cubicBezTo>
                    <a:cubicBezTo>
                      <a:pt x="469" y="422"/>
                      <a:pt x="469" y="422"/>
                      <a:pt x="469" y="422"/>
                    </a:cubicBezTo>
                    <a:cubicBezTo>
                      <a:pt x="439" y="362"/>
                      <a:pt x="439" y="362"/>
                      <a:pt x="439" y="362"/>
                    </a:cubicBezTo>
                    <a:cubicBezTo>
                      <a:pt x="456" y="320"/>
                      <a:pt x="456" y="320"/>
                      <a:pt x="456" y="320"/>
                    </a:cubicBezTo>
                    <a:cubicBezTo>
                      <a:pt x="529" y="294"/>
                      <a:pt x="529" y="294"/>
                      <a:pt x="529" y="294"/>
                    </a:cubicBezTo>
                    <a:cubicBezTo>
                      <a:pt x="529" y="234"/>
                      <a:pt x="529" y="234"/>
                      <a:pt x="529" y="234"/>
                    </a:cubicBezTo>
                    <a:cubicBezTo>
                      <a:pt x="529" y="234"/>
                      <a:pt x="529" y="234"/>
                      <a:pt x="529" y="234"/>
                    </a:cubicBezTo>
                    <a:close/>
                    <a:moveTo>
                      <a:pt x="349" y="265"/>
                    </a:moveTo>
                    <a:cubicBezTo>
                      <a:pt x="349" y="312"/>
                      <a:pt x="311" y="350"/>
                      <a:pt x="264" y="350"/>
                    </a:cubicBezTo>
                    <a:cubicBezTo>
                      <a:pt x="218" y="350"/>
                      <a:pt x="180" y="312"/>
                      <a:pt x="180" y="265"/>
                    </a:cubicBezTo>
                    <a:cubicBezTo>
                      <a:pt x="180" y="219"/>
                      <a:pt x="218" y="181"/>
                      <a:pt x="264" y="181"/>
                    </a:cubicBezTo>
                    <a:cubicBezTo>
                      <a:pt x="311" y="181"/>
                      <a:pt x="349" y="219"/>
                      <a:pt x="349" y="2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86">
                  <a:defRPr/>
                </a:pPr>
                <a:endParaRPr lang="en-US" sz="1765">
                  <a:solidFill>
                    <a:srgbClr val="000000"/>
                  </a:solidFill>
                  <a:latin typeface="Segoe UI"/>
                </a:endParaRPr>
              </a:p>
            </p:txBody>
          </p:sp>
        </p:grpSp>
      </p:grpSp>
      <p:sp>
        <p:nvSpPr>
          <p:cNvPr id="88" name="TextBox 87">
            <a:extLst>
              <a:ext uri="{FF2B5EF4-FFF2-40B4-BE49-F238E27FC236}">
                <a16:creationId xmlns:a16="http://schemas.microsoft.com/office/drawing/2014/main" id="{E59A6D72-7A8F-42CC-8F92-0E0ECC5D9518}"/>
              </a:ext>
            </a:extLst>
          </p:cNvPr>
          <p:cNvSpPr txBox="1"/>
          <p:nvPr/>
        </p:nvSpPr>
        <p:spPr>
          <a:xfrm>
            <a:off x="631280" y="3573749"/>
            <a:ext cx="1158087" cy="461370"/>
          </a:xfrm>
          <a:prstGeom prst="rect">
            <a:avLst/>
          </a:prstGeom>
          <a:noFill/>
        </p:spPr>
        <p:txBody>
          <a:bodyPr wrap="none" lIns="87880" tIns="43940" rIns="87880" bIns="43940" rtlCol="0">
            <a:spAutoFit/>
          </a:bodyPr>
          <a:lstStyle>
            <a:defPPr>
              <a:defRPr lang="en-US"/>
            </a:defPPr>
            <a:lvl1pPr algn="ctr" defTabSz="913664">
              <a:lnSpc>
                <a:spcPct val="90000"/>
              </a:lnSpc>
              <a:defRPr sz="1400" kern="0">
                <a:gradFill>
                  <a:gsLst>
                    <a:gs pos="0">
                      <a:srgbClr val="FFFFFF"/>
                    </a:gs>
                    <a:gs pos="100000">
                      <a:srgbClr val="FFFFFF"/>
                    </a:gs>
                  </a:gsLst>
                  <a:lin ang="5400000" scaled="1"/>
                </a:gradFill>
              </a:defRPr>
            </a:lvl1pPr>
          </a:lstStyle>
          <a:p>
            <a:pPr defTabSz="878020">
              <a:defRPr/>
            </a:pPr>
            <a:r>
              <a:rPr lang="en-US" sz="1345" dirty="0">
                <a:latin typeface="Segoe UI"/>
              </a:rPr>
              <a:t>Deployment </a:t>
            </a:r>
          </a:p>
          <a:p>
            <a:pPr defTabSz="878020">
              <a:defRPr/>
            </a:pPr>
            <a:r>
              <a:rPr lang="en-US" sz="1345" dirty="0">
                <a:latin typeface="Segoe UI"/>
              </a:rPr>
              <a:t>with ease</a:t>
            </a:r>
          </a:p>
        </p:txBody>
      </p:sp>
      <p:sp>
        <p:nvSpPr>
          <p:cNvPr id="81" name="TextBox 80">
            <a:extLst>
              <a:ext uri="{FF2B5EF4-FFF2-40B4-BE49-F238E27FC236}">
                <a16:creationId xmlns:a16="http://schemas.microsoft.com/office/drawing/2014/main" id="{1F843400-CEA7-48C6-8DAC-89D32938AEF3}"/>
              </a:ext>
            </a:extLst>
          </p:cNvPr>
          <p:cNvSpPr txBox="1"/>
          <p:nvPr/>
        </p:nvSpPr>
        <p:spPr>
          <a:xfrm>
            <a:off x="10121049" y="3573749"/>
            <a:ext cx="1357667" cy="461370"/>
          </a:xfrm>
          <a:prstGeom prst="rect">
            <a:avLst/>
          </a:prstGeom>
          <a:noFill/>
        </p:spPr>
        <p:txBody>
          <a:bodyPr wrap="none" lIns="87880" tIns="43940" rIns="87880" bIns="43940" rtlCol="0">
            <a:spAutoFit/>
          </a:bodyPr>
          <a:lstStyle/>
          <a:p>
            <a:pPr algn="ctr" defTabSz="878020">
              <a:lnSpc>
                <a:spcPct val="90000"/>
              </a:lnSpc>
              <a:defRPr/>
            </a:pPr>
            <a:r>
              <a:rPr lang="en-US" sz="1345" kern="0" dirty="0">
                <a:gradFill>
                  <a:gsLst>
                    <a:gs pos="0">
                      <a:srgbClr val="FFFFFF"/>
                    </a:gs>
                    <a:gs pos="100000">
                      <a:srgbClr val="FFFFFF"/>
                    </a:gs>
                  </a:gsLst>
                  <a:lin ang="5400000" scaled="1"/>
                </a:gradFill>
                <a:latin typeface="Segoe UI"/>
              </a:rPr>
              <a:t>Private registry </a:t>
            </a:r>
          </a:p>
          <a:p>
            <a:pPr algn="ctr" defTabSz="878020">
              <a:lnSpc>
                <a:spcPct val="90000"/>
              </a:lnSpc>
              <a:defRPr/>
            </a:pPr>
            <a:r>
              <a:rPr lang="en-US" sz="1345" kern="0" dirty="0">
                <a:gradFill>
                  <a:gsLst>
                    <a:gs pos="0">
                      <a:srgbClr val="FFFFFF"/>
                    </a:gs>
                    <a:gs pos="100000">
                      <a:srgbClr val="FFFFFF"/>
                    </a:gs>
                  </a:gsLst>
                  <a:lin ang="5400000" scaled="1"/>
                </a:gradFill>
                <a:latin typeface="Segoe UI"/>
              </a:rPr>
              <a:t>support</a:t>
            </a:r>
          </a:p>
        </p:txBody>
      </p:sp>
      <p:grpSp>
        <p:nvGrpSpPr>
          <p:cNvPr id="12" name="Group 11">
            <a:extLst>
              <a:ext uri="{FF2B5EF4-FFF2-40B4-BE49-F238E27FC236}">
                <a16:creationId xmlns:a16="http://schemas.microsoft.com/office/drawing/2014/main" id="{C16D8CD5-44BA-4111-BA48-8047D448FDC6}"/>
              </a:ext>
            </a:extLst>
          </p:cNvPr>
          <p:cNvGrpSpPr/>
          <p:nvPr/>
        </p:nvGrpSpPr>
        <p:grpSpPr>
          <a:xfrm>
            <a:off x="2050674" y="4687758"/>
            <a:ext cx="1717538" cy="1146868"/>
            <a:chOff x="2091794" y="4781260"/>
            <a:chExt cx="1751978" cy="1169865"/>
          </a:xfrm>
        </p:grpSpPr>
        <p:sp>
          <p:nvSpPr>
            <p:cNvPr id="94" name="TextBox 93">
              <a:extLst>
                <a:ext uri="{FF2B5EF4-FFF2-40B4-BE49-F238E27FC236}">
                  <a16:creationId xmlns:a16="http://schemas.microsoft.com/office/drawing/2014/main" id="{0F105FE2-5B00-460A-97BE-4BB43778CA35}"/>
                </a:ext>
              </a:extLst>
            </p:cNvPr>
            <p:cNvSpPr txBox="1"/>
            <p:nvPr/>
          </p:nvSpPr>
          <p:spPr>
            <a:xfrm>
              <a:off x="2091794" y="5480504"/>
              <a:ext cx="1751978" cy="470621"/>
            </a:xfrm>
            <a:prstGeom prst="rect">
              <a:avLst/>
            </a:prstGeom>
            <a:noFill/>
          </p:spPr>
          <p:txBody>
            <a:bodyPr wrap="none" lIns="87880" tIns="43940" rIns="87880" bIns="43940" rtlCol="0">
              <a:spAutoFit/>
            </a:bodyPr>
            <a:lstStyle/>
            <a:p>
              <a:pPr algn="ctr" defTabSz="878020">
                <a:lnSpc>
                  <a:spcPct val="90000"/>
                </a:lnSpc>
                <a:defRPr/>
              </a:pPr>
              <a:r>
                <a:rPr lang="en-US" sz="1345" kern="0" dirty="0">
                  <a:gradFill>
                    <a:gsLst>
                      <a:gs pos="0">
                        <a:srgbClr val="FFFFFF"/>
                      </a:gs>
                      <a:gs pos="100000">
                        <a:srgbClr val="FFFFFF"/>
                      </a:gs>
                    </a:gsLst>
                    <a:lin ang="5400000" scaled="1"/>
                  </a:gradFill>
                  <a:latin typeface="Segoe UI"/>
                </a:rPr>
                <a:t>Staged deployment </a:t>
              </a:r>
            </a:p>
            <a:p>
              <a:pPr algn="ctr" defTabSz="878020">
                <a:lnSpc>
                  <a:spcPct val="90000"/>
                </a:lnSpc>
                <a:defRPr/>
              </a:pPr>
              <a:r>
                <a:rPr lang="en-US" sz="1345" kern="0" dirty="0">
                  <a:gradFill>
                    <a:gsLst>
                      <a:gs pos="0">
                        <a:srgbClr val="FFFFFF"/>
                      </a:gs>
                      <a:gs pos="100000">
                        <a:srgbClr val="FFFFFF"/>
                      </a:gs>
                    </a:gsLst>
                    <a:lin ang="5400000" scaled="1"/>
                  </a:gradFill>
                  <a:latin typeface="Segoe UI"/>
                </a:rPr>
                <a:t>with slots</a:t>
              </a:r>
            </a:p>
          </p:txBody>
        </p:sp>
        <p:grpSp>
          <p:nvGrpSpPr>
            <p:cNvPr id="163" name="Group 162">
              <a:extLst>
                <a:ext uri="{FF2B5EF4-FFF2-40B4-BE49-F238E27FC236}">
                  <a16:creationId xmlns:a16="http://schemas.microsoft.com/office/drawing/2014/main" id="{1167B323-6AFF-4874-A660-796FBA349C52}"/>
                </a:ext>
              </a:extLst>
            </p:cNvPr>
            <p:cNvGrpSpPr>
              <a:grpSpLocks noChangeAspect="1"/>
            </p:cNvGrpSpPr>
            <p:nvPr/>
          </p:nvGrpSpPr>
          <p:grpSpPr>
            <a:xfrm>
              <a:off x="2726020" y="4781260"/>
              <a:ext cx="483527" cy="582712"/>
              <a:chOff x="5480050" y="2681288"/>
              <a:chExt cx="1238250" cy="1492251"/>
            </a:xfrm>
            <a:solidFill>
              <a:schemeClr val="bg1"/>
            </a:solidFill>
          </p:grpSpPr>
          <p:sp>
            <p:nvSpPr>
              <p:cNvPr id="164" name="Freeform 35">
                <a:extLst>
                  <a:ext uri="{FF2B5EF4-FFF2-40B4-BE49-F238E27FC236}">
                    <a16:creationId xmlns:a16="http://schemas.microsoft.com/office/drawing/2014/main" id="{F678147F-4792-40C3-844F-5148997130BD}"/>
                  </a:ext>
                </a:extLst>
              </p:cNvPr>
              <p:cNvSpPr>
                <a:spLocks noEditPoints="1"/>
              </p:cNvSpPr>
              <p:nvPr/>
            </p:nvSpPr>
            <p:spPr bwMode="auto">
              <a:xfrm>
                <a:off x="5480050" y="2873376"/>
                <a:ext cx="1238250" cy="1300163"/>
              </a:xfrm>
              <a:custGeom>
                <a:avLst/>
                <a:gdLst>
                  <a:gd name="T0" fmla="*/ 270 w 330"/>
                  <a:gd name="T1" fmla="*/ 0 h 347"/>
                  <a:gd name="T2" fmla="*/ 270 w 330"/>
                  <a:gd name="T3" fmla="*/ 21 h 347"/>
                  <a:gd name="T4" fmla="*/ 278 w 330"/>
                  <a:gd name="T5" fmla="*/ 41 h 347"/>
                  <a:gd name="T6" fmla="*/ 249 w 330"/>
                  <a:gd name="T7" fmla="*/ 70 h 347"/>
                  <a:gd name="T8" fmla="*/ 221 w 330"/>
                  <a:gd name="T9" fmla="*/ 41 h 347"/>
                  <a:gd name="T10" fmla="*/ 229 w 330"/>
                  <a:gd name="T11" fmla="*/ 21 h 347"/>
                  <a:gd name="T12" fmla="*/ 229 w 330"/>
                  <a:gd name="T13" fmla="*/ 0 h 347"/>
                  <a:gd name="T14" fmla="*/ 101 w 330"/>
                  <a:gd name="T15" fmla="*/ 0 h 347"/>
                  <a:gd name="T16" fmla="*/ 101 w 330"/>
                  <a:gd name="T17" fmla="*/ 21 h 347"/>
                  <a:gd name="T18" fmla="*/ 109 w 330"/>
                  <a:gd name="T19" fmla="*/ 41 h 347"/>
                  <a:gd name="T20" fmla="*/ 81 w 330"/>
                  <a:gd name="T21" fmla="*/ 70 h 347"/>
                  <a:gd name="T22" fmla="*/ 52 w 330"/>
                  <a:gd name="T23" fmla="*/ 41 h 347"/>
                  <a:gd name="T24" fmla="*/ 60 w 330"/>
                  <a:gd name="T25" fmla="*/ 21 h 347"/>
                  <a:gd name="T26" fmla="*/ 60 w 330"/>
                  <a:gd name="T27" fmla="*/ 0 h 347"/>
                  <a:gd name="T28" fmla="*/ 0 w 330"/>
                  <a:gd name="T29" fmla="*/ 0 h 347"/>
                  <a:gd name="T30" fmla="*/ 0 w 330"/>
                  <a:gd name="T31" fmla="*/ 347 h 347"/>
                  <a:gd name="T32" fmla="*/ 330 w 330"/>
                  <a:gd name="T33" fmla="*/ 347 h 347"/>
                  <a:gd name="T34" fmla="*/ 330 w 330"/>
                  <a:gd name="T35" fmla="*/ 0 h 347"/>
                  <a:gd name="T36" fmla="*/ 270 w 330"/>
                  <a:gd name="T37" fmla="*/ 0 h 347"/>
                  <a:gd name="T38" fmla="*/ 304 w 330"/>
                  <a:gd name="T39" fmla="*/ 319 h 347"/>
                  <a:gd name="T40" fmla="*/ 26 w 330"/>
                  <a:gd name="T41" fmla="*/ 319 h 347"/>
                  <a:gd name="T42" fmla="*/ 26 w 330"/>
                  <a:gd name="T43" fmla="*/ 85 h 347"/>
                  <a:gd name="T44" fmla="*/ 304 w 330"/>
                  <a:gd name="T45" fmla="*/ 85 h 347"/>
                  <a:gd name="T46" fmla="*/ 304 w 330"/>
                  <a:gd name="T47" fmla="*/ 319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0" h="347">
                    <a:moveTo>
                      <a:pt x="270" y="0"/>
                    </a:moveTo>
                    <a:cubicBezTo>
                      <a:pt x="270" y="21"/>
                      <a:pt x="270" y="21"/>
                      <a:pt x="270" y="21"/>
                    </a:cubicBezTo>
                    <a:cubicBezTo>
                      <a:pt x="275" y="27"/>
                      <a:pt x="278" y="34"/>
                      <a:pt x="278" y="41"/>
                    </a:cubicBezTo>
                    <a:cubicBezTo>
                      <a:pt x="278" y="57"/>
                      <a:pt x="265" y="70"/>
                      <a:pt x="249" y="70"/>
                    </a:cubicBezTo>
                    <a:cubicBezTo>
                      <a:pt x="233" y="70"/>
                      <a:pt x="221" y="57"/>
                      <a:pt x="221" y="41"/>
                    </a:cubicBezTo>
                    <a:cubicBezTo>
                      <a:pt x="221" y="34"/>
                      <a:pt x="224" y="27"/>
                      <a:pt x="229" y="21"/>
                    </a:cubicBezTo>
                    <a:cubicBezTo>
                      <a:pt x="229" y="0"/>
                      <a:pt x="229" y="0"/>
                      <a:pt x="229" y="0"/>
                    </a:cubicBezTo>
                    <a:cubicBezTo>
                      <a:pt x="101" y="0"/>
                      <a:pt x="101" y="0"/>
                      <a:pt x="101" y="0"/>
                    </a:cubicBezTo>
                    <a:cubicBezTo>
                      <a:pt x="101" y="21"/>
                      <a:pt x="101" y="21"/>
                      <a:pt x="101" y="21"/>
                    </a:cubicBezTo>
                    <a:cubicBezTo>
                      <a:pt x="106" y="27"/>
                      <a:pt x="109" y="34"/>
                      <a:pt x="109" y="41"/>
                    </a:cubicBezTo>
                    <a:cubicBezTo>
                      <a:pt x="109" y="57"/>
                      <a:pt x="97" y="70"/>
                      <a:pt x="81" y="70"/>
                    </a:cubicBezTo>
                    <a:cubicBezTo>
                      <a:pt x="65" y="70"/>
                      <a:pt x="52" y="57"/>
                      <a:pt x="52" y="41"/>
                    </a:cubicBezTo>
                    <a:cubicBezTo>
                      <a:pt x="52" y="34"/>
                      <a:pt x="55" y="27"/>
                      <a:pt x="60" y="21"/>
                    </a:cubicBezTo>
                    <a:cubicBezTo>
                      <a:pt x="60" y="0"/>
                      <a:pt x="60" y="0"/>
                      <a:pt x="60" y="0"/>
                    </a:cubicBezTo>
                    <a:cubicBezTo>
                      <a:pt x="0" y="0"/>
                      <a:pt x="0" y="0"/>
                      <a:pt x="0" y="0"/>
                    </a:cubicBezTo>
                    <a:cubicBezTo>
                      <a:pt x="0" y="347"/>
                      <a:pt x="0" y="347"/>
                      <a:pt x="0" y="347"/>
                    </a:cubicBezTo>
                    <a:cubicBezTo>
                      <a:pt x="330" y="347"/>
                      <a:pt x="330" y="347"/>
                      <a:pt x="330" y="347"/>
                    </a:cubicBezTo>
                    <a:cubicBezTo>
                      <a:pt x="330" y="0"/>
                      <a:pt x="330" y="0"/>
                      <a:pt x="330" y="0"/>
                    </a:cubicBezTo>
                    <a:lnTo>
                      <a:pt x="270" y="0"/>
                    </a:lnTo>
                    <a:close/>
                    <a:moveTo>
                      <a:pt x="304" y="319"/>
                    </a:moveTo>
                    <a:cubicBezTo>
                      <a:pt x="26" y="319"/>
                      <a:pt x="26" y="319"/>
                      <a:pt x="26" y="319"/>
                    </a:cubicBezTo>
                    <a:cubicBezTo>
                      <a:pt x="26" y="85"/>
                      <a:pt x="26" y="85"/>
                      <a:pt x="26" y="85"/>
                    </a:cubicBezTo>
                    <a:cubicBezTo>
                      <a:pt x="304" y="85"/>
                      <a:pt x="304" y="85"/>
                      <a:pt x="304" y="85"/>
                    </a:cubicBezTo>
                    <a:lnTo>
                      <a:pt x="304" y="3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65" name="Rectangle 164">
                <a:extLst>
                  <a:ext uri="{FF2B5EF4-FFF2-40B4-BE49-F238E27FC236}">
                    <a16:creationId xmlns:a16="http://schemas.microsoft.com/office/drawing/2014/main" id="{82F7E28D-715F-461D-93FF-9D14BBD15542}"/>
                  </a:ext>
                </a:extLst>
              </p:cNvPr>
              <p:cNvSpPr>
                <a:spLocks noChangeArrowheads="1"/>
              </p:cNvSpPr>
              <p:nvPr/>
            </p:nvSpPr>
            <p:spPr bwMode="auto">
              <a:xfrm>
                <a:off x="6407150" y="332263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66" name="Rectangle 165">
                <a:extLst>
                  <a:ext uri="{FF2B5EF4-FFF2-40B4-BE49-F238E27FC236}">
                    <a16:creationId xmlns:a16="http://schemas.microsoft.com/office/drawing/2014/main" id="{F5A568D0-D441-487B-8F5B-02D305CE89DC}"/>
                  </a:ext>
                </a:extLst>
              </p:cNvPr>
              <p:cNvSpPr>
                <a:spLocks noChangeArrowheads="1"/>
              </p:cNvSpPr>
              <p:nvPr/>
            </p:nvSpPr>
            <p:spPr bwMode="auto">
              <a:xfrm>
                <a:off x="6223000" y="332263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67" name="Rectangle 166">
                <a:extLst>
                  <a:ext uri="{FF2B5EF4-FFF2-40B4-BE49-F238E27FC236}">
                    <a16:creationId xmlns:a16="http://schemas.microsoft.com/office/drawing/2014/main" id="{FB3523BB-E3BE-42B2-97B3-8C9B9E631E5C}"/>
                  </a:ext>
                </a:extLst>
              </p:cNvPr>
              <p:cNvSpPr>
                <a:spLocks noChangeArrowheads="1"/>
              </p:cNvSpPr>
              <p:nvPr/>
            </p:nvSpPr>
            <p:spPr bwMode="auto">
              <a:xfrm>
                <a:off x="6043613" y="332263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68" name="Rectangle 167">
                <a:extLst>
                  <a:ext uri="{FF2B5EF4-FFF2-40B4-BE49-F238E27FC236}">
                    <a16:creationId xmlns:a16="http://schemas.microsoft.com/office/drawing/2014/main" id="{1417524B-EAB2-463D-B969-58407FAA0D5D}"/>
                  </a:ext>
                </a:extLst>
              </p:cNvPr>
              <p:cNvSpPr>
                <a:spLocks noChangeArrowheads="1"/>
              </p:cNvSpPr>
              <p:nvPr/>
            </p:nvSpPr>
            <p:spPr bwMode="auto">
              <a:xfrm>
                <a:off x="6407150"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69" name="Rectangle 168">
                <a:extLst>
                  <a:ext uri="{FF2B5EF4-FFF2-40B4-BE49-F238E27FC236}">
                    <a16:creationId xmlns:a16="http://schemas.microsoft.com/office/drawing/2014/main" id="{EF837FD5-166E-492A-AF55-46F4E77904F8}"/>
                  </a:ext>
                </a:extLst>
              </p:cNvPr>
              <p:cNvSpPr>
                <a:spLocks noChangeArrowheads="1"/>
              </p:cNvSpPr>
              <p:nvPr/>
            </p:nvSpPr>
            <p:spPr bwMode="auto">
              <a:xfrm>
                <a:off x="6223000"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70" name="Rectangle 169">
                <a:extLst>
                  <a:ext uri="{FF2B5EF4-FFF2-40B4-BE49-F238E27FC236}">
                    <a16:creationId xmlns:a16="http://schemas.microsoft.com/office/drawing/2014/main" id="{4E7CE29B-19D9-4713-A7B0-EE396B3BCA23}"/>
                  </a:ext>
                </a:extLst>
              </p:cNvPr>
              <p:cNvSpPr>
                <a:spLocks noChangeArrowheads="1"/>
              </p:cNvSpPr>
              <p:nvPr/>
            </p:nvSpPr>
            <p:spPr bwMode="auto">
              <a:xfrm>
                <a:off x="6043613"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71" name="Rectangle 170">
                <a:extLst>
                  <a:ext uri="{FF2B5EF4-FFF2-40B4-BE49-F238E27FC236}">
                    <a16:creationId xmlns:a16="http://schemas.microsoft.com/office/drawing/2014/main" id="{0C729984-5455-47AF-8A21-159AE1AF7527}"/>
                  </a:ext>
                </a:extLst>
              </p:cNvPr>
              <p:cNvSpPr>
                <a:spLocks noChangeArrowheads="1"/>
              </p:cNvSpPr>
              <p:nvPr/>
            </p:nvSpPr>
            <p:spPr bwMode="auto">
              <a:xfrm>
                <a:off x="5862638"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72" name="Rectangle 171">
                <a:extLst>
                  <a:ext uri="{FF2B5EF4-FFF2-40B4-BE49-F238E27FC236}">
                    <a16:creationId xmlns:a16="http://schemas.microsoft.com/office/drawing/2014/main" id="{E0337AC5-0AED-4136-A40B-B4C8E13D0657}"/>
                  </a:ext>
                </a:extLst>
              </p:cNvPr>
              <p:cNvSpPr>
                <a:spLocks noChangeArrowheads="1"/>
              </p:cNvSpPr>
              <p:nvPr/>
            </p:nvSpPr>
            <p:spPr bwMode="auto">
              <a:xfrm>
                <a:off x="5680075"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73" name="Rectangle 172">
                <a:extLst>
                  <a:ext uri="{FF2B5EF4-FFF2-40B4-BE49-F238E27FC236}">
                    <a16:creationId xmlns:a16="http://schemas.microsoft.com/office/drawing/2014/main" id="{157B9861-F02E-459B-A6C5-D71E1B41AE40}"/>
                  </a:ext>
                </a:extLst>
              </p:cNvPr>
              <p:cNvSpPr>
                <a:spLocks noChangeArrowheads="1"/>
              </p:cNvSpPr>
              <p:nvPr/>
            </p:nvSpPr>
            <p:spPr bwMode="auto">
              <a:xfrm>
                <a:off x="6407150"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74" name="Rectangle 173">
                <a:extLst>
                  <a:ext uri="{FF2B5EF4-FFF2-40B4-BE49-F238E27FC236}">
                    <a16:creationId xmlns:a16="http://schemas.microsoft.com/office/drawing/2014/main" id="{D9439AEA-FE15-4535-8C50-5C44C81FDEE6}"/>
                  </a:ext>
                </a:extLst>
              </p:cNvPr>
              <p:cNvSpPr>
                <a:spLocks noChangeArrowheads="1"/>
              </p:cNvSpPr>
              <p:nvPr/>
            </p:nvSpPr>
            <p:spPr bwMode="auto">
              <a:xfrm>
                <a:off x="6223000"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75" name="Rectangle 174">
                <a:extLst>
                  <a:ext uri="{FF2B5EF4-FFF2-40B4-BE49-F238E27FC236}">
                    <a16:creationId xmlns:a16="http://schemas.microsoft.com/office/drawing/2014/main" id="{FB860600-6B8C-4AFC-A05F-9DDEC939A303}"/>
                  </a:ext>
                </a:extLst>
              </p:cNvPr>
              <p:cNvSpPr>
                <a:spLocks noChangeArrowheads="1"/>
              </p:cNvSpPr>
              <p:nvPr/>
            </p:nvSpPr>
            <p:spPr bwMode="auto">
              <a:xfrm>
                <a:off x="6043613"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76" name="Rectangle 175">
                <a:extLst>
                  <a:ext uri="{FF2B5EF4-FFF2-40B4-BE49-F238E27FC236}">
                    <a16:creationId xmlns:a16="http://schemas.microsoft.com/office/drawing/2014/main" id="{30DFA166-296A-4F63-A5FC-E2DD61B24188}"/>
                  </a:ext>
                </a:extLst>
              </p:cNvPr>
              <p:cNvSpPr>
                <a:spLocks noChangeArrowheads="1"/>
              </p:cNvSpPr>
              <p:nvPr/>
            </p:nvSpPr>
            <p:spPr bwMode="auto">
              <a:xfrm>
                <a:off x="5862638"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77" name="Rectangle 176">
                <a:extLst>
                  <a:ext uri="{FF2B5EF4-FFF2-40B4-BE49-F238E27FC236}">
                    <a16:creationId xmlns:a16="http://schemas.microsoft.com/office/drawing/2014/main" id="{695680B5-E02F-40E8-B4B0-6F79C0657105}"/>
                  </a:ext>
                </a:extLst>
              </p:cNvPr>
              <p:cNvSpPr>
                <a:spLocks noChangeArrowheads="1"/>
              </p:cNvSpPr>
              <p:nvPr/>
            </p:nvSpPr>
            <p:spPr bwMode="auto">
              <a:xfrm>
                <a:off x="5680075"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78" name="Rectangle 31">
                <a:extLst>
                  <a:ext uri="{FF2B5EF4-FFF2-40B4-BE49-F238E27FC236}">
                    <a16:creationId xmlns:a16="http://schemas.microsoft.com/office/drawing/2014/main" id="{78FF81B3-31BA-4795-A3E3-9911F1F36222}"/>
                  </a:ext>
                </a:extLst>
              </p:cNvPr>
              <p:cNvSpPr>
                <a:spLocks noChangeArrowheads="1"/>
              </p:cNvSpPr>
              <p:nvPr/>
            </p:nvSpPr>
            <p:spPr bwMode="auto">
              <a:xfrm>
                <a:off x="6223000"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79" name="Rectangle 32">
                <a:extLst>
                  <a:ext uri="{FF2B5EF4-FFF2-40B4-BE49-F238E27FC236}">
                    <a16:creationId xmlns:a16="http://schemas.microsoft.com/office/drawing/2014/main" id="{133CA987-4D5E-47BC-82B0-2D9494F09D7F}"/>
                  </a:ext>
                </a:extLst>
              </p:cNvPr>
              <p:cNvSpPr>
                <a:spLocks noChangeArrowheads="1"/>
              </p:cNvSpPr>
              <p:nvPr/>
            </p:nvSpPr>
            <p:spPr bwMode="auto">
              <a:xfrm>
                <a:off x="6043613"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80" name="Rectangle 33">
                <a:extLst>
                  <a:ext uri="{FF2B5EF4-FFF2-40B4-BE49-F238E27FC236}">
                    <a16:creationId xmlns:a16="http://schemas.microsoft.com/office/drawing/2014/main" id="{B038EF9D-F413-4B18-B33C-EE7F2E52E6CC}"/>
                  </a:ext>
                </a:extLst>
              </p:cNvPr>
              <p:cNvSpPr>
                <a:spLocks noChangeArrowheads="1"/>
              </p:cNvSpPr>
              <p:nvPr/>
            </p:nvSpPr>
            <p:spPr bwMode="auto">
              <a:xfrm>
                <a:off x="5862638"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81" name="Rectangle 34">
                <a:extLst>
                  <a:ext uri="{FF2B5EF4-FFF2-40B4-BE49-F238E27FC236}">
                    <a16:creationId xmlns:a16="http://schemas.microsoft.com/office/drawing/2014/main" id="{F046B257-C986-4F59-8743-9F07973C8AD3}"/>
                  </a:ext>
                </a:extLst>
              </p:cNvPr>
              <p:cNvSpPr>
                <a:spLocks noChangeArrowheads="1"/>
              </p:cNvSpPr>
              <p:nvPr/>
            </p:nvSpPr>
            <p:spPr bwMode="auto">
              <a:xfrm>
                <a:off x="5680075"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82" name="Freeform 35">
                <a:extLst>
                  <a:ext uri="{FF2B5EF4-FFF2-40B4-BE49-F238E27FC236}">
                    <a16:creationId xmlns:a16="http://schemas.microsoft.com/office/drawing/2014/main" id="{A167B207-8F1B-432A-9357-EBF5ED78071E}"/>
                  </a:ext>
                </a:extLst>
              </p:cNvPr>
              <p:cNvSpPr>
                <a:spLocks/>
              </p:cNvSpPr>
              <p:nvPr/>
            </p:nvSpPr>
            <p:spPr bwMode="auto">
              <a:xfrm>
                <a:off x="6381750" y="2681288"/>
                <a:ext cx="74613" cy="390525"/>
              </a:xfrm>
              <a:custGeom>
                <a:avLst/>
                <a:gdLst>
                  <a:gd name="T0" fmla="*/ 10 w 20"/>
                  <a:gd name="T1" fmla="*/ 104 h 104"/>
                  <a:gd name="T2" fmla="*/ 20 w 20"/>
                  <a:gd name="T3" fmla="*/ 94 h 104"/>
                  <a:gd name="T4" fmla="*/ 20 w 20"/>
                  <a:gd name="T5" fmla="*/ 10 h 104"/>
                  <a:gd name="T6" fmla="*/ 10 w 20"/>
                  <a:gd name="T7" fmla="*/ 0 h 104"/>
                  <a:gd name="T8" fmla="*/ 0 w 20"/>
                  <a:gd name="T9" fmla="*/ 10 h 104"/>
                  <a:gd name="T10" fmla="*/ 0 w 20"/>
                  <a:gd name="T11" fmla="*/ 94 h 104"/>
                  <a:gd name="T12" fmla="*/ 10 w 20"/>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20" h="104">
                    <a:moveTo>
                      <a:pt x="10" y="104"/>
                    </a:moveTo>
                    <a:cubicBezTo>
                      <a:pt x="15" y="104"/>
                      <a:pt x="20" y="100"/>
                      <a:pt x="20" y="94"/>
                    </a:cubicBezTo>
                    <a:cubicBezTo>
                      <a:pt x="20" y="10"/>
                      <a:pt x="20" y="10"/>
                      <a:pt x="20" y="10"/>
                    </a:cubicBezTo>
                    <a:cubicBezTo>
                      <a:pt x="20" y="5"/>
                      <a:pt x="15" y="0"/>
                      <a:pt x="10" y="0"/>
                    </a:cubicBezTo>
                    <a:cubicBezTo>
                      <a:pt x="5" y="0"/>
                      <a:pt x="0" y="5"/>
                      <a:pt x="0" y="10"/>
                    </a:cubicBezTo>
                    <a:cubicBezTo>
                      <a:pt x="0" y="94"/>
                      <a:pt x="0" y="94"/>
                      <a:pt x="0" y="94"/>
                    </a:cubicBezTo>
                    <a:cubicBezTo>
                      <a:pt x="0" y="100"/>
                      <a:pt x="5" y="104"/>
                      <a:pt x="1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83" name="Freeform 36">
                <a:extLst>
                  <a:ext uri="{FF2B5EF4-FFF2-40B4-BE49-F238E27FC236}">
                    <a16:creationId xmlns:a16="http://schemas.microsoft.com/office/drawing/2014/main" id="{42DAA8C1-63F3-4D6F-8708-4B8BB9B76444}"/>
                  </a:ext>
                </a:extLst>
              </p:cNvPr>
              <p:cNvSpPr>
                <a:spLocks/>
              </p:cNvSpPr>
              <p:nvPr/>
            </p:nvSpPr>
            <p:spPr bwMode="auto">
              <a:xfrm>
                <a:off x="5746750" y="2681288"/>
                <a:ext cx="71438" cy="390525"/>
              </a:xfrm>
              <a:custGeom>
                <a:avLst/>
                <a:gdLst>
                  <a:gd name="T0" fmla="*/ 10 w 19"/>
                  <a:gd name="T1" fmla="*/ 104 h 104"/>
                  <a:gd name="T2" fmla="*/ 19 w 19"/>
                  <a:gd name="T3" fmla="*/ 94 h 104"/>
                  <a:gd name="T4" fmla="*/ 19 w 19"/>
                  <a:gd name="T5" fmla="*/ 10 h 104"/>
                  <a:gd name="T6" fmla="*/ 10 w 19"/>
                  <a:gd name="T7" fmla="*/ 0 h 104"/>
                  <a:gd name="T8" fmla="*/ 0 w 19"/>
                  <a:gd name="T9" fmla="*/ 10 h 104"/>
                  <a:gd name="T10" fmla="*/ 0 w 19"/>
                  <a:gd name="T11" fmla="*/ 94 h 104"/>
                  <a:gd name="T12" fmla="*/ 10 w 19"/>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19" h="104">
                    <a:moveTo>
                      <a:pt x="10" y="104"/>
                    </a:moveTo>
                    <a:cubicBezTo>
                      <a:pt x="15" y="104"/>
                      <a:pt x="19" y="100"/>
                      <a:pt x="19" y="94"/>
                    </a:cubicBezTo>
                    <a:cubicBezTo>
                      <a:pt x="19" y="10"/>
                      <a:pt x="19" y="10"/>
                      <a:pt x="19" y="10"/>
                    </a:cubicBezTo>
                    <a:cubicBezTo>
                      <a:pt x="19" y="5"/>
                      <a:pt x="15" y="0"/>
                      <a:pt x="10" y="0"/>
                    </a:cubicBezTo>
                    <a:cubicBezTo>
                      <a:pt x="4" y="0"/>
                      <a:pt x="0" y="5"/>
                      <a:pt x="0" y="10"/>
                    </a:cubicBezTo>
                    <a:cubicBezTo>
                      <a:pt x="0" y="94"/>
                      <a:pt x="0" y="94"/>
                      <a:pt x="0" y="94"/>
                    </a:cubicBezTo>
                    <a:cubicBezTo>
                      <a:pt x="0" y="100"/>
                      <a:pt x="4" y="104"/>
                      <a:pt x="1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grpSp>
      </p:grpSp>
      <p:pic>
        <p:nvPicPr>
          <p:cNvPr id="8" name="Picture 7">
            <a:extLst>
              <a:ext uri="{FF2B5EF4-FFF2-40B4-BE49-F238E27FC236}">
                <a16:creationId xmlns:a16="http://schemas.microsoft.com/office/drawing/2014/main" id="{026AB6B7-3744-4029-82FF-688EFC9A3CFF}"/>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901905" y="2980645"/>
            <a:ext cx="537243" cy="537243"/>
          </a:xfrm>
          <a:prstGeom prst="rect">
            <a:avLst/>
          </a:prstGeom>
        </p:spPr>
      </p:pic>
      <p:grpSp>
        <p:nvGrpSpPr>
          <p:cNvPr id="87" name="Group 86">
            <a:extLst>
              <a:ext uri="{FF2B5EF4-FFF2-40B4-BE49-F238E27FC236}">
                <a16:creationId xmlns:a16="http://schemas.microsoft.com/office/drawing/2014/main" id="{3AEFCBB2-31B5-4070-ADD5-A5B2CB5CD120}"/>
              </a:ext>
            </a:extLst>
          </p:cNvPr>
          <p:cNvGrpSpPr>
            <a:grpSpLocks noChangeAspect="1"/>
          </p:cNvGrpSpPr>
          <p:nvPr/>
        </p:nvGrpSpPr>
        <p:grpSpPr>
          <a:xfrm>
            <a:off x="10627362" y="2814948"/>
            <a:ext cx="413196" cy="582676"/>
            <a:chOff x="6624638" y="3833813"/>
            <a:chExt cx="468312" cy="660400"/>
          </a:xfrm>
          <a:solidFill>
            <a:schemeClr val="bg1"/>
          </a:solidFill>
        </p:grpSpPr>
        <p:sp>
          <p:nvSpPr>
            <p:cNvPr id="89" name="Freeform 100">
              <a:extLst>
                <a:ext uri="{FF2B5EF4-FFF2-40B4-BE49-F238E27FC236}">
                  <a16:creationId xmlns:a16="http://schemas.microsoft.com/office/drawing/2014/main" id="{BA622F0B-A214-436C-8268-C73473F904EE}"/>
                </a:ext>
              </a:extLst>
            </p:cNvPr>
            <p:cNvSpPr>
              <a:spLocks/>
            </p:cNvSpPr>
            <p:nvPr/>
          </p:nvSpPr>
          <p:spPr bwMode="auto">
            <a:xfrm>
              <a:off x="6678613" y="3833813"/>
              <a:ext cx="358775" cy="254000"/>
            </a:xfrm>
            <a:custGeom>
              <a:avLst/>
              <a:gdLst>
                <a:gd name="T0" fmla="*/ 0 w 196"/>
                <a:gd name="T1" fmla="*/ 138 h 139"/>
                <a:gd name="T2" fmla="*/ 29 w 196"/>
                <a:gd name="T3" fmla="*/ 138 h 139"/>
                <a:gd name="T4" fmla="*/ 29 w 196"/>
                <a:gd name="T5" fmla="*/ 97 h 139"/>
                <a:gd name="T6" fmla="*/ 98 w 196"/>
                <a:gd name="T7" fmla="*/ 28 h 139"/>
                <a:gd name="T8" fmla="*/ 168 w 196"/>
                <a:gd name="T9" fmla="*/ 97 h 139"/>
                <a:gd name="T10" fmla="*/ 168 w 196"/>
                <a:gd name="T11" fmla="*/ 139 h 139"/>
                <a:gd name="T12" fmla="*/ 196 w 196"/>
                <a:gd name="T13" fmla="*/ 139 h 139"/>
                <a:gd name="T14" fmla="*/ 196 w 196"/>
                <a:gd name="T15" fmla="*/ 97 h 139"/>
                <a:gd name="T16" fmla="*/ 98 w 196"/>
                <a:gd name="T17" fmla="*/ 0 h 139"/>
                <a:gd name="T18" fmla="*/ 0 w 196"/>
                <a:gd name="T19" fmla="*/ 97 h 139"/>
                <a:gd name="T20" fmla="*/ 0 w 196"/>
                <a:gd name="T21" fmla="*/ 13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6" h="139">
                  <a:moveTo>
                    <a:pt x="0" y="138"/>
                  </a:moveTo>
                  <a:cubicBezTo>
                    <a:pt x="29" y="138"/>
                    <a:pt x="29" y="138"/>
                    <a:pt x="29" y="138"/>
                  </a:cubicBezTo>
                  <a:cubicBezTo>
                    <a:pt x="29" y="97"/>
                    <a:pt x="29" y="97"/>
                    <a:pt x="29" y="97"/>
                  </a:cubicBezTo>
                  <a:cubicBezTo>
                    <a:pt x="29" y="59"/>
                    <a:pt x="60" y="28"/>
                    <a:pt x="98" y="28"/>
                  </a:cubicBezTo>
                  <a:cubicBezTo>
                    <a:pt x="136" y="28"/>
                    <a:pt x="168" y="59"/>
                    <a:pt x="168" y="97"/>
                  </a:cubicBezTo>
                  <a:cubicBezTo>
                    <a:pt x="168" y="139"/>
                    <a:pt x="168" y="139"/>
                    <a:pt x="168" y="139"/>
                  </a:cubicBezTo>
                  <a:cubicBezTo>
                    <a:pt x="196" y="139"/>
                    <a:pt x="196" y="139"/>
                    <a:pt x="196" y="139"/>
                  </a:cubicBezTo>
                  <a:cubicBezTo>
                    <a:pt x="196" y="97"/>
                    <a:pt x="196" y="97"/>
                    <a:pt x="196" y="97"/>
                  </a:cubicBezTo>
                  <a:cubicBezTo>
                    <a:pt x="196" y="44"/>
                    <a:pt x="152" y="0"/>
                    <a:pt x="98" y="0"/>
                  </a:cubicBezTo>
                  <a:cubicBezTo>
                    <a:pt x="44" y="0"/>
                    <a:pt x="0" y="44"/>
                    <a:pt x="0" y="97"/>
                  </a:cubicBezTo>
                  <a:lnTo>
                    <a:pt x="0" y="1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90" name="Freeform 101">
              <a:extLst>
                <a:ext uri="{FF2B5EF4-FFF2-40B4-BE49-F238E27FC236}">
                  <a16:creationId xmlns:a16="http://schemas.microsoft.com/office/drawing/2014/main" id="{B161435F-0700-4D28-AAB1-46776B5B904A}"/>
                </a:ext>
              </a:extLst>
            </p:cNvPr>
            <p:cNvSpPr>
              <a:spLocks noEditPoints="1"/>
            </p:cNvSpPr>
            <p:nvPr/>
          </p:nvSpPr>
          <p:spPr bwMode="auto">
            <a:xfrm>
              <a:off x="6624638" y="4119563"/>
              <a:ext cx="468312" cy="374650"/>
            </a:xfrm>
            <a:custGeom>
              <a:avLst/>
              <a:gdLst>
                <a:gd name="T0" fmla="*/ 235 w 255"/>
                <a:gd name="T1" fmla="*/ 0 h 204"/>
                <a:gd name="T2" fmla="*/ 20 w 255"/>
                <a:gd name="T3" fmla="*/ 0 h 204"/>
                <a:gd name="T4" fmla="*/ 0 w 255"/>
                <a:gd name="T5" fmla="*/ 20 h 204"/>
                <a:gd name="T6" fmla="*/ 0 w 255"/>
                <a:gd name="T7" fmla="*/ 184 h 204"/>
                <a:gd name="T8" fmla="*/ 20 w 255"/>
                <a:gd name="T9" fmla="*/ 204 h 204"/>
                <a:gd name="T10" fmla="*/ 235 w 255"/>
                <a:gd name="T11" fmla="*/ 204 h 204"/>
                <a:gd name="T12" fmla="*/ 255 w 255"/>
                <a:gd name="T13" fmla="*/ 184 h 204"/>
                <a:gd name="T14" fmla="*/ 255 w 255"/>
                <a:gd name="T15" fmla="*/ 20 h 204"/>
                <a:gd name="T16" fmla="*/ 235 w 255"/>
                <a:gd name="T17" fmla="*/ 0 h 204"/>
                <a:gd name="T18" fmla="*/ 242 w 255"/>
                <a:gd name="T19" fmla="*/ 184 h 204"/>
                <a:gd name="T20" fmla="*/ 234 w 255"/>
                <a:gd name="T21" fmla="*/ 192 h 204"/>
                <a:gd name="T22" fmla="*/ 226 w 255"/>
                <a:gd name="T23" fmla="*/ 192 h 204"/>
                <a:gd name="T24" fmla="*/ 212 w 255"/>
                <a:gd name="T25" fmla="*/ 184 h 204"/>
                <a:gd name="T26" fmla="*/ 201 w 255"/>
                <a:gd name="T27" fmla="*/ 181 h 204"/>
                <a:gd name="T28" fmla="*/ 53 w 255"/>
                <a:gd name="T29" fmla="*/ 181 h 204"/>
                <a:gd name="T30" fmla="*/ 42 w 255"/>
                <a:gd name="T31" fmla="*/ 184 h 204"/>
                <a:gd name="T32" fmla="*/ 28 w 255"/>
                <a:gd name="T33" fmla="*/ 192 h 204"/>
                <a:gd name="T34" fmla="*/ 20 w 255"/>
                <a:gd name="T35" fmla="*/ 192 h 204"/>
                <a:gd name="T36" fmla="*/ 12 w 255"/>
                <a:gd name="T37" fmla="*/ 184 h 204"/>
                <a:gd name="T38" fmla="*/ 12 w 255"/>
                <a:gd name="T39" fmla="*/ 183 h 204"/>
                <a:gd name="T40" fmla="*/ 35 w 255"/>
                <a:gd name="T41" fmla="*/ 170 h 204"/>
                <a:gd name="T42" fmla="*/ 53 w 255"/>
                <a:gd name="T43" fmla="*/ 166 h 204"/>
                <a:gd name="T44" fmla="*/ 201 w 255"/>
                <a:gd name="T45" fmla="*/ 166 h 204"/>
                <a:gd name="T46" fmla="*/ 220 w 255"/>
                <a:gd name="T47" fmla="*/ 170 h 204"/>
                <a:gd name="T48" fmla="*/ 242 w 255"/>
                <a:gd name="T49" fmla="*/ 183 h 204"/>
                <a:gd name="T50" fmla="*/ 242 w 255"/>
                <a:gd name="T51" fmla="*/ 184 h 204"/>
                <a:gd name="T52" fmla="*/ 107 w 255"/>
                <a:gd name="T53" fmla="*/ 89 h 204"/>
                <a:gd name="T54" fmla="*/ 127 w 255"/>
                <a:gd name="T55" fmla="*/ 69 h 204"/>
                <a:gd name="T56" fmla="*/ 147 w 255"/>
                <a:gd name="T57" fmla="*/ 89 h 204"/>
                <a:gd name="T58" fmla="*/ 136 w 255"/>
                <a:gd name="T59" fmla="*/ 107 h 204"/>
                <a:gd name="T60" fmla="*/ 136 w 255"/>
                <a:gd name="T61" fmla="*/ 135 h 204"/>
                <a:gd name="T62" fmla="*/ 118 w 255"/>
                <a:gd name="T63" fmla="*/ 135 h 204"/>
                <a:gd name="T64" fmla="*/ 118 w 255"/>
                <a:gd name="T65" fmla="*/ 107 h 204"/>
                <a:gd name="T66" fmla="*/ 107 w 255"/>
                <a:gd name="T67" fmla="*/ 89 h 204"/>
                <a:gd name="T68" fmla="*/ 242 w 255"/>
                <a:gd name="T69" fmla="*/ 21 h 204"/>
                <a:gd name="T70" fmla="*/ 220 w 255"/>
                <a:gd name="T71" fmla="*/ 34 h 204"/>
                <a:gd name="T72" fmla="*/ 201 w 255"/>
                <a:gd name="T73" fmla="*/ 39 h 204"/>
                <a:gd name="T74" fmla="*/ 201 w 255"/>
                <a:gd name="T75" fmla="*/ 39 h 204"/>
                <a:gd name="T76" fmla="*/ 53 w 255"/>
                <a:gd name="T77" fmla="*/ 39 h 204"/>
                <a:gd name="T78" fmla="*/ 35 w 255"/>
                <a:gd name="T79" fmla="*/ 34 h 204"/>
                <a:gd name="T80" fmla="*/ 12 w 255"/>
                <a:gd name="T81" fmla="*/ 21 h 204"/>
                <a:gd name="T82" fmla="*/ 12 w 255"/>
                <a:gd name="T83" fmla="*/ 21 h 204"/>
                <a:gd name="T84" fmla="*/ 20 w 255"/>
                <a:gd name="T85" fmla="*/ 13 h 204"/>
                <a:gd name="T86" fmla="*/ 28 w 255"/>
                <a:gd name="T87" fmla="*/ 13 h 204"/>
                <a:gd name="T88" fmla="*/ 42 w 255"/>
                <a:gd name="T89" fmla="*/ 20 h 204"/>
                <a:gd name="T90" fmla="*/ 53 w 255"/>
                <a:gd name="T91" fmla="*/ 23 h 204"/>
                <a:gd name="T92" fmla="*/ 201 w 255"/>
                <a:gd name="T93" fmla="*/ 23 h 204"/>
                <a:gd name="T94" fmla="*/ 212 w 255"/>
                <a:gd name="T95" fmla="*/ 20 h 204"/>
                <a:gd name="T96" fmla="*/ 226 w 255"/>
                <a:gd name="T97" fmla="*/ 13 h 204"/>
                <a:gd name="T98" fmla="*/ 234 w 255"/>
                <a:gd name="T99" fmla="*/ 13 h 204"/>
                <a:gd name="T100" fmla="*/ 242 w 255"/>
                <a:gd name="T101" fmla="*/ 2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5" h="204">
                  <a:moveTo>
                    <a:pt x="235" y="0"/>
                  </a:moveTo>
                  <a:cubicBezTo>
                    <a:pt x="20" y="0"/>
                    <a:pt x="20" y="0"/>
                    <a:pt x="20" y="0"/>
                  </a:cubicBezTo>
                  <a:cubicBezTo>
                    <a:pt x="9" y="0"/>
                    <a:pt x="0" y="9"/>
                    <a:pt x="0" y="20"/>
                  </a:cubicBezTo>
                  <a:cubicBezTo>
                    <a:pt x="0" y="184"/>
                    <a:pt x="0" y="184"/>
                    <a:pt x="0" y="184"/>
                  </a:cubicBezTo>
                  <a:cubicBezTo>
                    <a:pt x="0" y="195"/>
                    <a:pt x="9" y="204"/>
                    <a:pt x="20" y="204"/>
                  </a:cubicBezTo>
                  <a:cubicBezTo>
                    <a:pt x="235" y="204"/>
                    <a:pt x="235" y="204"/>
                    <a:pt x="235" y="204"/>
                  </a:cubicBezTo>
                  <a:cubicBezTo>
                    <a:pt x="246" y="204"/>
                    <a:pt x="255" y="195"/>
                    <a:pt x="255" y="184"/>
                  </a:cubicBezTo>
                  <a:cubicBezTo>
                    <a:pt x="255" y="20"/>
                    <a:pt x="255" y="20"/>
                    <a:pt x="255" y="20"/>
                  </a:cubicBezTo>
                  <a:cubicBezTo>
                    <a:pt x="255" y="9"/>
                    <a:pt x="246" y="0"/>
                    <a:pt x="235" y="0"/>
                  </a:cubicBezTo>
                  <a:close/>
                  <a:moveTo>
                    <a:pt x="242" y="184"/>
                  </a:moveTo>
                  <a:cubicBezTo>
                    <a:pt x="242" y="188"/>
                    <a:pt x="239" y="192"/>
                    <a:pt x="234" y="192"/>
                  </a:cubicBezTo>
                  <a:cubicBezTo>
                    <a:pt x="226" y="192"/>
                    <a:pt x="226" y="192"/>
                    <a:pt x="226" y="192"/>
                  </a:cubicBezTo>
                  <a:cubicBezTo>
                    <a:pt x="212" y="184"/>
                    <a:pt x="212" y="184"/>
                    <a:pt x="212" y="184"/>
                  </a:cubicBezTo>
                  <a:cubicBezTo>
                    <a:pt x="210" y="182"/>
                    <a:pt x="204" y="181"/>
                    <a:pt x="201" y="181"/>
                  </a:cubicBezTo>
                  <a:cubicBezTo>
                    <a:pt x="53" y="181"/>
                    <a:pt x="53" y="181"/>
                    <a:pt x="53" y="181"/>
                  </a:cubicBezTo>
                  <a:cubicBezTo>
                    <a:pt x="50" y="181"/>
                    <a:pt x="44" y="182"/>
                    <a:pt x="42" y="184"/>
                  </a:cubicBezTo>
                  <a:cubicBezTo>
                    <a:pt x="28" y="192"/>
                    <a:pt x="28" y="192"/>
                    <a:pt x="28" y="192"/>
                  </a:cubicBezTo>
                  <a:cubicBezTo>
                    <a:pt x="20" y="192"/>
                    <a:pt x="20" y="192"/>
                    <a:pt x="20" y="192"/>
                  </a:cubicBezTo>
                  <a:cubicBezTo>
                    <a:pt x="15" y="192"/>
                    <a:pt x="12" y="188"/>
                    <a:pt x="12" y="184"/>
                  </a:cubicBezTo>
                  <a:cubicBezTo>
                    <a:pt x="12" y="183"/>
                    <a:pt x="12" y="183"/>
                    <a:pt x="12" y="183"/>
                  </a:cubicBezTo>
                  <a:cubicBezTo>
                    <a:pt x="35" y="170"/>
                    <a:pt x="35" y="170"/>
                    <a:pt x="35" y="170"/>
                  </a:cubicBezTo>
                  <a:cubicBezTo>
                    <a:pt x="40" y="168"/>
                    <a:pt x="47" y="166"/>
                    <a:pt x="53" y="166"/>
                  </a:cubicBezTo>
                  <a:cubicBezTo>
                    <a:pt x="201" y="166"/>
                    <a:pt x="201" y="166"/>
                    <a:pt x="201" y="166"/>
                  </a:cubicBezTo>
                  <a:cubicBezTo>
                    <a:pt x="207" y="166"/>
                    <a:pt x="214" y="167"/>
                    <a:pt x="220" y="170"/>
                  </a:cubicBezTo>
                  <a:cubicBezTo>
                    <a:pt x="242" y="183"/>
                    <a:pt x="242" y="183"/>
                    <a:pt x="242" y="183"/>
                  </a:cubicBezTo>
                  <a:lnTo>
                    <a:pt x="242" y="184"/>
                  </a:lnTo>
                  <a:close/>
                  <a:moveTo>
                    <a:pt x="107" y="89"/>
                  </a:moveTo>
                  <a:cubicBezTo>
                    <a:pt x="107" y="78"/>
                    <a:pt x="116" y="69"/>
                    <a:pt x="127" y="69"/>
                  </a:cubicBezTo>
                  <a:cubicBezTo>
                    <a:pt x="138" y="69"/>
                    <a:pt x="147" y="78"/>
                    <a:pt x="147" y="89"/>
                  </a:cubicBezTo>
                  <a:cubicBezTo>
                    <a:pt x="147" y="97"/>
                    <a:pt x="143" y="104"/>
                    <a:pt x="136" y="107"/>
                  </a:cubicBezTo>
                  <a:cubicBezTo>
                    <a:pt x="136" y="135"/>
                    <a:pt x="136" y="135"/>
                    <a:pt x="136" y="135"/>
                  </a:cubicBezTo>
                  <a:cubicBezTo>
                    <a:pt x="118" y="135"/>
                    <a:pt x="118" y="135"/>
                    <a:pt x="118" y="135"/>
                  </a:cubicBezTo>
                  <a:cubicBezTo>
                    <a:pt x="118" y="107"/>
                    <a:pt x="118" y="107"/>
                    <a:pt x="118" y="107"/>
                  </a:cubicBezTo>
                  <a:cubicBezTo>
                    <a:pt x="111" y="104"/>
                    <a:pt x="107" y="97"/>
                    <a:pt x="107" y="89"/>
                  </a:cubicBezTo>
                  <a:close/>
                  <a:moveTo>
                    <a:pt x="242" y="21"/>
                  </a:moveTo>
                  <a:cubicBezTo>
                    <a:pt x="220" y="34"/>
                    <a:pt x="220" y="34"/>
                    <a:pt x="220" y="34"/>
                  </a:cubicBezTo>
                  <a:cubicBezTo>
                    <a:pt x="214" y="37"/>
                    <a:pt x="207" y="38"/>
                    <a:pt x="201" y="39"/>
                  </a:cubicBezTo>
                  <a:cubicBezTo>
                    <a:pt x="201" y="39"/>
                    <a:pt x="201" y="39"/>
                    <a:pt x="201" y="39"/>
                  </a:cubicBezTo>
                  <a:cubicBezTo>
                    <a:pt x="53" y="39"/>
                    <a:pt x="53" y="39"/>
                    <a:pt x="53" y="39"/>
                  </a:cubicBezTo>
                  <a:cubicBezTo>
                    <a:pt x="47" y="38"/>
                    <a:pt x="40" y="37"/>
                    <a:pt x="35" y="34"/>
                  </a:cubicBezTo>
                  <a:cubicBezTo>
                    <a:pt x="12" y="21"/>
                    <a:pt x="12" y="21"/>
                    <a:pt x="12" y="21"/>
                  </a:cubicBezTo>
                  <a:cubicBezTo>
                    <a:pt x="12" y="21"/>
                    <a:pt x="12" y="21"/>
                    <a:pt x="12" y="21"/>
                  </a:cubicBezTo>
                  <a:cubicBezTo>
                    <a:pt x="12" y="16"/>
                    <a:pt x="15" y="13"/>
                    <a:pt x="20" y="13"/>
                  </a:cubicBezTo>
                  <a:cubicBezTo>
                    <a:pt x="28" y="13"/>
                    <a:pt x="28" y="13"/>
                    <a:pt x="28" y="13"/>
                  </a:cubicBezTo>
                  <a:cubicBezTo>
                    <a:pt x="42" y="20"/>
                    <a:pt x="42" y="20"/>
                    <a:pt x="42" y="20"/>
                  </a:cubicBezTo>
                  <a:cubicBezTo>
                    <a:pt x="44" y="22"/>
                    <a:pt x="50" y="23"/>
                    <a:pt x="53" y="23"/>
                  </a:cubicBezTo>
                  <a:cubicBezTo>
                    <a:pt x="201" y="23"/>
                    <a:pt x="201" y="23"/>
                    <a:pt x="201" y="23"/>
                  </a:cubicBezTo>
                  <a:cubicBezTo>
                    <a:pt x="204" y="23"/>
                    <a:pt x="210" y="22"/>
                    <a:pt x="212" y="20"/>
                  </a:cubicBezTo>
                  <a:cubicBezTo>
                    <a:pt x="226" y="13"/>
                    <a:pt x="226" y="13"/>
                    <a:pt x="226" y="13"/>
                  </a:cubicBezTo>
                  <a:cubicBezTo>
                    <a:pt x="234" y="13"/>
                    <a:pt x="234" y="13"/>
                    <a:pt x="234" y="13"/>
                  </a:cubicBezTo>
                  <a:cubicBezTo>
                    <a:pt x="239" y="13"/>
                    <a:pt x="242" y="16"/>
                    <a:pt x="242"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grpSp>
    </p:spTree>
    <p:extLst>
      <p:ext uri="{BB962C8B-B14F-4D97-AF65-F5344CB8AC3E}">
        <p14:creationId xmlns:p14="http://schemas.microsoft.com/office/powerpoint/2010/main" val="13900890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40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par>
                                <p:cTn id="8" presetID="35" presetClass="path" presetSubtype="0" decel="100000" fill="hold" nodeType="withEffect">
                                  <p:stCondLst>
                                    <p:cond delay="400"/>
                                  </p:stCondLst>
                                  <p:childTnLst>
                                    <p:animMotion origin="layout" path="M 4.92724E-7 -1.42987E-6 L 4.92724E-7 0.0261 " pathEditMode="relative" rAng="0" ptsTypes="AA">
                                      <p:cBhvr>
                                        <p:cTn id="9" dur="500" spd="-100000" fill="hold"/>
                                        <p:tgtEl>
                                          <p:spTgt spid="82"/>
                                        </p:tgtEl>
                                        <p:attrNameLst>
                                          <p:attrName>ppt_x</p:attrName>
                                          <p:attrName>ppt_y</p:attrName>
                                        </p:attrNameLst>
                                      </p:cBhvr>
                                      <p:rCtr x="0" y="1294"/>
                                    </p:animMotion>
                                  </p:childTnLst>
                                </p:cTn>
                              </p:par>
                              <p:par>
                                <p:cTn id="10" presetID="10" presetClass="entr" presetSubtype="0" fill="hold" nodeType="withEffect">
                                  <p:stCondLst>
                                    <p:cond delay="60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par>
                                <p:cTn id="13" presetID="35" presetClass="path" presetSubtype="0" decel="100000" fill="hold" nodeType="withEffect">
                                  <p:stCondLst>
                                    <p:cond delay="600"/>
                                  </p:stCondLst>
                                  <p:childTnLst>
                                    <p:animMotion origin="layout" path="M -1.99132E-6 1.25738E-6 L -1.99132E-6 0.0261 " pathEditMode="relative" rAng="0" ptsTypes="AA">
                                      <p:cBhvr>
                                        <p:cTn id="14" dur="500" spd="-100000" fill="hold"/>
                                        <p:tgtEl>
                                          <p:spTgt spid="33"/>
                                        </p:tgtEl>
                                        <p:attrNameLst>
                                          <p:attrName>ppt_x</p:attrName>
                                          <p:attrName>ppt_y</p:attrName>
                                        </p:attrNameLst>
                                      </p:cBhvr>
                                      <p:rCtr x="0" y="1294"/>
                                    </p:animMotion>
                                  </p:childTnLst>
                                </p:cTn>
                              </p:par>
                              <p:par>
                                <p:cTn id="15" presetID="10" presetClass="entr" presetSubtype="0" fill="hold" nodeType="withEffect">
                                  <p:stCondLst>
                                    <p:cond delay="7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35" presetClass="path" presetSubtype="0" decel="100000" fill="hold" nodeType="withEffect">
                                  <p:stCondLst>
                                    <p:cond delay="700"/>
                                  </p:stCondLst>
                                  <p:childTnLst>
                                    <p:animMotion origin="layout" path="M 7.45468E-7 -3.40445E-6 L 7.45468E-7 0.0261 " pathEditMode="relative" rAng="0" ptsTypes="AA">
                                      <p:cBhvr>
                                        <p:cTn id="19" dur="500" spd="-100000" fill="hold"/>
                                        <p:tgtEl>
                                          <p:spTgt spid="6"/>
                                        </p:tgtEl>
                                        <p:attrNameLst>
                                          <p:attrName>ppt_x</p:attrName>
                                          <p:attrName>ppt_y</p:attrName>
                                        </p:attrNameLst>
                                      </p:cBhvr>
                                      <p:rCtr x="0" y="1294"/>
                                    </p:animMotion>
                                  </p:childTnLst>
                                </p:cTn>
                              </p:par>
                              <p:par>
                                <p:cTn id="20" presetID="10" presetClass="entr" presetSubtype="0" fill="hold" nodeType="withEffect">
                                  <p:stCondLst>
                                    <p:cond delay="9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35" presetClass="path" presetSubtype="0" decel="100000" fill="hold" nodeType="withEffect">
                                  <p:stCondLst>
                                    <p:cond delay="900"/>
                                  </p:stCondLst>
                                  <p:childTnLst>
                                    <p:animMotion origin="layout" path="M 7.45468E-7 -3.79029E-6 L 7.45468E-7 0.0261 " pathEditMode="relative" rAng="0" ptsTypes="AA">
                                      <p:cBhvr>
                                        <p:cTn id="24" dur="500" spd="-100000" fill="hold"/>
                                        <p:tgtEl>
                                          <p:spTgt spid="5"/>
                                        </p:tgtEl>
                                        <p:attrNameLst>
                                          <p:attrName>ppt_x</p:attrName>
                                          <p:attrName>ppt_y</p:attrName>
                                        </p:attrNameLst>
                                      </p:cBhvr>
                                      <p:rCtr x="0" y="1294"/>
                                    </p:animMotion>
                                  </p:childTnLst>
                                </p:cTn>
                              </p:par>
                              <p:par>
                                <p:cTn id="25" presetID="10" presetClass="entr" presetSubtype="0" fill="hold" nodeType="withEffect">
                                  <p:stCondLst>
                                    <p:cond delay="1000"/>
                                  </p:stCondLst>
                                  <p:childTnLst>
                                    <p:set>
                                      <p:cBhvr>
                                        <p:cTn id="26" dur="1" fill="hold">
                                          <p:stCondLst>
                                            <p:cond delay="0"/>
                                          </p:stCondLst>
                                        </p:cTn>
                                        <p:tgtEl>
                                          <p:spTgt spid="57"/>
                                        </p:tgtEl>
                                        <p:attrNameLst>
                                          <p:attrName>style.visibility</p:attrName>
                                        </p:attrNameLst>
                                      </p:cBhvr>
                                      <p:to>
                                        <p:strVal val="visible"/>
                                      </p:to>
                                    </p:set>
                                    <p:animEffect transition="in" filter="fade">
                                      <p:cBhvr>
                                        <p:cTn id="27" dur="500"/>
                                        <p:tgtEl>
                                          <p:spTgt spid="57"/>
                                        </p:tgtEl>
                                      </p:cBhvr>
                                    </p:animEffect>
                                  </p:childTnLst>
                                </p:cTn>
                              </p:par>
                              <p:par>
                                <p:cTn id="28" presetID="35" presetClass="path" presetSubtype="0" decel="100000" fill="hold" nodeType="withEffect">
                                  <p:stCondLst>
                                    <p:cond delay="1000"/>
                                  </p:stCondLst>
                                  <p:childTnLst>
                                    <p:animMotion origin="layout" path="M 3.34184E-6 4.44848E-6 L 3.34184E-6 0.0261 " pathEditMode="relative" rAng="0" ptsTypes="AA">
                                      <p:cBhvr>
                                        <p:cTn id="29" dur="500" spd="-100000" fill="hold"/>
                                        <p:tgtEl>
                                          <p:spTgt spid="57"/>
                                        </p:tgtEl>
                                        <p:attrNameLst>
                                          <p:attrName>ppt_x</p:attrName>
                                          <p:attrName>ppt_y</p:attrName>
                                        </p:attrNameLst>
                                      </p:cBhvr>
                                      <p:rCtr x="0" y="1294"/>
                                    </p:animMotion>
                                  </p:childTnLst>
                                </p:cTn>
                              </p:par>
                              <p:par>
                                <p:cTn id="30" presetID="10" presetClass="entr" presetSubtype="0" fill="hold" nodeType="withEffect">
                                  <p:stCondLst>
                                    <p:cond delay="120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500"/>
                                        <p:tgtEl>
                                          <p:spTgt spid="51"/>
                                        </p:tgtEl>
                                      </p:cBhvr>
                                    </p:animEffect>
                                  </p:childTnLst>
                                </p:cTn>
                              </p:par>
                              <p:par>
                                <p:cTn id="33" presetID="35" presetClass="path" presetSubtype="0" decel="100000" fill="hold" nodeType="withEffect">
                                  <p:stCondLst>
                                    <p:cond delay="1200"/>
                                  </p:stCondLst>
                                  <p:childTnLst>
                                    <p:animMotion origin="layout" path="M 3.34184E-6 4.95234E-6 L 3.34184E-6 0.0261 " pathEditMode="relative" rAng="0" ptsTypes="AA">
                                      <p:cBhvr>
                                        <p:cTn id="34" dur="500" spd="-100000" fill="hold"/>
                                        <p:tgtEl>
                                          <p:spTgt spid="51"/>
                                        </p:tgtEl>
                                        <p:attrNameLst>
                                          <p:attrName>ppt_x</p:attrName>
                                          <p:attrName>ppt_y</p:attrName>
                                        </p:attrNameLst>
                                      </p:cBhvr>
                                      <p:rCtr x="0" y="1294"/>
                                    </p:animMotion>
                                  </p:childTnLst>
                                </p:cTn>
                              </p:par>
                              <p:par>
                                <p:cTn id="35" presetID="10" presetClass="entr" presetSubtype="0" fill="hold" nodeType="withEffect">
                                  <p:stCondLst>
                                    <p:cond delay="1300"/>
                                  </p:stCondLst>
                                  <p:childTnLst>
                                    <p:set>
                                      <p:cBhvr>
                                        <p:cTn id="36" dur="1" fill="hold">
                                          <p:stCondLst>
                                            <p:cond delay="0"/>
                                          </p:stCondLst>
                                        </p:cTn>
                                        <p:tgtEl>
                                          <p:spTgt spid="54"/>
                                        </p:tgtEl>
                                        <p:attrNameLst>
                                          <p:attrName>style.visibility</p:attrName>
                                        </p:attrNameLst>
                                      </p:cBhvr>
                                      <p:to>
                                        <p:strVal val="visible"/>
                                      </p:to>
                                    </p:set>
                                    <p:animEffect transition="in" filter="fade">
                                      <p:cBhvr>
                                        <p:cTn id="37" dur="500"/>
                                        <p:tgtEl>
                                          <p:spTgt spid="54"/>
                                        </p:tgtEl>
                                      </p:cBhvr>
                                    </p:animEffect>
                                  </p:childTnLst>
                                </p:cTn>
                              </p:par>
                              <p:par>
                                <p:cTn id="38" presetID="35" presetClass="path" presetSubtype="0" decel="100000" fill="hold" nodeType="withEffect">
                                  <p:stCondLst>
                                    <p:cond delay="1300"/>
                                  </p:stCondLst>
                                  <p:childTnLst>
                                    <p:animMotion origin="layout" path="M -4.40388E-6 -1.85656E-6 L -4.40388E-6 0.0261 " pathEditMode="relative" rAng="0" ptsTypes="AA">
                                      <p:cBhvr>
                                        <p:cTn id="39" dur="500" spd="-100000" fill="hold"/>
                                        <p:tgtEl>
                                          <p:spTgt spid="54"/>
                                        </p:tgtEl>
                                        <p:attrNameLst>
                                          <p:attrName>ppt_x</p:attrName>
                                          <p:attrName>ppt_y</p:attrName>
                                        </p:attrNameLst>
                                      </p:cBhvr>
                                      <p:rCtr x="0" y="1294"/>
                                    </p:animMotion>
                                  </p:childTnLst>
                                </p:cTn>
                              </p:par>
                              <p:par>
                                <p:cTn id="40" presetID="10" presetClass="entr" presetSubtype="0" fill="hold" nodeType="withEffect">
                                  <p:stCondLst>
                                    <p:cond delay="80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par>
                                <p:cTn id="43" presetID="35" presetClass="path" presetSubtype="0" decel="100000" fill="hold" nodeType="withEffect">
                                  <p:stCondLst>
                                    <p:cond delay="800"/>
                                  </p:stCondLst>
                                  <p:childTnLst>
                                    <p:animMotion origin="layout" path="M -1.99132E-6 3.49523E-7 L -1.99132E-6 0.0261 " pathEditMode="relative" rAng="0" ptsTypes="AA">
                                      <p:cBhvr>
                                        <p:cTn id="44" dur="500" spd="-100000" fill="hold"/>
                                        <p:tgtEl>
                                          <p:spTgt spid="2"/>
                                        </p:tgtEl>
                                        <p:attrNameLst>
                                          <p:attrName>ppt_x</p:attrName>
                                          <p:attrName>ppt_y</p:attrName>
                                        </p:attrNameLst>
                                      </p:cBhvr>
                                      <p:rCtr x="0" y="1294"/>
                                    </p:animMotion>
                                  </p:childTnLst>
                                </p:cTn>
                              </p:par>
                              <p:par>
                                <p:cTn id="45" presetID="10" presetClass="entr" presetSubtype="0" fill="hold" nodeType="withEffect">
                                  <p:stCondLst>
                                    <p:cond delay="30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par>
                                <p:cTn id="48" presetID="35" presetClass="path" presetSubtype="0" decel="100000" fill="hold" nodeType="withEffect">
                                  <p:stCondLst>
                                    <p:cond delay="300"/>
                                  </p:stCondLst>
                                  <p:childTnLst>
                                    <p:animMotion origin="layout" path="M -7.3781E-7 3.55878E-6 L -7.3781E-7 0.0261 " pathEditMode="relative" rAng="0" ptsTypes="AA">
                                      <p:cBhvr>
                                        <p:cTn id="49" dur="500" spd="-100000" fill="hold"/>
                                        <p:tgtEl>
                                          <p:spTgt spid="4"/>
                                        </p:tgtEl>
                                        <p:attrNameLst>
                                          <p:attrName>ppt_x</p:attrName>
                                          <p:attrName>ppt_y</p:attrName>
                                        </p:attrNameLst>
                                      </p:cBhvr>
                                      <p:rCtr x="0" y="1294"/>
                                    </p:animMotion>
                                  </p:childTnLst>
                                </p:cTn>
                              </p:par>
                              <p:par>
                                <p:cTn id="50" presetID="10" presetClass="entr" presetSubtype="0" fill="hold" nodeType="withEffect">
                                  <p:stCondLst>
                                    <p:cond delay="50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par>
                                <p:cTn id="53" presetID="35" presetClass="path" presetSubtype="0" decel="100000" fill="hold" nodeType="withEffect">
                                  <p:stCondLst>
                                    <p:cond delay="500"/>
                                  </p:stCondLst>
                                  <p:childTnLst>
                                    <p:animMotion origin="layout" path="M 4.92724E-7 -1.42987E-6 L 4.92724E-7 0.0261 " pathEditMode="relative" rAng="0" ptsTypes="AA">
                                      <p:cBhvr>
                                        <p:cTn id="54" dur="500" spd="-100000" fill="hold"/>
                                        <p:tgtEl>
                                          <p:spTgt spid="12"/>
                                        </p:tgtEl>
                                        <p:attrNameLst>
                                          <p:attrName>ppt_x</p:attrName>
                                          <p:attrName>ppt_y</p:attrName>
                                        </p:attrNameLst>
                                      </p:cBhvr>
                                      <p:rCtr x="0" y="12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240" y="2084377"/>
            <a:ext cx="9859116" cy="1077163"/>
          </a:xfrm>
        </p:spPr>
        <p:txBody>
          <a:bodyPr/>
          <a:lstStyle/>
          <a:p>
            <a:r>
              <a:rPr lang="en-US" sz="6470" dirty="0"/>
              <a:t>Demo:</a:t>
            </a:r>
          </a:p>
        </p:txBody>
      </p:sp>
      <p:sp>
        <p:nvSpPr>
          <p:cNvPr id="7" name="Text Placeholder 6"/>
          <p:cNvSpPr>
            <a:spLocks noGrp="1"/>
          </p:cNvSpPr>
          <p:nvPr>
            <p:ph type="body" sz="quarter" idx="12"/>
          </p:nvPr>
        </p:nvSpPr>
        <p:spPr/>
        <p:txBody>
          <a:bodyPr/>
          <a:lstStyle/>
          <a:p>
            <a:r>
              <a:rPr lang="en-US" dirty="0"/>
              <a:t>App Service</a:t>
            </a:r>
          </a:p>
        </p:txBody>
      </p:sp>
    </p:spTree>
    <p:extLst>
      <p:ext uri="{BB962C8B-B14F-4D97-AF65-F5344CB8AC3E}">
        <p14:creationId xmlns:p14="http://schemas.microsoft.com/office/powerpoint/2010/main" val="4228147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46B998-DC79-44E7-9114-DBD1D9AC5181}"/>
              </a:ext>
            </a:extLst>
          </p:cNvPr>
          <p:cNvSpPr txBox="1"/>
          <p:nvPr/>
        </p:nvSpPr>
        <p:spPr>
          <a:xfrm>
            <a:off x="4826065" y="4050590"/>
            <a:ext cx="2666675" cy="648470"/>
          </a:xfrm>
          <a:prstGeom prst="rect">
            <a:avLst/>
          </a:prstGeom>
          <a:noFill/>
        </p:spPr>
        <p:txBody>
          <a:bodyPr wrap="square" lIns="91427" tIns="146284" rIns="182854" bIns="146284" rtlCol="0">
            <a:spAutoFit/>
          </a:bodyPr>
          <a:lstStyle/>
          <a:p>
            <a:pPr marL="0" marR="0" lvl="0" indent="0" algn="ctr" defTabSz="1218935" rtl="0" eaLnBrk="1" fontAlgn="auto" latinLnBrk="0" hangingPunct="1">
              <a:lnSpc>
                <a:spcPct val="90000"/>
              </a:lnSpc>
              <a:spcBef>
                <a:spcPts val="0"/>
              </a:spcBef>
              <a:spcAft>
                <a:spcPts val="1200"/>
              </a:spcAft>
              <a:buClrTx/>
              <a:buSzTx/>
              <a:buFontTx/>
              <a:buNone/>
              <a:tabLst/>
              <a:defRPr/>
            </a:pPr>
            <a:r>
              <a:rPr kumimoji="0" lang="en-US" sz="2549" b="0" i="0" u="none" strike="noStrike" kern="0" cap="none" spc="0" normalizeH="0" baseline="0" noProof="0" dirty="0">
                <a:ln>
                  <a:noFill/>
                </a:ln>
                <a:gradFill>
                  <a:gsLst>
                    <a:gs pos="1250">
                      <a:srgbClr val="353535"/>
                    </a:gs>
                    <a:gs pos="100000">
                      <a:srgbClr val="353535"/>
                    </a:gs>
                  </a:gsLst>
                  <a:lin ang="5400000" scaled="0"/>
                </a:gradFill>
                <a:effectLst/>
                <a:uLnTx/>
                <a:uFillTx/>
                <a:latin typeface="Segoe UI Semilight"/>
                <a:ea typeface="+mn-ea"/>
                <a:cs typeface="Segoe UI"/>
              </a:rPr>
              <a:t>Event-driven</a:t>
            </a:r>
          </a:p>
        </p:txBody>
      </p:sp>
      <p:sp>
        <p:nvSpPr>
          <p:cNvPr id="5" name="TextBox 4">
            <a:extLst>
              <a:ext uri="{FF2B5EF4-FFF2-40B4-BE49-F238E27FC236}">
                <a16:creationId xmlns:a16="http://schemas.microsoft.com/office/drawing/2014/main" id="{FA2BB12D-DC45-4555-A983-C3684E104CF8}"/>
              </a:ext>
            </a:extLst>
          </p:cNvPr>
          <p:cNvSpPr txBox="1"/>
          <p:nvPr/>
        </p:nvSpPr>
        <p:spPr>
          <a:xfrm>
            <a:off x="8421210" y="4050590"/>
            <a:ext cx="2455724" cy="648470"/>
          </a:xfrm>
          <a:prstGeom prst="rect">
            <a:avLst/>
          </a:prstGeom>
          <a:noFill/>
        </p:spPr>
        <p:txBody>
          <a:bodyPr wrap="square" lIns="91427" tIns="146284" rIns="182854" bIns="146284" rtlCol="0">
            <a:spAutoFit/>
          </a:bodyPr>
          <a:lstStyle/>
          <a:p>
            <a:pPr marL="0" marR="0" lvl="0" indent="0" algn="ctr" defTabSz="1218935" rtl="0" eaLnBrk="1" fontAlgn="auto" latinLnBrk="0" hangingPunct="1">
              <a:lnSpc>
                <a:spcPct val="90000"/>
              </a:lnSpc>
              <a:spcBef>
                <a:spcPts val="0"/>
              </a:spcBef>
              <a:spcAft>
                <a:spcPts val="1200"/>
              </a:spcAft>
              <a:buClrTx/>
              <a:buSzTx/>
              <a:buFontTx/>
              <a:buNone/>
              <a:tabLst/>
              <a:defRPr/>
            </a:pPr>
            <a:r>
              <a:rPr kumimoji="0" lang="en-US" sz="2549" b="0" i="0" u="none" strike="noStrike" kern="0" cap="none" spc="0" normalizeH="0" baseline="0" noProof="0">
                <a:ln>
                  <a:noFill/>
                </a:ln>
                <a:gradFill>
                  <a:gsLst>
                    <a:gs pos="1250">
                      <a:srgbClr val="353535"/>
                    </a:gs>
                    <a:gs pos="100000">
                      <a:srgbClr val="353535"/>
                    </a:gs>
                  </a:gsLst>
                  <a:lin ang="5400000" scaled="0"/>
                </a:gradFill>
                <a:effectLst/>
                <a:uLnTx/>
                <a:uFillTx/>
                <a:latin typeface="Segoe UI Semilight"/>
                <a:ea typeface="+mn-ea"/>
                <a:cs typeface="Segoe UI"/>
              </a:rPr>
              <a:t>Micro-billing</a:t>
            </a:r>
          </a:p>
        </p:txBody>
      </p:sp>
      <p:sp>
        <p:nvSpPr>
          <p:cNvPr id="6" name="TextBox 5">
            <a:extLst>
              <a:ext uri="{FF2B5EF4-FFF2-40B4-BE49-F238E27FC236}">
                <a16:creationId xmlns:a16="http://schemas.microsoft.com/office/drawing/2014/main" id="{8C4E0C8C-9709-41C3-815E-4CF7EDB2E68E}"/>
              </a:ext>
            </a:extLst>
          </p:cNvPr>
          <p:cNvSpPr txBox="1"/>
          <p:nvPr/>
        </p:nvSpPr>
        <p:spPr>
          <a:xfrm>
            <a:off x="1317025" y="4050590"/>
            <a:ext cx="2580570" cy="1001465"/>
          </a:xfrm>
          <a:prstGeom prst="rect">
            <a:avLst/>
          </a:prstGeom>
          <a:noFill/>
        </p:spPr>
        <p:txBody>
          <a:bodyPr wrap="square" lIns="91427" tIns="146284" rIns="182854" bIns="146284" rtlCol="0">
            <a:spAutoFit/>
          </a:bodyPr>
          <a:lstStyle/>
          <a:p>
            <a:pPr marL="0" marR="0" lvl="0" indent="0" algn="ctr" defTabSz="1218935" rtl="0" eaLnBrk="1" fontAlgn="auto" latinLnBrk="0" hangingPunct="1">
              <a:lnSpc>
                <a:spcPct val="90000"/>
              </a:lnSpc>
              <a:spcBef>
                <a:spcPts val="0"/>
              </a:spcBef>
              <a:spcAft>
                <a:spcPts val="1200"/>
              </a:spcAft>
              <a:buClrTx/>
              <a:buSzTx/>
              <a:buFontTx/>
              <a:buNone/>
              <a:tabLst/>
              <a:defRPr/>
            </a:pPr>
            <a:r>
              <a:rPr kumimoji="0" lang="en-US" sz="2549" b="0" i="0" u="none" strike="noStrike" kern="0" cap="none" spc="0" normalizeH="0" baseline="0" noProof="0">
                <a:ln>
                  <a:noFill/>
                </a:ln>
                <a:gradFill>
                  <a:gsLst>
                    <a:gs pos="1250">
                      <a:srgbClr val="353535"/>
                    </a:gs>
                    <a:gs pos="100000">
                      <a:srgbClr val="353535"/>
                    </a:gs>
                  </a:gsLst>
                  <a:lin ang="5400000" scaled="0"/>
                </a:gradFill>
                <a:effectLst/>
                <a:uLnTx/>
                <a:uFillTx/>
                <a:latin typeface="Segoe UI Semilight"/>
                <a:ea typeface="+mn-ea"/>
                <a:cs typeface="Segoe UI"/>
              </a:rPr>
              <a:t>Abstraction </a:t>
            </a:r>
            <a:br>
              <a:rPr kumimoji="0" lang="en-US" sz="2549" b="0" i="0" u="none" strike="noStrike" kern="0" cap="none" spc="0" normalizeH="0" baseline="0" noProof="0">
                <a:ln>
                  <a:noFill/>
                </a:ln>
                <a:gradFill>
                  <a:gsLst>
                    <a:gs pos="1250">
                      <a:srgbClr val="353535"/>
                    </a:gs>
                    <a:gs pos="100000">
                      <a:srgbClr val="353535"/>
                    </a:gs>
                  </a:gsLst>
                  <a:lin ang="5400000" scaled="0"/>
                </a:gradFill>
                <a:effectLst/>
                <a:uLnTx/>
                <a:uFillTx/>
                <a:latin typeface="Segoe UI Semilight"/>
                <a:ea typeface="+mn-ea"/>
                <a:cs typeface="Segoe UI"/>
              </a:rPr>
            </a:br>
            <a:r>
              <a:rPr kumimoji="0" lang="en-US" sz="2549" b="0" i="0" u="none" strike="noStrike" kern="0" cap="none" spc="0" normalizeH="0" baseline="0" noProof="0">
                <a:ln>
                  <a:noFill/>
                </a:ln>
                <a:gradFill>
                  <a:gsLst>
                    <a:gs pos="1250">
                      <a:srgbClr val="353535"/>
                    </a:gs>
                    <a:gs pos="100000">
                      <a:srgbClr val="353535"/>
                    </a:gs>
                  </a:gsLst>
                  <a:lin ang="5400000" scaled="0"/>
                </a:gradFill>
                <a:effectLst/>
                <a:uLnTx/>
                <a:uFillTx/>
                <a:latin typeface="Segoe UI Semilight"/>
                <a:ea typeface="+mn-ea"/>
                <a:cs typeface="Segoe UI"/>
              </a:rPr>
              <a:t>of servers</a:t>
            </a:r>
          </a:p>
        </p:txBody>
      </p:sp>
      <p:sp>
        <p:nvSpPr>
          <p:cNvPr id="7" name="Title 2">
            <a:extLst>
              <a:ext uri="{FF2B5EF4-FFF2-40B4-BE49-F238E27FC236}">
                <a16:creationId xmlns:a16="http://schemas.microsoft.com/office/drawing/2014/main" id="{B0338BBA-D812-4655-BDD3-BB3D292E256C}"/>
              </a:ext>
            </a:extLst>
          </p:cNvPr>
          <p:cNvSpPr>
            <a:spLocks noGrp="1"/>
          </p:cNvSpPr>
          <p:nvPr>
            <p:ph type="title"/>
          </p:nvPr>
        </p:nvSpPr>
        <p:spPr>
          <a:xfrm>
            <a:off x="269240" y="289511"/>
            <a:ext cx="11655840" cy="899665"/>
          </a:xfrm>
        </p:spPr>
        <p:txBody>
          <a:bodyPr/>
          <a:lstStyle/>
          <a:p>
            <a:r>
              <a:rPr lang="en-US" dirty="0"/>
              <a:t>What is Serverless?</a:t>
            </a:r>
            <a:br>
              <a:rPr lang="en-US" dirty="0"/>
            </a:br>
            <a:endParaRPr lang="en-US" dirty="0"/>
          </a:p>
        </p:txBody>
      </p:sp>
      <p:grpSp>
        <p:nvGrpSpPr>
          <p:cNvPr id="8" name="Group 7">
            <a:extLst>
              <a:ext uri="{FF2B5EF4-FFF2-40B4-BE49-F238E27FC236}">
                <a16:creationId xmlns:a16="http://schemas.microsoft.com/office/drawing/2014/main" id="{5459EDF4-CD81-4F8B-9EE0-91DE524C25F6}"/>
              </a:ext>
            </a:extLst>
          </p:cNvPr>
          <p:cNvGrpSpPr/>
          <p:nvPr/>
        </p:nvGrpSpPr>
        <p:grpSpPr>
          <a:xfrm>
            <a:off x="8806232" y="2303647"/>
            <a:ext cx="1685677" cy="1685677"/>
            <a:chOff x="8982815" y="2349343"/>
            <a:chExt cx="1719478" cy="1719478"/>
          </a:xfrm>
        </p:grpSpPr>
        <p:sp>
          <p:nvSpPr>
            <p:cNvPr id="9" name="Oval 8">
              <a:extLst>
                <a:ext uri="{FF2B5EF4-FFF2-40B4-BE49-F238E27FC236}">
                  <a16:creationId xmlns:a16="http://schemas.microsoft.com/office/drawing/2014/main" id="{92CE0BD6-1FDC-403E-8C27-C135E068340E}"/>
                </a:ext>
              </a:extLst>
            </p:cNvPr>
            <p:cNvSpPr/>
            <p:nvPr/>
          </p:nvSpPr>
          <p:spPr bwMode="auto">
            <a:xfrm>
              <a:off x="8982815" y="2349343"/>
              <a:ext cx="1719478" cy="171947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0" name="Group 4">
              <a:extLst>
                <a:ext uri="{FF2B5EF4-FFF2-40B4-BE49-F238E27FC236}">
                  <a16:creationId xmlns:a16="http://schemas.microsoft.com/office/drawing/2014/main" id="{C08878EC-AEB3-4A7A-B6B8-0C749666058E}"/>
                </a:ext>
              </a:extLst>
            </p:cNvPr>
            <p:cNvGrpSpPr>
              <a:grpSpLocks noChangeAspect="1"/>
            </p:cNvGrpSpPr>
            <p:nvPr/>
          </p:nvGrpSpPr>
          <p:grpSpPr bwMode="auto">
            <a:xfrm>
              <a:off x="9516647" y="2813805"/>
              <a:ext cx="651814" cy="755044"/>
              <a:chOff x="6136" y="1969"/>
              <a:chExt cx="221" cy="256"/>
            </a:xfrm>
          </p:grpSpPr>
          <p:sp>
            <p:nvSpPr>
              <p:cNvPr id="13" name="Freeform 5">
                <a:extLst>
                  <a:ext uri="{FF2B5EF4-FFF2-40B4-BE49-F238E27FC236}">
                    <a16:creationId xmlns:a16="http://schemas.microsoft.com/office/drawing/2014/main" id="{1C688A70-5551-443D-85E6-46A27BCED55E}"/>
                  </a:ext>
                </a:extLst>
              </p:cNvPr>
              <p:cNvSpPr>
                <a:spLocks/>
              </p:cNvSpPr>
              <p:nvPr/>
            </p:nvSpPr>
            <p:spPr bwMode="auto">
              <a:xfrm>
                <a:off x="6247" y="2046"/>
                <a:ext cx="42" cy="111"/>
              </a:xfrm>
              <a:custGeom>
                <a:avLst/>
                <a:gdLst>
                  <a:gd name="T0" fmla="*/ 0 w 42"/>
                  <a:gd name="T1" fmla="*/ 0 h 111"/>
                  <a:gd name="T2" fmla="*/ 0 w 42"/>
                  <a:gd name="T3" fmla="*/ 68 h 111"/>
                  <a:gd name="T4" fmla="*/ 42 w 42"/>
                  <a:gd name="T5" fmla="*/ 111 h 111"/>
                </a:gdLst>
                <a:ahLst/>
                <a:cxnLst>
                  <a:cxn ang="0">
                    <a:pos x="T0" y="T1"/>
                  </a:cxn>
                  <a:cxn ang="0">
                    <a:pos x="T2" y="T3"/>
                  </a:cxn>
                  <a:cxn ang="0">
                    <a:pos x="T4" y="T5"/>
                  </a:cxn>
                </a:cxnLst>
                <a:rect l="0" t="0" r="r" b="b"/>
                <a:pathLst>
                  <a:path w="42" h="111">
                    <a:moveTo>
                      <a:pt x="0" y="0"/>
                    </a:moveTo>
                    <a:lnTo>
                      <a:pt x="0" y="68"/>
                    </a:lnTo>
                    <a:lnTo>
                      <a:pt x="42" y="111"/>
                    </a:ln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4" name="Oval 6">
                <a:extLst>
                  <a:ext uri="{FF2B5EF4-FFF2-40B4-BE49-F238E27FC236}">
                    <a16:creationId xmlns:a16="http://schemas.microsoft.com/office/drawing/2014/main" id="{F06C3AA8-D6AD-45C4-A92E-7312252D7FF6}"/>
                  </a:ext>
                </a:extLst>
              </p:cNvPr>
              <p:cNvSpPr>
                <a:spLocks noChangeArrowheads="1"/>
              </p:cNvSpPr>
              <p:nvPr/>
            </p:nvSpPr>
            <p:spPr bwMode="auto">
              <a:xfrm>
                <a:off x="6136" y="2003"/>
                <a:ext cx="221" cy="222"/>
              </a:xfrm>
              <a:prstGeom prst="ellipse">
                <a:avLst/>
              </a:pr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5" name="Line 7">
                <a:extLst>
                  <a:ext uri="{FF2B5EF4-FFF2-40B4-BE49-F238E27FC236}">
                    <a16:creationId xmlns:a16="http://schemas.microsoft.com/office/drawing/2014/main" id="{70C882F7-41CE-4667-8294-C7A407BF42AB}"/>
                  </a:ext>
                </a:extLst>
              </p:cNvPr>
              <p:cNvSpPr>
                <a:spLocks noChangeShapeType="1"/>
              </p:cNvSpPr>
              <p:nvPr/>
            </p:nvSpPr>
            <p:spPr bwMode="auto">
              <a:xfrm>
                <a:off x="6221" y="1969"/>
                <a:ext cx="51"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6" name="Line 8">
                <a:extLst>
                  <a:ext uri="{FF2B5EF4-FFF2-40B4-BE49-F238E27FC236}">
                    <a16:creationId xmlns:a16="http://schemas.microsoft.com/office/drawing/2014/main" id="{17C1E916-3BCF-40E8-8C66-0514945C3609}"/>
                  </a:ext>
                </a:extLst>
              </p:cNvPr>
              <p:cNvSpPr>
                <a:spLocks noChangeShapeType="1"/>
              </p:cNvSpPr>
              <p:nvPr/>
            </p:nvSpPr>
            <p:spPr bwMode="auto">
              <a:xfrm flipV="1">
                <a:off x="6247" y="1969"/>
                <a:ext cx="0" cy="34"/>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 name="Line 9">
                <a:extLst>
                  <a:ext uri="{FF2B5EF4-FFF2-40B4-BE49-F238E27FC236}">
                    <a16:creationId xmlns:a16="http://schemas.microsoft.com/office/drawing/2014/main" id="{545D2140-29F3-40A3-84B6-9ED5E0520D15}"/>
                  </a:ext>
                </a:extLst>
              </p:cNvPr>
              <p:cNvSpPr>
                <a:spLocks noChangeShapeType="1"/>
              </p:cNvSpPr>
              <p:nvPr/>
            </p:nvSpPr>
            <p:spPr bwMode="auto">
              <a:xfrm flipH="1">
                <a:off x="6323" y="2008"/>
                <a:ext cx="30" cy="29"/>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 name="Line 10">
                <a:extLst>
                  <a:ext uri="{FF2B5EF4-FFF2-40B4-BE49-F238E27FC236}">
                    <a16:creationId xmlns:a16="http://schemas.microsoft.com/office/drawing/2014/main" id="{FAD21FDA-B358-46C0-AAD6-124AA5A1D3AF}"/>
                  </a:ext>
                </a:extLst>
              </p:cNvPr>
              <p:cNvSpPr>
                <a:spLocks noChangeShapeType="1"/>
              </p:cNvSpPr>
              <p:nvPr/>
            </p:nvSpPr>
            <p:spPr bwMode="auto">
              <a:xfrm>
                <a:off x="6140" y="2008"/>
                <a:ext cx="30" cy="29"/>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11" name="Oval 10">
              <a:extLst>
                <a:ext uri="{FF2B5EF4-FFF2-40B4-BE49-F238E27FC236}">
                  <a16:creationId xmlns:a16="http://schemas.microsoft.com/office/drawing/2014/main" id="{1EAFE8D3-D614-4D05-B7BD-8D6CBA7FD75B}"/>
                </a:ext>
              </a:extLst>
            </p:cNvPr>
            <p:cNvSpPr/>
            <p:nvPr/>
          </p:nvSpPr>
          <p:spPr bwMode="auto">
            <a:xfrm>
              <a:off x="9558292" y="3400148"/>
              <a:ext cx="210105" cy="210105"/>
            </a:xfrm>
            <a:prstGeom prst="ellipse">
              <a:avLst/>
            </a:prstGeom>
            <a:solidFill>
              <a:schemeClr val="bg1"/>
            </a:solid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2" name="TextBox 11">
              <a:extLst>
                <a:ext uri="{FF2B5EF4-FFF2-40B4-BE49-F238E27FC236}">
                  <a16:creationId xmlns:a16="http://schemas.microsoft.com/office/drawing/2014/main" id="{9C7FF65A-E26F-4524-BDF4-0A6EA092C761}"/>
                </a:ext>
              </a:extLst>
            </p:cNvPr>
            <p:cNvSpPr txBox="1"/>
            <p:nvPr/>
          </p:nvSpPr>
          <p:spPr>
            <a:xfrm>
              <a:off x="9435652" y="3287113"/>
              <a:ext cx="454292" cy="461665"/>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gradFill>
                    <a:gsLst>
                      <a:gs pos="2917">
                        <a:srgbClr val="0078D7"/>
                      </a:gs>
                      <a:gs pos="30000">
                        <a:srgbClr val="0078D7"/>
                      </a:gs>
                    </a:gsLst>
                    <a:lin ang="5400000" scaled="0"/>
                  </a:gradFill>
                  <a:effectLst/>
                  <a:uLnTx/>
                  <a:uFillTx/>
                  <a:latin typeface="Segoe UI Semibold" panose="020B0702040204020203" pitchFamily="34" charset="0"/>
                  <a:ea typeface="+mn-ea"/>
                  <a:cs typeface="Segoe UI Semibold" panose="020B0702040204020203" pitchFamily="34" charset="0"/>
                </a:rPr>
                <a:t>$</a:t>
              </a:r>
            </a:p>
          </p:txBody>
        </p:sp>
      </p:grpSp>
      <p:grpSp>
        <p:nvGrpSpPr>
          <p:cNvPr id="19" name="Group 18">
            <a:extLst>
              <a:ext uri="{FF2B5EF4-FFF2-40B4-BE49-F238E27FC236}">
                <a16:creationId xmlns:a16="http://schemas.microsoft.com/office/drawing/2014/main" id="{46110A27-3F54-40DA-883D-66F063D37A65}"/>
              </a:ext>
            </a:extLst>
          </p:cNvPr>
          <p:cNvGrpSpPr/>
          <p:nvPr/>
        </p:nvGrpSpPr>
        <p:grpSpPr>
          <a:xfrm>
            <a:off x="5316563" y="2303647"/>
            <a:ext cx="1685677" cy="1685677"/>
            <a:chOff x="5423171" y="2349343"/>
            <a:chExt cx="1719478" cy="1719478"/>
          </a:xfrm>
        </p:grpSpPr>
        <p:sp>
          <p:nvSpPr>
            <p:cNvPr id="20" name="Oval 19">
              <a:extLst>
                <a:ext uri="{FF2B5EF4-FFF2-40B4-BE49-F238E27FC236}">
                  <a16:creationId xmlns:a16="http://schemas.microsoft.com/office/drawing/2014/main" id="{2FEC64ED-7894-4681-9D9F-093A3E2ECF24}"/>
                </a:ext>
              </a:extLst>
            </p:cNvPr>
            <p:cNvSpPr/>
            <p:nvPr/>
          </p:nvSpPr>
          <p:spPr bwMode="auto">
            <a:xfrm>
              <a:off x="5423171" y="2349343"/>
              <a:ext cx="1719478" cy="171947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21" name="Group 20">
              <a:extLst>
                <a:ext uri="{FF2B5EF4-FFF2-40B4-BE49-F238E27FC236}">
                  <a16:creationId xmlns:a16="http://schemas.microsoft.com/office/drawing/2014/main" id="{014B9ED2-0D9C-4629-B67D-630758DED147}"/>
                </a:ext>
              </a:extLst>
            </p:cNvPr>
            <p:cNvGrpSpPr/>
            <p:nvPr/>
          </p:nvGrpSpPr>
          <p:grpSpPr>
            <a:xfrm>
              <a:off x="5899566" y="2925199"/>
              <a:ext cx="712436" cy="614067"/>
              <a:chOff x="6093204" y="2914441"/>
              <a:chExt cx="379412" cy="327025"/>
            </a:xfrm>
            <a:solidFill>
              <a:schemeClr val="bg1"/>
            </a:solidFill>
          </p:grpSpPr>
          <p:sp>
            <p:nvSpPr>
              <p:cNvPr id="22" name="Freeform 14">
                <a:extLst>
                  <a:ext uri="{FF2B5EF4-FFF2-40B4-BE49-F238E27FC236}">
                    <a16:creationId xmlns:a16="http://schemas.microsoft.com/office/drawing/2014/main" id="{B346CCE4-67DB-40D9-85B8-93A0221ECCC3}"/>
                  </a:ext>
                </a:extLst>
              </p:cNvPr>
              <p:cNvSpPr>
                <a:spLocks noEditPoints="1"/>
              </p:cNvSpPr>
              <p:nvPr/>
            </p:nvSpPr>
            <p:spPr bwMode="auto">
              <a:xfrm>
                <a:off x="6093204" y="2914441"/>
                <a:ext cx="379412" cy="327025"/>
              </a:xfrm>
              <a:custGeom>
                <a:avLst/>
                <a:gdLst>
                  <a:gd name="T0" fmla="*/ 222 w 239"/>
                  <a:gd name="T1" fmla="*/ 189 h 206"/>
                  <a:gd name="T2" fmla="*/ 145 w 239"/>
                  <a:gd name="T3" fmla="*/ 189 h 206"/>
                  <a:gd name="T4" fmla="*/ 145 w 239"/>
                  <a:gd name="T5" fmla="*/ 94 h 206"/>
                  <a:gd name="T6" fmla="*/ 17 w 239"/>
                  <a:gd name="T7" fmla="*/ 94 h 206"/>
                  <a:gd name="T8" fmla="*/ 17 w 239"/>
                  <a:gd name="T9" fmla="*/ 17 h 206"/>
                  <a:gd name="T10" fmla="*/ 162 w 239"/>
                  <a:gd name="T11" fmla="*/ 17 h 206"/>
                  <a:gd name="T12" fmla="*/ 162 w 239"/>
                  <a:gd name="T13" fmla="*/ 0 h 206"/>
                  <a:gd name="T14" fmla="*/ 0 w 239"/>
                  <a:gd name="T15" fmla="*/ 0 h 206"/>
                  <a:gd name="T16" fmla="*/ 0 w 239"/>
                  <a:gd name="T17" fmla="*/ 206 h 206"/>
                  <a:gd name="T18" fmla="*/ 239 w 239"/>
                  <a:gd name="T19" fmla="*/ 206 h 206"/>
                  <a:gd name="T20" fmla="*/ 239 w 239"/>
                  <a:gd name="T21" fmla="*/ 77 h 206"/>
                  <a:gd name="T22" fmla="*/ 222 w 239"/>
                  <a:gd name="T23" fmla="*/ 77 h 206"/>
                  <a:gd name="T24" fmla="*/ 222 w 239"/>
                  <a:gd name="T25" fmla="*/ 189 h 206"/>
                  <a:gd name="T26" fmla="*/ 17 w 239"/>
                  <a:gd name="T27" fmla="*/ 112 h 206"/>
                  <a:gd name="T28" fmla="*/ 128 w 239"/>
                  <a:gd name="T29" fmla="*/ 112 h 206"/>
                  <a:gd name="T30" fmla="*/ 128 w 239"/>
                  <a:gd name="T31" fmla="*/ 189 h 206"/>
                  <a:gd name="T32" fmla="*/ 17 w 239"/>
                  <a:gd name="T33" fmla="*/ 189 h 206"/>
                  <a:gd name="T34" fmla="*/ 17 w 239"/>
                  <a:gd name="T35" fmla="*/ 112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206">
                    <a:moveTo>
                      <a:pt x="222" y="189"/>
                    </a:moveTo>
                    <a:lnTo>
                      <a:pt x="145" y="189"/>
                    </a:lnTo>
                    <a:lnTo>
                      <a:pt x="145" y="94"/>
                    </a:lnTo>
                    <a:lnTo>
                      <a:pt x="17" y="94"/>
                    </a:lnTo>
                    <a:lnTo>
                      <a:pt x="17" y="17"/>
                    </a:lnTo>
                    <a:lnTo>
                      <a:pt x="162" y="17"/>
                    </a:lnTo>
                    <a:lnTo>
                      <a:pt x="162" y="0"/>
                    </a:lnTo>
                    <a:lnTo>
                      <a:pt x="0" y="0"/>
                    </a:lnTo>
                    <a:lnTo>
                      <a:pt x="0" y="206"/>
                    </a:lnTo>
                    <a:lnTo>
                      <a:pt x="239" y="206"/>
                    </a:lnTo>
                    <a:lnTo>
                      <a:pt x="239" y="77"/>
                    </a:lnTo>
                    <a:lnTo>
                      <a:pt x="222" y="77"/>
                    </a:lnTo>
                    <a:lnTo>
                      <a:pt x="222" y="189"/>
                    </a:lnTo>
                    <a:close/>
                    <a:moveTo>
                      <a:pt x="17" y="112"/>
                    </a:moveTo>
                    <a:lnTo>
                      <a:pt x="128" y="112"/>
                    </a:lnTo>
                    <a:lnTo>
                      <a:pt x="128" y="189"/>
                    </a:lnTo>
                    <a:lnTo>
                      <a:pt x="17" y="189"/>
                    </a:lnTo>
                    <a:lnTo>
                      <a:pt x="17" y="112"/>
                    </a:lnTo>
                    <a:close/>
                  </a:path>
                </a:pathLst>
              </a:custGeom>
              <a:grpFill/>
              <a:ln w="15875">
                <a:solidFill>
                  <a:schemeClr val="tx2"/>
                </a:solidFill>
                <a:miter lim="800000"/>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3" name="Freeform 15">
                <a:extLst>
                  <a:ext uri="{FF2B5EF4-FFF2-40B4-BE49-F238E27FC236}">
                    <a16:creationId xmlns:a16="http://schemas.microsoft.com/office/drawing/2014/main" id="{150BF5BC-BAD2-4A5E-A8FA-B0FA93AE0090}"/>
                  </a:ext>
                </a:extLst>
              </p:cNvPr>
              <p:cNvSpPr>
                <a:spLocks/>
              </p:cNvSpPr>
              <p:nvPr/>
            </p:nvSpPr>
            <p:spPr bwMode="auto">
              <a:xfrm>
                <a:off x="6326566" y="2914441"/>
                <a:ext cx="146050" cy="146050"/>
              </a:xfrm>
              <a:custGeom>
                <a:avLst/>
                <a:gdLst>
                  <a:gd name="T0" fmla="*/ 32 w 92"/>
                  <a:gd name="T1" fmla="*/ 17 h 92"/>
                  <a:gd name="T2" fmla="*/ 62 w 92"/>
                  <a:gd name="T3" fmla="*/ 17 h 92"/>
                  <a:gd name="T4" fmla="*/ 0 w 92"/>
                  <a:gd name="T5" fmla="*/ 79 h 92"/>
                  <a:gd name="T6" fmla="*/ 13 w 92"/>
                  <a:gd name="T7" fmla="*/ 92 h 92"/>
                  <a:gd name="T8" fmla="*/ 75 w 92"/>
                  <a:gd name="T9" fmla="*/ 30 h 92"/>
                  <a:gd name="T10" fmla="*/ 75 w 92"/>
                  <a:gd name="T11" fmla="*/ 60 h 92"/>
                  <a:gd name="T12" fmla="*/ 92 w 92"/>
                  <a:gd name="T13" fmla="*/ 60 h 92"/>
                  <a:gd name="T14" fmla="*/ 92 w 92"/>
                  <a:gd name="T15" fmla="*/ 0 h 92"/>
                  <a:gd name="T16" fmla="*/ 32 w 92"/>
                  <a:gd name="T17" fmla="*/ 0 h 92"/>
                  <a:gd name="T18" fmla="*/ 32 w 92"/>
                  <a:gd name="T19"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92">
                    <a:moveTo>
                      <a:pt x="32" y="17"/>
                    </a:moveTo>
                    <a:lnTo>
                      <a:pt x="62" y="17"/>
                    </a:lnTo>
                    <a:lnTo>
                      <a:pt x="0" y="79"/>
                    </a:lnTo>
                    <a:lnTo>
                      <a:pt x="13" y="92"/>
                    </a:lnTo>
                    <a:lnTo>
                      <a:pt x="75" y="30"/>
                    </a:lnTo>
                    <a:lnTo>
                      <a:pt x="75" y="60"/>
                    </a:lnTo>
                    <a:lnTo>
                      <a:pt x="92" y="60"/>
                    </a:lnTo>
                    <a:lnTo>
                      <a:pt x="92" y="0"/>
                    </a:lnTo>
                    <a:lnTo>
                      <a:pt x="32" y="0"/>
                    </a:lnTo>
                    <a:lnTo>
                      <a:pt x="32" y="17"/>
                    </a:lnTo>
                    <a:close/>
                  </a:path>
                </a:pathLst>
              </a:custGeom>
              <a:grpFill/>
              <a:ln w="15875">
                <a:solidFill>
                  <a:schemeClr val="tx2"/>
                </a:solidFill>
                <a:miter lim="800000"/>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grpSp>
      <p:grpSp>
        <p:nvGrpSpPr>
          <p:cNvPr id="24" name="Group 23">
            <a:extLst>
              <a:ext uri="{FF2B5EF4-FFF2-40B4-BE49-F238E27FC236}">
                <a16:creationId xmlns:a16="http://schemas.microsoft.com/office/drawing/2014/main" id="{20B61815-7BDE-4FDF-A6B4-4C9C51AA91AB}"/>
              </a:ext>
            </a:extLst>
          </p:cNvPr>
          <p:cNvGrpSpPr/>
          <p:nvPr/>
        </p:nvGrpSpPr>
        <p:grpSpPr>
          <a:xfrm>
            <a:off x="1764471" y="2303647"/>
            <a:ext cx="1685677" cy="1685677"/>
            <a:chOff x="1799852" y="2349343"/>
            <a:chExt cx="1719478" cy="1719478"/>
          </a:xfrm>
        </p:grpSpPr>
        <p:sp>
          <p:nvSpPr>
            <p:cNvPr id="25" name="Oval 24">
              <a:extLst>
                <a:ext uri="{FF2B5EF4-FFF2-40B4-BE49-F238E27FC236}">
                  <a16:creationId xmlns:a16="http://schemas.microsoft.com/office/drawing/2014/main" id="{4C8E7877-6740-4DFF-BA61-846569E40C34}"/>
                </a:ext>
              </a:extLst>
            </p:cNvPr>
            <p:cNvSpPr/>
            <p:nvPr/>
          </p:nvSpPr>
          <p:spPr bwMode="auto">
            <a:xfrm>
              <a:off x="1799852" y="2349343"/>
              <a:ext cx="1719478" cy="171947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26" name="Group 4">
              <a:extLst>
                <a:ext uri="{FF2B5EF4-FFF2-40B4-BE49-F238E27FC236}">
                  <a16:creationId xmlns:a16="http://schemas.microsoft.com/office/drawing/2014/main" id="{6F88B1A0-5ABE-4649-B919-30B4FFA7030B}"/>
                </a:ext>
              </a:extLst>
            </p:cNvPr>
            <p:cNvGrpSpPr>
              <a:grpSpLocks noChangeAspect="1"/>
            </p:cNvGrpSpPr>
            <p:nvPr/>
          </p:nvGrpSpPr>
          <p:grpSpPr bwMode="auto">
            <a:xfrm>
              <a:off x="2340343" y="2748281"/>
              <a:ext cx="562401" cy="902183"/>
              <a:chOff x="6" y="12"/>
              <a:chExt cx="192" cy="308"/>
            </a:xfrm>
          </p:grpSpPr>
          <p:sp>
            <p:nvSpPr>
              <p:cNvPr id="45" name="Rectangle 44">
                <a:extLst>
                  <a:ext uri="{FF2B5EF4-FFF2-40B4-BE49-F238E27FC236}">
                    <a16:creationId xmlns:a16="http://schemas.microsoft.com/office/drawing/2014/main" id="{40349896-A912-458C-A676-90A1D3E2EC08}"/>
                  </a:ext>
                </a:extLst>
              </p:cNvPr>
              <p:cNvSpPr>
                <a:spLocks noChangeArrowheads="1"/>
              </p:cNvSpPr>
              <p:nvPr/>
            </p:nvSpPr>
            <p:spPr bwMode="auto">
              <a:xfrm>
                <a:off x="28" y="12"/>
                <a:ext cx="170" cy="308"/>
              </a:xfrm>
              <a:prstGeom prst="rect">
                <a:avLst/>
              </a:pr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6" name="Rectangle 45">
                <a:extLst>
                  <a:ext uri="{FF2B5EF4-FFF2-40B4-BE49-F238E27FC236}">
                    <a16:creationId xmlns:a16="http://schemas.microsoft.com/office/drawing/2014/main" id="{5A277DC4-2927-45BC-828D-F6C8937566D7}"/>
                  </a:ext>
                </a:extLst>
              </p:cNvPr>
              <p:cNvSpPr>
                <a:spLocks noChangeArrowheads="1"/>
              </p:cNvSpPr>
              <p:nvPr/>
            </p:nvSpPr>
            <p:spPr bwMode="auto">
              <a:xfrm>
                <a:off x="53" y="35"/>
                <a:ext cx="120" cy="32"/>
              </a:xfrm>
              <a:prstGeom prst="rect">
                <a:avLst/>
              </a:pr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7" name="Rectangle 46">
                <a:extLst>
                  <a:ext uri="{FF2B5EF4-FFF2-40B4-BE49-F238E27FC236}">
                    <a16:creationId xmlns:a16="http://schemas.microsoft.com/office/drawing/2014/main" id="{5F3B9314-8E37-4E46-B223-DF03AC056F78}"/>
                  </a:ext>
                </a:extLst>
              </p:cNvPr>
              <p:cNvSpPr>
                <a:spLocks noChangeArrowheads="1"/>
              </p:cNvSpPr>
              <p:nvPr/>
            </p:nvSpPr>
            <p:spPr bwMode="auto">
              <a:xfrm>
                <a:off x="53" y="100"/>
                <a:ext cx="120" cy="32"/>
              </a:xfrm>
              <a:prstGeom prst="rect">
                <a:avLst/>
              </a:pr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8" name="Rectangle 47">
                <a:extLst>
                  <a:ext uri="{FF2B5EF4-FFF2-40B4-BE49-F238E27FC236}">
                    <a16:creationId xmlns:a16="http://schemas.microsoft.com/office/drawing/2014/main" id="{4C021E1E-0C1D-4640-9193-F3CAA31C1ACF}"/>
                  </a:ext>
                </a:extLst>
              </p:cNvPr>
              <p:cNvSpPr>
                <a:spLocks noChangeArrowheads="1"/>
              </p:cNvSpPr>
              <p:nvPr/>
            </p:nvSpPr>
            <p:spPr bwMode="auto">
              <a:xfrm>
                <a:off x="53" y="166"/>
                <a:ext cx="120" cy="32"/>
              </a:xfrm>
              <a:prstGeom prst="rect">
                <a:avLst/>
              </a:pr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9" name="Freeform 9">
                <a:extLst>
                  <a:ext uri="{FF2B5EF4-FFF2-40B4-BE49-F238E27FC236}">
                    <a16:creationId xmlns:a16="http://schemas.microsoft.com/office/drawing/2014/main" id="{0F311B31-11E8-4DDA-BD54-82CFFD16B954}"/>
                  </a:ext>
                </a:extLst>
              </p:cNvPr>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0" name="Freeform 10">
                <a:extLst>
                  <a:ext uri="{FF2B5EF4-FFF2-40B4-BE49-F238E27FC236}">
                    <a16:creationId xmlns:a16="http://schemas.microsoft.com/office/drawing/2014/main" id="{82E28B83-04DC-43F4-97F5-92B8330F276A}"/>
                  </a:ext>
                </a:extLst>
              </p:cNvPr>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1" name="Oval 50">
                <a:extLst>
                  <a:ext uri="{FF2B5EF4-FFF2-40B4-BE49-F238E27FC236}">
                    <a16:creationId xmlns:a16="http://schemas.microsoft.com/office/drawing/2014/main" id="{5FE84AF3-15C1-4FB4-82BA-FCCC81D809B7}"/>
                  </a:ext>
                </a:extLst>
              </p:cNvPr>
              <p:cNvSpPr>
                <a:spLocks noChangeArrowheads="1"/>
              </p:cNvSpPr>
              <p:nvPr/>
            </p:nvSpPr>
            <p:spPr bwMode="auto">
              <a:xfrm>
                <a:off x="53" y="263"/>
                <a:ext cx="26" cy="26"/>
              </a:xfrm>
              <a:prstGeom prst="ellipse">
                <a:avLst/>
              </a:pr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2" name="Oval 51">
                <a:extLst>
                  <a:ext uri="{FF2B5EF4-FFF2-40B4-BE49-F238E27FC236}">
                    <a16:creationId xmlns:a16="http://schemas.microsoft.com/office/drawing/2014/main" id="{6BDA8379-9367-4C1C-B62A-F887D1BE4B6B}"/>
                  </a:ext>
                </a:extLst>
              </p:cNvPr>
              <p:cNvSpPr>
                <a:spLocks noChangeArrowheads="1"/>
              </p:cNvSpPr>
              <p:nvPr/>
            </p:nvSpPr>
            <p:spPr bwMode="auto">
              <a:xfrm>
                <a:off x="100" y="263"/>
                <a:ext cx="26" cy="26"/>
              </a:xfrm>
              <a:prstGeom prst="ellipse">
                <a:avLst/>
              </a:pr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3" name="Rectangle 52">
                <a:extLst>
                  <a:ext uri="{FF2B5EF4-FFF2-40B4-BE49-F238E27FC236}">
                    <a16:creationId xmlns:a16="http://schemas.microsoft.com/office/drawing/2014/main" id="{228213D9-9AB0-45E2-89A5-58AE74F1EE8F}"/>
                  </a:ext>
                </a:extLst>
              </p:cNvPr>
              <p:cNvSpPr>
                <a:spLocks noChangeArrowheads="1"/>
              </p:cNvSpPr>
              <p:nvPr/>
            </p:nvSpPr>
            <p:spPr bwMode="auto">
              <a:xfrm>
                <a:off x="149" y="263"/>
                <a:ext cx="24" cy="24"/>
              </a:xfrm>
              <a:prstGeom prst="rect">
                <a:avLst/>
              </a:pr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27" name="Rectangle 26">
              <a:extLst>
                <a:ext uri="{FF2B5EF4-FFF2-40B4-BE49-F238E27FC236}">
                  <a16:creationId xmlns:a16="http://schemas.microsoft.com/office/drawing/2014/main" id="{6C404334-9E25-4FCC-9003-6FC833822D00}"/>
                </a:ext>
              </a:extLst>
            </p:cNvPr>
            <p:cNvSpPr/>
            <p:nvPr/>
          </p:nvSpPr>
          <p:spPr bwMode="auto">
            <a:xfrm>
              <a:off x="2540162" y="2722564"/>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8" name="Rectangle 27">
              <a:extLst>
                <a:ext uri="{FF2B5EF4-FFF2-40B4-BE49-F238E27FC236}">
                  <a16:creationId xmlns:a16="http://schemas.microsoft.com/office/drawing/2014/main" id="{CCB17AC4-8AE3-4CFC-96E0-63EEFF148505}"/>
                </a:ext>
              </a:extLst>
            </p:cNvPr>
            <p:cNvSpPr/>
            <p:nvPr/>
          </p:nvSpPr>
          <p:spPr bwMode="auto">
            <a:xfrm>
              <a:off x="2720322" y="2718442"/>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9" name="Rectangle 28">
              <a:extLst>
                <a:ext uri="{FF2B5EF4-FFF2-40B4-BE49-F238E27FC236}">
                  <a16:creationId xmlns:a16="http://schemas.microsoft.com/office/drawing/2014/main" id="{9E4146CA-ACA8-4D85-B599-88EF8812C280}"/>
                </a:ext>
              </a:extLst>
            </p:cNvPr>
            <p:cNvSpPr/>
            <p:nvPr/>
          </p:nvSpPr>
          <p:spPr bwMode="auto">
            <a:xfrm>
              <a:off x="2797315" y="2716060"/>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0" name="Rectangle 29">
              <a:extLst>
                <a:ext uri="{FF2B5EF4-FFF2-40B4-BE49-F238E27FC236}">
                  <a16:creationId xmlns:a16="http://schemas.microsoft.com/office/drawing/2014/main" id="{BACECCA8-E35A-4D6B-AB35-FACD49AD8757}"/>
                </a:ext>
              </a:extLst>
            </p:cNvPr>
            <p:cNvSpPr/>
            <p:nvPr/>
          </p:nvSpPr>
          <p:spPr bwMode="auto">
            <a:xfrm>
              <a:off x="2865967" y="2719713"/>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1" name="Rectangle 30">
              <a:extLst>
                <a:ext uri="{FF2B5EF4-FFF2-40B4-BE49-F238E27FC236}">
                  <a16:creationId xmlns:a16="http://schemas.microsoft.com/office/drawing/2014/main" id="{A963C781-1888-43B1-B638-2505806E3B52}"/>
                </a:ext>
              </a:extLst>
            </p:cNvPr>
            <p:cNvSpPr/>
            <p:nvPr/>
          </p:nvSpPr>
          <p:spPr bwMode="auto">
            <a:xfrm>
              <a:off x="2791040" y="2793014"/>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2" name="Rectangle 31">
              <a:extLst>
                <a:ext uri="{FF2B5EF4-FFF2-40B4-BE49-F238E27FC236}">
                  <a16:creationId xmlns:a16="http://schemas.microsoft.com/office/drawing/2014/main" id="{AA98EFE8-E45B-469F-908F-B8DA64C48C91}"/>
                </a:ext>
              </a:extLst>
            </p:cNvPr>
            <p:cNvSpPr/>
            <p:nvPr/>
          </p:nvSpPr>
          <p:spPr bwMode="auto">
            <a:xfrm>
              <a:off x="2717221" y="2781108"/>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3" name="Rectangle 32">
              <a:extLst>
                <a:ext uri="{FF2B5EF4-FFF2-40B4-BE49-F238E27FC236}">
                  <a16:creationId xmlns:a16="http://schemas.microsoft.com/office/drawing/2014/main" id="{74E24BAA-9857-41A0-91C3-9DE629F932AB}"/>
                </a:ext>
              </a:extLst>
            </p:cNvPr>
            <p:cNvSpPr/>
            <p:nvPr/>
          </p:nvSpPr>
          <p:spPr bwMode="auto">
            <a:xfrm>
              <a:off x="2793421" y="2859589"/>
              <a:ext cx="57247" cy="7243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4" name="Rectangle 33">
              <a:extLst>
                <a:ext uri="{FF2B5EF4-FFF2-40B4-BE49-F238E27FC236}">
                  <a16:creationId xmlns:a16="http://schemas.microsoft.com/office/drawing/2014/main" id="{7279BECC-D373-498D-A15F-A177B9807D2F}"/>
                </a:ext>
              </a:extLst>
            </p:cNvPr>
            <p:cNvSpPr/>
            <p:nvPr/>
          </p:nvSpPr>
          <p:spPr bwMode="auto">
            <a:xfrm>
              <a:off x="2628239" y="2715498"/>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5" name="Rectangle 34">
              <a:extLst>
                <a:ext uri="{FF2B5EF4-FFF2-40B4-BE49-F238E27FC236}">
                  <a16:creationId xmlns:a16="http://schemas.microsoft.com/office/drawing/2014/main" id="{180B7974-B0D7-435F-BE48-CC2EEE7E785D}"/>
                </a:ext>
              </a:extLst>
            </p:cNvPr>
            <p:cNvSpPr/>
            <p:nvPr/>
          </p:nvSpPr>
          <p:spPr bwMode="auto">
            <a:xfrm>
              <a:off x="2878277" y="2792260"/>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6" name="Rectangle 35">
              <a:extLst>
                <a:ext uri="{FF2B5EF4-FFF2-40B4-BE49-F238E27FC236}">
                  <a16:creationId xmlns:a16="http://schemas.microsoft.com/office/drawing/2014/main" id="{4C457C51-7D56-41E7-A22C-E871771D1195}"/>
                </a:ext>
              </a:extLst>
            </p:cNvPr>
            <p:cNvSpPr/>
            <p:nvPr/>
          </p:nvSpPr>
          <p:spPr bwMode="auto">
            <a:xfrm>
              <a:off x="2877485" y="2870842"/>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7" name="Rectangle 36">
              <a:extLst>
                <a:ext uri="{FF2B5EF4-FFF2-40B4-BE49-F238E27FC236}">
                  <a16:creationId xmlns:a16="http://schemas.microsoft.com/office/drawing/2014/main" id="{2C88EED4-8432-4F4F-96D1-B69E451C0A38}"/>
                </a:ext>
              </a:extLst>
            </p:cNvPr>
            <p:cNvSpPr/>
            <p:nvPr/>
          </p:nvSpPr>
          <p:spPr bwMode="auto">
            <a:xfrm>
              <a:off x="2873508" y="2956004"/>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8" name="Rectangle 37">
              <a:extLst>
                <a:ext uri="{FF2B5EF4-FFF2-40B4-BE49-F238E27FC236}">
                  <a16:creationId xmlns:a16="http://schemas.microsoft.com/office/drawing/2014/main" id="{8887E0E2-FE1C-4531-8887-DAE7ABCD5441}"/>
                </a:ext>
              </a:extLst>
            </p:cNvPr>
            <p:cNvSpPr/>
            <p:nvPr/>
          </p:nvSpPr>
          <p:spPr bwMode="auto">
            <a:xfrm>
              <a:off x="2873508" y="3048980"/>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9" name="Rectangle 38">
              <a:extLst>
                <a:ext uri="{FF2B5EF4-FFF2-40B4-BE49-F238E27FC236}">
                  <a16:creationId xmlns:a16="http://schemas.microsoft.com/office/drawing/2014/main" id="{04C300F9-CF37-411C-97D5-998B5F89B6CE}"/>
                </a:ext>
              </a:extLst>
            </p:cNvPr>
            <p:cNvSpPr/>
            <p:nvPr/>
          </p:nvSpPr>
          <p:spPr bwMode="auto">
            <a:xfrm>
              <a:off x="2715944" y="2881977"/>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0" name="Rectangle 39">
              <a:extLst>
                <a:ext uri="{FF2B5EF4-FFF2-40B4-BE49-F238E27FC236}">
                  <a16:creationId xmlns:a16="http://schemas.microsoft.com/office/drawing/2014/main" id="{5D97908F-A66D-41DE-B084-43187153D0F0}"/>
                </a:ext>
              </a:extLst>
            </p:cNvPr>
            <p:cNvSpPr/>
            <p:nvPr/>
          </p:nvSpPr>
          <p:spPr bwMode="auto">
            <a:xfrm>
              <a:off x="2753880" y="2981337"/>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1" name="Rectangle 40">
              <a:extLst>
                <a:ext uri="{FF2B5EF4-FFF2-40B4-BE49-F238E27FC236}">
                  <a16:creationId xmlns:a16="http://schemas.microsoft.com/office/drawing/2014/main" id="{A3FD640F-BC34-4D6E-A6AE-063B1875D881}"/>
                </a:ext>
              </a:extLst>
            </p:cNvPr>
            <p:cNvSpPr/>
            <p:nvPr/>
          </p:nvSpPr>
          <p:spPr bwMode="auto">
            <a:xfrm>
              <a:off x="2796117" y="3016317"/>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 name="Rectangle 41">
              <a:extLst>
                <a:ext uri="{FF2B5EF4-FFF2-40B4-BE49-F238E27FC236}">
                  <a16:creationId xmlns:a16="http://schemas.microsoft.com/office/drawing/2014/main" id="{BD9495CF-A09E-449D-B66E-DE76B9C94650}"/>
                </a:ext>
              </a:extLst>
            </p:cNvPr>
            <p:cNvSpPr/>
            <p:nvPr/>
          </p:nvSpPr>
          <p:spPr bwMode="auto">
            <a:xfrm>
              <a:off x="2678699" y="2980353"/>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3" name="Rectangle 42">
              <a:extLst>
                <a:ext uri="{FF2B5EF4-FFF2-40B4-BE49-F238E27FC236}">
                  <a16:creationId xmlns:a16="http://schemas.microsoft.com/office/drawing/2014/main" id="{41F54826-2A7B-4E00-A06F-EDE54A5C9670}"/>
                </a:ext>
              </a:extLst>
            </p:cNvPr>
            <p:cNvSpPr/>
            <p:nvPr/>
          </p:nvSpPr>
          <p:spPr bwMode="auto">
            <a:xfrm>
              <a:off x="2628238" y="2775588"/>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4" name="Rectangle 43">
              <a:extLst>
                <a:ext uri="{FF2B5EF4-FFF2-40B4-BE49-F238E27FC236}">
                  <a16:creationId xmlns:a16="http://schemas.microsoft.com/office/drawing/2014/main" id="{2EC6B1E7-85C9-4361-9C54-98E2E619A900}"/>
                </a:ext>
              </a:extLst>
            </p:cNvPr>
            <p:cNvSpPr/>
            <p:nvPr/>
          </p:nvSpPr>
          <p:spPr bwMode="auto">
            <a:xfrm>
              <a:off x="2633652" y="2889549"/>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Tree>
    <p:extLst>
      <p:ext uri="{BB962C8B-B14F-4D97-AF65-F5344CB8AC3E}">
        <p14:creationId xmlns:p14="http://schemas.microsoft.com/office/powerpoint/2010/main" val="15308421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42" presetClass="path" presetSubtype="0" decel="100000" fill="hold" grpId="1" nodeType="withEffect">
                                  <p:stCondLst>
                                    <p:cond delay="0"/>
                                  </p:stCondLst>
                                  <p:childTnLst>
                                    <p:animMotion origin="layout" path="M 3.55629E-6 4.87971E-6 L 3.55629E-6 -0.05448 " pathEditMode="relative" rAng="0" ptsTypes="AA">
                                      <p:cBhvr>
                                        <p:cTn id="14" dur="500" spd="-100000" fill="hold"/>
                                        <p:tgtEl>
                                          <p:spTgt spid="6"/>
                                        </p:tgtEl>
                                        <p:attrNameLst>
                                          <p:attrName>ppt_x</p:attrName>
                                          <p:attrName>ppt_y</p:attrName>
                                        </p:attrNameLst>
                                      </p:cBhvr>
                                      <p:rCtr x="0" y="-2724"/>
                                    </p:animMotion>
                                  </p:childTnLst>
                                </p:cTn>
                              </p:par>
                              <p:par>
                                <p:cTn id="15" presetID="53" presetClass="entr" presetSubtype="16" fill="hold" nodeType="withEffect">
                                  <p:stCondLst>
                                    <p:cond delay="20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10" presetClass="entr" presetSubtype="0" fill="hold" grpId="0" nodeType="withEffect">
                                  <p:stCondLst>
                                    <p:cond delay="20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42" presetClass="path" presetSubtype="0" decel="100000" fill="hold" grpId="1" nodeType="withEffect">
                                  <p:stCondLst>
                                    <p:cond delay="200"/>
                                  </p:stCondLst>
                                  <p:childTnLst>
                                    <p:animMotion origin="layout" path="M 3.55629E-6 4.87971E-6 L 3.55629E-6 -0.05448 " pathEditMode="relative" rAng="0" ptsTypes="AA">
                                      <p:cBhvr>
                                        <p:cTn id="24" dur="500" spd="-100000" fill="hold"/>
                                        <p:tgtEl>
                                          <p:spTgt spid="4"/>
                                        </p:tgtEl>
                                        <p:attrNameLst>
                                          <p:attrName>ppt_x</p:attrName>
                                          <p:attrName>ppt_y</p:attrName>
                                        </p:attrNameLst>
                                      </p:cBhvr>
                                      <p:rCtr x="0" y="-2724"/>
                                    </p:animMotion>
                                  </p:childTnLst>
                                </p:cTn>
                              </p:par>
                              <p:par>
                                <p:cTn id="25" presetID="53" presetClass="entr" presetSubtype="16" fill="hold" nodeType="withEffect">
                                  <p:stCondLst>
                                    <p:cond delay="40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10" presetClass="entr" presetSubtype="0" fill="hold" grpId="0" nodeType="withEffect">
                                  <p:stCondLst>
                                    <p:cond delay="40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par>
                                <p:cTn id="33" presetID="42" presetClass="path" presetSubtype="0" decel="100000" fill="hold" grpId="1" nodeType="withEffect">
                                  <p:stCondLst>
                                    <p:cond delay="400"/>
                                  </p:stCondLst>
                                  <p:childTnLst>
                                    <p:animMotion origin="layout" path="M 3.55629E-6 4.87971E-6 L 3.55629E-6 -0.05448 " pathEditMode="relative" rAng="0" ptsTypes="AA">
                                      <p:cBhvr>
                                        <p:cTn id="34" dur="500" spd="-100000" fill="hold"/>
                                        <p:tgtEl>
                                          <p:spTgt spid="5"/>
                                        </p:tgtEl>
                                        <p:attrNameLst>
                                          <p:attrName>ppt_x</p:attrName>
                                          <p:attrName>ppt_y</p:attrName>
                                        </p:attrNameLst>
                                      </p:cBhvr>
                                      <p:rCtr x="0" y="-27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1FF824-DA39-4076-B011-548C92F0258C}"/>
              </a:ext>
            </a:extLst>
          </p:cNvPr>
          <p:cNvSpPr txBox="1"/>
          <p:nvPr/>
        </p:nvSpPr>
        <p:spPr>
          <a:xfrm>
            <a:off x="4826065" y="4050590"/>
            <a:ext cx="2666675" cy="1001465"/>
          </a:xfrm>
          <a:prstGeom prst="rect">
            <a:avLst/>
          </a:prstGeom>
          <a:noFill/>
        </p:spPr>
        <p:txBody>
          <a:bodyPr wrap="square" lIns="91427" tIns="146284" rIns="182854" bIns="146284" rtlCol="0">
            <a:spAutoFit/>
          </a:bodyPr>
          <a:lstStyle/>
          <a:p>
            <a:pPr marL="0" marR="0" lvl="0" indent="0" algn="ctr" defTabSz="1218935" rtl="0" eaLnBrk="1" fontAlgn="auto" latinLnBrk="0" hangingPunct="1">
              <a:lnSpc>
                <a:spcPct val="90000"/>
              </a:lnSpc>
              <a:spcBef>
                <a:spcPts val="0"/>
              </a:spcBef>
              <a:spcAft>
                <a:spcPts val="1200"/>
              </a:spcAft>
              <a:buClrTx/>
              <a:buSzTx/>
              <a:buFontTx/>
              <a:buNone/>
              <a:tabLst/>
              <a:defRPr/>
            </a:pPr>
            <a:r>
              <a:rPr kumimoji="0" lang="en-US" sz="2549" b="0" i="0" u="none" strike="noStrike" kern="0" cap="none" spc="0" normalizeH="0" baseline="0" noProof="0">
                <a:ln>
                  <a:noFill/>
                </a:ln>
                <a:gradFill>
                  <a:gsLst>
                    <a:gs pos="1250">
                      <a:srgbClr val="353535"/>
                    </a:gs>
                    <a:gs pos="100000">
                      <a:srgbClr val="353535"/>
                    </a:gs>
                  </a:gsLst>
                  <a:lin ang="5400000" scaled="0"/>
                </a:gradFill>
                <a:effectLst/>
                <a:uLnTx/>
                <a:uFillTx/>
                <a:latin typeface="Segoe UI Semilight"/>
                <a:ea typeface="+mn-ea"/>
                <a:cs typeface="Segoe UI"/>
              </a:rPr>
              <a:t>Focus on business logic</a:t>
            </a:r>
          </a:p>
        </p:txBody>
      </p:sp>
      <p:sp>
        <p:nvSpPr>
          <p:cNvPr id="5" name="TextBox 4">
            <a:extLst>
              <a:ext uri="{FF2B5EF4-FFF2-40B4-BE49-F238E27FC236}">
                <a16:creationId xmlns:a16="http://schemas.microsoft.com/office/drawing/2014/main" id="{ED14CA48-5F49-40C3-A32D-873DFB2ABF34}"/>
              </a:ext>
            </a:extLst>
          </p:cNvPr>
          <p:cNvSpPr txBox="1"/>
          <p:nvPr/>
        </p:nvSpPr>
        <p:spPr>
          <a:xfrm>
            <a:off x="8421210" y="4050590"/>
            <a:ext cx="2455724" cy="1001465"/>
          </a:xfrm>
          <a:prstGeom prst="rect">
            <a:avLst/>
          </a:prstGeom>
          <a:noFill/>
        </p:spPr>
        <p:txBody>
          <a:bodyPr wrap="square" lIns="91427" tIns="146284" rIns="182854" bIns="146284" rtlCol="0">
            <a:spAutoFit/>
          </a:bodyPr>
          <a:lstStyle/>
          <a:p>
            <a:pPr marL="0" marR="0" lvl="0" indent="0" algn="ctr" defTabSz="1218935" rtl="0" eaLnBrk="1" fontAlgn="auto" latinLnBrk="0" hangingPunct="1">
              <a:lnSpc>
                <a:spcPct val="90000"/>
              </a:lnSpc>
              <a:spcBef>
                <a:spcPts val="0"/>
              </a:spcBef>
              <a:spcAft>
                <a:spcPts val="1200"/>
              </a:spcAft>
              <a:buClrTx/>
              <a:buSzTx/>
              <a:buFontTx/>
              <a:buNone/>
              <a:tabLst/>
              <a:defRPr/>
            </a:pPr>
            <a:r>
              <a:rPr kumimoji="0" lang="en-US" sz="2549" b="0" i="0" u="none" strike="noStrike" kern="0" cap="none" spc="0" normalizeH="0" baseline="0" noProof="0">
                <a:ln>
                  <a:noFill/>
                </a:ln>
                <a:gradFill>
                  <a:gsLst>
                    <a:gs pos="1250">
                      <a:srgbClr val="353535"/>
                    </a:gs>
                    <a:gs pos="100000">
                      <a:srgbClr val="353535"/>
                    </a:gs>
                  </a:gsLst>
                  <a:lin ang="5400000" scaled="0"/>
                </a:gradFill>
                <a:effectLst/>
                <a:uLnTx/>
                <a:uFillTx/>
                <a:latin typeface="Segoe UI Semilight"/>
                <a:ea typeface="+mn-ea"/>
                <a:cs typeface="Segoe UI"/>
              </a:rPr>
              <a:t>Faster time to market</a:t>
            </a:r>
          </a:p>
        </p:txBody>
      </p:sp>
      <p:sp>
        <p:nvSpPr>
          <p:cNvPr id="6" name="TextBox 5">
            <a:extLst>
              <a:ext uri="{FF2B5EF4-FFF2-40B4-BE49-F238E27FC236}">
                <a16:creationId xmlns:a16="http://schemas.microsoft.com/office/drawing/2014/main" id="{E40E8250-BB81-4B6C-81BF-51EFDDD496DC}"/>
              </a:ext>
            </a:extLst>
          </p:cNvPr>
          <p:cNvSpPr txBox="1"/>
          <p:nvPr/>
        </p:nvSpPr>
        <p:spPr>
          <a:xfrm>
            <a:off x="1317025" y="4050590"/>
            <a:ext cx="2580570" cy="1001516"/>
          </a:xfrm>
          <a:prstGeom prst="rect">
            <a:avLst/>
          </a:prstGeom>
          <a:noFill/>
        </p:spPr>
        <p:txBody>
          <a:bodyPr wrap="square" lIns="91427" tIns="146284" rIns="182854" bIns="146284" rtlCol="0">
            <a:spAutoFit/>
          </a:bodyPr>
          <a:lstStyle/>
          <a:p>
            <a:pPr marL="0" marR="0" lvl="0" indent="0" algn="ctr" defTabSz="1218935" rtl="0" eaLnBrk="1" fontAlgn="auto" latinLnBrk="0" hangingPunct="1">
              <a:lnSpc>
                <a:spcPct val="90000"/>
              </a:lnSpc>
              <a:spcBef>
                <a:spcPts val="0"/>
              </a:spcBef>
              <a:spcAft>
                <a:spcPts val="1200"/>
              </a:spcAft>
              <a:buClrTx/>
              <a:buSzTx/>
              <a:buFontTx/>
              <a:buNone/>
              <a:tabLst/>
              <a:defRPr/>
            </a:pPr>
            <a:r>
              <a:rPr lang="en-US" sz="2549" kern="0" dirty="0">
                <a:gradFill>
                  <a:gsLst>
                    <a:gs pos="1250">
                      <a:srgbClr val="353535"/>
                    </a:gs>
                    <a:gs pos="100000">
                      <a:srgbClr val="353535"/>
                    </a:gs>
                  </a:gsLst>
                  <a:lin ang="5400000" scaled="0"/>
                </a:gradFill>
                <a:latin typeface="Segoe UI Semilight"/>
                <a:cs typeface="Segoe UI"/>
              </a:rPr>
              <a:t>Automatically Scale</a:t>
            </a:r>
            <a:endParaRPr kumimoji="0" lang="en-US" sz="2549" b="0" i="0" u="none" strike="noStrike" kern="0" cap="none" spc="0" normalizeH="0" baseline="0" noProof="0" dirty="0">
              <a:ln>
                <a:noFill/>
              </a:ln>
              <a:gradFill>
                <a:gsLst>
                  <a:gs pos="1250">
                    <a:srgbClr val="353535"/>
                  </a:gs>
                  <a:gs pos="100000">
                    <a:srgbClr val="353535"/>
                  </a:gs>
                </a:gsLst>
                <a:lin ang="5400000" scaled="0"/>
              </a:gradFill>
              <a:effectLst/>
              <a:uLnTx/>
              <a:uFillTx/>
              <a:latin typeface="Segoe UI Semilight"/>
              <a:ea typeface="+mn-ea"/>
              <a:cs typeface="Segoe UI"/>
            </a:endParaRPr>
          </a:p>
        </p:txBody>
      </p:sp>
      <p:sp>
        <p:nvSpPr>
          <p:cNvPr id="7" name="Title 2">
            <a:extLst>
              <a:ext uri="{FF2B5EF4-FFF2-40B4-BE49-F238E27FC236}">
                <a16:creationId xmlns:a16="http://schemas.microsoft.com/office/drawing/2014/main" id="{AC482E5C-E1D8-49AE-9B0D-75E5DD4EC604}"/>
              </a:ext>
            </a:extLst>
          </p:cNvPr>
          <p:cNvSpPr>
            <a:spLocks noGrp="1"/>
          </p:cNvSpPr>
          <p:nvPr>
            <p:ph type="title"/>
          </p:nvPr>
        </p:nvSpPr>
        <p:spPr>
          <a:xfrm>
            <a:off x="269240" y="289511"/>
            <a:ext cx="11655840" cy="899665"/>
          </a:xfrm>
        </p:spPr>
        <p:txBody>
          <a:bodyPr/>
          <a:lstStyle/>
          <a:p>
            <a:r>
              <a:rPr lang="en-US" dirty="0"/>
              <a:t>Benefits of Serverless</a:t>
            </a:r>
            <a:br>
              <a:rPr lang="en-US" dirty="0"/>
            </a:br>
            <a:endParaRPr lang="en-US" dirty="0"/>
          </a:p>
        </p:txBody>
      </p:sp>
      <p:grpSp>
        <p:nvGrpSpPr>
          <p:cNvPr id="8" name="Group 7">
            <a:extLst>
              <a:ext uri="{FF2B5EF4-FFF2-40B4-BE49-F238E27FC236}">
                <a16:creationId xmlns:a16="http://schemas.microsoft.com/office/drawing/2014/main" id="{0742199A-C93C-4EB2-9D70-18D7408BC2C9}"/>
              </a:ext>
            </a:extLst>
          </p:cNvPr>
          <p:cNvGrpSpPr/>
          <p:nvPr/>
        </p:nvGrpSpPr>
        <p:grpSpPr>
          <a:xfrm>
            <a:off x="1764471" y="2303647"/>
            <a:ext cx="1685677" cy="1685677"/>
            <a:chOff x="1799852" y="2349343"/>
            <a:chExt cx="1719478" cy="1719478"/>
          </a:xfrm>
        </p:grpSpPr>
        <p:sp>
          <p:nvSpPr>
            <p:cNvPr id="9" name="Oval 8">
              <a:extLst>
                <a:ext uri="{FF2B5EF4-FFF2-40B4-BE49-F238E27FC236}">
                  <a16:creationId xmlns:a16="http://schemas.microsoft.com/office/drawing/2014/main" id="{AE091D53-D8AC-4865-B16A-09C42A27DC2A}"/>
                </a:ext>
              </a:extLst>
            </p:cNvPr>
            <p:cNvSpPr/>
            <p:nvPr/>
          </p:nvSpPr>
          <p:spPr bwMode="auto">
            <a:xfrm>
              <a:off x="1799852" y="2349343"/>
              <a:ext cx="1719478" cy="171947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0" name="Group 4">
              <a:extLst>
                <a:ext uri="{FF2B5EF4-FFF2-40B4-BE49-F238E27FC236}">
                  <a16:creationId xmlns:a16="http://schemas.microsoft.com/office/drawing/2014/main" id="{4F432953-DEEB-42A8-A893-5E6C09B89BBD}"/>
                </a:ext>
              </a:extLst>
            </p:cNvPr>
            <p:cNvGrpSpPr>
              <a:grpSpLocks noChangeAspect="1"/>
            </p:cNvGrpSpPr>
            <p:nvPr/>
          </p:nvGrpSpPr>
          <p:grpSpPr bwMode="auto">
            <a:xfrm>
              <a:off x="2084315" y="2864915"/>
              <a:ext cx="1119410" cy="646770"/>
              <a:chOff x="12" y="8"/>
              <a:chExt cx="270" cy="156"/>
            </a:xfrm>
          </p:grpSpPr>
          <p:sp>
            <p:nvSpPr>
              <p:cNvPr id="11" name="Oval 10">
                <a:extLst>
                  <a:ext uri="{FF2B5EF4-FFF2-40B4-BE49-F238E27FC236}">
                    <a16:creationId xmlns:a16="http://schemas.microsoft.com/office/drawing/2014/main" id="{C4E9D502-455F-418E-9406-2D3E00663F3A}"/>
                  </a:ext>
                </a:extLst>
              </p:cNvPr>
              <p:cNvSpPr>
                <a:spLocks noChangeArrowheads="1"/>
              </p:cNvSpPr>
              <p:nvPr/>
            </p:nvSpPr>
            <p:spPr bwMode="auto">
              <a:xfrm>
                <a:off x="31" y="8"/>
                <a:ext cx="89" cy="91"/>
              </a:xfrm>
              <a:prstGeom prst="ellipse">
                <a:avLst/>
              </a:pr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2" name="Freeform 6">
                <a:extLst>
                  <a:ext uri="{FF2B5EF4-FFF2-40B4-BE49-F238E27FC236}">
                    <a16:creationId xmlns:a16="http://schemas.microsoft.com/office/drawing/2014/main" id="{69220F39-1DBA-43C9-A148-7611D8F17C51}"/>
                  </a:ext>
                </a:extLst>
              </p:cNvPr>
              <p:cNvSpPr>
                <a:spLocks/>
              </p:cNvSpPr>
              <p:nvPr/>
            </p:nvSpPr>
            <p:spPr bwMode="auto">
              <a:xfrm>
                <a:off x="12" y="99"/>
                <a:ext cx="124" cy="65"/>
              </a:xfrm>
              <a:custGeom>
                <a:avLst/>
                <a:gdLst>
                  <a:gd name="T0" fmla="*/ 59 w 59"/>
                  <a:gd name="T1" fmla="*/ 30 h 30"/>
                  <a:gd name="T2" fmla="*/ 30 w 59"/>
                  <a:gd name="T3" fmla="*/ 0 h 30"/>
                  <a:gd name="T4" fmla="*/ 0 w 59"/>
                  <a:gd name="T5" fmla="*/ 30 h 30"/>
                </a:gdLst>
                <a:ahLst/>
                <a:cxnLst>
                  <a:cxn ang="0">
                    <a:pos x="T0" y="T1"/>
                  </a:cxn>
                  <a:cxn ang="0">
                    <a:pos x="T2" y="T3"/>
                  </a:cxn>
                  <a:cxn ang="0">
                    <a:pos x="T4" y="T5"/>
                  </a:cxn>
                </a:cxnLst>
                <a:rect l="0" t="0" r="r" b="b"/>
                <a:pathLst>
                  <a:path w="59" h="30">
                    <a:moveTo>
                      <a:pt x="59" y="30"/>
                    </a:moveTo>
                    <a:cubicBezTo>
                      <a:pt x="59" y="13"/>
                      <a:pt x="46" y="0"/>
                      <a:pt x="30" y="0"/>
                    </a:cubicBezTo>
                    <a:cubicBezTo>
                      <a:pt x="13" y="0"/>
                      <a:pt x="0" y="13"/>
                      <a:pt x="0" y="30"/>
                    </a:cubicBez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3" name="Freeform 7">
                <a:extLst>
                  <a:ext uri="{FF2B5EF4-FFF2-40B4-BE49-F238E27FC236}">
                    <a16:creationId xmlns:a16="http://schemas.microsoft.com/office/drawing/2014/main" id="{B7695114-4316-4257-8BAF-D2F4A1F25C50}"/>
                  </a:ext>
                </a:extLst>
              </p:cNvPr>
              <p:cNvSpPr>
                <a:spLocks/>
              </p:cNvSpPr>
              <p:nvPr/>
            </p:nvSpPr>
            <p:spPr bwMode="auto">
              <a:xfrm>
                <a:off x="113" y="30"/>
                <a:ext cx="125" cy="93"/>
              </a:xfrm>
              <a:custGeom>
                <a:avLst/>
                <a:gdLst>
                  <a:gd name="T0" fmla="*/ 11 w 125"/>
                  <a:gd name="T1" fmla="*/ 93 h 93"/>
                  <a:gd name="T2" fmla="*/ 125 w 125"/>
                  <a:gd name="T3" fmla="*/ 93 h 93"/>
                  <a:gd name="T4" fmla="*/ 125 w 125"/>
                  <a:gd name="T5" fmla="*/ 0 h 93"/>
                  <a:gd name="T6" fmla="*/ 0 w 125"/>
                  <a:gd name="T7" fmla="*/ 0 h 93"/>
                </a:gdLst>
                <a:ahLst/>
                <a:cxnLst>
                  <a:cxn ang="0">
                    <a:pos x="T0" y="T1"/>
                  </a:cxn>
                  <a:cxn ang="0">
                    <a:pos x="T2" y="T3"/>
                  </a:cxn>
                  <a:cxn ang="0">
                    <a:pos x="T4" y="T5"/>
                  </a:cxn>
                  <a:cxn ang="0">
                    <a:pos x="T6" y="T7"/>
                  </a:cxn>
                </a:cxnLst>
                <a:rect l="0" t="0" r="r" b="b"/>
                <a:pathLst>
                  <a:path w="125" h="93">
                    <a:moveTo>
                      <a:pt x="11" y="93"/>
                    </a:moveTo>
                    <a:lnTo>
                      <a:pt x="125" y="93"/>
                    </a:lnTo>
                    <a:lnTo>
                      <a:pt x="125" y="0"/>
                    </a:lnTo>
                    <a:lnTo>
                      <a:pt x="0" y="0"/>
                    </a:ln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4" name="Line 8">
                <a:extLst>
                  <a:ext uri="{FF2B5EF4-FFF2-40B4-BE49-F238E27FC236}">
                    <a16:creationId xmlns:a16="http://schemas.microsoft.com/office/drawing/2014/main" id="{6488006A-B34D-4296-9CBC-A9A48DFB602D}"/>
                  </a:ext>
                </a:extLst>
              </p:cNvPr>
              <p:cNvSpPr>
                <a:spLocks noChangeShapeType="1"/>
              </p:cNvSpPr>
              <p:nvPr/>
            </p:nvSpPr>
            <p:spPr bwMode="auto">
              <a:xfrm flipV="1">
                <a:off x="170" y="123"/>
                <a:ext cx="0" cy="32"/>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5" name="Freeform 9">
                <a:extLst>
                  <a:ext uri="{FF2B5EF4-FFF2-40B4-BE49-F238E27FC236}">
                    <a16:creationId xmlns:a16="http://schemas.microsoft.com/office/drawing/2014/main" id="{EAA341B4-2474-483D-B6E5-6A3BD9142B91}"/>
                  </a:ext>
                </a:extLst>
              </p:cNvPr>
              <p:cNvSpPr>
                <a:spLocks/>
              </p:cNvSpPr>
              <p:nvPr/>
            </p:nvSpPr>
            <p:spPr bwMode="auto">
              <a:xfrm>
                <a:off x="223" y="47"/>
                <a:ext cx="59" cy="108"/>
              </a:xfrm>
              <a:custGeom>
                <a:avLst/>
                <a:gdLst>
                  <a:gd name="T0" fmla="*/ 15 w 59"/>
                  <a:gd name="T1" fmla="*/ 0 h 108"/>
                  <a:gd name="T2" fmla="*/ 59 w 59"/>
                  <a:gd name="T3" fmla="*/ 0 h 108"/>
                  <a:gd name="T4" fmla="*/ 59 w 59"/>
                  <a:gd name="T5" fmla="*/ 108 h 108"/>
                  <a:gd name="T6" fmla="*/ 0 w 59"/>
                  <a:gd name="T7" fmla="*/ 108 h 108"/>
                  <a:gd name="T8" fmla="*/ 0 w 59"/>
                  <a:gd name="T9" fmla="*/ 76 h 108"/>
                </a:gdLst>
                <a:ahLst/>
                <a:cxnLst>
                  <a:cxn ang="0">
                    <a:pos x="T0" y="T1"/>
                  </a:cxn>
                  <a:cxn ang="0">
                    <a:pos x="T2" y="T3"/>
                  </a:cxn>
                  <a:cxn ang="0">
                    <a:pos x="T4" y="T5"/>
                  </a:cxn>
                  <a:cxn ang="0">
                    <a:pos x="T6" y="T7"/>
                  </a:cxn>
                  <a:cxn ang="0">
                    <a:pos x="T8" y="T9"/>
                  </a:cxn>
                </a:cxnLst>
                <a:rect l="0" t="0" r="r" b="b"/>
                <a:pathLst>
                  <a:path w="59" h="108">
                    <a:moveTo>
                      <a:pt x="15" y="0"/>
                    </a:moveTo>
                    <a:lnTo>
                      <a:pt x="59" y="0"/>
                    </a:lnTo>
                    <a:lnTo>
                      <a:pt x="59" y="108"/>
                    </a:lnTo>
                    <a:lnTo>
                      <a:pt x="0" y="108"/>
                    </a:lnTo>
                    <a:lnTo>
                      <a:pt x="0" y="76"/>
                    </a:ln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6" name="Line 10">
                <a:extLst>
                  <a:ext uri="{FF2B5EF4-FFF2-40B4-BE49-F238E27FC236}">
                    <a16:creationId xmlns:a16="http://schemas.microsoft.com/office/drawing/2014/main" id="{333069D2-0ABA-4CB6-A44E-17380E6578A5}"/>
                  </a:ext>
                </a:extLst>
              </p:cNvPr>
              <p:cNvSpPr>
                <a:spLocks noChangeShapeType="1"/>
              </p:cNvSpPr>
              <p:nvPr/>
            </p:nvSpPr>
            <p:spPr bwMode="auto">
              <a:xfrm flipH="1">
                <a:off x="130" y="155"/>
                <a:ext cx="68"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 name="Line 11">
                <a:extLst>
                  <a:ext uri="{FF2B5EF4-FFF2-40B4-BE49-F238E27FC236}">
                    <a16:creationId xmlns:a16="http://schemas.microsoft.com/office/drawing/2014/main" id="{A07E4978-87BC-459A-8ECE-BAAA8CB9FAE4}"/>
                  </a:ext>
                </a:extLst>
              </p:cNvPr>
              <p:cNvSpPr>
                <a:spLocks noChangeShapeType="1"/>
              </p:cNvSpPr>
              <p:nvPr/>
            </p:nvSpPr>
            <p:spPr bwMode="auto">
              <a:xfrm flipH="1">
                <a:off x="238" y="82"/>
                <a:ext cx="44"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 name="Line 12">
                <a:extLst>
                  <a:ext uri="{FF2B5EF4-FFF2-40B4-BE49-F238E27FC236}">
                    <a16:creationId xmlns:a16="http://schemas.microsoft.com/office/drawing/2014/main" id="{646C491E-1781-4D96-9241-92EB7FC6DAD3}"/>
                  </a:ext>
                </a:extLst>
              </p:cNvPr>
              <p:cNvSpPr>
                <a:spLocks noChangeShapeType="1"/>
              </p:cNvSpPr>
              <p:nvPr/>
            </p:nvSpPr>
            <p:spPr bwMode="auto">
              <a:xfrm flipH="1">
                <a:off x="238" y="110"/>
                <a:ext cx="44"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9" name="Line 13">
                <a:extLst>
                  <a:ext uri="{FF2B5EF4-FFF2-40B4-BE49-F238E27FC236}">
                    <a16:creationId xmlns:a16="http://schemas.microsoft.com/office/drawing/2014/main" id="{814E5714-33EC-4E93-B5CA-E139FD352B74}"/>
                  </a:ext>
                </a:extLst>
              </p:cNvPr>
              <p:cNvSpPr>
                <a:spLocks noChangeShapeType="1"/>
              </p:cNvSpPr>
              <p:nvPr/>
            </p:nvSpPr>
            <p:spPr bwMode="auto">
              <a:xfrm>
                <a:off x="145" y="58"/>
                <a:ext cx="19" cy="37"/>
              </a:xfrm>
              <a:prstGeom prst="line">
                <a:avLst/>
              </a:prstGeom>
              <a:noFill/>
              <a:ln w="206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0" name="Freeform 14">
                <a:extLst>
                  <a:ext uri="{FF2B5EF4-FFF2-40B4-BE49-F238E27FC236}">
                    <a16:creationId xmlns:a16="http://schemas.microsoft.com/office/drawing/2014/main" id="{9352433F-5F78-4D4D-9057-B2F49469BA5A}"/>
                  </a:ext>
                </a:extLst>
              </p:cNvPr>
              <p:cNvSpPr>
                <a:spLocks/>
              </p:cNvSpPr>
              <p:nvPr/>
            </p:nvSpPr>
            <p:spPr bwMode="auto">
              <a:xfrm>
                <a:off x="183" y="54"/>
                <a:ext cx="19" cy="41"/>
              </a:xfrm>
              <a:custGeom>
                <a:avLst/>
                <a:gdLst>
                  <a:gd name="T0" fmla="*/ 0 w 19"/>
                  <a:gd name="T1" fmla="*/ 0 h 41"/>
                  <a:gd name="T2" fmla="*/ 19 w 19"/>
                  <a:gd name="T3" fmla="*/ 21 h 41"/>
                  <a:gd name="T4" fmla="*/ 0 w 19"/>
                  <a:gd name="T5" fmla="*/ 41 h 41"/>
                </a:gdLst>
                <a:ahLst/>
                <a:cxnLst>
                  <a:cxn ang="0">
                    <a:pos x="T0" y="T1"/>
                  </a:cxn>
                  <a:cxn ang="0">
                    <a:pos x="T2" y="T3"/>
                  </a:cxn>
                  <a:cxn ang="0">
                    <a:pos x="T4" y="T5"/>
                  </a:cxn>
                </a:cxnLst>
                <a:rect l="0" t="0" r="r" b="b"/>
                <a:pathLst>
                  <a:path w="19" h="41">
                    <a:moveTo>
                      <a:pt x="0" y="0"/>
                    </a:moveTo>
                    <a:lnTo>
                      <a:pt x="19" y="21"/>
                    </a:lnTo>
                    <a:lnTo>
                      <a:pt x="0" y="41"/>
                    </a:lnTo>
                  </a:path>
                </a:pathLst>
              </a:custGeom>
              <a:noFill/>
              <a:ln w="206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grpSp>
      <p:grpSp>
        <p:nvGrpSpPr>
          <p:cNvPr id="21" name="Group 20">
            <a:extLst>
              <a:ext uri="{FF2B5EF4-FFF2-40B4-BE49-F238E27FC236}">
                <a16:creationId xmlns:a16="http://schemas.microsoft.com/office/drawing/2014/main" id="{62F74D62-0629-4E82-9DDD-B06766AD590A}"/>
              </a:ext>
            </a:extLst>
          </p:cNvPr>
          <p:cNvGrpSpPr/>
          <p:nvPr/>
        </p:nvGrpSpPr>
        <p:grpSpPr>
          <a:xfrm>
            <a:off x="5316563" y="2303647"/>
            <a:ext cx="1685677" cy="1685677"/>
            <a:chOff x="5423171" y="2349343"/>
            <a:chExt cx="1719478" cy="1719478"/>
          </a:xfrm>
        </p:grpSpPr>
        <p:sp>
          <p:nvSpPr>
            <p:cNvPr id="22" name="Oval 21">
              <a:extLst>
                <a:ext uri="{FF2B5EF4-FFF2-40B4-BE49-F238E27FC236}">
                  <a16:creationId xmlns:a16="http://schemas.microsoft.com/office/drawing/2014/main" id="{BCB8F4CB-73F2-4E87-B387-3C76E914A3D5}"/>
                </a:ext>
              </a:extLst>
            </p:cNvPr>
            <p:cNvSpPr/>
            <p:nvPr/>
          </p:nvSpPr>
          <p:spPr bwMode="auto">
            <a:xfrm>
              <a:off x="5423171" y="2349343"/>
              <a:ext cx="1719478" cy="171947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23" name="Group 17">
              <a:extLst>
                <a:ext uri="{FF2B5EF4-FFF2-40B4-BE49-F238E27FC236}">
                  <a16:creationId xmlns:a16="http://schemas.microsoft.com/office/drawing/2014/main" id="{4883C36C-D2BF-4DC1-B97A-FAEC3A04E1A4}"/>
                </a:ext>
              </a:extLst>
            </p:cNvPr>
            <p:cNvGrpSpPr>
              <a:grpSpLocks noChangeAspect="1"/>
            </p:cNvGrpSpPr>
            <p:nvPr/>
          </p:nvGrpSpPr>
          <p:grpSpPr bwMode="auto">
            <a:xfrm>
              <a:off x="5954114" y="2865066"/>
              <a:ext cx="646697" cy="749504"/>
              <a:chOff x="9" y="9"/>
              <a:chExt cx="195" cy="226"/>
            </a:xfrm>
          </p:grpSpPr>
          <p:sp>
            <p:nvSpPr>
              <p:cNvPr id="24" name="Freeform 18">
                <a:extLst>
                  <a:ext uri="{FF2B5EF4-FFF2-40B4-BE49-F238E27FC236}">
                    <a16:creationId xmlns:a16="http://schemas.microsoft.com/office/drawing/2014/main" id="{8A3E3AB6-FA43-4F19-81BF-E63E63699153}"/>
                  </a:ext>
                </a:extLst>
              </p:cNvPr>
              <p:cNvSpPr>
                <a:spLocks/>
              </p:cNvSpPr>
              <p:nvPr/>
            </p:nvSpPr>
            <p:spPr bwMode="auto">
              <a:xfrm>
                <a:off x="9" y="204"/>
                <a:ext cx="195" cy="31"/>
              </a:xfrm>
              <a:custGeom>
                <a:avLst/>
                <a:gdLst>
                  <a:gd name="T0" fmla="*/ 0 w 91"/>
                  <a:gd name="T1" fmla="*/ 0 h 15"/>
                  <a:gd name="T2" fmla="*/ 16 w 91"/>
                  <a:gd name="T3" fmla="*/ 15 h 15"/>
                  <a:gd name="T4" fmla="*/ 31 w 91"/>
                  <a:gd name="T5" fmla="*/ 0 h 15"/>
                  <a:gd name="T6" fmla="*/ 91 w 91"/>
                  <a:gd name="T7" fmla="*/ 0 h 15"/>
                  <a:gd name="T8" fmla="*/ 75 w 91"/>
                  <a:gd name="T9" fmla="*/ 15 h 15"/>
                  <a:gd name="T10" fmla="*/ 16 w 91"/>
                  <a:gd name="T11" fmla="*/ 15 h 15"/>
                </a:gdLst>
                <a:ahLst/>
                <a:cxnLst>
                  <a:cxn ang="0">
                    <a:pos x="T0" y="T1"/>
                  </a:cxn>
                  <a:cxn ang="0">
                    <a:pos x="T2" y="T3"/>
                  </a:cxn>
                  <a:cxn ang="0">
                    <a:pos x="T4" y="T5"/>
                  </a:cxn>
                  <a:cxn ang="0">
                    <a:pos x="T6" y="T7"/>
                  </a:cxn>
                  <a:cxn ang="0">
                    <a:pos x="T8" y="T9"/>
                  </a:cxn>
                  <a:cxn ang="0">
                    <a:pos x="T10" y="T11"/>
                  </a:cxn>
                </a:cxnLst>
                <a:rect l="0" t="0" r="r" b="b"/>
                <a:pathLst>
                  <a:path w="91" h="15">
                    <a:moveTo>
                      <a:pt x="0" y="0"/>
                    </a:moveTo>
                    <a:cubicBezTo>
                      <a:pt x="0" y="8"/>
                      <a:pt x="7" y="15"/>
                      <a:pt x="16" y="15"/>
                    </a:cubicBezTo>
                    <a:cubicBezTo>
                      <a:pt x="24" y="15"/>
                      <a:pt x="31" y="8"/>
                      <a:pt x="31" y="0"/>
                    </a:cubicBezTo>
                    <a:cubicBezTo>
                      <a:pt x="91" y="0"/>
                      <a:pt x="91" y="0"/>
                      <a:pt x="91" y="0"/>
                    </a:cubicBezTo>
                    <a:cubicBezTo>
                      <a:pt x="91" y="8"/>
                      <a:pt x="84" y="15"/>
                      <a:pt x="75" y="15"/>
                    </a:cubicBezTo>
                    <a:cubicBezTo>
                      <a:pt x="16" y="15"/>
                      <a:pt x="16" y="15"/>
                      <a:pt x="16" y="15"/>
                    </a:cubicBez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5" name="Freeform 19">
                <a:extLst>
                  <a:ext uri="{FF2B5EF4-FFF2-40B4-BE49-F238E27FC236}">
                    <a16:creationId xmlns:a16="http://schemas.microsoft.com/office/drawing/2014/main" id="{5CA3639C-7E90-4E75-B7F6-8E6ADC5C57BF}"/>
                  </a:ext>
                </a:extLst>
              </p:cNvPr>
              <p:cNvSpPr>
                <a:spLocks/>
              </p:cNvSpPr>
              <p:nvPr/>
            </p:nvSpPr>
            <p:spPr bwMode="auto">
              <a:xfrm>
                <a:off x="9" y="9"/>
                <a:ext cx="172" cy="197"/>
              </a:xfrm>
              <a:custGeom>
                <a:avLst/>
                <a:gdLst>
                  <a:gd name="T0" fmla="*/ 0 w 172"/>
                  <a:gd name="T1" fmla="*/ 197 h 197"/>
                  <a:gd name="T2" fmla="*/ 0 w 172"/>
                  <a:gd name="T3" fmla="*/ 0 h 197"/>
                  <a:gd name="T4" fmla="*/ 172 w 172"/>
                  <a:gd name="T5" fmla="*/ 0 h 197"/>
                  <a:gd name="T6" fmla="*/ 172 w 172"/>
                  <a:gd name="T7" fmla="*/ 195 h 197"/>
                </a:gdLst>
                <a:ahLst/>
                <a:cxnLst>
                  <a:cxn ang="0">
                    <a:pos x="T0" y="T1"/>
                  </a:cxn>
                  <a:cxn ang="0">
                    <a:pos x="T2" y="T3"/>
                  </a:cxn>
                  <a:cxn ang="0">
                    <a:pos x="T4" y="T5"/>
                  </a:cxn>
                  <a:cxn ang="0">
                    <a:pos x="T6" y="T7"/>
                  </a:cxn>
                </a:cxnLst>
                <a:rect l="0" t="0" r="r" b="b"/>
                <a:pathLst>
                  <a:path w="172" h="197">
                    <a:moveTo>
                      <a:pt x="0" y="197"/>
                    </a:moveTo>
                    <a:lnTo>
                      <a:pt x="0" y="0"/>
                    </a:lnTo>
                    <a:lnTo>
                      <a:pt x="172" y="0"/>
                    </a:lnTo>
                    <a:lnTo>
                      <a:pt x="172" y="195"/>
                    </a:ln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6" name="Line 20">
                <a:extLst>
                  <a:ext uri="{FF2B5EF4-FFF2-40B4-BE49-F238E27FC236}">
                    <a16:creationId xmlns:a16="http://schemas.microsoft.com/office/drawing/2014/main" id="{319CB73D-2EC8-4EB1-94C5-594D9923A2F7}"/>
                  </a:ext>
                </a:extLst>
              </p:cNvPr>
              <p:cNvSpPr>
                <a:spLocks noChangeShapeType="1"/>
              </p:cNvSpPr>
              <p:nvPr/>
            </p:nvSpPr>
            <p:spPr bwMode="auto">
              <a:xfrm>
                <a:off x="78" y="58"/>
                <a:ext cx="69"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7" name="Line 21">
                <a:extLst>
                  <a:ext uri="{FF2B5EF4-FFF2-40B4-BE49-F238E27FC236}">
                    <a16:creationId xmlns:a16="http://schemas.microsoft.com/office/drawing/2014/main" id="{520FBA21-F176-40F3-BC27-F41EF0415765}"/>
                  </a:ext>
                </a:extLst>
              </p:cNvPr>
              <p:cNvSpPr>
                <a:spLocks noChangeShapeType="1"/>
              </p:cNvSpPr>
              <p:nvPr/>
            </p:nvSpPr>
            <p:spPr bwMode="auto">
              <a:xfrm>
                <a:off x="78" y="105"/>
                <a:ext cx="69"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8" name="Line 22">
                <a:extLst>
                  <a:ext uri="{FF2B5EF4-FFF2-40B4-BE49-F238E27FC236}">
                    <a16:creationId xmlns:a16="http://schemas.microsoft.com/office/drawing/2014/main" id="{FE9466EE-8B04-4067-AC4F-DF50CA0F1B29}"/>
                  </a:ext>
                </a:extLst>
              </p:cNvPr>
              <p:cNvSpPr>
                <a:spLocks noChangeShapeType="1"/>
              </p:cNvSpPr>
              <p:nvPr/>
            </p:nvSpPr>
            <p:spPr bwMode="auto">
              <a:xfrm>
                <a:off x="78" y="154"/>
                <a:ext cx="69"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9" name="Line 23">
                <a:extLst>
                  <a:ext uri="{FF2B5EF4-FFF2-40B4-BE49-F238E27FC236}">
                    <a16:creationId xmlns:a16="http://schemas.microsoft.com/office/drawing/2014/main" id="{64397292-DB57-4909-95C5-87025FEF999C}"/>
                  </a:ext>
                </a:extLst>
              </p:cNvPr>
              <p:cNvSpPr>
                <a:spLocks noChangeShapeType="1"/>
              </p:cNvSpPr>
              <p:nvPr/>
            </p:nvSpPr>
            <p:spPr bwMode="auto">
              <a:xfrm>
                <a:off x="44" y="58"/>
                <a:ext cx="17"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0" name="Line 24">
                <a:extLst>
                  <a:ext uri="{FF2B5EF4-FFF2-40B4-BE49-F238E27FC236}">
                    <a16:creationId xmlns:a16="http://schemas.microsoft.com/office/drawing/2014/main" id="{2C026A30-8692-45DE-BF5B-E63DAE137630}"/>
                  </a:ext>
                </a:extLst>
              </p:cNvPr>
              <p:cNvSpPr>
                <a:spLocks noChangeShapeType="1"/>
              </p:cNvSpPr>
              <p:nvPr/>
            </p:nvSpPr>
            <p:spPr bwMode="auto">
              <a:xfrm>
                <a:off x="44" y="105"/>
                <a:ext cx="17"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1" name="Line 25">
                <a:extLst>
                  <a:ext uri="{FF2B5EF4-FFF2-40B4-BE49-F238E27FC236}">
                    <a16:creationId xmlns:a16="http://schemas.microsoft.com/office/drawing/2014/main" id="{10FFA5FD-BC23-4FF9-B8E2-4B5DCC0AFEE2}"/>
                  </a:ext>
                </a:extLst>
              </p:cNvPr>
              <p:cNvSpPr>
                <a:spLocks noChangeShapeType="1"/>
              </p:cNvSpPr>
              <p:nvPr/>
            </p:nvSpPr>
            <p:spPr bwMode="auto">
              <a:xfrm>
                <a:off x="44" y="154"/>
                <a:ext cx="17"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grpSp>
      <p:grpSp>
        <p:nvGrpSpPr>
          <p:cNvPr id="32" name="Group 31">
            <a:extLst>
              <a:ext uri="{FF2B5EF4-FFF2-40B4-BE49-F238E27FC236}">
                <a16:creationId xmlns:a16="http://schemas.microsoft.com/office/drawing/2014/main" id="{CF56EF3E-2B9B-4B70-82EC-5583E2CF10E6}"/>
              </a:ext>
            </a:extLst>
          </p:cNvPr>
          <p:cNvGrpSpPr/>
          <p:nvPr/>
        </p:nvGrpSpPr>
        <p:grpSpPr>
          <a:xfrm>
            <a:off x="8806232" y="2303647"/>
            <a:ext cx="1685677" cy="1685677"/>
            <a:chOff x="8982815" y="2349343"/>
            <a:chExt cx="1719478" cy="1719478"/>
          </a:xfrm>
        </p:grpSpPr>
        <p:sp>
          <p:nvSpPr>
            <p:cNvPr id="33" name="Oval 32">
              <a:extLst>
                <a:ext uri="{FF2B5EF4-FFF2-40B4-BE49-F238E27FC236}">
                  <a16:creationId xmlns:a16="http://schemas.microsoft.com/office/drawing/2014/main" id="{5FD3D5A3-4766-412B-83C1-47AE2A14A41D}"/>
                </a:ext>
              </a:extLst>
            </p:cNvPr>
            <p:cNvSpPr/>
            <p:nvPr/>
          </p:nvSpPr>
          <p:spPr bwMode="auto">
            <a:xfrm>
              <a:off x="8982815" y="2349343"/>
              <a:ext cx="1719478" cy="171947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34" name="Group 28">
              <a:extLst>
                <a:ext uri="{FF2B5EF4-FFF2-40B4-BE49-F238E27FC236}">
                  <a16:creationId xmlns:a16="http://schemas.microsoft.com/office/drawing/2014/main" id="{7DD4C139-C291-4BD6-9F8D-4FA0B6E6AFC0}"/>
                </a:ext>
              </a:extLst>
            </p:cNvPr>
            <p:cNvGrpSpPr>
              <a:grpSpLocks noChangeAspect="1"/>
            </p:cNvGrpSpPr>
            <p:nvPr/>
          </p:nvGrpSpPr>
          <p:grpSpPr bwMode="auto">
            <a:xfrm>
              <a:off x="9491591" y="2863270"/>
              <a:ext cx="684072" cy="686754"/>
              <a:chOff x="8" y="7"/>
              <a:chExt cx="255" cy="256"/>
            </a:xfrm>
          </p:grpSpPr>
          <p:sp>
            <p:nvSpPr>
              <p:cNvPr id="35" name="Freeform 29">
                <a:extLst>
                  <a:ext uri="{FF2B5EF4-FFF2-40B4-BE49-F238E27FC236}">
                    <a16:creationId xmlns:a16="http://schemas.microsoft.com/office/drawing/2014/main" id="{8F870404-C511-4C9A-917D-BD6BB36444C5}"/>
                  </a:ext>
                </a:extLst>
              </p:cNvPr>
              <p:cNvSpPr>
                <a:spLocks/>
              </p:cNvSpPr>
              <p:nvPr/>
            </p:nvSpPr>
            <p:spPr bwMode="auto">
              <a:xfrm>
                <a:off x="8" y="7"/>
                <a:ext cx="255" cy="256"/>
              </a:xfrm>
              <a:custGeom>
                <a:avLst/>
                <a:gdLst>
                  <a:gd name="T0" fmla="*/ 4 w 120"/>
                  <a:gd name="T1" fmla="*/ 38 h 120"/>
                  <a:gd name="T2" fmla="*/ 5 w 120"/>
                  <a:gd name="T3" fmla="*/ 36 h 120"/>
                  <a:gd name="T4" fmla="*/ 9 w 120"/>
                  <a:gd name="T5" fmla="*/ 28 h 120"/>
                  <a:gd name="T6" fmla="*/ 60 w 120"/>
                  <a:gd name="T7" fmla="*/ 0 h 120"/>
                  <a:gd name="T8" fmla="*/ 120 w 120"/>
                  <a:gd name="T9" fmla="*/ 60 h 120"/>
                  <a:gd name="T10" fmla="*/ 60 w 120"/>
                  <a:gd name="T11" fmla="*/ 120 h 120"/>
                  <a:gd name="T12" fmla="*/ 0 w 120"/>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4" y="38"/>
                    </a:moveTo>
                    <a:cubicBezTo>
                      <a:pt x="4" y="38"/>
                      <a:pt x="5" y="37"/>
                      <a:pt x="5" y="36"/>
                    </a:cubicBezTo>
                    <a:cubicBezTo>
                      <a:pt x="6" y="33"/>
                      <a:pt x="8" y="31"/>
                      <a:pt x="9" y="28"/>
                    </a:cubicBezTo>
                    <a:cubicBezTo>
                      <a:pt x="20" y="11"/>
                      <a:pt x="39" y="0"/>
                      <a:pt x="60" y="0"/>
                    </a:cubicBezTo>
                    <a:cubicBezTo>
                      <a:pt x="93" y="0"/>
                      <a:pt x="120" y="27"/>
                      <a:pt x="120" y="60"/>
                    </a:cubicBezTo>
                    <a:cubicBezTo>
                      <a:pt x="120" y="93"/>
                      <a:pt x="93" y="120"/>
                      <a:pt x="60" y="120"/>
                    </a:cubicBezTo>
                    <a:cubicBezTo>
                      <a:pt x="27" y="120"/>
                      <a:pt x="0" y="93"/>
                      <a:pt x="0" y="60"/>
                    </a:cubicBez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6" name="Freeform 30">
                <a:extLst>
                  <a:ext uri="{FF2B5EF4-FFF2-40B4-BE49-F238E27FC236}">
                    <a16:creationId xmlns:a16="http://schemas.microsoft.com/office/drawing/2014/main" id="{6844594C-E724-4F44-922F-1CDA17C42C11}"/>
                  </a:ext>
                </a:extLst>
              </p:cNvPr>
              <p:cNvSpPr>
                <a:spLocks/>
              </p:cNvSpPr>
              <p:nvPr/>
            </p:nvSpPr>
            <p:spPr bwMode="auto">
              <a:xfrm>
                <a:off x="136" y="67"/>
                <a:ext cx="48" cy="117"/>
              </a:xfrm>
              <a:custGeom>
                <a:avLst/>
                <a:gdLst>
                  <a:gd name="T0" fmla="*/ 0 w 48"/>
                  <a:gd name="T1" fmla="*/ 0 h 117"/>
                  <a:gd name="T2" fmla="*/ 0 w 48"/>
                  <a:gd name="T3" fmla="*/ 68 h 117"/>
                  <a:gd name="T4" fmla="*/ 48 w 48"/>
                  <a:gd name="T5" fmla="*/ 117 h 117"/>
                </a:gdLst>
                <a:ahLst/>
                <a:cxnLst>
                  <a:cxn ang="0">
                    <a:pos x="T0" y="T1"/>
                  </a:cxn>
                  <a:cxn ang="0">
                    <a:pos x="T2" y="T3"/>
                  </a:cxn>
                  <a:cxn ang="0">
                    <a:pos x="T4" y="T5"/>
                  </a:cxn>
                </a:cxnLst>
                <a:rect l="0" t="0" r="r" b="b"/>
                <a:pathLst>
                  <a:path w="48" h="117">
                    <a:moveTo>
                      <a:pt x="0" y="0"/>
                    </a:moveTo>
                    <a:lnTo>
                      <a:pt x="0" y="68"/>
                    </a:lnTo>
                    <a:lnTo>
                      <a:pt x="48" y="117"/>
                    </a:ln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7" name="Freeform 31">
                <a:extLst>
                  <a:ext uri="{FF2B5EF4-FFF2-40B4-BE49-F238E27FC236}">
                    <a16:creationId xmlns:a16="http://schemas.microsoft.com/office/drawing/2014/main" id="{9231058B-3684-4F53-AB37-CB09F4E21CA3}"/>
                  </a:ext>
                </a:extLst>
              </p:cNvPr>
              <p:cNvSpPr>
                <a:spLocks/>
              </p:cNvSpPr>
              <p:nvPr/>
            </p:nvSpPr>
            <p:spPr bwMode="auto">
              <a:xfrm>
                <a:off x="8" y="33"/>
                <a:ext cx="60" cy="59"/>
              </a:xfrm>
              <a:custGeom>
                <a:avLst/>
                <a:gdLst>
                  <a:gd name="T0" fmla="*/ 60 w 60"/>
                  <a:gd name="T1" fmla="*/ 59 h 59"/>
                  <a:gd name="T2" fmla="*/ 0 w 60"/>
                  <a:gd name="T3" fmla="*/ 59 h 59"/>
                  <a:gd name="T4" fmla="*/ 0 w 60"/>
                  <a:gd name="T5" fmla="*/ 0 h 59"/>
                </a:gdLst>
                <a:ahLst/>
                <a:cxnLst>
                  <a:cxn ang="0">
                    <a:pos x="T0" y="T1"/>
                  </a:cxn>
                  <a:cxn ang="0">
                    <a:pos x="T2" y="T3"/>
                  </a:cxn>
                  <a:cxn ang="0">
                    <a:pos x="T4" y="T5"/>
                  </a:cxn>
                </a:cxnLst>
                <a:rect l="0" t="0" r="r" b="b"/>
                <a:pathLst>
                  <a:path w="60" h="59">
                    <a:moveTo>
                      <a:pt x="60" y="59"/>
                    </a:moveTo>
                    <a:lnTo>
                      <a:pt x="0" y="59"/>
                    </a:lnTo>
                    <a:lnTo>
                      <a:pt x="0" y="0"/>
                    </a:ln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grpSp>
    </p:spTree>
    <p:extLst>
      <p:ext uri="{BB962C8B-B14F-4D97-AF65-F5344CB8AC3E}">
        <p14:creationId xmlns:p14="http://schemas.microsoft.com/office/powerpoint/2010/main" val="30088402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42" presetClass="path" presetSubtype="0" decel="100000" fill="hold" grpId="1" nodeType="withEffect">
                                  <p:stCondLst>
                                    <p:cond delay="0"/>
                                  </p:stCondLst>
                                  <p:childTnLst>
                                    <p:animMotion origin="layout" path="M -1.5905E-6 -4.90241E-7 L -1.5905E-6 -0.05447 " pathEditMode="relative" rAng="0" ptsTypes="AA">
                                      <p:cBhvr>
                                        <p:cTn id="14" dur="500" spd="-100000" fill="hold"/>
                                        <p:tgtEl>
                                          <p:spTgt spid="6"/>
                                        </p:tgtEl>
                                        <p:attrNameLst>
                                          <p:attrName>ppt_x</p:attrName>
                                          <p:attrName>ppt_y</p:attrName>
                                        </p:attrNameLst>
                                      </p:cBhvr>
                                      <p:rCtr x="0" y="-2724"/>
                                    </p:animMotion>
                                  </p:childTnLst>
                                </p:cTn>
                              </p:par>
                              <p:par>
                                <p:cTn id="15" presetID="53" presetClass="entr" presetSubtype="16" fill="hold" nodeType="withEffect">
                                  <p:stCondLst>
                                    <p:cond delay="20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par>
                                <p:cTn id="20" presetID="10" presetClass="entr" presetSubtype="0" fill="hold" grpId="0" nodeType="withEffect">
                                  <p:stCondLst>
                                    <p:cond delay="20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42" presetClass="path" presetSubtype="0" decel="100000" fill="hold" grpId="1" nodeType="withEffect">
                                  <p:stCondLst>
                                    <p:cond delay="200"/>
                                  </p:stCondLst>
                                  <p:childTnLst>
                                    <p:animMotion origin="layout" path="M 4.05157E-6 -4.90241E-7 L 4.05157E-6 -0.05447 " pathEditMode="relative" rAng="0" ptsTypes="AA">
                                      <p:cBhvr>
                                        <p:cTn id="24" dur="500" spd="-100000" fill="hold"/>
                                        <p:tgtEl>
                                          <p:spTgt spid="4"/>
                                        </p:tgtEl>
                                        <p:attrNameLst>
                                          <p:attrName>ppt_x</p:attrName>
                                          <p:attrName>ppt_y</p:attrName>
                                        </p:attrNameLst>
                                      </p:cBhvr>
                                      <p:rCtr x="0" y="-2724"/>
                                    </p:animMotion>
                                  </p:childTnLst>
                                </p:cTn>
                              </p:par>
                              <p:par>
                                <p:cTn id="25" presetID="53" presetClass="entr" presetSubtype="16" fill="hold" nodeType="withEffect">
                                  <p:stCondLst>
                                    <p:cond delay="400"/>
                                  </p:stCondLst>
                                  <p:childTnLst>
                                    <p:set>
                                      <p:cBhvr>
                                        <p:cTn id="26" dur="1" fill="hold">
                                          <p:stCondLst>
                                            <p:cond delay="0"/>
                                          </p:stCondLst>
                                        </p:cTn>
                                        <p:tgtEl>
                                          <p:spTgt spid="32"/>
                                        </p:tgtEl>
                                        <p:attrNameLst>
                                          <p:attrName>style.visibility</p:attrName>
                                        </p:attrNameLst>
                                      </p:cBhvr>
                                      <p:to>
                                        <p:strVal val="visible"/>
                                      </p:to>
                                    </p:set>
                                    <p:anim calcmode="lin" valueType="num">
                                      <p:cBhvr>
                                        <p:cTn id="27" dur="500" fill="hold"/>
                                        <p:tgtEl>
                                          <p:spTgt spid="32"/>
                                        </p:tgtEl>
                                        <p:attrNameLst>
                                          <p:attrName>ppt_w</p:attrName>
                                        </p:attrNameLst>
                                      </p:cBhvr>
                                      <p:tavLst>
                                        <p:tav tm="0">
                                          <p:val>
                                            <p:fltVal val="0"/>
                                          </p:val>
                                        </p:tav>
                                        <p:tav tm="100000">
                                          <p:val>
                                            <p:strVal val="#ppt_w"/>
                                          </p:val>
                                        </p:tav>
                                      </p:tavLst>
                                    </p:anim>
                                    <p:anim calcmode="lin" valueType="num">
                                      <p:cBhvr>
                                        <p:cTn id="28" dur="500" fill="hold"/>
                                        <p:tgtEl>
                                          <p:spTgt spid="32"/>
                                        </p:tgtEl>
                                        <p:attrNameLst>
                                          <p:attrName>ppt_h</p:attrName>
                                        </p:attrNameLst>
                                      </p:cBhvr>
                                      <p:tavLst>
                                        <p:tav tm="0">
                                          <p:val>
                                            <p:fltVal val="0"/>
                                          </p:val>
                                        </p:tav>
                                        <p:tav tm="100000">
                                          <p:val>
                                            <p:strVal val="#ppt_h"/>
                                          </p:val>
                                        </p:tav>
                                      </p:tavLst>
                                    </p:anim>
                                    <p:animEffect transition="in" filter="fade">
                                      <p:cBhvr>
                                        <p:cTn id="29" dur="500"/>
                                        <p:tgtEl>
                                          <p:spTgt spid="32"/>
                                        </p:tgtEl>
                                      </p:cBhvr>
                                    </p:animEffect>
                                  </p:childTnLst>
                                </p:cTn>
                              </p:par>
                              <p:par>
                                <p:cTn id="30" presetID="10" presetClass="entr" presetSubtype="0" fill="hold" grpId="0" nodeType="withEffect">
                                  <p:stCondLst>
                                    <p:cond delay="40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par>
                                <p:cTn id="33" presetID="42" presetClass="path" presetSubtype="0" decel="100000" fill="hold" grpId="1" nodeType="withEffect">
                                  <p:stCondLst>
                                    <p:cond delay="400"/>
                                  </p:stCondLst>
                                  <p:childTnLst>
                                    <p:animMotion origin="layout" path="M -2.00664E-6 -4.90241E-7 L -2.00664E-6 -0.05447 " pathEditMode="relative" rAng="0" ptsTypes="AA">
                                      <p:cBhvr>
                                        <p:cTn id="34" dur="500" spd="-100000" fill="hold"/>
                                        <p:tgtEl>
                                          <p:spTgt spid="5"/>
                                        </p:tgtEl>
                                        <p:attrNameLst>
                                          <p:attrName>ppt_x</p:attrName>
                                          <p:attrName>ppt_y</p:attrName>
                                        </p:attrNameLst>
                                      </p:cBhvr>
                                      <p:rCtr x="0" y="-27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A749A-2A99-4DB1-8566-47BDD4370A88}"/>
              </a:ext>
            </a:extLst>
          </p:cNvPr>
          <p:cNvSpPr>
            <a:spLocks noGrp="1"/>
          </p:cNvSpPr>
          <p:nvPr>
            <p:ph type="title"/>
          </p:nvPr>
        </p:nvSpPr>
        <p:spPr/>
        <p:txBody>
          <a:bodyPr/>
          <a:lstStyle/>
          <a:p>
            <a:r>
              <a:rPr lang="en-US" dirty="0"/>
              <a:t>Serverless Components in Azure</a:t>
            </a:r>
          </a:p>
        </p:txBody>
      </p:sp>
      <p:pic>
        <p:nvPicPr>
          <p:cNvPr id="5" name="Picture 4">
            <a:extLst>
              <a:ext uri="{FF2B5EF4-FFF2-40B4-BE49-F238E27FC236}">
                <a16:creationId xmlns:a16="http://schemas.microsoft.com/office/drawing/2014/main" id="{6F24AD6E-16ED-49F2-AB80-8A99F420C5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6922" y="1860205"/>
            <a:ext cx="1657116" cy="1657116"/>
          </a:xfrm>
          <a:prstGeom prst="rect">
            <a:avLst/>
          </a:prstGeom>
        </p:spPr>
      </p:pic>
      <p:pic>
        <p:nvPicPr>
          <p:cNvPr id="7" name="Picture 6">
            <a:extLst>
              <a:ext uri="{FF2B5EF4-FFF2-40B4-BE49-F238E27FC236}">
                <a16:creationId xmlns:a16="http://schemas.microsoft.com/office/drawing/2014/main" id="{AB5A08FC-56E2-4FA7-BF68-EDAF8F2BD4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9589" y="1860205"/>
            <a:ext cx="1657116" cy="1657116"/>
          </a:xfrm>
          <a:prstGeom prst="rect">
            <a:avLst/>
          </a:prstGeom>
        </p:spPr>
      </p:pic>
      <p:sp>
        <p:nvSpPr>
          <p:cNvPr id="8" name="TextBox 7">
            <a:extLst>
              <a:ext uri="{FF2B5EF4-FFF2-40B4-BE49-F238E27FC236}">
                <a16:creationId xmlns:a16="http://schemas.microsoft.com/office/drawing/2014/main" id="{F9BA576E-40C4-457C-B943-A999D7511815}"/>
              </a:ext>
            </a:extLst>
          </p:cNvPr>
          <p:cNvSpPr txBox="1"/>
          <p:nvPr/>
        </p:nvSpPr>
        <p:spPr>
          <a:xfrm>
            <a:off x="4521510" y="4037775"/>
            <a:ext cx="3186375"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Serverless Workflow </a:t>
            </a:r>
          </a:p>
        </p:txBody>
      </p:sp>
      <p:sp>
        <p:nvSpPr>
          <p:cNvPr id="9" name="TextBox 8">
            <a:extLst>
              <a:ext uri="{FF2B5EF4-FFF2-40B4-BE49-F238E27FC236}">
                <a16:creationId xmlns:a16="http://schemas.microsoft.com/office/drawing/2014/main" id="{57AE4489-33FC-4FF7-95D5-1C361A9275BB}"/>
              </a:ext>
            </a:extLst>
          </p:cNvPr>
          <p:cNvSpPr txBox="1"/>
          <p:nvPr/>
        </p:nvSpPr>
        <p:spPr>
          <a:xfrm>
            <a:off x="501290" y="4037775"/>
            <a:ext cx="3186375"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Serverless Compute </a:t>
            </a:r>
          </a:p>
        </p:txBody>
      </p:sp>
      <p:sp>
        <p:nvSpPr>
          <p:cNvPr id="10" name="TextBox 9">
            <a:extLst>
              <a:ext uri="{FF2B5EF4-FFF2-40B4-BE49-F238E27FC236}">
                <a16:creationId xmlns:a16="http://schemas.microsoft.com/office/drawing/2014/main" id="{06842CDF-CC9C-442C-B6F1-03659598F883}"/>
              </a:ext>
            </a:extLst>
          </p:cNvPr>
          <p:cNvSpPr txBox="1"/>
          <p:nvPr/>
        </p:nvSpPr>
        <p:spPr>
          <a:xfrm>
            <a:off x="8443707" y="4037775"/>
            <a:ext cx="3186375"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Serverless Events </a:t>
            </a:r>
          </a:p>
        </p:txBody>
      </p:sp>
      <p:pic>
        <p:nvPicPr>
          <p:cNvPr id="12" name="Graphic 11">
            <a:extLst>
              <a:ext uri="{FF2B5EF4-FFF2-40B4-BE49-F238E27FC236}">
                <a16:creationId xmlns:a16="http://schemas.microsoft.com/office/drawing/2014/main" id="{422F91C3-D5F7-49B3-A19A-37432F5D418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47287" y="2045726"/>
            <a:ext cx="1286074" cy="1286074"/>
          </a:xfrm>
          <a:prstGeom prst="rect">
            <a:avLst/>
          </a:prstGeom>
        </p:spPr>
      </p:pic>
      <p:sp>
        <p:nvSpPr>
          <p:cNvPr id="13" name="TextBox 12">
            <a:extLst>
              <a:ext uri="{FF2B5EF4-FFF2-40B4-BE49-F238E27FC236}">
                <a16:creationId xmlns:a16="http://schemas.microsoft.com/office/drawing/2014/main" id="{FD20415A-2DC8-4574-8184-8B4720420274}"/>
              </a:ext>
            </a:extLst>
          </p:cNvPr>
          <p:cNvSpPr txBox="1"/>
          <p:nvPr/>
        </p:nvSpPr>
        <p:spPr>
          <a:xfrm>
            <a:off x="979058" y="3300239"/>
            <a:ext cx="1927905" cy="664797"/>
          </a:xfrm>
          <a:prstGeom prst="rect">
            <a:avLst/>
          </a:prstGeom>
          <a:noFill/>
        </p:spPr>
        <p:txBody>
          <a:bodyPr wrap="square" lIns="182880" tIns="146304" rIns="182880" bIns="146304" rtlCol="0" anchor="ctr">
            <a:spAutoFit/>
          </a:bodyPr>
          <a:lstStyle/>
          <a:p>
            <a:pPr algn="ctr">
              <a:spcAft>
                <a:spcPts val="600"/>
              </a:spcAft>
            </a:pPr>
            <a:r>
              <a:rPr lang="en-US" sz="2400" b="1" dirty="0">
                <a:gradFill>
                  <a:gsLst>
                    <a:gs pos="2917">
                      <a:schemeClr val="tx1"/>
                    </a:gs>
                    <a:gs pos="30000">
                      <a:schemeClr val="tx1"/>
                    </a:gs>
                  </a:gsLst>
                  <a:lin ang="5400000" scaled="0"/>
                </a:gradFill>
              </a:rPr>
              <a:t>Functions</a:t>
            </a:r>
          </a:p>
        </p:txBody>
      </p:sp>
      <p:sp>
        <p:nvSpPr>
          <p:cNvPr id="14" name="TextBox 13">
            <a:extLst>
              <a:ext uri="{FF2B5EF4-FFF2-40B4-BE49-F238E27FC236}">
                <a16:creationId xmlns:a16="http://schemas.microsoft.com/office/drawing/2014/main" id="{44F98320-8B42-4489-9980-606D36775C69}"/>
              </a:ext>
            </a:extLst>
          </p:cNvPr>
          <p:cNvSpPr txBox="1"/>
          <p:nvPr/>
        </p:nvSpPr>
        <p:spPr>
          <a:xfrm>
            <a:off x="4423487" y="3300240"/>
            <a:ext cx="3043328" cy="664797"/>
          </a:xfrm>
          <a:prstGeom prst="rect">
            <a:avLst/>
          </a:prstGeom>
          <a:noFill/>
        </p:spPr>
        <p:txBody>
          <a:bodyPr wrap="square" lIns="182880" tIns="146304" rIns="182880" bIns="146304" rtlCol="0" anchor="ctr">
            <a:spAutoFit/>
          </a:bodyPr>
          <a:lstStyle/>
          <a:p>
            <a:pPr algn="ctr">
              <a:spcAft>
                <a:spcPts val="600"/>
              </a:spcAft>
            </a:pPr>
            <a:r>
              <a:rPr lang="en-US" sz="2400" b="1" dirty="0">
                <a:gradFill>
                  <a:gsLst>
                    <a:gs pos="2917">
                      <a:schemeClr val="tx1"/>
                    </a:gs>
                    <a:gs pos="30000">
                      <a:schemeClr val="tx1"/>
                    </a:gs>
                  </a:gsLst>
                  <a:lin ang="5400000" scaled="0"/>
                </a:gradFill>
              </a:rPr>
              <a:t>Logic Apps</a:t>
            </a:r>
          </a:p>
        </p:txBody>
      </p:sp>
      <p:sp>
        <p:nvSpPr>
          <p:cNvPr id="15" name="TextBox 14">
            <a:extLst>
              <a:ext uri="{FF2B5EF4-FFF2-40B4-BE49-F238E27FC236}">
                <a16:creationId xmlns:a16="http://schemas.microsoft.com/office/drawing/2014/main" id="{F27C3BAE-4650-4C37-AE84-C3BC95D80054}"/>
              </a:ext>
            </a:extLst>
          </p:cNvPr>
          <p:cNvSpPr txBox="1"/>
          <p:nvPr/>
        </p:nvSpPr>
        <p:spPr>
          <a:xfrm>
            <a:off x="8726371" y="3300240"/>
            <a:ext cx="1927905" cy="664797"/>
          </a:xfrm>
          <a:prstGeom prst="rect">
            <a:avLst/>
          </a:prstGeom>
          <a:noFill/>
        </p:spPr>
        <p:txBody>
          <a:bodyPr wrap="square" lIns="182880" tIns="146304" rIns="182880" bIns="146304" rtlCol="0" anchor="ctr">
            <a:spAutoFit/>
          </a:bodyPr>
          <a:lstStyle/>
          <a:p>
            <a:pPr algn="ctr">
              <a:spcAft>
                <a:spcPts val="600"/>
              </a:spcAft>
            </a:pPr>
            <a:r>
              <a:rPr lang="en-US" sz="2400" b="1" dirty="0">
                <a:gradFill>
                  <a:gsLst>
                    <a:gs pos="2917">
                      <a:schemeClr val="tx1"/>
                    </a:gs>
                    <a:gs pos="30000">
                      <a:schemeClr val="tx1"/>
                    </a:gs>
                  </a:gsLst>
                  <a:lin ang="5400000" scaled="0"/>
                </a:gradFill>
              </a:rPr>
              <a:t>Event Grid</a:t>
            </a:r>
          </a:p>
        </p:txBody>
      </p:sp>
    </p:spTree>
    <p:extLst>
      <p:ext uri="{BB962C8B-B14F-4D97-AF65-F5344CB8AC3E}">
        <p14:creationId xmlns:p14="http://schemas.microsoft.com/office/powerpoint/2010/main" val="384007261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lus 17"/>
          <p:cNvSpPr/>
          <p:nvPr/>
        </p:nvSpPr>
        <p:spPr bwMode="auto">
          <a:xfrm>
            <a:off x="5683283" y="3332778"/>
            <a:ext cx="787531" cy="684279"/>
          </a:xfrm>
          <a:prstGeom prst="mathPlus">
            <a:avLst>
              <a:gd name="adj1" fmla="val 8757"/>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TextBox 18"/>
          <p:cNvSpPr txBox="1"/>
          <p:nvPr/>
        </p:nvSpPr>
        <p:spPr>
          <a:xfrm>
            <a:off x="2392595" y="2010291"/>
            <a:ext cx="1866953" cy="566937"/>
          </a:xfrm>
          <a:prstGeom prst="rect">
            <a:avLst/>
          </a:prstGeom>
          <a:noFill/>
        </p:spPr>
        <p:txBody>
          <a:bodyPr wrap="square" lIns="182828" tIns="146263" rIns="182828" bIns="146263" rtlCol="0">
            <a:spAutoFit/>
          </a:bodyPr>
          <a:lstStyle/>
          <a:p>
            <a:pPr marL="0" marR="0" lvl="0" indent="0" algn="ctr" defTabSz="914192" rtl="0" eaLnBrk="1" fontAlgn="auto" latinLnBrk="0" hangingPunct="1">
              <a:lnSpc>
                <a:spcPct val="90000"/>
              </a:lnSpc>
              <a:spcBef>
                <a:spcPts val="0"/>
              </a:spcBef>
              <a:spcAft>
                <a:spcPts val="600"/>
              </a:spcAft>
              <a:buClrTx/>
              <a:buSzTx/>
              <a:buFontTx/>
              <a:buNone/>
              <a:tabLst/>
              <a:defRPr/>
            </a:pPr>
            <a:r>
              <a:rPr kumimoji="0" lang="en-US" sz="1961" b="0" i="0" u="none" strike="noStrike" kern="0" cap="none" spc="0" normalizeH="0" baseline="0" noProof="0">
                <a:ln>
                  <a:noFill/>
                </a:ln>
                <a:gradFill>
                  <a:gsLst>
                    <a:gs pos="2917">
                      <a:srgbClr val="353535"/>
                    </a:gs>
                    <a:gs pos="30000">
                      <a:srgbClr val="353535"/>
                    </a:gs>
                  </a:gsLst>
                  <a:lin ang="5400000" scaled="0"/>
                </a:gradFill>
                <a:effectLst/>
                <a:uLnTx/>
                <a:uFillTx/>
                <a:latin typeface="Segoe UI"/>
                <a:ea typeface="+mn-ea"/>
                <a:cs typeface="+mn-cs"/>
              </a:rPr>
              <a:t>Code</a:t>
            </a:r>
          </a:p>
        </p:txBody>
      </p:sp>
      <p:sp>
        <p:nvSpPr>
          <p:cNvPr id="20" name="TextBox 19"/>
          <p:cNvSpPr txBox="1"/>
          <p:nvPr/>
        </p:nvSpPr>
        <p:spPr>
          <a:xfrm>
            <a:off x="7569697" y="2010291"/>
            <a:ext cx="1866953" cy="566937"/>
          </a:xfrm>
          <a:prstGeom prst="rect">
            <a:avLst/>
          </a:prstGeom>
          <a:noFill/>
        </p:spPr>
        <p:txBody>
          <a:bodyPr wrap="square" lIns="182828" tIns="146263" rIns="182828" bIns="146263" rtlCol="0">
            <a:spAutoFit/>
          </a:bodyPr>
          <a:lstStyle/>
          <a:p>
            <a:pPr marL="0" marR="0" lvl="0" indent="0" algn="ctr" defTabSz="914192" rtl="0" eaLnBrk="1" fontAlgn="auto" latinLnBrk="0" hangingPunct="1">
              <a:lnSpc>
                <a:spcPct val="90000"/>
              </a:lnSpc>
              <a:spcBef>
                <a:spcPts val="0"/>
              </a:spcBef>
              <a:spcAft>
                <a:spcPts val="600"/>
              </a:spcAft>
              <a:buClrTx/>
              <a:buSzTx/>
              <a:buFontTx/>
              <a:buNone/>
              <a:tabLst/>
              <a:defRPr/>
            </a:pPr>
            <a:r>
              <a:rPr kumimoji="0" lang="en-US" sz="1961" b="0" i="0" u="none" strike="noStrike" kern="0" cap="none" spc="0" normalizeH="0" baseline="0" noProof="0">
                <a:ln>
                  <a:noFill/>
                </a:ln>
                <a:gradFill>
                  <a:gsLst>
                    <a:gs pos="2917">
                      <a:srgbClr val="353535"/>
                    </a:gs>
                    <a:gs pos="30000">
                      <a:srgbClr val="353535"/>
                    </a:gs>
                  </a:gsLst>
                  <a:lin ang="5400000" scaled="0"/>
                </a:gradFill>
                <a:effectLst/>
                <a:uLnTx/>
                <a:uFillTx/>
                <a:latin typeface="Segoe UI"/>
                <a:ea typeface="+mn-ea"/>
                <a:cs typeface="+mn-cs"/>
              </a:rPr>
              <a:t>Events + data</a:t>
            </a:r>
          </a:p>
        </p:txBody>
      </p:sp>
      <p:sp>
        <p:nvSpPr>
          <p:cNvPr id="25" name="TextBox 24"/>
          <p:cNvSpPr txBox="1"/>
          <p:nvPr/>
        </p:nvSpPr>
        <p:spPr>
          <a:xfrm>
            <a:off x="5045044" y="2010291"/>
            <a:ext cx="2197086" cy="566937"/>
          </a:xfrm>
          <a:prstGeom prst="rect">
            <a:avLst/>
          </a:prstGeom>
          <a:noFill/>
        </p:spPr>
        <p:txBody>
          <a:bodyPr wrap="square" lIns="182828" tIns="146263" rIns="182828" bIns="146263" rtlCol="0">
            <a:spAutoFit/>
          </a:bodyPr>
          <a:lstStyle/>
          <a:p>
            <a:pPr marL="0" marR="0" lvl="0" indent="0" algn="ctr" defTabSz="914192" rtl="0" eaLnBrk="1" fontAlgn="auto" latinLnBrk="0" hangingPunct="1">
              <a:lnSpc>
                <a:spcPct val="90000"/>
              </a:lnSpc>
              <a:spcBef>
                <a:spcPts val="0"/>
              </a:spcBef>
              <a:spcAft>
                <a:spcPts val="600"/>
              </a:spcAft>
              <a:buClrTx/>
              <a:buSzTx/>
              <a:buFontTx/>
              <a:buNone/>
              <a:tabLst/>
              <a:defRPr/>
            </a:pPr>
            <a:r>
              <a:rPr kumimoji="0" lang="en-US" sz="1961" b="0" i="0" u="none" strike="noStrike" kern="0" cap="none" spc="0" normalizeH="0" baseline="0" noProof="0">
                <a:ln>
                  <a:noFill/>
                </a:ln>
                <a:gradFill>
                  <a:gsLst>
                    <a:gs pos="2917">
                      <a:srgbClr val="353535"/>
                    </a:gs>
                    <a:gs pos="30000">
                      <a:srgbClr val="353535"/>
                    </a:gs>
                  </a:gsLst>
                  <a:lin ang="5400000" scaled="0"/>
                </a:gradFill>
                <a:effectLst/>
                <a:uLnTx/>
                <a:uFillTx/>
                <a:latin typeface="Segoe UI"/>
                <a:ea typeface="+mn-ea"/>
                <a:cs typeface="+mn-cs"/>
              </a:rPr>
              <a:t>Azure Functions</a:t>
            </a:r>
          </a:p>
        </p:txBody>
      </p:sp>
      <p:pic>
        <p:nvPicPr>
          <p:cNvPr id="16" name="Picture 15"/>
          <p:cNvPicPr>
            <a:picLocks noChangeAspect="1"/>
          </p:cNvPicPr>
          <p:nvPr/>
        </p:nvPicPr>
        <p:blipFill rotWithShape="1">
          <a:blip r:embed="rId3" cstate="print">
            <a:extLst>
              <a:ext uri="{28A0092B-C50C-407E-A947-70E740481C1C}">
                <a14:useLocalDpi xmlns:a14="http://schemas.microsoft.com/office/drawing/2010/main" val="0"/>
              </a:ext>
            </a:extLst>
          </a:blip>
          <a:srcRect r="65320"/>
          <a:stretch/>
        </p:blipFill>
        <p:spPr>
          <a:xfrm>
            <a:off x="1753188" y="2349836"/>
            <a:ext cx="1016723" cy="2793834"/>
          </a:xfrm>
          <a:prstGeom prst="rect">
            <a:avLst/>
          </a:prstGeom>
        </p:spPr>
      </p:pic>
      <p:pic>
        <p:nvPicPr>
          <p:cNvPr id="17" name="Picture 16"/>
          <p:cNvPicPr>
            <a:picLocks noChangeAspect="1"/>
          </p:cNvPicPr>
          <p:nvPr/>
        </p:nvPicPr>
        <p:blipFill rotWithShape="1">
          <a:blip r:embed="rId3" cstate="print">
            <a:extLst>
              <a:ext uri="{28A0092B-C50C-407E-A947-70E740481C1C}">
                <a14:useLocalDpi xmlns:a14="http://schemas.microsoft.com/office/drawing/2010/main" val="0"/>
              </a:ext>
            </a:extLst>
          </a:blip>
          <a:srcRect l="66505"/>
          <a:stretch/>
        </p:blipFill>
        <p:spPr>
          <a:xfrm>
            <a:off x="3689950" y="2337638"/>
            <a:ext cx="981977" cy="2793834"/>
          </a:xfrm>
          <a:prstGeom prst="rect">
            <a:avLst/>
          </a:prstGeom>
        </p:spPr>
      </p:pic>
      <p:pic>
        <p:nvPicPr>
          <p:cNvPr id="22" name="slash"/>
          <p:cNvPicPr>
            <a:picLocks noChangeAspect="1"/>
          </p:cNvPicPr>
          <p:nvPr/>
        </p:nvPicPr>
        <p:blipFill rotWithShape="1">
          <a:blip r:embed="rId3" cstate="print">
            <a:extLst>
              <a:ext uri="{28A0092B-C50C-407E-A947-70E740481C1C}">
                <a14:useLocalDpi xmlns:a14="http://schemas.microsoft.com/office/drawing/2010/main" val="0"/>
              </a:ext>
            </a:extLst>
          </a:blip>
          <a:srcRect l="32808" r="35159"/>
          <a:stretch/>
        </p:blipFill>
        <p:spPr>
          <a:xfrm>
            <a:off x="2708801" y="2353144"/>
            <a:ext cx="939112" cy="2793834"/>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93117" y="2387446"/>
            <a:ext cx="3019549" cy="2664659"/>
          </a:xfrm>
          <a:prstGeom prst="rect">
            <a:avLst/>
          </a:prstGeom>
        </p:spPr>
      </p:pic>
      <p:sp>
        <p:nvSpPr>
          <p:cNvPr id="3" name="Title 2">
            <a:extLst>
              <a:ext uri="{FF2B5EF4-FFF2-40B4-BE49-F238E27FC236}">
                <a16:creationId xmlns:a16="http://schemas.microsoft.com/office/drawing/2014/main" id="{CF1AC861-453B-46C5-B5B7-C45AADA905A4}"/>
              </a:ext>
            </a:extLst>
          </p:cNvPr>
          <p:cNvSpPr>
            <a:spLocks noGrp="1"/>
          </p:cNvSpPr>
          <p:nvPr>
            <p:ph type="title"/>
          </p:nvPr>
        </p:nvSpPr>
        <p:spPr/>
        <p:txBody>
          <a:bodyPr/>
          <a:lstStyle/>
          <a:p>
            <a:r>
              <a:rPr lang="en-US" dirty="0"/>
              <a:t>Introducing Azure Functions</a:t>
            </a:r>
          </a:p>
        </p:txBody>
      </p:sp>
    </p:spTree>
    <p:extLst>
      <p:ext uri="{BB962C8B-B14F-4D97-AF65-F5344CB8AC3E}">
        <p14:creationId xmlns:p14="http://schemas.microsoft.com/office/powerpoint/2010/main" val="137034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9"/>
                                        </p:tgtEl>
                                      </p:cBhvr>
                                    </p:animEffect>
                                    <p:set>
                                      <p:cBhvr>
                                        <p:cTn id="10" dur="1" fill="hold">
                                          <p:stCondLst>
                                            <p:cond delay="499"/>
                                          </p:stCondLst>
                                        </p:cTn>
                                        <p:tgtEl>
                                          <p:spTgt spid="19"/>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0"/>
                                        </p:tgtEl>
                                      </p:cBhvr>
                                    </p:animEffect>
                                    <p:set>
                                      <p:cBhvr>
                                        <p:cTn id="13" dur="1" fill="hold">
                                          <p:stCondLst>
                                            <p:cond delay="499"/>
                                          </p:stCondLst>
                                        </p:cTn>
                                        <p:tgtEl>
                                          <p:spTgt spid="20"/>
                                        </p:tgtEl>
                                        <p:attrNameLst>
                                          <p:attrName>style.visibility</p:attrName>
                                        </p:attrNameLst>
                                      </p:cBhvr>
                                      <p:to>
                                        <p:strVal val="hidden"/>
                                      </p:to>
                                    </p:set>
                                  </p:childTnLst>
                                </p:cTn>
                              </p:par>
                              <p:par>
                                <p:cTn id="14" presetID="42" presetClass="path" presetSubtype="0" decel="100000" fill="hold" nodeType="withEffect">
                                  <p:stCondLst>
                                    <p:cond delay="0"/>
                                  </p:stCondLst>
                                  <p:childTnLst>
                                    <p:animMotion origin="layout" path="M 4.61067E-6 -2.12438E-6 L -0.19441 -0.00567 " pathEditMode="relative" rAng="0" ptsTypes="AA">
                                      <p:cBhvr>
                                        <p:cTn id="15" dur="750" fill="hold"/>
                                        <p:tgtEl>
                                          <p:spTgt spid="21"/>
                                        </p:tgtEl>
                                        <p:attrNameLst>
                                          <p:attrName>ppt_x</p:attrName>
                                          <p:attrName>ppt_y</p:attrName>
                                        </p:attrNameLst>
                                      </p:cBhvr>
                                      <p:rCtr x="-9727" y="-295"/>
                                    </p:animMotion>
                                  </p:childTnLst>
                                </p:cTn>
                              </p:par>
                              <p:par>
                                <p:cTn id="16" presetID="42" presetClass="path" presetSubtype="0" decel="100000" fill="hold" nodeType="withEffect">
                                  <p:stCondLst>
                                    <p:cond delay="0"/>
                                  </p:stCondLst>
                                  <p:childTnLst>
                                    <p:animMotion origin="layout" path="M -3.57672E-6 -4.99319E-7 L 0.23296 -0.00658 " pathEditMode="relative" rAng="0" ptsTypes="AA">
                                      <p:cBhvr>
                                        <p:cTn id="17" dur="750" fill="hold"/>
                                        <p:tgtEl>
                                          <p:spTgt spid="16"/>
                                        </p:tgtEl>
                                        <p:attrNameLst>
                                          <p:attrName>ppt_x</p:attrName>
                                          <p:attrName>ppt_y</p:attrName>
                                        </p:attrNameLst>
                                      </p:cBhvr>
                                      <p:rCtr x="11642" y="-340"/>
                                    </p:animMotion>
                                  </p:childTnLst>
                                </p:cTn>
                              </p:par>
                              <p:par>
                                <p:cTn id="18" presetID="42" presetClass="path" presetSubtype="0" decel="100000" fill="hold" nodeType="withEffect">
                                  <p:stCondLst>
                                    <p:cond delay="0"/>
                                  </p:stCondLst>
                                  <p:childTnLst>
                                    <p:animMotion origin="layout" path="M -4.43707E-6 -4.79346E-6 L 0.23513 -0.00658 " pathEditMode="relative" rAng="0" ptsTypes="AA">
                                      <p:cBhvr>
                                        <p:cTn id="19" dur="750" fill="hold"/>
                                        <p:tgtEl>
                                          <p:spTgt spid="17"/>
                                        </p:tgtEl>
                                        <p:attrNameLst>
                                          <p:attrName>ppt_x</p:attrName>
                                          <p:attrName>ppt_y</p:attrName>
                                        </p:attrNameLst>
                                      </p:cBhvr>
                                      <p:rCtr x="11756" y="-340"/>
                                    </p:animMotion>
                                  </p:childTnLst>
                                </p:cTn>
                              </p:par>
                              <p:par>
                                <p:cTn id="20" presetID="42" presetClass="path" presetSubtype="0" decel="100000" fill="hold" nodeType="withEffect">
                                  <p:stCondLst>
                                    <p:cond delay="0"/>
                                  </p:stCondLst>
                                  <p:childTnLst>
                                    <p:animMotion origin="layout" path="M 1.33265E-6 -4.42578E-6 L 0.23219 -0.00658 " pathEditMode="relative" rAng="0" ptsTypes="AA">
                                      <p:cBhvr>
                                        <p:cTn id="21" dur="750" fill="hold"/>
                                        <p:tgtEl>
                                          <p:spTgt spid="22"/>
                                        </p:tgtEl>
                                        <p:attrNameLst>
                                          <p:attrName>ppt_x</p:attrName>
                                          <p:attrName>ppt_y</p:attrName>
                                        </p:attrNameLst>
                                      </p:cBhvr>
                                      <p:rCtr x="11603" y="-340"/>
                                    </p:animMotion>
                                  </p:childTnLst>
                                </p:cTn>
                              </p:par>
                              <p:par>
                                <p:cTn id="22" presetID="6" presetClass="emph" presetSubtype="0" decel="100000" fill="hold" nodeType="withEffect">
                                  <p:stCondLst>
                                    <p:cond delay="300"/>
                                  </p:stCondLst>
                                  <p:childTnLst>
                                    <p:animScale>
                                      <p:cBhvr>
                                        <p:cTn id="23" dur="450" fill="hold"/>
                                        <p:tgtEl>
                                          <p:spTgt spid="22"/>
                                        </p:tgtEl>
                                      </p:cBhvr>
                                      <p:by x="0" y="0"/>
                                    </p:animScale>
                                  </p:childTnLst>
                                </p:cTn>
                              </p:par>
                              <p:par>
                                <p:cTn id="24" presetID="10" presetClass="entr" presetSubtype="0" fill="hold" grpId="0" nodeType="withEffect">
                                  <p:stCondLst>
                                    <p:cond delay="75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42" presetClass="path" presetSubtype="0" decel="100000" fill="hold" grpId="1" nodeType="withEffect">
                                  <p:stCondLst>
                                    <p:cond delay="750"/>
                                  </p:stCondLst>
                                  <p:childTnLst>
                                    <p:animMotion origin="layout" path="M 5.38678E-7 3.15933E-6 L 5.38678E-7 -0.05447 " pathEditMode="relative" rAng="0" ptsTypes="AA">
                                      <p:cBhvr>
                                        <p:cTn id="28" dur="500" spd="-100000" fill="hold"/>
                                        <p:tgtEl>
                                          <p:spTgt spid="25"/>
                                        </p:tgtEl>
                                        <p:attrNameLst>
                                          <p:attrName>ppt_x</p:attrName>
                                          <p:attrName>ppt_y</p:attrName>
                                        </p:attrNameLst>
                                      </p:cBhvr>
                                      <p:rCtr x="0" y="-27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p:bldP spid="25" grpId="0"/>
      <p:bldP spid="25"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CCCBFD8-A718-4EE4-8FCD-BB5DE4771539}"/>
              </a:ext>
            </a:extLst>
          </p:cNvPr>
          <p:cNvSpPr>
            <a:spLocks noGrp="1"/>
          </p:cNvSpPr>
          <p:nvPr>
            <p:ph type="title"/>
          </p:nvPr>
        </p:nvSpPr>
        <p:spPr>
          <a:xfrm>
            <a:off x="274638" y="0"/>
            <a:ext cx="11889564" cy="917575"/>
          </a:xfrm>
        </p:spPr>
        <p:txBody>
          <a:bodyPr/>
          <a:lstStyle/>
          <a:p>
            <a:r>
              <a:rPr lang="en-US" dirty="0"/>
              <a:t>Triggers and Bindings</a:t>
            </a:r>
          </a:p>
        </p:txBody>
      </p:sp>
      <p:graphicFrame>
        <p:nvGraphicFramePr>
          <p:cNvPr id="4" name="Table 3">
            <a:extLst>
              <a:ext uri="{FF2B5EF4-FFF2-40B4-BE49-F238E27FC236}">
                <a16:creationId xmlns:a16="http://schemas.microsoft.com/office/drawing/2014/main" id="{0900AC3A-1C7E-44EA-B487-61E3F3F52A60}"/>
              </a:ext>
            </a:extLst>
          </p:cNvPr>
          <p:cNvGraphicFramePr>
            <a:graphicFrameLocks noGrp="1"/>
          </p:cNvGraphicFramePr>
          <p:nvPr>
            <p:extLst>
              <p:ext uri="{D42A27DB-BD31-4B8C-83A1-F6EECF244321}">
                <p14:modId xmlns:p14="http://schemas.microsoft.com/office/powerpoint/2010/main" val="2536186050"/>
              </p:ext>
            </p:extLst>
          </p:nvPr>
        </p:nvGraphicFramePr>
        <p:xfrm>
          <a:off x="1057106" y="917575"/>
          <a:ext cx="8882231" cy="5073885"/>
        </p:xfrm>
        <a:graphic>
          <a:graphicData uri="http://schemas.openxmlformats.org/drawingml/2006/table">
            <a:tbl>
              <a:tblPr firstRow="1">
                <a:tableStyleId>{69012ECD-51FC-41F1-AA8D-1B2483CD663E}</a:tableStyleId>
              </a:tblPr>
              <a:tblGrid>
                <a:gridCol w="2907094">
                  <a:extLst>
                    <a:ext uri="{9D8B030D-6E8A-4147-A177-3AD203B41FA5}">
                      <a16:colId xmlns:a16="http://schemas.microsoft.com/office/drawing/2014/main" val="1143622563"/>
                    </a:ext>
                  </a:extLst>
                </a:gridCol>
                <a:gridCol w="2459025">
                  <a:extLst>
                    <a:ext uri="{9D8B030D-6E8A-4147-A177-3AD203B41FA5}">
                      <a16:colId xmlns:a16="http://schemas.microsoft.com/office/drawing/2014/main" val="3084594242"/>
                    </a:ext>
                  </a:extLst>
                </a:gridCol>
                <a:gridCol w="1272983">
                  <a:extLst>
                    <a:ext uri="{9D8B030D-6E8A-4147-A177-3AD203B41FA5}">
                      <a16:colId xmlns:a16="http://schemas.microsoft.com/office/drawing/2014/main" val="468941877"/>
                    </a:ext>
                  </a:extLst>
                </a:gridCol>
                <a:gridCol w="986977">
                  <a:extLst>
                    <a:ext uri="{9D8B030D-6E8A-4147-A177-3AD203B41FA5}">
                      <a16:colId xmlns:a16="http://schemas.microsoft.com/office/drawing/2014/main" val="2039299647"/>
                    </a:ext>
                  </a:extLst>
                </a:gridCol>
                <a:gridCol w="1256152">
                  <a:extLst>
                    <a:ext uri="{9D8B030D-6E8A-4147-A177-3AD203B41FA5}">
                      <a16:colId xmlns:a16="http://schemas.microsoft.com/office/drawing/2014/main" val="1108133274"/>
                    </a:ext>
                  </a:extLst>
                </a:gridCol>
              </a:tblGrid>
              <a:tr h="412511">
                <a:tc>
                  <a:txBody>
                    <a:bodyPr/>
                    <a:lstStyle/>
                    <a:p>
                      <a:r>
                        <a:rPr lang="en-US" sz="1800" dirty="0"/>
                        <a:t>Type</a:t>
                      </a:r>
                      <a:endParaRPr lang="en-US" sz="1800" b="0" dirty="0">
                        <a:gradFill>
                          <a:gsLst>
                            <a:gs pos="0">
                              <a:schemeClr val="bg1"/>
                            </a:gs>
                            <a:gs pos="100000">
                              <a:schemeClr val="bg1"/>
                            </a:gs>
                          </a:gsLst>
                          <a:lin ang="5400000" scaled="0"/>
                        </a:gradFill>
                        <a:latin typeface="Segoe UI Semibold" panose="020B0702040204020203" pitchFamily="34" charset="0"/>
                        <a:cs typeface="Segoe UI Semibold" panose="020B0702040204020203" pitchFamily="34" charset="0"/>
                      </a:endParaRPr>
                    </a:p>
                  </a:txBody>
                  <a:tcPr marL="146304" marR="146304" marT="0" marB="0" anchor="ctr"/>
                </a:tc>
                <a:tc>
                  <a:txBody>
                    <a:bodyPr/>
                    <a:lstStyle/>
                    <a:p>
                      <a:r>
                        <a:rPr lang="en-US" sz="1800" dirty="0"/>
                        <a:t>Service </a:t>
                      </a:r>
                      <a:endParaRPr lang="en-US" sz="1800" b="0" dirty="0">
                        <a:gradFill>
                          <a:gsLst>
                            <a:gs pos="0">
                              <a:schemeClr val="bg1"/>
                            </a:gs>
                            <a:gs pos="100000">
                              <a:schemeClr val="bg1"/>
                            </a:gs>
                          </a:gsLst>
                          <a:lin ang="5400000" scaled="0"/>
                        </a:gradFill>
                        <a:latin typeface="Segoe UI Semibold" panose="020B0702040204020203" pitchFamily="34" charset="0"/>
                        <a:cs typeface="Segoe UI Semibold" panose="020B0702040204020203" pitchFamily="34" charset="0"/>
                      </a:endParaRPr>
                    </a:p>
                  </a:txBody>
                  <a:tcPr marL="146304" marR="146304" marT="0" marB="0" anchor="ctr"/>
                </a:tc>
                <a:tc>
                  <a:txBody>
                    <a:bodyPr/>
                    <a:lstStyle/>
                    <a:p>
                      <a:r>
                        <a:rPr lang="en-US" sz="1800" dirty="0"/>
                        <a:t>Trigger</a:t>
                      </a:r>
                      <a:endParaRPr lang="en-US" sz="1800" b="0" dirty="0">
                        <a:gradFill>
                          <a:gsLst>
                            <a:gs pos="0">
                              <a:schemeClr val="bg1"/>
                            </a:gs>
                            <a:gs pos="100000">
                              <a:schemeClr val="bg1"/>
                            </a:gs>
                          </a:gsLst>
                          <a:lin ang="5400000" scaled="0"/>
                        </a:gradFill>
                        <a:latin typeface="Segoe UI Semibold" panose="020B0702040204020203" pitchFamily="34" charset="0"/>
                        <a:cs typeface="Segoe UI Semibold" panose="020B0702040204020203" pitchFamily="34" charset="0"/>
                      </a:endParaRPr>
                    </a:p>
                  </a:txBody>
                  <a:tcPr marL="146304" marR="146304" marT="0" marB="0" anchor="ctr"/>
                </a:tc>
                <a:tc>
                  <a:txBody>
                    <a:bodyPr/>
                    <a:lstStyle/>
                    <a:p>
                      <a:r>
                        <a:rPr lang="en-US" sz="1800" dirty="0"/>
                        <a:t>Input</a:t>
                      </a:r>
                      <a:endParaRPr lang="en-US" sz="1800" b="0" dirty="0">
                        <a:gradFill>
                          <a:gsLst>
                            <a:gs pos="0">
                              <a:schemeClr val="bg1"/>
                            </a:gs>
                            <a:gs pos="100000">
                              <a:schemeClr val="bg1"/>
                            </a:gs>
                          </a:gsLst>
                          <a:lin ang="5400000" scaled="0"/>
                        </a:gradFill>
                        <a:latin typeface="Segoe UI Semibold" panose="020B0702040204020203" pitchFamily="34" charset="0"/>
                        <a:cs typeface="Segoe UI Semibold" panose="020B0702040204020203" pitchFamily="34" charset="0"/>
                      </a:endParaRPr>
                    </a:p>
                  </a:txBody>
                  <a:tcPr marL="146304" marR="146304" marT="0" marB="0" anchor="ctr"/>
                </a:tc>
                <a:tc>
                  <a:txBody>
                    <a:bodyPr/>
                    <a:lstStyle/>
                    <a:p>
                      <a:r>
                        <a:rPr lang="en-US" sz="1800" dirty="0"/>
                        <a:t>Output</a:t>
                      </a:r>
                      <a:endParaRPr lang="en-US" sz="1800" b="0" dirty="0">
                        <a:gradFill>
                          <a:gsLst>
                            <a:gs pos="0">
                              <a:schemeClr val="bg1"/>
                            </a:gs>
                            <a:gs pos="100000">
                              <a:schemeClr val="bg1"/>
                            </a:gs>
                          </a:gsLst>
                          <a:lin ang="5400000" scaled="0"/>
                        </a:gradFill>
                        <a:latin typeface="Segoe UI Semibold" panose="020B0702040204020203" pitchFamily="34" charset="0"/>
                        <a:cs typeface="Segoe UI Semibold" panose="020B0702040204020203" pitchFamily="34" charset="0"/>
                      </a:endParaRPr>
                    </a:p>
                  </a:txBody>
                  <a:tcPr marL="146304" marR="146304" marT="0" marB="0" anchor="ctr"/>
                </a:tc>
                <a:extLst>
                  <a:ext uri="{0D108BD9-81ED-4DB2-BD59-A6C34878D82A}">
                    <a16:rowId xmlns:a16="http://schemas.microsoft.com/office/drawing/2014/main" val="3551086938"/>
                  </a:ext>
                </a:extLst>
              </a:tr>
              <a:tr h="412511">
                <a:tc>
                  <a:txBody>
                    <a:bodyPr/>
                    <a:lstStyle/>
                    <a:p>
                      <a:r>
                        <a:rPr lang="en-US" sz="1400" dirty="0">
                          <a:latin typeface="+mn-lt"/>
                        </a:rPr>
                        <a:t>Schedule</a:t>
                      </a:r>
                      <a:endParaRPr lang="en-US" sz="1400" dirty="0">
                        <a:gradFill>
                          <a:gsLst>
                            <a:gs pos="0">
                              <a:schemeClr val="accent1"/>
                            </a:gs>
                            <a:gs pos="100000">
                              <a:schemeClr val="accent1"/>
                            </a:gs>
                          </a:gsLst>
                          <a:lin ang="5400000" scaled="0"/>
                        </a:gradFill>
                        <a:latin typeface="+mn-lt"/>
                        <a:cs typeface="Segoe UI" panose="020B0502040204020203" pitchFamily="34" charset="0"/>
                      </a:endParaRPr>
                    </a:p>
                  </a:txBody>
                  <a:tcPr marL="146304" marR="146304" marT="0" marB="0" anchor="ctr">
                    <a:lnB w="12700" cap="flat" cmpd="sng" algn="ctr">
                      <a:solidFill>
                        <a:schemeClr val="bg2"/>
                      </a:solidFill>
                      <a:prstDash val="solid"/>
                      <a:round/>
                      <a:headEnd type="none" w="med" len="med"/>
                      <a:tailEnd type="none" w="med" len="med"/>
                    </a:lnB>
                  </a:tcPr>
                </a:tc>
                <a:tc>
                  <a:txBody>
                    <a:bodyPr/>
                    <a:lstStyle/>
                    <a:p>
                      <a:r>
                        <a:rPr lang="en-US" sz="1400" dirty="0">
                          <a:latin typeface="+mn-lt"/>
                        </a:rPr>
                        <a:t>Azure Functions</a:t>
                      </a:r>
                      <a:endParaRPr lang="en-US" sz="1400" dirty="0">
                        <a:gradFill>
                          <a:gsLst>
                            <a:gs pos="0">
                              <a:schemeClr val="tx1"/>
                            </a:gs>
                            <a:gs pos="100000">
                              <a:schemeClr val="tx1"/>
                            </a:gs>
                          </a:gsLst>
                          <a:lin ang="5400000" scaled="0"/>
                        </a:gradFill>
                        <a:latin typeface="+mn-lt"/>
                        <a:cs typeface="Segoe UI" panose="020B0502040204020203" pitchFamily="34" charset="0"/>
                      </a:endParaRPr>
                    </a:p>
                  </a:txBody>
                  <a:tcPr marL="146304" marR="146304" marT="0" marB="0" anchor="ctr">
                    <a:lnB w="12700" cap="flat" cmpd="sng" algn="ctr">
                      <a:solidFill>
                        <a:schemeClr val="bg2"/>
                      </a:solidFill>
                      <a:prstDash val="solid"/>
                      <a:round/>
                      <a:headEnd type="none" w="med" len="med"/>
                      <a:tailEnd type="none" w="med" len="med"/>
                    </a:lnB>
                  </a:tcPr>
                </a:tc>
                <a:tc>
                  <a:txBody>
                    <a:bodyPr/>
                    <a:lstStyle/>
                    <a:p>
                      <a:pPr algn="ctr"/>
                      <a:r>
                        <a:rPr lang="en-US" sz="1800" dirty="0">
                          <a:latin typeface="Wingdings" panose="05000000000000000000" pitchFamily="2" charset="2"/>
                        </a:rPr>
                        <a:t>ü</a:t>
                      </a:r>
                      <a:endParaRPr lang="en-US" sz="900" dirty="0">
                        <a:latin typeface="MS Shell Dlg 2" panose="020B0604030504040204" pitchFamily="34" charset="0"/>
                      </a:endParaRPr>
                    </a:p>
                  </a:txBody>
                  <a:tcPr marL="146304" marR="146304" marT="0" marB="0" anchor="ctr">
                    <a:lnB w="12700" cap="flat" cmpd="sng" algn="ctr">
                      <a:solidFill>
                        <a:schemeClr val="bg2"/>
                      </a:solidFill>
                      <a:prstDash val="solid"/>
                      <a:round/>
                      <a:headEnd type="none" w="med" len="med"/>
                      <a:tailEnd type="none" w="med" len="med"/>
                    </a:lnB>
                  </a:tcPr>
                </a:tc>
                <a:tc>
                  <a:txBody>
                    <a:bodyPr/>
                    <a:lstStyle/>
                    <a:p>
                      <a:pPr algn="ctr"/>
                      <a:endParaRPr lang="en-US"/>
                    </a:p>
                  </a:txBody>
                  <a:tcPr marL="146304" marR="146304" marT="0" marB="0" anchor="ctr">
                    <a:lnB w="12700" cap="flat" cmpd="sng" algn="ctr">
                      <a:solidFill>
                        <a:schemeClr val="bg2"/>
                      </a:solidFill>
                      <a:prstDash val="solid"/>
                      <a:round/>
                      <a:headEnd type="none" w="med" len="med"/>
                      <a:tailEnd type="none" w="med" len="med"/>
                    </a:lnB>
                  </a:tcPr>
                </a:tc>
                <a:tc>
                  <a:txBody>
                    <a:bodyPr/>
                    <a:lstStyle/>
                    <a:p>
                      <a:pPr algn="ctr"/>
                      <a:endParaRPr lang="en-US"/>
                    </a:p>
                  </a:txBody>
                  <a:tcPr marL="146304" marR="146304" marT="0" marB="0" anchor="ctr">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718807915"/>
                  </a:ext>
                </a:extLst>
              </a:tr>
              <a:tr h="412511">
                <a:tc>
                  <a:txBody>
                    <a:bodyPr/>
                    <a:lstStyle/>
                    <a:p>
                      <a:r>
                        <a:rPr lang="en-US" sz="1400" dirty="0">
                          <a:latin typeface="+mn-lt"/>
                        </a:rPr>
                        <a:t>HTTP</a:t>
                      </a:r>
                      <a:endParaRPr lang="en-US" sz="1400" dirty="0">
                        <a:gradFill>
                          <a:gsLst>
                            <a:gs pos="0">
                              <a:schemeClr val="accent1"/>
                            </a:gs>
                            <a:gs pos="100000">
                              <a:schemeClr val="accent1"/>
                            </a:gs>
                          </a:gsLst>
                          <a:lin ang="5400000" scaled="0"/>
                        </a:gradFill>
                        <a:latin typeface="+mn-lt"/>
                        <a:cs typeface="Segoe UI" panose="020B0502040204020203" pitchFamily="34" charset="0"/>
                      </a:endParaRPr>
                    </a:p>
                  </a:txBody>
                  <a:tcPr marL="146304" marR="146304"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400" dirty="0">
                          <a:latin typeface="+mn-lt"/>
                        </a:rPr>
                        <a:t>Azure Functions</a:t>
                      </a:r>
                      <a:endParaRPr lang="en-US" sz="1400" dirty="0">
                        <a:gradFill>
                          <a:gsLst>
                            <a:gs pos="0">
                              <a:schemeClr val="tx1"/>
                            </a:gs>
                            <a:gs pos="100000">
                              <a:schemeClr val="tx1"/>
                            </a:gs>
                          </a:gsLst>
                          <a:lin ang="5400000" scaled="0"/>
                        </a:gradFill>
                        <a:latin typeface="+mn-lt"/>
                        <a:cs typeface="Segoe UI" panose="020B0502040204020203" pitchFamily="34" charset="0"/>
                      </a:endParaRPr>
                    </a:p>
                  </a:txBody>
                  <a:tcPr marL="146304" marR="146304"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6304" marR="146304"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a:p>
                  </a:txBody>
                  <a:tcPr marL="146304" marR="146304"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6304" marR="146304"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615937649"/>
                  </a:ext>
                </a:extLst>
              </a:tr>
              <a:tr h="412511">
                <a:tc>
                  <a:txBody>
                    <a:bodyPr/>
                    <a:lstStyle/>
                    <a:p>
                      <a:r>
                        <a:rPr lang="en-US" sz="1400" dirty="0">
                          <a:latin typeface="+mn-lt"/>
                        </a:rPr>
                        <a:t>Blob Storage</a:t>
                      </a:r>
                      <a:endParaRPr lang="en-US" sz="1400" dirty="0">
                        <a:gradFill>
                          <a:gsLst>
                            <a:gs pos="0">
                              <a:schemeClr val="accent1"/>
                            </a:gs>
                            <a:gs pos="100000">
                              <a:schemeClr val="accent1"/>
                            </a:gs>
                          </a:gsLst>
                          <a:lin ang="5400000" scaled="0"/>
                        </a:gradFill>
                        <a:latin typeface="+mn-lt"/>
                        <a:cs typeface="Segoe UI" panose="020B0502040204020203" pitchFamily="34" charset="0"/>
                      </a:endParaRPr>
                    </a:p>
                  </a:txBody>
                  <a:tcPr marL="146304" marR="146304"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400" dirty="0">
                          <a:latin typeface="+mn-lt"/>
                        </a:rPr>
                        <a:t>Azure Storage</a:t>
                      </a:r>
                      <a:endParaRPr lang="en-US" sz="1400" dirty="0">
                        <a:gradFill>
                          <a:gsLst>
                            <a:gs pos="0">
                              <a:schemeClr val="tx1"/>
                            </a:gs>
                            <a:gs pos="100000">
                              <a:schemeClr val="tx1"/>
                            </a:gs>
                          </a:gsLst>
                          <a:lin ang="5400000" scaled="0"/>
                        </a:gradFill>
                        <a:latin typeface="+mn-lt"/>
                        <a:cs typeface="Segoe UI" panose="020B0502040204020203" pitchFamily="34" charset="0"/>
                      </a:endParaRPr>
                    </a:p>
                  </a:txBody>
                  <a:tcPr marL="146304" marR="146304"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6304" marR="146304"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800" dirty="0">
                          <a:latin typeface="Wingdings" panose="05000000000000000000" pitchFamily="2" charset="2"/>
                        </a:rPr>
                        <a:t>ü</a:t>
                      </a:r>
                      <a:endParaRPr lang="en-US" sz="900" dirty="0">
                        <a:latin typeface="MS Shell Dlg 2" panose="020B0604030504040204" pitchFamily="34" charset="0"/>
                      </a:endParaRPr>
                    </a:p>
                  </a:txBody>
                  <a:tcPr marL="146304" marR="146304"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6304" marR="146304"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545494598"/>
                  </a:ext>
                </a:extLst>
              </a:tr>
              <a:tr h="412511">
                <a:tc>
                  <a:txBody>
                    <a:bodyPr/>
                    <a:lstStyle/>
                    <a:p>
                      <a:r>
                        <a:rPr lang="en-US" sz="1400" dirty="0">
                          <a:latin typeface="+mn-lt"/>
                        </a:rPr>
                        <a:t>Events</a:t>
                      </a:r>
                      <a:endParaRPr lang="en-US" sz="1400" dirty="0">
                        <a:gradFill>
                          <a:gsLst>
                            <a:gs pos="0">
                              <a:schemeClr val="accent1"/>
                            </a:gs>
                            <a:gs pos="100000">
                              <a:schemeClr val="accent1"/>
                            </a:gs>
                          </a:gsLst>
                          <a:lin ang="5400000" scaled="0"/>
                        </a:gradFill>
                        <a:latin typeface="+mn-lt"/>
                        <a:cs typeface="Segoe UI" panose="020B0502040204020203" pitchFamily="34" charset="0"/>
                      </a:endParaRPr>
                    </a:p>
                  </a:txBody>
                  <a:tcPr marL="146304" marR="146304"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400" dirty="0">
                          <a:latin typeface="+mn-lt"/>
                        </a:rPr>
                        <a:t>Azure Event Hubs</a:t>
                      </a:r>
                      <a:endParaRPr lang="en-US" sz="1400" dirty="0">
                        <a:gradFill>
                          <a:gsLst>
                            <a:gs pos="0">
                              <a:schemeClr val="tx1"/>
                            </a:gs>
                            <a:gs pos="100000">
                              <a:schemeClr val="tx1"/>
                            </a:gs>
                          </a:gsLst>
                          <a:lin ang="5400000" scaled="0"/>
                        </a:gradFill>
                        <a:latin typeface="+mn-lt"/>
                        <a:cs typeface="Segoe UI" panose="020B0502040204020203" pitchFamily="34" charset="0"/>
                      </a:endParaRPr>
                    </a:p>
                  </a:txBody>
                  <a:tcPr marL="146304" marR="146304"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6304" marR="146304"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dirty="0"/>
                    </a:p>
                  </a:txBody>
                  <a:tcPr marL="146304" marR="146304"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6304" marR="146304"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343602386"/>
                  </a:ext>
                </a:extLst>
              </a:tr>
              <a:tr h="412511">
                <a:tc>
                  <a:txBody>
                    <a:bodyPr/>
                    <a:lstStyle/>
                    <a:p>
                      <a:r>
                        <a:rPr lang="en-US" sz="1400" dirty="0">
                          <a:latin typeface="+mn-lt"/>
                        </a:rPr>
                        <a:t>Queues</a:t>
                      </a:r>
                      <a:endParaRPr lang="en-US" sz="1400" dirty="0">
                        <a:gradFill>
                          <a:gsLst>
                            <a:gs pos="0">
                              <a:schemeClr val="accent1"/>
                            </a:gs>
                            <a:gs pos="100000">
                              <a:schemeClr val="accent1"/>
                            </a:gs>
                          </a:gsLst>
                          <a:lin ang="5400000" scaled="0"/>
                        </a:gradFill>
                        <a:latin typeface="+mn-lt"/>
                        <a:cs typeface="Segoe UI" panose="020B0502040204020203" pitchFamily="34" charset="0"/>
                      </a:endParaRPr>
                    </a:p>
                  </a:txBody>
                  <a:tcPr marL="146304" marR="146304"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400" dirty="0">
                          <a:latin typeface="+mn-lt"/>
                        </a:rPr>
                        <a:t>Azure Storage</a:t>
                      </a:r>
                      <a:endParaRPr lang="en-US" sz="1400" dirty="0">
                        <a:gradFill>
                          <a:gsLst>
                            <a:gs pos="0">
                              <a:schemeClr val="tx1"/>
                            </a:gs>
                            <a:gs pos="100000">
                              <a:schemeClr val="tx1"/>
                            </a:gs>
                          </a:gsLst>
                          <a:lin ang="5400000" scaled="0"/>
                        </a:gradFill>
                        <a:latin typeface="+mn-lt"/>
                        <a:cs typeface="Segoe UI" panose="020B0502040204020203" pitchFamily="34" charset="0"/>
                      </a:endParaRPr>
                    </a:p>
                  </a:txBody>
                  <a:tcPr marL="146304" marR="146304"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6304" marR="146304"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a:p>
                  </a:txBody>
                  <a:tcPr marL="146304" marR="146304"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6304" marR="146304"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842325025"/>
                  </a:ext>
                </a:extLst>
              </a:tr>
              <a:tr h="412511">
                <a:tc>
                  <a:txBody>
                    <a:bodyPr/>
                    <a:lstStyle/>
                    <a:p>
                      <a:r>
                        <a:rPr lang="en-US" sz="1400" dirty="0">
                          <a:latin typeface="+mn-lt"/>
                        </a:rPr>
                        <a:t>Queues and topics</a:t>
                      </a:r>
                      <a:endParaRPr lang="en-US" sz="1400" dirty="0">
                        <a:gradFill>
                          <a:gsLst>
                            <a:gs pos="0">
                              <a:schemeClr val="accent1"/>
                            </a:gs>
                            <a:gs pos="100000">
                              <a:schemeClr val="accent1"/>
                            </a:gs>
                          </a:gsLst>
                          <a:lin ang="5400000" scaled="0"/>
                        </a:gradFill>
                        <a:latin typeface="+mn-lt"/>
                        <a:cs typeface="Segoe UI" panose="020B0502040204020203" pitchFamily="34" charset="0"/>
                      </a:endParaRPr>
                    </a:p>
                  </a:txBody>
                  <a:tcPr marL="146304" marR="146304"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400" dirty="0">
                          <a:latin typeface="+mn-lt"/>
                        </a:rPr>
                        <a:t>Azure Service Bus</a:t>
                      </a:r>
                      <a:endParaRPr lang="en-US" sz="1400" dirty="0">
                        <a:gradFill>
                          <a:gsLst>
                            <a:gs pos="0">
                              <a:schemeClr val="tx1"/>
                            </a:gs>
                            <a:gs pos="100000">
                              <a:schemeClr val="tx1"/>
                            </a:gs>
                          </a:gsLst>
                          <a:lin ang="5400000" scaled="0"/>
                        </a:gradFill>
                        <a:latin typeface="+mn-lt"/>
                        <a:cs typeface="Segoe UI" panose="020B0502040204020203" pitchFamily="34" charset="0"/>
                      </a:endParaRPr>
                    </a:p>
                  </a:txBody>
                  <a:tcPr marL="146304" marR="146304"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6304" marR="146304"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dirty="0"/>
                    </a:p>
                  </a:txBody>
                  <a:tcPr marL="146304" marR="146304"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6304" marR="146304"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221121856"/>
                  </a:ext>
                </a:extLst>
              </a:tr>
              <a:tr h="412511">
                <a:tc>
                  <a:txBody>
                    <a:bodyPr/>
                    <a:lstStyle/>
                    <a:p>
                      <a:r>
                        <a:rPr lang="en-US" sz="1400" dirty="0">
                          <a:latin typeface="+mn-lt"/>
                        </a:rPr>
                        <a:t>Storage tables</a:t>
                      </a:r>
                      <a:endParaRPr lang="en-US" sz="1400" dirty="0">
                        <a:gradFill>
                          <a:gsLst>
                            <a:gs pos="0">
                              <a:schemeClr val="accent1"/>
                            </a:gs>
                            <a:gs pos="100000">
                              <a:schemeClr val="accent1"/>
                            </a:gs>
                          </a:gsLst>
                          <a:lin ang="5400000" scaled="0"/>
                        </a:gradFill>
                        <a:latin typeface="+mn-lt"/>
                        <a:cs typeface="Segoe UI" panose="020B0502040204020203" pitchFamily="34" charset="0"/>
                      </a:endParaRPr>
                    </a:p>
                  </a:txBody>
                  <a:tcPr marL="146304" marR="146304"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400" dirty="0">
                          <a:latin typeface="+mn-lt"/>
                        </a:rPr>
                        <a:t>Azure Storage</a:t>
                      </a:r>
                      <a:endParaRPr lang="en-US" sz="1400" dirty="0">
                        <a:gradFill>
                          <a:gsLst>
                            <a:gs pos="0">
                              <a:schemeClr val="tx1"/>
                            </a:gs>
                            <a:gs pos="100000">
                              <a:schemeClr val="tx1"/>
                            </a:gs>
                          </a:gsLst>
                          <a:lin ang="5400000" scaled="0"/>
                        </a:gradFill>
                        <a:latin typeface="+mn-lt"/>
                        <a:cs typeface="Segoe UI" panose="020B0502040204020203" pitchFamily="34" charset="0"/>
                      </a:endParaRPr>
                    </a:p>
                  </a:txBody>
                  <a:tcPr marL="146304" marR="146304"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a:p>
                  </a:txBody>
                  <a:tcPr marL="146304" marR="146304"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6304" marR="146304"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6304" marR="146304"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462181318"/>
                  </a:ext>
                </a:extLst>
              </a:tr>
              <a:tr h="412511">
                <a:tc>
                  <a:txBody>
                    <a:bodyPr/>
                    <a:lstStyle/>
                    <a:p>
                      <a:r>
                        <a:rPr lang="en-US" sz="1400" dirty="0">
                          <a:latin typeface="+mn-lt"/>
                        </a:rPr>
                        <a:t>No-SQL DB</a:t>
                      </a:r>
                      <a:endParaRPr lang="en-US" sz="1400" dirty="0">
                        <a:gradFill>
                          <a:gsLst>
                            <a:gs pos="0">
                              <a:schemeClr val="accent1"/>
                            </a:gs>
                            <a:gs pos="100000">
                              <a:schemeClr val="accent1"/>
                            </a:gs>
                          </a:gsLst>
                          <a:lin ang="5400000" scaled="0"/>
                        </a:gradFill>
                        <a:latin typeface="+mn-lt"/>
                        <a:cs typeface="Segoe UI" panose="020B0502040204020203" pitchFamily="34" charset="0"/>
                      </a:endParaRPr>
                    </a:p>
                  </a:txBody>
                  <a:tcPr marL="146304" marR="146304"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400" dirty="0">
                          <a:latin typeface="+mn-lt"/>
                        </a:rPr>
                        <a:t>Azure </a:t>
                      </a:r>
                      <a:r>
                        <a:rPr lang="en-US" sz="1400" dirty="0" err="1">
                          <a:latin typeface="+mn-lt"/>
                        </a:rPr>
                        <a:t>CosmosDB</a:t>
                      </a:r>
                      <a:endParaRPr lang="en-US" sz="1400" dirty="0">
                        <a:gradFill>
                          <a:gsLst>
                            <a:gs pos="0">
                              <a:schemeClr val="tx1"/>
                            </a:gs>
                            <a:gs pos="100000">
                              <a:schemeClr val="tx1"/>
                            </a:gs>
                          </a:gsLst>
                          <a:lin ang="5400000" scaled="0"/>
                        </a:gradFill>
                        <a:latin typeface="+mn-lt"/>
                        <a:cs typeface="Segoe UI" panose="020B0502040204020203" pitchFamily="34" charset="0"/>
                      </a:endParaRPr>
                    </a:p>
                  </a:txBody>
                  <a:tcPr marL="146304" marR="146304"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dirty="0"/>
                    </a:p>
                  </a:txBody>
                  <a:tcPr marL="146304" marR="146304"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6304" marR="146304"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6304" marR="146304"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39450358"/>
                  </a:ext>
                </a:extLst>
              </a:tr>
              <a:tr h="536264">
                <a:tc>
                  <a:txBody>
                    <a:bodyPr/>
                    <a:lstStyle/>
                    <a:p>
                      <a:r>
                        <a:rPr lang="en-US" sz="1400" dirty="0">
                          <a:latin typeface="+mn-lt"/>
                        </a:rPr>
                        <a:t>Push notifications</a:t>
                      </a:r>
                      <a:endParaRPr lang="en-US" sz="1400" dirty="0">
                        <a:gradFill>
                          <a:gsLst>
                            <a:gs pos="0">
                              <a:schemeClr val="accent1"/>
                            </a:gs>
                            <a:gs pos="100000">
                              <a:schemeClr val="accent1"/>
                            </a:gs>
                          </a:gsLst>
                          <a:lin ang="5400000" scaled="0"/>
                        </a:gradFill>
                        <a:latin typeface="+mn-lt"/>
                        <a:cs typeface="Segoe UI" panose="020B0502040204020203" pitchFamily="34" charset="0"/>
                      </a:endParaRPr>
                    </a:p>
                  </a:txBody>
                  <a:tcPr marL="146304" marR="146304"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400" dirty="0">
                          <a:latin typeface="+mn-lt"/>
                        </a:rPr>
                        <a:t>Azure Notification Hubs</a:t>
                      </a:r>
                      <a:endParaRPr lang="en-US" sz="1400" dirty="0">
                        <a:gradFill>
                          <a:gsLst>
                            <a:gs pos="0">
                              <a:schemeClr val="tx1"/>
                            </a:gs>
                            <a:gs pos="100000">
                              <a:schemeClr val="tx1"/>
                            </a:gs>
                          </a:gsLst>
                          <a:lin ang="5400000" scaled="0"/>
                        </a:gradFill>
                        <a:latin typeface="+mn-lt"/>
                        <a:cs typeface="Segoe UI" panose="020B0502040204020203" pitchFamily="34" charset="0"/>
                      </a:endParaRPr>
                    </a:p>
                  </a:txBody>
                  <a:tcPr marL="146304" marR="146304"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a:p>
                  </a:txBody>
                  <a:tcPr marL="146304" marR="146304"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a:p>
                  </a:txBody>
                  <a:tcPr marL="146304" marR="146304"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6304" marR="146304"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250437376"/>
                  </a:ext>
                </a:extLst>
              </a:tr>
              <a:tr h="412511">
                <a:tc>
                  <a:txBody>
                    <a:bodyPr/>
                    <a:lstStyle/>
                    <a:p>
                      <a:r>
                        <a:rPr lang="en-US" sz="1400" dirty="0">
                          <a:latin typeface="+mn-lt"/>
                        </a:rPr>
                        <a:t>Twilio SMS Text</a:t>
                      </a:r>
                      <a:endParaRPr lang="en-US" sz="1400" dirty="0">
                        <a:gradFill>
                          <a:gsLst>
                            <a:gs pos="0">
                              <a:schemeClr val="accent1"/>
                            </a:gs>
                            <a:gs pos="100000">
                              <a:schemeClr val="accent1"/>
                            </a:gs>
                          </a:gsLst>
                          <a:lin ang="5400000" scaled="0"/>
                        </a:gradFill>
                        <a:latin typeface="+mn-lt"/>
                        <a:cs typeface="Segoe UI" panose="020B0502040204020203" pitchFamily="34" charset="0"/>
                      </a:endParaRPr>
                    </a:p>
                  </a:txBody>
                  <a:tcPr marL="146304" marR="146304"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400" dirty="0">
                          <a:latin typeface="+mn-lt"/>
                        </a:rPr>
                        <a:t>Twilio</a:t>
                      </a:r>
                      <a:endParaRPr lang="en-US" sz="1400" dirty="0">
                        <a:gradFill>
                          <a:gsLst>
                            <a:gs pos="0">
                              <a:schemeClr val="tx1"/>
                            </a:gs>
                            <a:gs pos="100000">
                              <a:schemeClr val="tx1"/>
                            </a:gs>
                          </a:gsLst>
                          <a:lin ang="5400000" scaled="0"/>
                        </a:gradFill>
                        <a:latin typeface="+mn-lt"/>
                        <a:cs typeface="Segoe UI" panose="020B0502040204020203" pitchFamily="34" charset="0"/>
                      </a:endParaRPr>
                    </a:p>
                  </a:txBody>
                  <a:tcPr marL="146304" marR="146304"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a:p>
                  </a:txBody>
                  <a:tcPr marL="146304" marR="146304"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a:p>
                  </a:txBody>
                  <a:tcPr marL="146304" marR="146304"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6304" marR="146304" marT="0" marB="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140424228"/>
                  </a:ext>
                </a:extLst>
              </a:tr>
              <a:tr h="412511">
                <a:tc>
                  <a:txBody>
                    <a:bodyPr/>
                    <a:lstStyle/>
                    <a:p>
                      <a:r>
                        <a:rPr lang="en-US" sz="1400" dirty="0" err="1">
                          <a:latin typeface="+mn-lt"/>
                        </a:rPr>
                        <a:t>SendGrid</a:t>
                      </a:r>
                      <a:r>
                        <a:rPr lang="en-US" sz="1400" dirty="0">
                          <a:latin typeface="+mn-lt"/>
                        </a:rPr>
                        <a:t> email</a:t>
                      </a:r>
                      <a:endParaRPr lang="en-US" sz="1400" dirty="0">
                        <a:gradFill>
                          <a:gsLst>
                            <a:gs pos="0">
                              <a:schemeClr val="accent1"/>
                            </a:gs>
                            <a:gs pos="100000">
                              <a:schemeClr val="accent1"/>
                            </a:gs>
                          </a:gsLst>
                          <a:lin ang="5400000" scaled="0"/>
                        </a:gradFill>
                        <a:latin typeface="+mn-lt"/>
                        <a:cs typeface="Segoe UI" panose="020B0502040204020203" pitchFamily="34" charset="0"/>
                      </a:endParaRPr>
                    </a:p>
                  </a:txBody>
                  <a:tcPr marL="146304" marR="146304" marT="0" marB="0" anchor="ctr">
                    <a:lnT w="12700" cap="flat" cmpd="sng" algn="ctr">
                      <a:solidFill>
                        <a:schemeClr val="bg2"/>
                      </a:solidFill>
                      <a:prstDash val="solid"/>
                      <a:round/>
                      <a:headEnd type="none" w="med" len="med"/>
                      <a:tailEnd type="none" w="med" len="med"/>
                    </a:lnT>
                  </a:tcPr>
                </a:tc>
                <a:tc>
                  <a:txBody>
                    <a:bodyPr/>
                    <a:lstStyle/>
                    <a:p>
                      <a:r>
                        <a:rPr lang="en-US" sz="1400" dirty="0" err="1">
                          <a:latin typeface="+mn-lt"/>
                        </a:rPr>
                        <a:t>SendGrid</a:t>
                      </a:r>
                      <a:endParaRPr lang="en-US" sz="1400" dirty="0">
                        <a:gradFill>
                          <a:gsLst>
                            <a:gs pos="0">
                              <a:schemeClr val="tx1"/>
                            </a:gs>
                            <a:gs pos="100000">
                              <a:schemeClr val="tx1"/>
                            </a:gs>
                          </a:gsLst>
                          <a:lin ang="5400000" scaled="0"/>
                        </a:gradFill>
                        <a:latin typeface="+mn-lt"/>
                        <a:cs typeface="Segoe UI" panose="020B0502040204020203" pitchFamily="34" charset="0"/>
                      </a:endParaRPr>
                    </a:p>
                  </a:txBody>
                  <a:tcPr marL="146304" marR="146304" marT="0" marB="0" anchor="ctr">
                    <a:lnT w="12700" cap="flat" cmpd="sng" algn="ctr">
                      <a:solidFill>
                        <a:schemeClr val="bg2"/>
                      </a:solidFill>
                      <a:prstDash val="solid"/>
                      <a:round/>
                      <a:headEnd type="none" w="med" len="med"/>
                      <a:tailEnd type="none" w="med" len="med"/>
                    </a:lnT>
                  </a:tcPr>
                </a:tc>
                <a:tc>
                  <a:txBody>
                    <a:bodyPr/>
                    <a:lstStyle/>
                    <a:p>
                      <a:pPr algn="ctr"/>
                      <a:endParaRPr lang="en-US" dirty="0"/>
                    </a:p>
                  </a:txBody>
                  <a:tcPr marL="146304" marR="146304" marT="0" marB="0" anchor="ctr">
                    <a:lnT w="12700" cap="flat" cmpd="sng" algn="ctr">
                      <a:solidFill>
                        <a:schemeClr val="bg2"/>
                      </a:solidFill>
                      <a:prstDash val="solid"/>
                      <a:round/>
                      <a:headEnd type="none" w="med" len="med"/>
                      <a:tailEnd type="none" w="med" len="med"/>
                    </a:lnT>
                  </a:tcPr>
                </a:tc>
                <a:tc>
                  <a:txBody>
                    <a:bodyPr/>
                    <a:lstStyle/>
                    <a:p>
                      <a:pPr algn="ctr"/>
                      <a:endParaRPr lang="en-US"/>
                    </a:p>
                  </a:txBody>
                  <a:tcPr marL="146304" marR="146304" marT="0" marB="0" anchor="ctr">
                    <a:lnT w="12700" cap="flat" cmpd="sng" algn="ctr">
                      <a:solidFill>
                        <a:schemeClr val="bg2"/>
                      </a:solidFill>
                      <a:prstDash val="solid"/>
                      <a:round/>
                      <a:headEnd type="none" w="med" len="med"/>
                      <a:tailEnd type="none" w="med" len="med"/>
                    </a:lnT>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53535"/>
                          </a:solidFill>
                          <a:effectLst/>
                          <a:uLnTx/>
                          <a:uFillTx/>
                          <a:latin typeface="Wingdings" panose="05000000000000000000" pitchFamily="2" charset="2"/>
                          <a:ea typeface="+mn-ea"/>
                          <a:cs typeface="+mn-cs"/>
                        </a:rPr>
                        <a:t>ü</a:t>
                      </a:r>
                      <a:endParaRPr kumimoji="0" lang="en-US" sz="900" b="0" i="0" u="none" strike="noStrike" kern="1200" cap="none" spc="0" normalizeH="0" baseline="0" noProof="0" dirty="0">
                        <a:ln>
                          <a:noFill/>
                        </a:ln>
                        <a:solidFill>
                          <a:srgbClr val="353535"/>
                        </a:solidFill>
                        <a:effectLst/>
                        <a:uLnTx/>
                        <a:uFillTx/>
                        <a:latin typeface="MS Shell Dlg 2" panose="020B0604030504040204" pitchFamily="34" charset="0"/>
                        <a:ea typeface="+mn-ea"/>
                        <a:cs typeface="+mn-cs"/>
                      </a:endParaRPr>
                    </a:p>
                  </a:txBody>
                  <a:tcPr marL="146304" marR="146304" marT="0" marB="0" anchor="ctr">
                    <a:lnT w="12700" cap="flat" cmpd="sng" algn="ctr">
                      <a:solidFill>
                        <a:schemeClr val="bg2"/>
                      </a:solidFill>
                      <a:prstDash val="solid"/>
                      <a:round/>
                      <a:headEnd type="none" w="med" len="med"/>
                      <a:tailEnd type="none" w="med" len="med"/>
                    </a:lnT>
                  </a:tcPr>
                </a:tc>
                <a:extLst>
                  <a:ext uri="{0D108BD9-81ED-4DB2-BD59-A6C34878D82A}">
                    <a16:rowId xmlns:a16="http://schemas.microsoft.com/office/drawing/2014/main" val="1619785670"/>
                  </a:ext>
                </a:extLst>
              </a:tr>
            </a:tbl>
          </a:graphicData>
        </a:graphic>
      </p:graphicFrame>
    </p:spTree>
    <p:extLst>
      <p:ext uri="{BB962C8B-B14F-4D97-AF65-F5344CB8AC3E}">
        <p14:creationId xmlns:p14="http://schemas.microsoft.com/office/powerpoint/2010/main" val="116363419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4622E58-9BC9-4DE9-BB72-A55773E5956C}"/>
              </a:ext>
            </a:extLst>
          </p:cNvPr>
          <p:cNvSpPr>
            <a:spLocks noGrp="1"/>
          </p:cNvSpPr>
          <p:nvPr>
            <p:ph type="title"/>
          </p:nvPr>
        </p:nvSpPr>
        <p:spPr>
          <a:xfrm>
            <a:off x="148192" y="107065"/>
            <a:ext cx="10515600" cy="1325563"/>
          </a:xfrm>
        </p:spPr>
        <p:txBody>
          <a:bodyPr/>
          <a:lstStyle/>
          <a:p>
            <a:r>
              <a:rPr lang="en-US" dirty="0"/>
              <a:t>Automatically referenced packages</a:t>
            </a:r>
          </a:p>
        </p:txBody>
      </p:sp>
      <p:sp>
        <p:nvSpPr>
          <p:cNvPr id="8" name="Content Placeholder 2">
            <a:extLst>
              <a:ext uri="{FF2B5EF4-FFF2-40B4-BE49-F238E27FC236}">
                <a16:creationId xmlns:a16="http://schemas.microsoft.com/office/drawing/2014/main" id="{014FC9A1-D851-4966-97AC-5208CB6A2F19}"/>
              </a:ext>
            </a:extLst>
          </p:cNvPr>
          <p:cNvSpPr txBox="1">
            <a:spLocks/>
          </p:cNvSpPr>
          <p:nvPr/>
        </p:nvSpPr>
        <p:spPr>
          <a:xfrm>
            <a:off x="148192" y="1567565"/>
            <a:ext cx="5760308" cy="4351338"/>
          </a:xfrm>
          <a:prstGeom prst="rect">
            <a:avLst/>
          </a:prstGeom>
        </p:spPr>
        <p:txBody>
          <a:bodyPr>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These assemblies are automatically referenced:</a:t>
            </a:r>
          </a:p>
          <a:p>
            <a:pPr lvl="1"/>
            <a:r>
              <a:rPr lang="en-US" sz="1800" dirty="0" err="1">
                <a:latin typeface="Consolas" panose="020B0609020204030204" pitchFamily="49" charset="0"/>
              </a:rPr>
              <a:t>mscorlib</a:t>
            </a:r>
            <a:endParaRPr lang="en-US" sz="1800" dirty="0">
              <a:latin typeface="Consolas" panose="020B0609020204030204" pitchFamily="49" charset="0"/>
            </a:endParaRPr>
          </a:p>
          <a:p>
            <a:pPr lvl="1"/>
            <a:r>
              <a:rPr lang="en-US" sz="1800" dirty="0">
                <a:latin typeface="Consolas" panose="020B0609020204030204" pitchFamily="49" charset="0"/>
              </a:rPr>
              <a:t>System</a:t>
            </a:r>
          </a:p>
          <a:p>
            <a:pPr lvl="1"/>
            <a:r>
              <a:rPr lang="en-US" sz="1800" dirty="0" err="1">
                <a:latin typeface="Consolas" panose="020B0609020204030204" pitchFamily="49" charset="0"/>
              </a:rPr>
              <a:t>System.Core</a:t>
            </a:r>
            <a:endParaRPr lang="en-US" sz="1800" dirty="0">
              <a:latin typeface="Consolas" panose="020B0609020204030204" pitchFamily="49" charset="0"/>
            </a:endParaRPr>
          </a:p>
          <a:p>
            <a:pPr lvl="1"/>
            <a:r>
              <a:rPr lang="en-US" sz="1800" dirty="0" err="1">
                <a:latin typeface="Consolas" panose="020B0609020204030204" pitchFamily="49" charset="0"/>
              </a:rPr>
              <a:t>System.Xml</a:t>
            </a:r>
            <a:endParaRPr lang="en-US" sz="1800" dirty="0">
              <a:latin typeface="Consolas" panose="020B0609020204030204" pitchFamily="49" charset="0"/>
            </a:endParaRPr>
          </a:p>
          <a:p>
            <a:pPr lvl="1"/>
            <a:r>
              <a:rPr lang="en-US" sz="1800" dirty="0" err="1">
                <a:latin typeface="Consolas" panose="020B0609020204030204" pitchFamily="49" charset="0"/>
              </a:rPr>
              <a:t>System.Net.Http</a:t>
            </a:r>
            <a:endParaRPr lang="en-US" sz="1800" dirty="0">
              <a:latin typeface="Consolas" panose="020B0609020204030204" pitchFamily="49" charset="0"/>
            </a:endParaRPr>
          </a:p>
          <a:p>
            <a:pPr lvl="1"/>
            <a:r>
              <a:rPr lang="en-US" sz="1800" dirty="0" err="1">
                <a:latin typeface="Consolas" panose="020B0609020204030204" pitchFamily="49" charset="0"/>
              </a:rPr>
              <a:t>Microsoft.Azure.WebJobs</a:t>
            </a:r>
            <a:endParaRPr lang="en-US" sz="1800" dirty="0">
              <a:latin typeface="Consolas" panose="020B0609020204030204" pitchFamily="49" charset="0"/>
            </a:endParaRPr>
          </a:p>
          <a:p>
            <a:pPr lvl="1"/>
            <a:r>
              <a:rPr lang="en-US" sz="1800" dirty="0" err="1">
                <a:latin typeface="Consolas" panose="020B0609020204030204" pitchFamily="49" charset="0"/>
              </a:rPr>
              <a:t>Microsoft.Azure.WebJobs.Host</a:t>
            </a:r>
            <a:endParaRPr lang="en-US" sz="1800" dirty="0">
              <a:latin typeface="Consolas" panose="020B0609020204030204" pitchFamily="49" charset="0"/>
            </a:endParaRPr>
          </a:p>
          <a:p>
            <a:pPr lvl="1"/>
            <a:r>
              <a:rPr lang="en-US" sz="1800" dirty="0" err="1">
                <a:latin typeface="Consolas" panose="020B0609020204030204" pitchFamily="49" charset="0"/>
              </a:rPr>
              <a:t>Microsoft.Azure.WebJobs.Extensions</a:t>
            </a:r>
            <a:endParaRPr lang="en-US" sz="1800" dirty="0">
              <a:latin typeface="Consolas" panose="020B0609020204030204" pitchFamily="49" charset="0"/>
            </a:endParaRPr>
          </a:p>
          <a:p>
            <a:pPr lvl="1"/>
            <a:r>
              <a:rPr lang="en-US" sz="1800" dirty="0" err="1">
                <a:latin typeface="Consolas" panose="020B0609020204030204" pitchFamily="49" charset="0"/>
              </a:rPr>
              <a:t>System.Web.Http</a:t>
            </a:r>
            <a:endParaRPr lang="en-US" sz="1800" dirty="0">
              <a:latin typeface="Consolas" panose="020B0609020204030204" pitchFamily="49" charset="0"/>
            </a:endParaRPr>
          </a:p>
          <a:p>
            <a:pPr lvl="1"/>
            <a:r>
              <a:rPr lang="en-US" sz="1800" dirty="0" err="1">
                <a:latin typeface="Consolas" panose="020B0609020204030204" pitchFamily="49" charset="0"/>
              </a:rPr>
              <a:t>System.Net.Http.Formatting</a:t>
            </a:r>
            <a:endParaRPr lang="en-US" sz="1800" dirty="0">
              <a:latin typeface="Consolas" panose="020B0609020204030204" pitchFamily="49" charset="0"/>
            </a:endParaRPr>
          </a:p>
          <a:p>
            <a:pPr marL="0" indent="0">
              <a:buFont typeface="Arial" pitchFamily="34" charset="0"/>
              <a:buNone/>
            </a:pPr>
            <a:endParaRPr lang="en-US" dirty="0"/>
          </a:p>
          <a:p>
            <a:pPr marL="0" indent="0">
              <a:buFont typeface="Arial" pitchFamily="34" charset="0"/>
              <a:buNone/>
            </a:pPr>
            <a:endParaRPr lang="en-US" dirty="0"/>
          </a:p>
        </p:txBody>
      </p:sp>
      <p:sp>
        <p:nvSpPr>
          <p:cNvPr id="9" name="Content Placeholder 2">
            <a:extLst>
              <a:ext uri="{FF2B5EF4-FFF2-40B4-BE49-F238E27FC236}">
                <a16:creationId xmlns:a16="http://schemas.microsoft.com/office/drawing/2014/main" id="{9B2F7BCC-16CC-4DD6-9500-FAB1D5DC5F0E}"/>
              </a:ext>
            </a:extLst>
          </p:cNvPr>
          <p:cNvSpPr txBox="1">
            <a:spLocks/>
          </p:cNvSpPr>
          <p:nvPr/>
        </p:nvSpPr>
        <p:spPr>
          <a:xfrm>
            <a:off x="6054722" y="1567565"/>
            <a:ext cx="576030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Platform packages, use #r directly</a:t>
            </a:r>
          </a:p>
          <a:p>
            <a:pPr lvl="1">
              <a:lnSpc>
                <a:spcPct val="100000"/>
              </a:lnSpc>
            </a:pPr>
            <a:r>
              <a:rPr lang="en-US" sz="1800" dirty="0" err="1">
                <a:latin typeface="Consolas" panose="020B0609020204030204" pitchFamily="49" charset="0"/>
              </a:rPr>
              <a:t>Newtonsoft.Json</a:t>
            </a:r>
            <a:endParaRPr lang="en-US" sz="1800" dirty="0">
              <a:latin typeface="Consolas" panose="020B0609020204030204" pitchFamily="49" charset="0"/>
            </a:endParaRPr>
          </a:p>
          <a:p>
            <a:pPr lvl="1">
              <a:lnSpc>
                <a:spcPct val="100000"/>
              </a:lnSpc>
            </a:pPr>
            <a:r>
              <a:rPr lang="en-US" sz="1800" dirty="0" err="1">
                <a:latin typeface="Consolas" panose="020B0609020204030204" pitchFamily="49" charset="0"/>
              </a:rPr>
              <a:t>Microsoft.WindowsAzure.Storage</a:t>
            </a:r>
            <a:endParaRPr lang="en-US" sz="1800" dirty="0">
              <a:latin typeface="Consolas" panose="020B0609020204030204" pitchFamily="49" charset="0"/>
            </a:endParaRPr>
          </a:p>
          <a:p>
            <a:pPr lvl="1">
              <a:lnSpc>
                <a:spcPct val="100000"/>
              </a:lnSpc>
            </a:pPr>
            <a:r>
              <a:rPr lang="en-US" sz="1800" dirty="0" err="1">
                <a:latin typeface="Consolas" panose="020B0609020204030204" pitchFamily="49" charset="0"/>
              </a:rPr>
              <a:t>Microsoft.ServiceBus</a:t>
            </a:r>
            <a:endParaRPr lang="en-US" sz="1800" dirty="0">
              <a:latin typeface="Consolas" panose="020B0609020204030204" pitchFamily="49" charset="0"/>
            </a:endParaRPr>
          </a:p>
          <a:p>
            <a:pPr lvl="1">
              <a:lnSpc>
                <a:spcPct val="100000"/>
              </a:lnSpc>
            </a:pPr>
            <a:r>
              <a:rPr lang="en-US" sz="1800" dirty="0" err="1">
                <a:latin typeface="Consolas" panose="020B0609020204030204" pitchFamily="49" charset="0"/>
              </a:rPr>
              <a:t>Microsoft.AspNet.WebHooks.Receivers</a:t>
            </a:r>
            <a:endParaRPr lang="en-US" sz="1800" dirty="0">
              <a:latin typeface="Consolas" panose="020B0609020204030204" pitchFamily="49" charset="0"/>
            </a:endParaRPr>
          </a:p>
          <a:p>
            <a:pPr lvl="1">
              <a:lnSpc>
                <a:spcPct val="100000"/>
              </a:lnSpc>
            </a:pPr>
            <a:r>
              <a:rPr lang="en-US" sz="1800" dirty="0" err="1">
                <a:latin typeface="Consolas" panose="020B0609020204030204" pitchFamily="49" charset="0"/>
              </a:rPr>
              <a:t>Microsoft.AspNet.WebHooks.Common</a:t>
            </a:r>
            <a:endParaRPr lang="en-US" sz="1800" dirty="0">
              <a:latin typeface="Consolas" panose="020B0609020204030204" pitchFamily="49" charset="0"/>
            </a:endParaRPr>
          </a:p>
          <a:p>
            <a:pPr lvl="1">
              <a:lnSpc>
                <a:spcPct val="100000"/>
              </a:lnSpc>
            </a:pPr>
            <a:r>
              <a:rPr lang="en-US" sz="1800" dirty="0" err="1">
                <a:latin typeface="Consolas" panose="020B0609020204030204" pitchFamily="49" charset="0"/>
              </a:rPr>
              <a:t>Microsoft.Azure.NotificationHubs</a:t>
            </a:r>
            <a:endParaRPr lang="en-US" sz="1800" dirty="0">
              <a:latin typeface="Consolas" panose="020B0609020204030204" pitchFamily="49" charset="0"/>
            </a:endParaRP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24659293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DF2FF7-33D7-48B8-B353-764938D8E2BB}"/>
              </a:ext>
            </a:extLst>
          </p:cNvPr>
          <p:cNvSpPr txBox="1"/>
          <p:nvPr/>
        </p:nvSpPr>
        <p:spPr>
          <a:xfrm>
            <a:off x="7901433" y="3797857"/>
            <a:ext cx="1012747" cy="621968"/>
          </a:xfrm>
          <a:prstGeom prst="rect">
            <a:avLst/>
          </a:prstGeom>
          <a:noFill/>
        </p:spPr>
        <p:txBody>
          <a:bodyPr wrap="none" lIns="179259" tIns="143407" rIns="179259" bIns="143407" rtlCol="0">
            <a:spAutoFit/>
          </a:bodyPr>
          <a:lstStyle/>
          <a:p>
            <a:pPr marL="0" marR="0" lvl="0" indent="0" algn="l"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PaaS</a:t>
            </a:r>
          </a:p>
        </p:txBody>
      </p:sp>
      <p:sp>
        <p:nvSpPr>
          <p:cNvPr id="3" name="TextBox 2">
            <a:extLst>
              <a:ext uri="{FF2B5EF4-FFF2-40B4-BE49-F238E27FC236}">
                <a16:creationId xmlns:a16="http://schemas.microsoft.com/office/drawing/2014/main" id="{925EAF97-85A7-451C-A32B-927FEF6EA9F0}"/>
              </a:ext>
            </a:extLst>
          </p:cNvPr>
          <p:cNvSpPr txBox="1"/>
          <p:nvPr/>
        </p:nvSpPr>
        <p:spPr>
          <a:xfrm>
            <a:off x="5072620" y="3797857"/>
            <a:ext cx="921389" cy="621968"/>
          </a:xfrm>
          <a:prstGeom prst="rect">
            <a:avLst/>
          </a:prstGeom>
          <a:noFill/>
        </p:spPr>
        <p:txBody>
          <a:bodyPr wrap="none" lIns="179259" tIns="143407" rIns="179259" bIns="143407" rtlCol="0">
            <a:spAutoFit/>
          </a:bodyPr>
          <a:lstStyle/>
          <a:p>
            <a:pPr marL="0" marR="0" lvl="0" indent="0" algn="l"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IaaS</a:t>
            </a:r>
          </a:p>
        </p:txBody>
      </p:sp>
      <p:sp>
        <p:nvSpPr>
          <p:cNvPr id="4" name="TextBox 3">
            <a:extLst>
              <a:ext uri="{FF2B5EF4-FFF2-40B4-BE49-F238E27FC236}">
                <a16:creationId xmlns:a16="http://schemas.microsoft.com/office/drawing/2014/main" id="{8217DDE8-98FE-4E4E-BBEE-4489F7BCA6FF}"/>
              </a:ext>
            </a:extLst>
          </p:cNvPr>
          <p:cNvSpPr txBox="1"/>
          <p:nvPr/>
        </p:nvSpPr>
        <p:spPr>
          <a:xfrm>
            <a:off x="539913" y="3797857"/>
            <a:ext cx="2093018" cy="621968"/>
          </a:xfrm>
          <a:prstGeom prst="rect">
            <a:avLst/>
          </a:prstGeom>
          <a:noFill/>
        </p:spPr>
        <p:txBody>
          <a:bodyPr wrap="none" lIns="179259" tIns="143407" rIns="179259" bIns="143407" rtlCol="0">
            <a:spAutoFit/>
          </a:bodyPr>
          <a:lstStyle/>
          <a:p>
            <a:pPr marL="0" marR="0" lvl="0" indent="0" algn="l"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On-Premises</a:t>
            </a:r>
          </a:p>
        </p:txBody>
      </p:sp>
      <p:sp>
        <p:nvSpPr>
          <p:cNvPr id="5" name="Title 1">
            <a:extLst>
              <a:ext uri="{FF2B5EF4-FFF2-40B4-BE49-F238E27FC236}">
                <a16:creationId xmlns:a16="http://schemas.microsoft.com/office/drawing/2014/main" id="{A42A9794-1709-47CA-AECE-6D1AD7985CFC}"/>
              </a:ext>
            </a:extLst>
          </p:cNvPr>
          <p:cNvSpPr>
            <a:spLocks noGrp="1"/>
          </p:cNvSpPr>
          <p:nvPr>
            <p:ph type="title"/>
          </p:nvPr>
        </p:nvSpPr>
        <p:spPr>
          <a:xfrm>
            <a:off x="269240" y="289511"/>
            <a:ext cx="11655840" cy="899665"/>
          </a:xfrm>
        </p:spPr>
        <p:txBody>
          <a:bodyPr/>
          <a:lstStyle/>
          <a:p>
            <a:r>
              <a:rPr lang="en-US"/>
              <a:t>The evolution of application platforms</a:t>
            </a:r>
          </a:p>
        </p:txBody>
      </p:sp>
      <p:cxnSp>
        <p:nvCxnSpPr>
          <p:cNvPr id="6" name="Straight Arrow Connector 5">
            <a:extLst>
              <a:ext uri="{FF2B5EF4-FFF2-40B4-BE49-F238E27FC236}">
                <a16:creationId xmlns:a16="http://schemas.microsoft.com/office/drawing/2014/main" id="{F33C0B41-99F1-4183-86F5-128170AE7DAE}"/>
              </a:ext>
            </a:extLst>
          </p:cNvPr>
          <p:cNvCxnSpPr>
            <a:cxnSpLocks/>
          </p:cNvCxnSpPr>
          <p:nvPr/>
        </p:nvCxnSpPr>
        <p:spPr>
          <a:xfrm>
            <a:off x="-13182" y="3604782"/>
            <a:ext cx="11756970" cy="0"/>
          </a:xfrm>
          <a:prstGeom prst="straightConnector1">
            <a:avLst/>
          </a:prstGeom>
          <a:ln w="254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3D9631C4-DCE6-4848-8BEE-097E5BF240E2}"/>
              </a:ext>
            </a:extLst>
          </p:cNvPr>
          <p:cNvSpPr/>
          <p:nvPr/>
        </p:nvSpPr>
        <p:spPr bwMode="auto">
          <a:xfrm>
            <a:off x="746492" y="3518588"/>
            <a:ext cx="172389" cy="172389"/>
          </a:xfrm>
          <a:prstGeom prst="ellipse">
            <a:avLst/>
          </a:prstGeom>
          <a:solidFill>
            <a:schemeClr val="bg1"/>
          </a:solid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 name="Oval 7">
            <a:extLst>
              <a:ext uri="{FF2B5EF4-FFF2-40B4-BE49-F238E27FC236}">
                <a16:creationId xmlns:a16="http://schemas.microsoft.com/office/drawing/2014/main" id="{ED5AEA80-DE52-4AC6-ABFF-9BB5D5265329}"/>
              </a:ext>
            </a:extLst>
          </p:cNvPr>
          <p:cNvSpPr/>
          <p:nvPr/>
        </p:nvSpPr>
        <p:spPr bwMode="auto">
          <a:xfrm>
            <a:off x="5275256" y="3518588"/>
            <a:ext cx="172389" cy="172389"/>
          </a:xfrm>
          <a:prstGeom prst="ellipse">
            <a:avLst/>
          </a:prstGeom>
          <a:solidFill>
            <a:schemeClr val="bg1"/>
          </a:solid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 name="Oval 8">
            <a:extLst>
              <a:ext uri="{FF2B5EF4-FFF2-40B4-BE49-F238E27FC236}">
                <a16:creationId xmlns:a16="http://schemas.microsoft.com/office/drawing/2014/main" id="{BFE930FE-5DED-4C51-B7C0-B18DDA679FB2}"/>
              </a:ext>
            </a:extLst>
          </p:cNvPr>
          <p:cNvSpPr/>
          <p:nvPr/>
        </p:nvSpPr>
        <p:spPr bwMode="auto">
          <a:xfrm>
            <a:off x="8103451" y="3518588"/>
            <a:ext cx="172389" cy="172389"/>
          </a:xfrm>
          <a:prstGeom prst="ellipse">
            <a:avLst/>
          </a:prstGeom>
          <a:solidFill>
            <a:schemeClr val="bg1"/>
          </a:solid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 name="Oval 9">
            <a:extLst>
              <a:ext uri="{FF2B5EF4-FFF2-40B4-BE49-F238E27FC236}">
                <a16:creationId xmlns:a16="http://schemas.microsoft.com/office/drawing/2014/main" id="{6D599B09-4C13-4B27-9BDE-91E5FF34F581}"/>
              </a:ext>
            </a:extLst>
          </p:cNvPr>
          <p:cNvSpPr/>
          <p:nvPr/>
        </p:nvSpPr>
        <p:spPr bwMode="auto">
          <a:xfrm>
            <a:off x="10733903" y="3518588"/>
            <a:ext cx="172389" cy="172389"/>
          </a:xfrm>
          <a:prstGeom prst="ellipse">
            <a:avLst/>
          </a:prstGeom>
          <a:solidFill>
            <a:schemeClr val="bg1"/>
          </a:solid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1" name="Group 10">
            <a:extLst>
              <a:ext uri="{FF2B5EF4-FFF2-40B4-BE49-F238E27FC236}">
                <a16:creationId xmlns:a16="http://schemas.microsoft.com/office/drawing/2014/main" id="{2668E9CA-A179-4117-BCB4-022203C591C3}"/>
              </a:ext>
            </a:extLst>
          </p:cNvPr>
          <p:cNvGrpSpPr/>
          <p:nvPr/>
        </p:nvGrpSpPr>
        <p:grpSpPr>
          <a:xfrm>
            <a:off x="451143" y="2338549"/>
            <a:ext cx="939487" cy="1002564"/>
            <a:chOff x="2084593" y="2157479"/>
            <a:chExt cx="958326" cy="1022668"/>
          </a:xfrm>
        </p:grpSpPr>
        <p:grpSp>
          <p:nvGrpSpPr>
            <p:cNvPr id="12" name="Group 4">
              <a:extLst>
                <a:ext uri="{FF2B5EF4-FFF2-40B4-BE49-F238E27FC236}">
                  <a16:creationId xmlns:a16="http://schemas.microsoft.com/office/drawing/2014/main" id="{208B3306-48D8-4335-8084-80B9ACF68802}"/>
                </a:ext>
              </a:extLst>
            </p:cNvPr>
            <p:cNvGrpSpPr>
              <a:grpSpLocks noChangeAspect="1"/>
            </p:cNvGrpSpPr>
            <p:nvPr/>
          </p:nvGrpSpPr>
          <p:grpSpPr bwMode="auto">
            <a:xfrm>
              <a:off x="2084593" y="2157479"/>
              <a:ext cx="475727" cy="1022668"/>
              <a:chOff x="7" y="12"/>
              <a:chExt cx="167" cy="359"/>
            </a:xfrm>
          </p:grpSpPr>
          <p:sp>
            <p:nvSpPr>
              <p:cNvPr id="20" name="Rectangle 5">
                <a:extLst>
                  <a:ext uri="{FF2B5EF4-FFF2-40B4-BE49-F238E27FC236}">
                    <a16:creationId xmlns:a16="http://schemas.microsoft.com/office/drawing/2014/main" id="{ECD4AD3A-34C5-4305-BDCC-B5CC4B8DCF69}"/>
                  </a:ext>
                </a:extLst>
              </p:cNvPr>
              <p:cNvSpPr>
                <a:spLocks noChangeArrowheads="1"/>
              </p:cNvSpPr>
              <p:nvPr/>
            </p:nvSpPr>
            <p:spPr bwMode="auto">
              <a:xfrm>
                <a:off x="7" y="45"/>
                <a:ext cx="167" cy="326"/>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1" name="Freeform 6">
                <a:extLst>
                  <a:ext uri="{FF2B5EF4-FFF2-40B4-BE49-F238E27FC236}">
                    <a16:creationId xmlns:a16="http://schemas.microsoft.com/office/drawing/2014/main" id="{454AEEA9-1004-4F5D-B91B-76A03D12D44E}"/>
                  </a:ext>
                </a:extLst>
              </p:cNvPr>
              <p:cNvSpPr>
                <a:spLocks/>
              </p:cNvSpPr>
              <p:nvPr/>
            </p:nvSpPr>
            <p:spPr bwMode="auto">
              <a:xfrm>
                <a:off x="69" y="312"/>
                <a:ext cx="43" cy="59"/>
              </a:xfrm>
              <a:custGeom>
                <a:avLst/>
                <a:gdLst>
                  <a:gd name="T0" fmla="*/ 20 w 20"/>
                  <a:gd name="T1" fmla="*/ 28 h 28"/>
                  <a:gd name="T2" fmla="*/ 20 w 20"/>
                  <a:gd name="T3" fmla="*/ 10 h 28"/>
                  <a:gd name="T4" fmla="*/ 10 w 20"/>
                  <a:gd name="T5" fmla="*/ 0 h 28"/>
                  <a:gd name="T6" fmla="*/ 0 w 20"/>
                  <a:gd name="T7" fmla="*/ 10 h 28"/>
                  <a:gd name="T8" fmla="*/ 0 w 20"/>
                  <a:gd name="T9" fmla="*/ 28 h 28"/>
                </a:gdLst>
                <a:ahLst/>
                <a:cxnLst>
                  <a:cxn ang="0">
                    <a:pos x="T0" y="T1"/>
                  </a:cxn>
                  <a:cxn ang="0">
                    <a:pos x="T2" y="T3"/>
                  </a:cxn>
                  <a:cxn ang="0">
                    <a:pos x="T4" y="T5"/>
                  </a:cxn>
                  <a:cxn ang="0">
                    <a:pos x="T6" y="T7"/>
                  </a:cxn>
                  <a:cxn ang="0">
                    <a:pos x="T8" y="T9"/>
                  </a:cxn>
                </a:cxnLst>
                <a:rect l="0" t="0" r="r" b="b"/>
                <a:pathLst>
                  <a:path w="20" h="28">
                    <a:moveTo>
                      <a:pt x="20" y="28"/>
                    </a:moveTo>
                    <a:cubicBezTo>
                      <a:pt x="20" y="10"/>
                      <a:pt x="20" y="10"/>
                      <a:pt x="20" y="10"/>
                    </a:cubicBezTo>
                    <a:cubicBezTo>
                      <a:pt x="20" y="5"/>
                      <a:pt x="15" y="0"/>
                      <a:pt x="10" y="0"/>
                    </a:cubicBezTo>
                    <a:cubicBezTo>
                      <a:pt x="5" y="0"/>
                      <a:pt x="0" y="5"/>
                      <a:pt x="0" y="10"/>
                    </a:cubicBezTo>
                    <a:cubicBezTo>
                      <a:pt x="0" y="28"/>
                      <a:pt x="0" y="28"/>
                      <a:pt x="0" y="28"/>
                    </a:cubicBez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2" name="Rectangle 7">
                <a:extLst>
                  <a:ext uri="{FF2B5EF4-FFF2-40B4-BE49-F238E27FC236}">
                    <a16:creationId xmlns:a16="http://schemas.microsoft.com/office/drawing/2014/main" id="{EC288166-7FBC-4E18-9D0E-153829C16747}"/>
                  </a:ext>
                </a:extLst>
              </p:cNvPr>
              <p:cNvSpPr>
                <a:spLocks noChangeArrowheads="1"/>
              </p:cNvSpPr>
              <p:nvPr/>
            </p:nvSpPr>
            <p:spPr bwMode="auto">
              <a:xfrm>
                <a:off x="42" y="232"/>
                <a:ext cx="25" cy="2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3" name="Rectangle 8">
                <a:extLst>
                  <a:ext uri="{FF2B5EF4-FFF2-40B4-BE49-F238E27FC236}">
                    <a16:creationId xmlns:a16="http://schemas.microsoft.com/office/drawing/2014/main" id="{8C46E010-2406-404C-BBA4-D7A5B98E612D}"/>
                  </a:ext>
                </a:extLst>
              </p:cNvPr>
              <p:cNvSpPr>
                <a:spLocks noChangeArrowheads="1"/>
              </p:cNvSpPr>
              <p:nvPr/>
            </p:nvSpPr>
            <p:spPr bwMode="auto">
              <a:xfrm>
                <a:off x="114" y="232"/>
                <a:ext cx="26" cy="2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4" name="Rectangle 9">
                <a:extLst>
                  <a:ext uri="{FF2B5EF4-FFF2-40B4-BE49-F238E27FC236}">
                    <a16:creationId xmlns:a16="http://schemas.microsoft.com/office/drawing/2014/main" id="{879E1D82-84A7-499A-A16D-083C78FE8485}"/>
                  </a:ext>
                </a:extLst>
              </p:cNvPr>
              <p:cNvSpPr>
                <a:spLocks noChangeArrowheads="1"/>
              </p:cNvSpPr>
              <p:nvPr/>
            </p:nvSpPr>
            <p:spPr bwMode="auto">
              <a:xfrm>
                <a:off x="42" y="164"/>
                <a:ext cx="25" cy="2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5" name="Rectangle 10">
                <a:extLst>
                  <a:ext uri="{FF2B5EF4-FFF2-40B4-BE49-F238E27FC236}">
                    <a16:creationId xmlns:a16="http://schemas.microsoft.com/office/drawing/2014/main" id="{0569D865-FA3D-4DF2-A00C-E3A2514D139E}"/>
                  </a:ext>
                </a:extLst>
              </p:cNvPr>
              <p:cNvSpPr>
                <a:spLocks noChangeArrowheads="1"/>
              </p:cNvSpPr>
              <p:nvPr/>
            </p:nvSpPr>
            <p:spPr bwMode="auto">
              <a:xfrm>
                <a:off x="114" y="164"/>
                <a:ext cx="26" cy="2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6" name="Rectangle 11">
                <a:extLst>
                  <a:ext uri="{FF2B5EF4-FFF2-40B4-BE49-F238E27FC236}">
                    <a16:creationId xmlns:a16="http://schemas.microsoft.com/office/drawing/2014/main" id="{7141B6B5-5AEF-40FB-AEE4-E526794E6A77}"/>
                  </a:ext>
                </a:extLst>
              </p:cNvPr>
              <p:cNvSpPr>
                <a:spLocks noChangeArrowheads="1"/>
              </p:cNvSpPr>
              <p:nvPr/>
            </p:nvSpPr>
            <p:spPr bwMode="auto">
              <a:xfrm>
                <a:off x="42" y="98"/>
                <a:ext cx="25" cy="24"/>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7" name="Rectangle 12">
                <a:extLst>
                  <a:ext uri="{FF2B5EF4-FFF2-40B4-BE49-F238E27FC236}">
                    <a16:creationId xmlns:a16="http://schemas.microsoft.com/office/drawing/2014/main" id="{992FE7A3-317A-4470-BE29-D6B10F001B7F}"/>
                  </a:ext>
                </a:extLst>
              </p:cNvPr>
              <p:cNvSpPr>
                <a:spLocks noChangeArrowheads="1"/>
              </p:cNvSpPr>
              <p:nvPr/>
            </p:nvSpPr>
            <p:spPr bwMode="auto">
              <a:xfrm>
                <a:off x="114" y="98"/>
                <a:ext cx="26" cy="24"/>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8" name="Rectangle 13">
                <a:extLst>
                  <a:ext uri="{FF2B5EF4-FFF2-40B4-BE49-F238E27FC236}">
                    <a16:creationId xmlns:a16="http://schemas.microsoft.com/office/drawing/2014/main" id="{C35F51D4-09BA-4916-94B7-C421F57610ED}"/>
                  </a:ext>
                </a:extLst>
              </p:cNvPr>
              <p:cNvSpPr>
                <a:spLocks noChangeArrowheads="1"/>
              </p:cNvSpPr>
              <p:nvPr/>
            </p:nvSpPr>
            <p:spPr bwMode="auto">
              <a:xfrm>
                <a:off x="31" y="12"/>
                <a:ext cx="47" cy="33"/>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13" name="Group 12">
              <a:extLst>
                <a:ext uri="{FF2B5EF4-FFF2-40B4-BE49-F238E27FC236}">
                  <a16:creationId xmlns:a16="http://schemas.microsoft.com/office/drawing/2014/main" id="{4F4A0470-1C26-4B93-A3E6-C02CC85A613B}"/>
                </a:ext>
              </a:extLst>
            </p:cNvPr>
            <p:cNvGrpSpPr/>
            <p:nvPr/>
          </p:nvGrpSpPr>
          <p:grpSpPr>
            <a:xfrm>
              <a:off x="2561534" y="2758439"/>
              <a:ext cx="475727" cy="421466"/>
              <a:chOff x="2779974" y="2727959"/>
              <a:chExt cx="475727" cy="421466"/>
            </a:xfrm>
          </p:grpSpPr>
          <p:sp>
            <p:nvSpPr>
              <p:cNvPr id="15" name="Rectangle 5">
                <a:extLst>
                  <a:ext uri="{FF2B5EF4-FFF2-40B4-BE49-F238E27FC236}">
                    <a16:creationId xmlns:a16="http://schemas.microsoft.com/office/drawing/2014/main" id="{089991A3-2C35-4F4A-97C5-2723D32780CD}"/>
                  </a:ext>
                </a:extLst>
              </p:cNvPr>
              <p:cNvSpPr>
                <a:spLocks noChangeArrowheads="1"/>
              </p:cNvSpPr>
              <p:nvPr/>
            </p:nvSpPr>
            <p:spPr bwMode="auto">
              <a:xfrm>
                <a:off x="2779974" y="2727959"/>
                <a:ext cx="475727" cy="42146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6" name="Freeform 6">
                <a:extLst>
                  <a:ext uri="{FF2B5EF4-FFF2-40B4-BE49-F238E27FC236}">
                    <a16:creationId xmlns:a16="http://schemas.microsoft.com/office/drawing/2014/main" id="{3A454360-FD1A-42D4-A619-E305AE7B42CF}"/>
                  </a:ext>
                </a:extLst>
              </p:cNvPr>
              <p:cNvSpPr>
                <a:spLocks/>
              </p:cNvSpPr>
              <p:nvPr/>
            </p:nvSpPr>
            <p:spPr bwMode="auto">
              <a:xfrm>
                <a:off x="3058191" y="2981354"/>
                <a:ext cx="122493" cy="168071"/>
              </a:xfrm>
              <a:custGeom>
                <a:avLst/>
                <a:gdLst>
                  <a:gd name="T0" fmla="*/ 20 w 20"/>
                  <a:gd name="T1" fmla="*/ 28 h 28"/>
                  <a:gd name="T2" fmla="*/ 20 w 20"/>
                  <a:gd name="T3" fmla="*/ 10 h 28"/>
                  <a:gd name="T4" fmla="*/ 10 w 20"/>
                  <a:gd name="T5" fmla="*/ 0 h 28"/>
                  <a:gd name="T6" fmla="*/ 0 w 20"/>
                  <a:gd name="T7" fmla="*/ 10 h 28"/>
                  <a:gd name="T8" fmla="*/ 0 w 20"/>
                  <a:gd name="T9" fmla="*/ 28 h 28"/>
                </a:gdLst>
                <a:ahLst/>
                <a:cxnLst>
                  <a:cxn ang="0">
                    <a:pos x="T0" y="T1"/>
                  </a:cxn>
                  <a:cxn ang="0">
                    <a:pos x="T2" y="T3"/>
                  </a:cxn>
                  <a:cxn ang="0">
                    <a:pos x="T4" y="T5"/>
                  </a:cxn>
                  <a:cxn ang="0">
                    <a:pos x="T6" y="T7"/>
                  </a:cxn>
                  <a:cxn ang="0">
                    <a:pos x="T8" y="T9"/>
                  </a:cxn>
                </a:cxnLst>
                <a:rect l="0" t="0" r="r" b="b"/>
                <a:pathLst>
                  <a:path w="20" h="28">
                    <a:moveTo>
                      <a:pt x="20" y="28"/>
                    </a:moveTo>
                    <a:cubicBezTo>
                      <a:pt x="20" y="10"/>
                      <a:pt x="20" y="10"/>
                      <a:pt x="20" y="10"/>
                    </a:cubicBezTo>
                    <a:cubicBezTo>
                      <a:pt x="20" y="5"/>
                      <a:pt x="15" y="0"/>
                      <a:pt x="10" y="0"/>
                    </a:cubicBezTo>
                    <a:cubicBezTo>
                      <a:pt x="5" y="0"/>
                      <a:pt x="0" y="5"/>
                      <a:pt x="0" y="10"/>
                    </a:cubicBezTo>
                    <a:cubicBezTo>
                      <a:pt x="0" y="28"/>
                      <a:pt x="0" y="28"/>
                      <a:pt x="0" y="28"/>
                    </a:cubicBez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 name="Rectangle 7">
                <a:extLst>
                  <a:ext uri="{FF2B5EF4-FFF2-40B4-BE49-F238E27FC236}">
                    <a16:creationId xmlns:a16="http://schemas.microsoft.com/office/drawing/2014/main" id="{6080E479-DB18-4B8C-88F3-8ED62B795793}"/>
                  </a:ext>
                </a:extLst>
              </p:cNvPr>
              <p:cNvSpPr>
                <a:spLocks noChangeArrowheads="1"/>
              </p:cNvSpPr>
              <p:nvPr/>
            </p:nvSpPr>
            <p:spPr bwMode="auto">
              <a:xfrm>
                <a:off x="2879677" y="2829662"/>
                <a:ext cx="71217" cy="71216"/>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 name="Rectangle 8">
                <a:extLst>
                  <a:ext uri="{FF2B5EF4-FFF2-40B4-BE49-F238E27FC236}">
                    <a16:creationId xmlns:a16="http://schemas.microsoft.com/office/drawing/2014/main" id="{6A48D76F-36DB-415B-ADDD-025DDE223332}"/>
                  </a:ext>
                </a:extLst>
              </p:cNvPr>
              <p:cNvSpPr>
                <a:spLocks noChangeArrowheads="1"/>
              </p:cNvSpPr>
              <p:nvPr/>
            </p:nvSpPr>
            <p:spPr bwMode="auto">
              <a:xfrm>
                <a:off x="3084781" y="2829662"/>
                <a:ext cx="74065" cy="71216"/>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9" name="Rectangle 9">
                <a:extLst>
                  <a:ext uri="{FF2B5EF4-FFF2-40B4-BE49-F238E27FC236}">
                    <a16:creationId xmlns:a16="http://schemas.microsoft.com/office/drawing/2014/main" id="{3C16F7E1-D30C-4421-B4EC-1432D5675B64}"/>
                  </a:ext>
                </a:extLst>
              </p:cNvPr>
              <p:cNvSpPr>
                <a:spLocks noChangeArrowheads="1"/>
              </p:cNvSpPr>
              <p:nvPr/>
            </p:nvSpPr>
            <p:spPr bwMode="auto">
              <a:xfrm>
                <a:off x="2879677" y="3004253"/>
                <a:ext cx="71217" cy="71216"/>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14" name="Isosceles Triangle 13">
              <a:extLst>
                <a:ext uri="{FF2B5EF4-FFF2-40B4-BE49-F238E27FC236}">
                  <a16:creationId xmlns:a16="http://schemas.microsoft.com/office/drawing/2014/main" id="{B968DF76-B27E-4D8D-AEBF-A5FCDA974947}"/>
                </a:ext>
              </a:extLst>
            </p:cNvPr>
            <p:cNvSpPr/>
            <p:nvPr/>
          </p:nvSpPr>
          <p:spPr bwMode="auto">
            <a:xfrm>
              <a:off x="2560320" y="2537142"/>
              <a:ext cx="482599" cy="221297"/>
            </a:xfrm>
            <a:prstGeom prst="triangle">
              <a:avLst>
                <a:gd name="adj" fmla="val 0"/>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353535"/>
                </a:solidFill>
                <a:effectLst/>
                <a:uLnTx/>
                <a:uFillTx/>
                <a:latin typeface="Segoe UI Semilight"/>
                <a:ea typeface="+mn-ea"/>
                <a:cs typeface="+mn-cs"/>
              </a:endParaRPr>
            </a:p>
          </p:txBody>
        </p:sp>
      </p:grpSp>
      <p:grpSp>
        <p:nvGrpSpPr>
          <p:cNvPr id="29" name="Group 16">
            <a:extLst>
              <a:ext uri="{FF2B5EF4-FFF2-40B4-BE49-F238E27FC236}">
                <a16:creationId xmlns:a16="http://schemas.microsoft.com/office/drawing/2014/main" id="{4A5F3B67-2458-4D49-934D-DD138E1EAE17}"/>
              </a:ext>
            </a:extLst>
          </p:cNvPr>
          <p:cNvGrpSpPr>
            <a:grpSpLocks noChangeAspect="1"/>
          </p:cNvGrpSpPr>
          <p:nvPr/>
        </p:nvGrpSpPr>
        <p:grpSpPr bwMode="auto">
          <a:xfrm>
            <a:off x="7808249" y="2467524"/>
            <a:ext cx="755245" cy="873589"/>
            <a:chOff x="13" y="7"/>
            <a:chExt cx="351" cy="406"/>
          </a:xfrm>
        </p:grpSpPr>
        <p:sp>
          <p:nvSpPr>
            <p:cNvPr id="30" name="Freeform 17">
              <a:extLst>
                <a:ext uri="{FF2B5EF4-FFF2-40B4-BE49-F238E27FC236}">
                  <a16:creationId xmlns:a16="http://schemas.microsoft.com/office/drawing/2014/main" id="{08EE87B4-FF4E-4C69-8ABA-332CEA102279}"/>
                </a:ext>
              </a:extLst>
            </p:cNvPr>
            <p:cNvSpPr>
              <a:spLocks/>
            </p:cNvSpPr>
            <p:nvPr/>
          </p:nvSpPr>
          <p:spPr bwMode="auto">
            <a:xfrm>
              <a:off x="212" y="199"/>
              <a:ext cx="152" cy="176"/>
            </a:xfrm>
            <a:custGeom>
              <a:avLst/>
              <a:gdLst>
                <a:gd name="T0" fmla="*/ 0 w 152"/>
                <a:gd name="T1" fmla="*/ 45 h 176"/>
                <a:gd name="T2" fmla="*/ 76 w 152"/>
                <a:gd name="T3" fmla="*/ 0 h 176"/>
                <a:gd name="T4" fmla="*/ 152 w 152"/>
                <a:gd name="T5" fmla="*/ 45 h 176"/>
                <a:gd name="T6" fmla="*/ 152 w 152"/>
                <a:gd name="T7" fmla="*/ 131 h 176"/>
                <a:gd name="T8" fmla="*/ 76 w 152"/>
                <a:gd name="T9" fmla="*/ 176 h 176"/>
                <a:gd name="T10" fmla="*/ 0 w 152"/>
                <a:gd name="T11" fmla="*/ 131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1"/>
                  </a:lnTo>
                  <a:lnTo>
                    <a:pt x="76" y="176"/>
                  </a:lnTo>
                  <a:lnTo>
                    <a:pt x="0" y="131"/>
                  </a:lnTo>
                  <a:lnTo>
                    <a:pt x="0" y="45"/>
                  </a:ln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1" name="Freeform 18">
              <a:extLst>
                <a:ext uri="{FF2B5EF4-FFF2-40B4-BE49-F238E27FC236}">
                  <a16:creationId xmlns:a16="http://schemas.microsoft.com/office/drawing/2014/main" id="{834D3CB1-4011-4DD5-9F4A-25A1744F1D57}"/>
                </a:ext>
              </a:extLst>
            </p:cNvPr>
            <p:cNvSpPr>
              <a:spLocks/>
            </p:cNvSpPr>
            <p:nvPr/>
          </p:nvSpPr>
          <p:spPr bwMode="auto">
            <a:xfrm>
              <a:off x="212" y="244"/>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2" name="Line 19">
              <a:extLst>
                <a:ext uri="{FF2B5EF4-FFF2-40B4-BE49-F238E27FC236}">
                  <a16:creationId xmlns:a16="http://schemas.microsoft.com/office/drawing/2014/main" id="{8091B823-0DBB-4651-93A2-F36CDF980265}"/>
                </a:ext>
              </a:extLst>
            </p:cNvPr>
            <p:cNvSpPr>
              <a:spLocks noChangeShapeType="1"/>
            </p:cNvSpPr>
            <p:nvPr/>
          </p:nvSpPr>
          <p:spPr bwMode="auto">
            <a:xfrm>
              <a:off x="288" y="282"/>
              <a:ext cx="0" cy="93"/>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3" name="Freeform 20">
              <a:extLst>
                <a:ext uri="{FF2B5EF4-FFF2-40B4-BE49-F238E27FC236}">
                  <a16:creationId xmlns:a16="http://schemas.microsoft.com/office/drawing/2014/main" id="{53F415C8-A581-4658-B20D-4224615C7B4E}"/>
                </a:ext>
              </a:extLst>
            </p:cNvPr>
            <p:cNvSpPr>
              <a:spLocks/>
            </p:cNvSpPr>
            <p:nvPr/>
          </p:nvSpPr>
          <p:spPr bwMode="auto">
            <a:xfrm>
              <a:off x="13" y="199"/>
              <a:ext cx="152" cy="176"/>
            </a:xfrm>
            <a:custGeom>
              <a:avLst/>
              <a:gdLst>
                <a:gd name="T0" fmla="*/ 0 w 152"/>
                <a:gd name="T1" fmla="*/ 45 h 176"/>
                <a:gd name="T2" fmla="*/ 76 w 152"/>
                <a:gd name="T3" fmla="*/ 0 h 176"/>
                <a:gd name="T4" fmla="*/ 152 w 152"/>
                <a:gd name="T5" fmla="*/ 45 h 176"/>
                <a:gd name="T6" fmla="*/ 152 w 152"/>
                <a:gd name="T7" fmla="*/ 131 h 176"/>
                <a:gd name="T8" fmla="*/ 76 w 152"/>
                <a:gd name="T9" fmla="*/ 176 h 176"/>
                <a:gd name="T10" fmla="*/ 0 w 152"/>
                <a:gd name="T11" fmla="*/ 131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1"/>
                  </a:lnTo>
                  <a:lnTo>
                    <a:pt x="76" y="176"/>
                  </a:lnTo>
                  <a:lnTo>
                    <a:pt x="0" y="131"/>
                  </a:lnTo>
                  <a:lnTo>
                    <a:pt x="0" y="45"/>
                  </a:ln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4" name="Freeform 21">
              <a:extLst>
                <a:ext uri="{FF2B5EF4-FFF2-40B4-BE49-F238E27FC236}">
                  <a16:creationId xmlns:a16="http://schemas.microsoft.com/office/drawing/2014/main" id="{85D2CF9A-EA0D-4F9E-86F2-1FE61ED796B7}"/>
                </a:ext>
              </a:extLst>
            </p:cNvPr>
            <p:cNvSpPr>
              <a:spLocks/>
            </p:cNvSpPr>
            <p:nvPr/>
          </p:nvSpPr>
          <p:spPr bwMode="auto">
            <a:xfrm>
              <a:off x="13" y="244"/>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5" name="Line 22">
              <a:extLst>
                <a:ext uri="{FF2B5EF4-FFF2-40B4-BE49-F238E27FC236}">
                  <a16:creationId xmlns:a16="http://schemas.microsoft.com/office/drawing/2014/main" id="{7BD1A6D3-ED07-4F73-A4AC-B1B431A76428}"/>
                </a:ext>
              </a:extLst>
            </p:cNvPr>
            <p:cNvSpPr>
              <a:spLocks noChangeShapeType="1"/>
            </p:cNvSpPr>
            <p:nvPr/>
          </p:nvSpPr>
          <p:spPr bwMode="auto">
            <a:xfrm>
              <a:off x="89" y="282"/>
              <a:ext cx="0" cy="93"/>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6" name="Freeform 23">
              <a:extLst>
                <a:ext uri="{FF2B5EF4-FFF2-40B4-BE49-F238E27FC236}">
                  <a16:creationId xmlns:a16="http://schemas.microsoft.com/office/drawing/2014/main" id="{4B9AA479-4B35-4F90-ADAC-AAA12B00D069}"/>
                </a:ext>
              </a:extLst>
            </p:cNvPr>
            <p:cNvSpPr>
              <a:spLocks/>
            </p:cNvSpPr>
            <p:nvPr/>
          </p:nvSpPr>
          <p:spPr bwMode="auto">
            <a:xfrm>
              <a:off x="106" y="364"/>
              <a:ext cx="163" cy="49"/>
            </a:xfrm>
            <a:custGeom>
              <a:avLst/>
              <a:gdLst>
                <a:gd name="T0" fmla="*/ 163 w 163"/>
                <a:gd name="T1" fmla="*/ 2 h 49"/>
                <a:gd name="T2" fmla="*/ 83 w 163"/>
                <a:gd name="T3" fmla="*/ 49 h 49"/>
                <a:gd name="T4" fmla="*/ 0 w 163"/>
                <a:gd name="T5" fmla="*/ 0 h 49"/>
              </a:gdLst>
              <a:ahLst/>
              <a:cxnLst>
                <a:cxn ang="0">
                  <a:pos x="T0" y="T1"/>
                </a:cxn>
                <a:cxn ang="0">
                  <a:pos x="T2" y="T3"/>
                </a:cxn>
                <a:cxn ang="0">
                  <a:pos x="T4" y="T5"/>
                </a:cxn>
              </a:cxnLst>
              <a:rect l="0" t="0" r="r" b="b"/>
              <a:pathLst>
                <a:path w="163" h="49">
                  <a:moveTo>
                    <a:pt x="163" y="2"/>
                  </a:moveTo>
                  <a:lnTo>
                    <a:pt x="83" y="49"/>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7" name="Freeform 24">
              <a:extLst>
                <a:ext uri="{FF2B5EF4-FFF2-40B4-BE49-F238E27FC236}">
                  <a16:creationId xmlns:a16="http://schemas.microsoft.com/office/drawing/2014/main" id="{B0850EEB-B7DD-4012-A949-1038678A2E6E}"/>
                </a:ext>
              </a:extLst>
            </p:cNvPr>
            <p:cNvSpPr>
              <a:spLocks/>
            </p:cNvSpPr>
            <p:nvPr/>
          </p:nvSpPr>
          <p:spPr bwMode="auto">
            <a:xfrm>
              <a:off x="113" y="7"/>
              <a:ext cx="152" cy="176"/>
            </a:xfrm>
            <a:custGeom>
              <a:avLst/>
              <a:gdLst>
                <a:gd name="T0" fmla="*/ 0 w 152"/>
                <a:gd name="T1" fmla="*/ 45 h 176"/>
                <a:gd name="T2" fmla="*/ 76 w 152"/>
                <a:gd name="T3" fmla="*/ 0 h 176"/>
                <a:gd name="T4" fmla="*/ 152 w 152"/>
                <a:gd name="T5" fmla="*/ 45 h 176"/>
                <a:gd name="T6" fmla="*/ 152 w 152"/>
                <a:gd name="T7" fmla="*/ 133 h 176"/>
                <a:gd name="T8" fmla="*/ 76 w 152"/>
                <a:gd name="T9" fmla="*/ 176 h 176"/>
                <a:gd name="T10" fmla="*/ 0 w 152"/>
                <a:gd name="T11" fmla="*/ 133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3"/>
                  </a:lnTo>
                  <a:lnTo>
                    <a:pt x="76" y="176"/>
                  </a:lnTo>
                  <a:lnTo>
                    <a:pt x="0" y="133"/>
                  </a:lnTo>
                  <a:lnTo>
                    <a:pt x="0" y="45"/>
                  </a:ln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8" name="Freeform 25">
              <a:extLst>
                <a:ext uri="{FF2B5EF4-FFF2-40B4-BE49-F238E27FC236}">
                  <a16:creationId xmlns:a16="http://schemas.microsoft.com/office/drawing/2014/main" id="{BABA197B-7BCD-4719-BFB1-C8D115EA94F6}"/>
                </a:ext>
              </a:extLst>
            </p:cNvPr>
            <p:cNvSpPr>
              <a:spLocks/>
            </p:cNvSpPr>
            <p:nvPr/>
          </p:nvSpPr>
          <p:spPr bwMode="auto">
            <a:xfrm>
              <a:off x="113" y="52"/>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9" name="Line 26">
              <a:extLst>
                <a:ext uri="{FF2B5EF4-FFF2-40B4-BE49-F238E27FC236}">
                  <a16:creationId xmlns:a16="http://schemas.microsoft.com/office/drawing/2014/main" id="{D9CE7FF5-8A81-416B-B7C7-4085D468378A}"/>
                </a:ext>
              </a:extLst>
            </p:cNvPr>
            <p:cNvSpPr>
              <a:spLocks noChangeShapeType="1"/>
            </p:cNvSpPr>
            <p:nvPr/>
          </p:nvSpPr>
          <p:spPr bwMode="auto">
            <a:xfrm>
              <a:off x="189" y="96"/>
              <a:ext cx="0" cy="87"/>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0" name="Freeform 27">
              <a:extLst>
                <a:ext uri="{FF2B5EF4-FFF2-40B4-BE49-F238E27FC236}">
                  <a16:creationId xmlns:a16="http://schemas.microsoft.com/office/drawing/2014/main" id="{11646235-3168-4D97-B9AC-0F1B5FE380BB}"/>
                </a:ext>
              </a:extLst>
            </p:cNvPr>
            <p:cNvSpPr>
              <a:spLocks/>
            </p:cNvSpPr>
            <p:nvPr/>
          </p:nvSpPr>
          <p:spPr bwMode="auto">
            <a:xfrm>
              <a:off x="265" y="92"/>
              <a:ext cx="82" cy="141"/>
            </a:xfrm>
            <a:custGeom>
              <a:avLst/>
              <a:gdLst>
                <a:gd name="T0" fmla="*/ 0 w 82"/>
                <a:gd name="T1" fmla="*/ 0 h 141"/>
                <a:gd name="T2" fmla="*/ 82 w 82"/>
                <a:gd name="T3" fmla="*/ 46 h 141"/>
                <a:gd name="T4" fmla="*/ 82 w 82"/>
                <a:gd name="T5" fmla="*/ 141 h 141"/>
              </a:gdLst>
              <a:ahLst/>
              <a:cxnLst>
                <a:cxn ang="0">
                  <a:pos x="T0" y="T1"/>
                </a:cxn>
                <a:cxn ang="0">
                  <a:pos x="T2" y="T3"/>
                </a:cxn>
                <a:cxn ang="0">
                  <a:pos x="T4" y="T5"/>
                </a:cxn>
              </a:cxnLst>
              <a:rect l="0" t="0" r="r" b="b"/>
              <a:pathLst>
                <a:path w="82" h="141">
                  <a:moveTo>
                    <a:pt x="0" y="0"/>
                  </a:moveTo>
                  <a:lnTo>
                    <a:pt x="82" y="46"/>
                  </a:lnTo>
                  <a:lnTo>
                    <a:pt x="82" y="141"/>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1" name="Freeform 28">
              <a:extLst>
                <a:ext uri="{FF2B5EF4-FFF2-40B4-BE49-F238E27FC236}">
                  <a16:creationId xmlns:a16="http://schemas.microsoft.com/office/drawing/2014/main" id="{D8DCF242-43AB-4944-A6FA-367B234F5C89}"/>
                </a:ext>
              </a:extLst>
            </p:cNvPr>
            <p:cNvSpPr>
              <a:spLocks/>
            </p:cNvSpPr>
            <p:nvPr/>
          </p:nvSpPr>
          <p:spPr bwMode="auto">
            <a:xfrm>
              <a:off x="30" y="92"/>
              <a:ext cx="83" cy="141"/>
            </a:xfrm>
            <a:custGeom>
              <a:avLst/>
              <a:gdLst>
                <a:gd name="T0" fmla="*/ 0 w 83"/>
                <a:gd name="T1" fmla="*/ 141 h 141"/>
                <a:gd name="T2" fmla="*/ 0 w 83"/>
                <a:gd name="T3" fmla="*/ 46 h 141"/>
                <a:gd name="T4" fmla="*/ 83 w 83"/>
                <a:gd name="T5" fmla="*/ 0 h 141"/>
              </a:gdLst>
              <a:ahLst/>
              <a:cxnLst>
                <a:cxn ang="0">
                  <a:pos x="T0" y="T1"/>
                </a:cxn>
                <a:cxn ang="0">
                  <a:pos x="T2" y="T3"/>
                </a:cxn>
                <a:cxn ang="0">
                  <a:pos x="T4" y="T5"/>
                </a:cxn>
              </a:cxnLst>
              <a:rect l="0" t="0" r="r" b="b"/>
              <a:pathLst>
                <a:path w="83" h="141">
                  <a:moveTo>
                    <a:pt x="0" y="141"/>
                  </a:moveTo>
                  <a:lnTo>
                    <a:pt x="0" y="46"/>
                  </a:lnTo>
                  <a:lnTo>
                    <a:pt x="83"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42" name="Group 31">
            <a:extLst>
              <a:ext uri="{FF2B5EF4-FFF2-40B4-BE49-F238E27FC236}">
                <a16:creationId xmlns:a16="http://schemas.microsoft.com/office/drawing/2014/main" id="{C105C950-5B1C-4F36-A5AB-C27B5CA9C4F5}"/>
              </a:ext>
            </a:extLst>
          </p:cNvPr>
          <p:cNvGrpSpPr>
            <a:grpSpLocks noChangeAspect="1"/>
          </p:cNvGrpSpPr>
          <p:nvPr/>
        </p:nvGrpSpPr>
        <p:grpSpPr bwMode="auto">
          <a:xfrm>
            <a:off x="4975469" y="2631557"/>
            <a:ext cx="678840" cy="709556"/>
            <a:chOff x="12" y="7"/>
            <a:chExt cx="221" cy="231"/>
          </a:xfrm>
        </p:grpSpPr>
        <p:sp>
          <p:nvSpPr>
            <p:cNvPr id="43" name="Rectangle 32">
              <a:extLst>
                <a:ext uri="{FF2B5EF4-FFF2-40B4-BE49-F238E27FC236}">
                  <a16:creationId xmlns:a16="http://schemas.microsoft.com/office/drawing/2014/main" id="{EE5DC6C1-309E-4CFF-AEAC-52E15EAA7277}"/>
                </a:ext>
              </a:extLst>
            </p:cNvPr>
            <p:cNvSpPr>
              <a:spLocks noChangeArrowheads="1"/>
            </p:cNvSpPr>
            <p:nvPr/>
          </p:nvSpPr>
          <p:spPr bwMode="auto">
            <a:xfrm>
              <a:off x="12" y="7"/>
              <a:ext cx="221" cy="60"/>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4" name="Line 33">
              <a:extLst>
                <a:ext uri="{FF2B5EF4-FFF2-40B4-BE49-F238E27FC236}">
                  <a16:creationId xmlns:a16="http://schemas.microsoft.com/office/drawing/2014/main" id="{00B21CCE-472E-4C94-B626-C2371150F609}"/>
                </a:ext>
              </a:extLst>
            </p:cNvPr>
            <p:cNvSpPr>
              <a:spLocks noChangeShapeType="1"/>
            </p:cNvSpPr>
            <p:nvPr/>
          </p:nvSpPr>
          <p:spPr bwMode="auto">
            <a:xfrm flipH="1">
              <a:off x="191" y="37"/>
              <a:ext cx="17"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5" name="Line 34">
              <a:extLst>
                <a:ext uri="{FF2B5EF4-FFF2-40B4-BE49-F238E27FC236}">
                  <a16:creationId xmlns:a16="http://schemas.microsoft.com/office/drawing/2014/main" id="{3A7631FA-125B-4271-90FE-CA0056EAE7BB}"/>
                </a:ext>
              </a:extLst>
            </p:cNvPr>
            <p:cNvSpPr>
              <a:spLocks noChangeShapeType="1"/>
            </p:cNvSpPr>
            <p:nvPr/>
          </p:nvSpPr>
          <p:spPr bwMode="auto">
            <a:xfrm flipH="1">
              <a:off x="157" y="37"/>
              <a:ext cx="17"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6" name="Line 35">
              <a:extLst>
                <a:ext uri="{FF2B5EF4-FFF2-40B4-BE49-F238E27FC236}">
                  <a16:creationId xmlns:a16="http://schemas.microsoft.com/office/drawing/2014/main" id="{8789B97A-8C23-47F9-80CD-579FF530B8F0}"/>
                </a:ext>
              </a:extLst>
            </p:cNvPr>
            <p:cNvSpPr>
              <a:spLocks noChangeShapeType="1"/>
            </p:cNvSpPr>
            <p:nvPr/>
          </p:nvSpPr>
          <p:spPr bwMode="auto">
            <a:xfrm flipH="1">
              <a:off x="54" y="37"/>
              <a:ext cx="69"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7" name="Rectangle 36">
              <a:extLst>
                <a:ext uri="{FF2B5EF4-FFF2-40B4-BE49-F238E27FC236}">
                  <a16:creationId xmlns:a16="http://schemas.microsoft.com/office/drawing/2014/main" id="{F0EFEEB4-9AC4-4C25-9911-6D900BAC221D}"/>
                </a:ext>
              </a:extLst>
            </p:cNvPr>
            <p:cNvSpPr>
              <a:spLocks noChangeArrowheads="1"/>
            </p:cNvSpPr>
            <p:nvPr/>
          </p:nvSpPr>
          <p:spPr bwMode="auto">
            <a:xfrm>
              <a:off x="12" y="93"/>
              <a:ext cx="221" cy="59"/>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8" name="Line 37">
              <a:extLst>
                <a:ext uri="{FF2B5EF4-FFF2-40B4-BE49-F238E27FC236}">
                  <a16:creationId xmlns:a16="http://schemas.microsoft.com/office/drawing/2014/main" id="{5F93EF80-9E84-4EF8-9846-C35A630EF9F3}"/>
                </a:ext>
              </a:extLst>
            </p:cNvPr>
            <p:cNvSpPr>
              <a:spLocks noChangeShapeType="1"/>
            </p:cNvSpPr>
            <p:nvPr/>
          </p:nvSpPr>
          <p:spPr bwMode="auto">
            <a:xfrm flipH="1">
              <a:off x="191" y="123"/>
              <a:ext cx="17"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9" name="Line 38">
              <a:extLst>
                <a:ext uri="{FF2B5EF4-FFF2-40B4-BE49-F238E27FC236}">
                  <a16:creationId xmlns:a16="http://schemas.microsoft.com/office/drawing/2014/main" id="{0E60731A-131F-467F-8ED4-FD3DC88AC069}"/>
                </a:ext>
              </a:extLst>
            </p:cNvPr>
            <p:cNvSpPr>
              <a:spLocks noChangeShapeType="1"/>
            </p:cNvSpPr>
            <p:nvPr/>
          </p:nvSpPr>
          <p:spPr bwMode="auto">
            <a:xfrm flipH="1">
              <a:off x="157" y="123"/>
              <a:ext cx="17"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0" name="Line 39">
              <a:extLst>
                <a:ext uri="{FF2B5EF4-FFF2-40B4-BE49-F238E27FC236}">
                  <a16:creationId xmlns:a16="http://schemas.microsoft.com/office/drawing/2014/main" id="{0FE576A4-7C07-45C1-A1B2-84F1C2C1AB91}"/>
                </a:ext>
              </a:extLst>
            </p:cNvPr>
            <p:cNvSpPr>
              <a:spLocks noChangeShapeType="1"/>
            </p:cNvSpPr>
            <p:nvPr/>
          </p:nvSpPr>
          <p:spPr bwMode="auto">
            <a:xfrm flipH="1">
              <a:off x="54" y="123"/>
              <a:ext cx="69"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1" name="Rectangle 40">
              <a:extLst>
                <a:ext uri="{FF2B5EF4-FFF2-40B4-BE49-F238E27FC236}">
                  <a16:creationId xmlns:a16="http://schemas.microsoft.com/office/drawing/2014/main" id="{E07EB808-F2FD-4CAB-8F1A-CC09099E2D03}"/>
                </a:ext>
              </a:extLst>
            </p:cNvPr>
            <p:cNvSpPr>
              <a:spLocks noChangeArrowheads="1"/>
            </p:cNvSpPr>
            <p:nvPr/>
          </p:nvSpPr>
          <p:spPr bwMode="auto">
            <a:xfrm>
              <a:off x="12" y="178"/>
              <a:ext cx="221" cy="60"/>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2" name="Line 41">
              <a:extLst>
                <a:ext uri="{FF2B5EF4-FFF2-40B4-BE49-F238E27FC236}">
                  <a16:creationId xmlns:a16="http://schemas.microsoft.com/office/drawing/2014/main" id="{AE5313D4-735D-47AF-8A64-C6EEBF6BF2F6}"/>
                </a:ext>
              </a:extLst>
            </p:cNvPr>
            <p:cNvSpPr>
              <a:spLocks noChangeShapeType="1"/>
            </p:cNvSpPr>
            <p:nvPr/>
          </p:nvSpPr>
          <p:spPr bwMode="auto">
            <a:xfrm flipH="1">
              <a:off x="191" y="208"/>
              <a:ext cx="17"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3" name="Line 42">
              <a:extLst>
                <a:ext uri="{FF2B5EF4-FFF2-40B4-BE49-F238E27FC236}">
                  <a16:creationId xmlns:a16="http://schemas.microsoft.com/office/drawing/2014/main" id="{73F07584-01F6-44D8-A9C0-4DD3645C974B}"/>
                </a:ext>
              </a:extLst>
            </p:cNvPr>
            <p:cNvSpPr>
              <a:spLocks noChangeShapeType="1"/>
            </p:cNvSpPr>
            <p:nvPr/>
          </p:nvSpPr>
          <p:spPr bwMode="auto">
            <a:xfrm flipH="1">
              <a:off x="157" y="208"/>
              <a:ext cx="17"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4" name="Line 43">
              <a:extLst>
                <a:ext uri="{FF2B5EF4-FFF2-40B4-BE49-F238E27FC236}">
                  <a16:creationId xmlns:a16="http://schemas.microsoft.com/office/drawing/2014/main" id="{F99DD4AA-56ED-4DE4-8E66-BBD782D88255}"/>
                </a:ext>
              </a:extLst>
            </p:cNvPr>
            <p:cNvSpPr>
              <a:spLocks noChangeShapeType="1"/>
            </p:cNvSpPr>
            <p:nvPr/>
          </p:nvSpPr>
          <p:spPr bwMode="auto">
            <a:xfrm flipH="1">
              <a:off x="54" y="208"/>
              <a:ext cx="69"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5" name="Line 44">
              <a:extLst>
                <a:ext uri="{FF2B5EF4-FFF2-40B4-BE49-F238E27FC236}">
                  <a16:creationId xmlns:a16="http://schemas.microsoft.com/office/drawing/2014/main" id="{41FFA995-663C-43D6-90AD-9754965D07FF}"/>
                </a:ext>
              </a:extLst>
            </p:cNvPr>
            <p:cNvSpPr>
              <a:spLocks noChangeShapeType="1"/>
            </p:cNvSpPr>
            <p:nvPr/>
          </p:nvSpPr>
          <p:spPr bwMode="auto">
            <a:xfrm flipV="1">
              <a:off x="165" y="127"/>
              <a:ext cx="0" cy="25"/>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6" name="Line 45">
              <a:extLst>
                <a:ext uri="{FF2B5EF4-FFF2-40B4-BE49-F238E27FC236}">
                  <a16:creationId xmlns:a16="http://schemas.microsoft.com/office/drawing/2014/main" id="{BE5DCAA1-8754-4489-8333-EA2CED57C97A}"/>
                </a:ext>
              </a:extLst>
            </p:cNvPr>
            <p:cNvSpPr>
              <a:spLocks noChangeShapeType="1"/>
            </p:cNvSpPr>
            <p:nvPr/>
          </p:nvSpPr>
          <p:spPr bwMode="auto">
            <a:xfrm flipV="1">
              <a:off x="165" y="42"/>
              <a:ext cx="0" cy="25"/>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7" name="Line 46">
              <a:extLst>
                <a:ext uri="{FF2B5EF4-FFF2-40B4-BE49-F238E27FC236}">
                  <a16:creationId xmlns:a16="http://schemas.microsoft.com/office/drawing/2014/main" id="{1E1E377F-EECF-403C-8A9A-73A6CB813000}"/>
                </a:ext>
              </a:extLst>
            </p:cNvPr>
            <p:cNvSpPr>
              <a:spLocks noChangeShapeType="1"/>
            </p:cNvSpPr>
            <p:nvPr/>
          </p:nvSpPr>
          <p:spPr bwMode="auto">
            <a:xfrm flipV="1">
              <a:off x="165" y="212"/>
              <a:ext cx="0" cy="26"/>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58" name="Right Brace 57">
            <a:extLst>
              <a:ext uri="{FF2B5EF4-FFF2-40B4-BE49-F238E27FC236}">
                <a16:creationId xmlns:a16="http://schemas.microsoft.com/office/drawing/2014/main" id="{34968856-2965-4F1E-9E89-ED8484D35C61}"/>
              </a:ext>
            </a:extLst>
          </p:cNvPr>
          <p:cNvSpPr/>
          <p:nvPr/>
        </p:nvSpPr>
        <p:spPr>
          <a:xfrm rot="5400000">
            <a:off x="8081439" y="1298551"/>
            <a:ext cx="328861" cy="6989013"/>
          </a:xfrm>
          <a:prstGeom prst="rightBrace">
            <a:avLst>
              <a:gd name="adj1" fmla="val 146892"/>
              <a:gd name="adj2" fmla="val 50000"/>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9" name="Freeform 50">
            <a:extLst>
              <a:ext uri="{FF2B5EF4-FFF2-40B4-BE49-F238E27FC236}">
                <a16:creationId xmlns:a16="http://schemas.microsoft.com/office/drawing/2014/main" id="{608A9FB7-422B-4A23-9222-91FE4276145D}"/>
              </a:ext>
            </a:extLst>
          </p:cNvPr>
          <p:cNvSpPr>
            <a:spLocks/>
          </p:cNvSpPr>
          <p:nvPr/>
        </p:nvSpPr>
        <p:spPr bwMode="auto">
          <a:xfrm>
            <a:off x="7780107" y="5268607"/>
            <a:ext cx="857253" cy="574865"/>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60" name="Freeform 50">
            <a:extLst>
              <a:ext uri="{FF2B5EF4-FFF2-40B4-BE49-F238E27FC236}">
                <a16:creationId xmlns:a16="http://schemas.microsoft.com/office/drawing/2014/main" id="{E57B37E0-37F6-46C6-9177-6B7116EA6247}"/>
              </a:ext>
            </a:extLst>
          </p:cNvPr>
          <p:cNvSpPr>
            <a:spLocks/>
          </p:cNvSpPr>
          <p:nvPr/>
        </p:nvSpPr>
        <p:spPr bwMode="auto">
          <a:xfrm flipH="1">
            <a:off x="8172071" y="5439102"/>
            <a:ext cx="602346" cy="40392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chemeClr val="bg1"/>
          </a:solidFill>
          <a:ln w="19050" cap="flat">
            <a:solidFill>
              <a:schemeClr val="accent5"/>
            </a:solidFill>
            <a:prstDash val="solid"/>
            <a:miter lim="800000"/>
            <a:headEnd/>
            <a:tailEnd/>
          </a:ln>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nvGrpSpPr>
          <p:cNvPr id="61" name="Group 60">
            <a:extLst>
              <a:ext uri="{FF2B5EF4-FFF2-40B4-BE49-F238E27FC236}">
                <a16:creationId xmlns:a16="http://schemas.microsoft.com/office/drawing/2014/main" id="{306C9B9F-FF86-4C93-AD89-8970C9E40265}"/>
              </a:ext>
            </a:extLst>
          </p:cNvPr>
          <p:cNvGrpSpPr/>
          <p:nvPr/>
        </p:nvGrpSpPr>
        <p:grpSpPr>
          <a:xfrm>
            <a:off x="10460128" y="2466935"/>
            <a:ext cx="655975" cy="866142"/>
            <a:chOff x="10669874" y="2515906"/>
            <a:chExt cx="669129" cy="883510"/>
          </a:xfrm>
        </p:grpSpPr>
        <p:sp>
          <p:nvSpPr>
            <p:cNvPr id="62" name="Freeform 54">
              <a:extLst>
                <a:ext uri="{FF2B5EF4-FFF2-40B4-BE49-F238E27FC236}">
                  <a16:creationId xmlns:a16="http://schemas.microsoft.com/office/drawing/2014/main" id="{1A09573D-1354-44D4-912D-39BACF2DA080}"/>
                </a:ext>
              </a:extLst>
            </p:cNvPr>
            <p:cNvSpPr>
              <a:spLocks noEditPoints="1"/>
            </p:cNvSpPr>
            <p:nvPr/>
          </p:nvSpPr>
          <p:spPr bwMode="auto">
            <a:xfrm>
              <a:off x="10669874" y="2515906"/>
              <a:ext cx="669129" cy="883510"/>
            </a:xfrm>
            <a:custGeom>
              <a:avLst/>
              <a:gdLst>
                <a:gd name="T0" fmla="*/ 206 w 206"/>
                <a:gd name="T1" fmla="*/ 68 h 272"/>
                <a:gd name="T2" fmla="*/ 137 w 206"/>
                <a:gd name="T3" fmla="*/ 0 h 272"/>
                <a:gd name="T4" fmla="*/ 0 w 206"/>
                <a:gd name="T5" fmla="*/ 0 h 272"/>
                <a:gd name="T6" fmla="*/ 0 w 206"/>
                <a:gd name="T7" fmla="*/ 272 h 272"/>
                <a:gd name="T8" fmla="*/ 206 w 206"/>
                <a:gd name="T9" fmla="*/ 272 h 272"/>
                <a:gd name="T10" fmla="*/ 206 w 206"/>
                <a:gd name="T11" fmla="*/ 68 h 272"/>
                <a:gd name="T12" fmla="*/ 137 w 206"/>
                <a:gd name="T13" fmla="*/ 23 h 272"/>
                <a:gd name="T14" fmla="*/ 182 w 206"/>
                <a:gd name="T15" fmla="*/ 68 h 272"/>
                <a:gd name="T16" fmla="*/ 137 w 206"/>
                <a:gd name="T17" fmla="*/ 68 h 272"/>
                <a:gd name="T18" fmla="*/ 137 w 206"/>
                <a:gd name="T19" fmla="*/ 23 h 272"/>
                <a:gd name="T20" fmla="*/ 17 w 206"/>
                <a:gd name="T21" fmla="*/ 255 h 272"/>
                <a:gd name="T22" fmla="*/ 17 w 206"/>
                <a:gd name="T23" fmla="*/ 17 h 272"/>
                <a:gd name="T24" fmla="*/ 120 w 206"/>
                <a:gd name="T25" fmla="*/ 17 h 272"/>
                <a:gd name="T26" fmla="*/ 120 w 206"/>
                <a:gd name="T27" fmla="*/ 85 h 272"/>
                <a:gd name="T28" fmla="*/ 189 w 206"/>
                <a:gd name="T29" fmla="*/ 85 h 272"/>
                <a:gd name="T30" fmla="*/ 189 w 206"/>
                <a:gd name="T31" fmla="*/ 255 h 272"/>
                <a:gd name="T32" fmla="*/ 17 w 206"/>
                <a:gd name="T33" fmla="*/ 255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6" h="272">
                  <a:moveTo>
                    <a:pt x="206" y="68"/>
                  </a:moveTo>
                  <a:lnTo>
                    <a:pt x="137" y="0"/>
                  </a:lnTo>
                  <a:lnTo>
                    <a:pt x="0" y="0"/>
                  </a:lnTo>
                  <a:lnTo>
                    <a:pt x="0" y="272"/>
                  </a:lnTo>
                  <a:lnTo>
                    <a:pt x="206" y="272"/>
                  </a:lnTo>
                  <a:lnTo>
                    <a:pt x="206" y="68"/>
                  </a:lnTo>
                  <a:close/>
                  <a:moveTo>
                    <a:pt x="137" y="23"/>
                  </a:moveTo>
                  <a:lnTo>
                    <a:pt x="182" y="68"/>
                  </a:lnTo>
                  <a:lnTo>
                    <a:pt x="137" y="68"/>
                  </a:lnTo>
                  <a:lnTo>
                    <a:pt x="137" y="23"/>
                  </a:lnTo>
                  <a:close/>
                  <a:moveTo>
                    <a:pt x="17" y="255"/>
                  </a:moveTo>
                  <a:lnTo>
                    <a:pt x="17" y="17"/>
                  </a:lnTo>
                  <a:lnTo>
                    <a:pt x="120" y="17"/>
                  </a:lnTo>
                  <a:lnTo>
                    <a:pt x="120" y="85"/>
                  </a:lnTo>
                  <a:lnTo>
                    <a:pt x="189" y="85"/>
                  </a:lnTo>
                  <a:lnTo>
                    <a:pt x="189" y="255"/>
                  </a:lnTo>
                  <a:lnTo>
                    <a:pt x="17" y="255"/>
                  </a:lnTo>
                  <a:close/>
                </a:path>
              </a:pathLst>
            </a:custGeom>
            <a:solidFill>
              <a:srgbClr val="737373"/>
            </a:solidFill>
            <a:ln w="28575">
              <a:solidFill>
                <a:schemeClr val="bg1"/>
              </a:solidFill>
              <a:miter lim="800000"/>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nvGrpSpPr>
            <p:cNvPr id="63" name="Group 62">
              <a:extLst>
                <a:ext uri="{FF2B5EF4-FFF2-40B4-BE49-F238E27FC236}">
                  <a16:creationId xmlns:a16="http://schemas.microsoft.com/office/drawing/2014/main" id="{3708A15D-092A-4E66-8FAC-D53081A05063}"/>
                </a:ext>
              </a:extLst>
            </p:cNvPr>
            <p:cNvGrpSpPr/>
            <p:nvPr/>
          </p:nvGrpSpPr>
          <p:grpSpPr>
            <a:xfrm>
              <a:off x="10902006" y="2829852"/>
              <a:ext cx="207305" cy="365835"/>
              <a:chOff x="10949140" y="2845563"/>
              <a:chExt cx="207305" cy="365835"/>
            </a:xfrm>
          </p:grpSpPr>
          <p:sp>
            <p:nvSpPr>
              <p:cNvPr id="64" name="Right Brace 63">
                <a:extLst>
                  <a:ext uri="{FF2B5EF4-FFF2-40B4-BE49-F238E27FC236}">
                    <a16:creationId xmlns:a16="http://schemas.microsoft.com/office/drawing/2014/main" id="{9E7145B7-8BAD-4FE6-AE69-E37495A38FB1}"/>
                  </a:ext>
                </a:extLst>
              </p:cNvPr>
              <p:cNvSpPr/>
              <p:nvPr/>
            </p:nvSpPr>
            <p:spPr>
              <a:xfrm>
                <a:off x="11094253" y="2845563"/>
                <a:ext cx="62192" cy="365835"/>
              </a:xfrm>
              <a:prstGeom prst="rightBrace">
                <a:avLst>
                  <a:gd name="adj1" fmla="val 80466"/>
                  <a:gd name="adj2" fmla="val 50000"/>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65" name="Right Brace 64">
                <a:extLst>
                  <a:ext uri="{FF2B5EF4-FFF2-40B4-BE49-F238E27FC236}">
                    <a16:creationId xmlns:a16="http://schemas.microsoft.com/office/drawing/2014/main" id="{3B1D9791-324C-440B-9E2A-B614F998D926}"/>
                  </a:ext>
                </a:extLst>
              </p:cNvPr>
              <p:cNvSpPr/>
              <p:nvPr/>
            </p:nvSpPr>
            <p:spPr>
              <a:xfrm flipH="1">
                <a:off x="10949140" y="2845563"/>
                <a:ext cx="62192" cy="365835"/>
              </a:xfrm>
              <a:prstGeom prst="rightBrace">
                <a:avLst>
                  <a:gd name="adj1" fmla="val 80466"/>
                  <a:gd name="adj2" fmla="val 50000"/>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grpSp>
      <p:sp>
        <p:nvSpPr>
          <p:cNvPr id="66" name="TextBox 65">
            <a:extLst>
              <a:ext uri="{FF2B5EF4-FFF2-40B4-BE49-F238E27FC236}">
                <a16:creationId xmlns:a16="http://schemas.microsoft.com/office/drawing/2014/main" id="{B095C5C6-6E99-4FBD-B1CC-BE68FA4A0BE7}"/>
              </a:ext>
            </a:extLst>
          </p:cNvPr>
          <p:cNvSpPr txBox="1"/>
          <p:nvPr/>
        </p:nvSpPr>
        <p:spPr>
          <a:xfrm>
            <a:off x="10086346" y="3743170"/>
            <a:ext cx="3086714" cy="615089"/>
          </a:xfrm>
          <a:prstGeom prst="rect">
            <a:avLst/>
          </a:prstGeom>
          <a:noFill/>
        </p:spPr>
        <p:txBody>
          <a:bodyPr wrap="square" lIns="179259" tIns="143407" rIns="179259" bIns="143407" rtlCol="0" anchor="t">
            <a:spAutoFit/>
          </a:bodyPr>
          <a:lstStyle/>
          <a:p>
            <a:pPr marL="0" marR="0" lvl="0" indent="0" algn="l" defTabSz="896214" rtl="0" eaLnBrk="1" fontAlgn="auto" latinLnBrk="0" hangingPunct="1">
              <a:lnSpc>
                <a:spcPct val="90000"/>
              </a:lnSpc>
              <a:spcBef>
                <a:spcPts val="0"/>
              </a:spcBef>
              <a:spcAft>
                <a:spcPts val="588"/>
              </a:spcAft>
              <a:buClrTx/>
              <a:buSzTx/>
              <a:buFontTx/>
              <a:buNone/>
              <a:tabLst/>
              <a:defRPr/>
            </a:pPr>
            <a:r>
              <a:rPr kumimoji="0" lang="en-US" sz="2350" b="0" i="0" u="none" strike="noStrike" kern="0" cap="none" spc="0" normalizeH="0" baseline="0" noProof="0" err="1">
                <a:ln>
                  <a:noFill/>
                </a:ln>
                <a:gradFill>
                  <a:gsLst>
                    <a:gs pos="1250">
                      <a:srgbClr val="353535"/>
                    </a:gs>
                    <a:gs pos="100000">
                      <a:srgbClr val="353535"/>
                    </a:gs>
                  </a:gsLst>
                  <a:lin ang="5400000" scaled="0"/>
                </a:gradFill>
                <a:effectLst/>
                <a:uLnTx/>
                <a:uFillTx/>
                <a:latin typeface="Segoe UI"/>
                <a:cs typeface="Segoe UI"/>
              </a:rPr>
              <a:t>Serverless</a:t>
            </a:r>
            <a:endParaRPr kumimoji="0" lang="en-US" sz="2353"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25630348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animEffect transition="in" filter="fade">
                                      <p:cBhvr>
                                        <p:cTn id="12" dur="500"/>
                                        <p:tgtEl>
                                          <p:spTgt spid="7"/>
                                        </p:tgtEl>
                                      </p:cBhvr>
                                    </p:animEffect>
                                  </p:childTnLst>
                                </p:cTn>
                              </p:par>
                              <p:par>
                                <p:cTn id="13" presetID="10" presetClass="entr" presetSubtype="0" fill="hold" grpId="0" nodeType="withEffect">
                                  <p:stCondLst>
                                    <p:cond delay="10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42" presetClass="path" presetSubtype="0" decel="100000" fill="hold" grpId="1" nodeType="withEffect">
                                  <p:stCondLst>
                                    <p:cond delay="100"/>
                                  </p:stCondLst>
                                  <p:childTnLst>
                                    <p:animMotion origin="layout" path="M -1.21011E-6 2.17885E-7 L -1.21011E-6 0.04358 " pathEditMode="relative" rAng="0" ptsTypes="AA">
                                      <p:cBhvr>
                                        <p:cTn id="17" dur="500" spd="-100000" fill="hold"/>
                                        <p:tgtEl>
                                          <p:spTgt spid="4"/>
                                        </p:tgtEl>
                                        <p:attrNameLst>
                                          <p:attrName>ppt_x</p:attrName>
                                          <p:attrName>ppt_y</p:attrName>
                                        </p:attrNameLst>
                                      </p:cBhvr>
                                      <p:rCtr x="0" y="2179"/>
                                    </p:animMotion>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42" presetClass="path" presetSubtype="0" decel="100000" fill="hold" nodeType="withEffect">
                                  <p:stCondLst>
                                    <p:cond delay="0"/>
                                  </p:stCondLst>
                                  <p:childTnLst>
                                    <p:animMotion origin="layout" path="M 3.55629E-6 4.87971E-6 L 3.55629E-6 -0.05448 " pathEditMode="relative" rAng="0" ptsTypes="AA">
                                      <p:cBhvr>
                                        <p:cTn id="22" dur="500" spd="-100000" fill="hold"/>
                                        <p:tgtEl>
                                          <p:spTgt spid="11"/>
                                        </p:tgtEl>
                                        <p:attrNameLst>
                                          <p:attrName>ppt_x</p:attrName>
                                          <p:attrName>ppt_y</p:attrName>
                                        </p:attrNameLst>
                                      </p:cBhvr>
                                      <p:rCtr x="0" y="-2724"/>
                                    </p:animMotion>
                                  </p:childTnLst>
                                </p:cTn>
                              </p:par>
                              <p:par>
                                <p:cTn id="23" presetID="53" presetClass="entr" presetSubtype="16" fill="hold" grpId="0" nodeType="withEffect">
                                  <p:stCondLst>
                                    <p:cond delay="20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par>
                                <p:cTn id="28" presetID="10" presetClass="entr" presetSubtype="0" fill="hold" grpId="0" nodeType="withEffect">
                                  <p:stCondLst>
                                    <p:cond delay="30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par>
                                <p:cTn id="31" presetID="42" presetClass="path" presetSubtype="0" decel="100000" fill="hold" grpId="1" nodeType="withEffect">
                                  <p:stCondLst>
                                    <p:cond delay="300"/>
                                  </p:stCondLst>
                                  <p:childTnLst>
                                    <p:animMotion origin="layout" path="M -1.21011E-6 2.17885E-7 L -1.21011E-6 0.04358 " pathEditMode="relative" rAng="0" ptsTypes="AA">
                                      <p:cBhvr>
                                        <p:cTn id="32" dur="500" spd="-100000" fill="hold"/>
                                        <p:tgtEl>
                                          <p:spTgt spid="3"/>
                                        </p:tgtEl>
                                        <p:attrNameLst>
                                          <p:attrName>ppt_x</p:attrName>
                                          <p:attrName>ppt_y</p:attrName>
                                        </p:attrNameLst>
                                      </p:cBhvr>
                                      <p:rCtr x="0" y="2179"/>
                                    </p:animMotion>
                                  </p:childTnLst>
                                </p:cTn>
                              </p:par>
                              <p:par>
                                <p:cTn id="33" presetID="10" presetClass="entr" presetSubtype="0" fill="hold" nodeType="withEffect">
                                  <p:stCondLst>
                                    <p:cond delay="20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42" presetClass="path" presetSubtype="0" decel="100000" fill="hold" nodeType="withEffect">
                                  <p:stCondLst>
                                    <p:cond delay="200"/>
                                  </p:stCondLst>
                                  <p:childTnLst>
                                    <p:animMotion origin="layout" path="M 3.55629E-6 4.87971E-6 L 3.55629E-6 -0.05448 " pathEditMode="relative" rAng="0" ptsTypes="AA">
                                      <p:cBhvr>
                                        <p:cTn id="37" dur="500" spd="-100000" fill="hold"/>
                                        <p:tgtEl>
                                          <p:spTgt spid="42"/>
                                        </p:tgtEl>
                                        <p:attrNameLst>
                                          <p:attrName>ppt_x</p:attrName>
                                          <p:attrName>ppt_y</p:attrName>
                                        </p:attrNameLst>
                                      </p:cBhvr>
                                      <p:rCtr x="0" y="-2724"/>
                                    </p:animMotion>
                                  </p:childTnLst>
                                </p:cTn>
                              </p:par>
                              <p:par>
                                <p:cTn id="38" presetID="53" presetClass="entr" presetSubtype="16" fill="hold" grpId="0" nodeType="withEffect">
                                  <p:stCondLst>
                                    <p:cond delay="400"/>
                                  </p:stCondLst>
                                  <p:childTnLst>
                                    <p:set>
                                      <p:cBhvr>
                                        <p:cTn id="39" dur="1" fill="hold">
                                          <p:stCondLst>
                                            <p:cond delay="0"/>
                                          </p:stCondLst>
                                        </p:cTn>
                                        <p:tgtEl>
                                          <p:spTgt spid="9"/>
                                        </p:tgtEl>
                                        <p:attrNameLst>
                                          <p:attrName>style.visibility</p:attrName>
                                        </p:attrNameLst>
                                      </p:cBhvr>
                                      <p:to>
                                        <p:strVal val="visible"/>
                                      </p:to>
                                    </p:set>
                                    <p:anim calcmode="lin" valueType="num">
                                      <p:cBhvr>
                                        <p:cTn id="40" dur="500" fill="hold"/>
                                        <p:tgtEl>
                                          <p:spTgt spid="9"/>
                                        </p:tgtEl>
                                        <p:attrNameLst>
                                          <p:attrName>ppt_w</p:attrName>
                                        </p:attrNameLst>
                                      </p:cBhvr>
                                      <p:tavLst>
                                        <p:tav tm="0">
                                          <p:val>
                                            <p:fltVal val="0"/>
                                          </p:val>
                                        </p:tav>
                                        <p:tav tm="100000">
                                          <p:val>
                                            <p:strVal val="#ppt_w"/>
                                          </p:val>
                                        </p:tav>
                                      </p:tavLst>
                                    </p:anim>
                                    <p:anim calcmode="lin" valueType="num">
                                      <p:cBhvr>
                                        <p:cTn id="41" dur="500" fill="hold"/>
                                        <p:tgtEl>
                                          <p:spTgt spid="9"/>
                                        </p:tgtEl>
                                        <p:attrNameLst>
                                          <p:attrName>ppt_h</p:attrName>
                                        </p:attrNameLst>
                                      </p:cBhvr>
                                      <p:tavLst>
                                        <p:tav tm="0">
                                          <p:val>
                                            <p:fltVal val="0"/>
                                          </p:val>
                                        </p:tav>
                                        <p:tav tm="100000">
                                          <p:val>
                                            <p:strVal val="#ppt_h"/>
                                          </p:val>
                                        </p:tav>
                                      </p:tavLst>
                                    </p:anim>
                                    <p:animEffect transition="in" filter="fade">
                                      <p:cBhvr>
                                        <p:cTn id="42" dur="500"/>
                                        <p:tgtEl>
                                          <p:spTgt spid="9"/>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500"/>
                                        <p:tgtEl>
                                          <p:spTgt spid="2"/>
                                        </p:tgtEl>
                                      </p:cBhvr>
                                    </p:animEffect>
                                  </p:childTnLst>
                                </p:cTn>
                              </p:par>
                              <p:par>
                                <p:cTn id="46" presetID="42" presetClass="path" presetSubtype="0" decel="100000" fill="hold" grpId="1" nodeType="withEffect">
                                  <p:stCondLst>
                                    <p:cond delay="500"/>
                                  </p:stCondLst>
                                  <p:childTnLst>
                                    <p:animMotion origin="layout" path="M -1.21011E-6 2.17885E-7 L -1.21011E-6 0.04358 " pathEditMode="relative" rAng="0" ptsTypes="AA">
                                      <p:cBhvr>
                                        <p:cTn id="47" dur="500" spd="-100000" fill="hold"/>
                                        <p:tgtEl>
                                          <p:spTgt spid="2"/>
                                        </p:tgtEl>
                                        <p:attrNameLst>
                                          <p:attrName>ppt_x</p:attrName>
                                          <p:attrName>ppt_y</p:attrName>
                                        </p:attrNameLst>
                                      </p:cBhvr>
                                      <p:rCtr x="0" y="2179"/>
                                    </p:animMotion>
                                  </p:childTnLst>
                                </p:cTn>
                              </p:par>
                              <p:par>
                                <p:cTn id="48" presetID="10" presetClass="entr" presetSubtype="0" fill="hold" nodeType="withEffect">
                                  <p:stCondLst>
                                    <p:cond delay="40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par>
                                <p:cTn id="51" presetID="42" presetClass="path" presetSubtype="0" decel="100000" fill="hold" nodeType="withEffect">
                                  <p:stCondLst>
                                    <p:cond delay="400"/>
                                  </p:stCondLst>
                                  <p:childTnLst>
                                    <p:animMotion origin="layout" path="M 3.55629E-6 4.87971E-6 L 3.55629E-6 -0.05448 " pathEditMode="relative" rAng="0" ptsTypes="AA">
                                      <p:cBhvr>
                                        <p:cTn id="52" dur="500" spd="-100000" fill="hold"/>
                                        <p:tgtEl>
                                          <p:spTgt spid="29"/>
                                        </p:tgtEl>
                                        <p:attrNameLst>
                                          <p:attrName>ppt_x</p:attrName>
                                          <p:attrName>ppt_y</p:attrName>
                                        </p:attrNameLst>
                                      </p:cBhvr>
                                      <p:rCtr x="0" y="-2724"/>
                                    </p:animMotion>
                                  </p:childTnLst>
                                </p:cTn>
                              </p:par>
                              <p:par>
                                <p:cTn id="53" presetID="53" presetClass="entr" presetSubtype="16" fill="hold" grpId="0" nodeType="withEffect">
                                  <p:stCondLst>
                                    <p:cond delay="80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Effect transition="in" filter="fade">
                                      <p:cBhvr>
                                        <p:cTn id="57" dur="500"/>
                                        <p:tgtEl>
                                          <p:spTgt spid="10"/>
                                        </p:tgtEl>
                                      </p:cBhvr>
                                    </p:animEffect>
                                  </p:childTnLst>
                                </p:cTn>
                              </p:par>
                              <p:par>
                                <p:cTn id="58" presetID="10" presetClass="entr" presetSubtype="0" fill="hold" nodeType="withEffect">
                                  <p:stCondLst>
                                    <p:cond delay="800"/>
                                  </p:stCondLst>
                                  <p:childTnLst>
                                    <p:set>
                                      <p:cBhvr>
                                        <p:cTn id="59" dur="1" fill="hold">
                                          <p:stCondLst>
                                            <p:cond delay="0"/>
                                          </p:stCondLst>
                                        </p:cTn>
                                        <p:tgtEl>
                                          <p:spTgt spid="61"/>
                                        </p:tgtEl>
                                        <p:attrNameLst>
                                          <p:attrName>style.visibility</p:attrName>
                                        </p:attrNameLst>
                                      </p:cBhvr>
                                      <p:to>
                                        <p:strVal val="visible"/>
                                      </p:to>
                                    </p:set>
                                    <p:animEffect transition="in" filter="fade">
                                      <p:cBhvr>
                                        <p:cTn id="60" dur="500"/>
                                        <p:tgtEl>
                                          <p:spTgt spid="61"/>
                                        </p:tgtEl>
                                      </p:cBhvr>
                                    </p:animEffect>
                                  </p:childTnLst>
                                </p:cTn>
                              </p:par>
                              <p:par>
                                <p:cTn id="61" presetID="42" presetClass="path" presetSubtype="0" decel="100000" fill="hold" nodeType="withEffect">
                                  <p:stCondLst>
                                    <p:cond delay="800"/>
                                  </p:stCondLst>
                                  <p:childTnLst>
                                    <p:animMotion origin="layout" path="M 3.55629E-6 4.87971E-6 L 3.55629E-6 -0.05448 " pathEditMode="relative" rAng="0" ptsTypes="AA">
                                      <p:cBhvr>
                                        <p:cTn id="62" dur="500" spd="-100000" fill="hold"/>
                                        <p:tgtEl>
                                          <p:spTgt spid="61"/>
                                        </p:tgtEl>
                                        <p:attrNameLst>
                                          <p:attrName>ppt_x</p:attrName>
                                          <p:attrName>ppt_y</p:attrName>
                                        </p:attrNameLst>
                                      </p:cBhvr>
                                      <p:rCtr x="0" y="-2724"/>
                                    </p:animMotion>
                                  </p:childTnLst>
                                </p:cTn>
                              </p:par>
                            </p:childTnLst>
                          </p:cTn>
                        </p:par>
                        <p:par>
                          <p:cTn id="63" fill="hold">
                            <p:stCondLst>
                              <p:cond delay="1300"/>
                            </p:stCondLst>
                            <p:childTnLst>
                              <p:par>
                                <p:cTn id="64" presetID="16" presetClass="entr" presetSubtype="21" fill="hold" grpId="0" nodeType="afterEffect">
                                  <p:stCondLst>
                                    <p:cond delay="0"/>
                                  </p:stCondLst>
                                  <p:childTnLst>
                                    <p:set>
                                      <p:cBhvr>
                                        <p:cTn id="65" dur="1" fill="hold">
                                          <p:stCondLst>
                                            <p:cond delay="0"/>
                                          </p:stCondLst>
                                        </p:cTn>
                                        <p:tgtEl>
                                          <p:spTgt spid="58"/>
                                        </p:tgtEl>
                                        <p:attrNameLst>
                                          <p:attrName>style.visibility</p:attrName>
                                        </p:attrNameLst>
                                      </p:cBhvr>
                                      <p:to>
                                        <p:strVal val="visible"/>
                                      </p:to>
                                    </p:set>
                                    <p:animEffect transition="in" filter="barn(inVertical)">
                                      <p:cBhvr>
                                        <p:cTn id="66" dur="750"/>
                                        <p:tgtEl>
                                          <p:spTgt spid="58"/>
                                        </p:tgtEl>
                                      </p:cBhvr>
                                    </p:animEffect>
                                  </p:childTnLst>
                                </p:cTn>
                              </p:par>
                              <p:par>
                                <p:cTn id="67" presetID="10" presetClass="entr" presetSubtype="0" fill="hold" grpId="0" nodeType="withEffect">
                                  <p:stCondLst>
                                    <p:cond delay="350"/>
                                  </p:stCondLst>
                                  <p:childTnLst>
                                    <p:set>
                                      <p:cBhvr>
                                        <p:cTn id="68" dur="1" fill="hold">
                                          <p:stCondLst>
                                            <p:cond delay="0"/>
                                          </p:stCondLst>
                                        </p:cTn>
                                        <p:tgtEl>
                                          <p:spTgt spid="59"/>
                                        </p:tgtEl>
                                        <p:attrNameLst>
                                          <p:attrName>style.visibility</p:attrName>
                                        </p:attrNameLst>
                                      </p:cBhvr>
                                      <p:to>
                                        <p:strVal val="visible"/>
                                      </p:to>
                                    </p:set>
                                    <p:animEffect transition="in" filter="fade">
                                      <p:cBhvr>
                                        <p:cTn id="69" dur="500"/>
                                        <p:tgtEl>
                                          <p:spTgt spid="59"/>
                                        </p:tgtEl>
                                      </p:cBhvr>
                                    </p:animEffect>
                                  </p:childTnLst>
                                </p:cTn>
                              </p:par>
                              <p:par>
                                <p:cTn id="70" presetID="42" presetClass="path" presetSubtype="0" decel="100000" fill="hold" grpId="1" nodeType="withEffect">
                                  <p:stCondLst>
                                    <p:cond delay="350"/>
                                  </p:stCondLst>
                                  <p:childTnLst>
                                    <p:animMotion origin="layout" path="M -7.42915E-7 5.85565E-7 L -0.03676 5.85565E-7 " pathEditMode="relative" rAng="0" ptsTypes="AA">
                                      <p:cBhvr>
                                        <p:cTn id="71" dur="500" spd="-100000" fill="hold"/>
                                        <p:tgtEl>
                                          <p:spTgt spid="59"/>
                                        </p:tgtEl>
                                        <p:attrNameLst>
                                          <p:attrName>ppt_x</p:attrName>
                                          <p:attrName>ppt_y</p:attrName>
                                        </p:attrNameLst>
                                      </p:cBhvr>
                                      <p:rCtr x="-1838" y="0"/>
                                    </p:animMotion>
                                  </p:childTnLst>
                                </p:cTn>
                              </p:par>
                              <p:par>
                                <p:cTn id="72" presetID="10" presetClass="entr" presetSubtype="0" fill="hold" grpId="0" nodeType="withEffect">
                                  <p:stCondLst>
                                    <p:cond delay="350"/>
                                  </p:stCondLst>
                                  <p:childTnLst>
                                    <p:set>
                                      <p:cBhvr>
                                        <p:cTn id="73" dur="1" fill="hold">
                                          <p:stCondLst>
                                            <p:cond delay="0"/>
                                          </p:stCondLst>
                                        </p:cTn>
                                        <p:tgtEl>
                                          <p:spTgt spid="60"/>
                                        </p:tgtEl>
                                        <p:attrNameLst>
                                          <p:attrName>style.visibility</p:attrName>
                                        </p:attrNameLst>
                                      </p:cBhvr>
                                      <p:to>
                                        <p:strVal val="visible"/>
                                      </p:to>
                                    </p:set>
                                    <p:animEffect transition="in" filter="fade">
                                      <p:cBhvr>
                                        <p:cTn id="74" dur="500"/>
                                        <p:tgtEl>
                                          <p:spTgt spid="60"/>
                                        </p:tgtEl>
                                      </p:cBhvr>
                                    </p:animEffect>
                                  </p:childTnLst>
                                </p:cTn>
                              </p:par>
                              <p:par>
                                <p:cTn id="75" presetID="42" presetClass="path" presetSubtype="0" decel="100000" fill="hold" grpId="1" nodeType="withEffect">
                                  <p:stCondLst>
                                    <p:cond delay="350"/>
                                  </p:stCondLst>
                                  <p:childTnLst>
                                    <p:animMotion origin="layout" path="M 4.02349E-6 -4.07626E-6 L 0.03676 -4.07626E-6 " pathEditMode="relative" rAng="0" ptsTypes="AA">
                                      <p:cBhvr>
                                        <p:cTn id="76" dur="500" spd="-100000" fill="hold"/>
                                        <p:tgtEl>
                                          <p:spTgt spid="60"/>
                                        </p:tgtEl>
                                        <p:attrNameLst>
                                          <p:attrName>ppt_x</p:attrName>
                                          <p:attrName>ppt_y</p:attrName>
                                        </p:attrNameLst>
                                      </p:cBhvr>
                                      <p:rCtr x="1838" y="0"/>
                                    </p:animMotion>
                                  </p:childTnLst>
                                </p:cTn>
                              </p:par>
                              <p:par>
                                <p:cTn id="77" presetID="10" presetClass="entr" presetSubtype="0" fill="hold" grpId="0" nodeType="withEffect">
                                  <p:stCondLst>
                                    <p:cond delay="500"/>
                                  </p:stCondLst>
                                  <p:childTnLst>
                                    <p:set>
                                      <p:cBhvr>
                                        <p:cTn id="78" dur="1" fill="hold">
                                          <p:stCondLst>
                                            <p:cond delay="0"/>
                                          </p:stCondLst>
                                        </p:cTn>
                                        <p:tgtEl>
                                          <p:spTgt spid="66"/>
                                        </p:tgtEl>
                                        <p:attrNameLst>
                                          <p:attrName>style.visibility</p:attrName>
                                        </p:attrNameLst>
                                      </p:cBhvr>
                                      <p:to>
                                        <p:strVal val="visible"/>
                                      </p:to>
                                    </p:set>
                                    <p:animEffect transition="in" filter="fade">
                                      <p:cBhvr>
                                        <p:cTn id="79" dur="500"/>
                                        <p:tgtEl>
                                          <p:spTgt spid="66"/>
                                        </p:tgtEl>
                                      </p:cBhvr>
                                    </p:animEffect>
                                  </p:childTnLst>
                                </p:cTn>
                              </p:par>
                              <p:par>
                                <p:cTn id="80" presetID="42" presetClass="path" presetSubtype="0" decel="100000" fill="hold" grpId="1" nodeType="withEffect">
                                  <p:stCondLst>
                                    <p:cond delay="500"/>
                                  </p:stCondLst>
                                  <p:childTnLst>
                                    <p:animMotion origin="layout" path="M -1.21011E-6 2.17885E-7 L -1.21011E-6 0.04358 " pathEditMode="relative" rAng="0" ptsTypes="AA">
                                      <p:cBhvr>
                                        <p:cTn id="81" dur="500" spd="-100000" fill="hold"/>
                                        <p:tgtEl>
                                          <p:spTgt spid="66"/>
                                        </p:tgtEl>
                                        <p:attrNameLst>
                                          <p:attrName>ppt_x</p:attrName>
                                          <p:attrName>ppt_y</p:attrName>
                                        </p:attrNameLst>
                                      </p:cBhvr>
                                      <p:rCtr x="0" y="217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4" grpId="0"/>
      <p:bldP spid="4" grpId="1"/>
      <p:bldP spid="7" grpId="0" animBg="1"/>
      <p:bldP spid="8" grpId="0" animBg="1"/>
      <p:bldP spid="9" grpId="0" animBg="1"/>
      <p:bldP spid="10" grpId="0" animBg="1"/>
      <p:bldP spid="58" grpId="0" animBg="1"/>
      <p:bldP spid="59" grpId="0" animBg="1"/>
      <p:bldP spid="59" grpId="1" animBg="1"/>
      <p:bldP spid="60" grpId="0" animBg="1"/>
      <p:bldP spid="60" grpId="1" animBg="1"/>
      <p:bldP spid="66" grpId="0"/>
      <p:bldP spid="66"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240" y="2084377"/>
            <a:ext cx="9859116" cy="1077163"/>
          </a:xfrm>
        </p:spPr>
        <p:txBody>
          <a:bodyPr/>
          <a:lstStyle/>
          <a:p>
            <a:r>
              <a:rPr lang="en-US" sz="6470" dirty="0"/>
              <a:t>Demo:</a:t>
            </a:r>
          </a:p>
        </p:txBody>
      </p:sp>
      <p:sp>
        <p:nvSpPr>
          <p:cNvPr id="7" name="Text Placeholder 6"/>
          <p:cNvSpPr>
            <a:spLocks noGrp="1"/>
          </p:cNvSpPr>
          <p:nvPr>
            <p:ph type="body" sz="quarter" idx="12"/>
          </p:nvPr>
        </p:nvSpPr>
        <p:spPr/>
        <p:txBody>
          <a:bodyPr/>
          <a:lstStyle/>
          <a:p>
            <a:r>
              <a:rPr lang="en-US" dirty="0"/>
              <a:t>Azure Functions Portal</a:t>
            </a:r>
          </a:p>
        </p:txBody>
      </p:sp>
    </p:spTree>
    <p:extLst>
      <p:ext uri="{BB962C8B-B14F-4D97-AF65-F5344CB8AC3E}">
        <p14:creationId xmlns:p14="http://schemas.microsoft.com/office/powerpoint/2010/main" val="1319530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2042762-E5A4-45B5-967E-084A2DA33D8D}"/>
              </a:ext>
            </a:extLst>
          </p:cNvPr>
          <p:cNvSpPr>
            <a:spLocks noGrp="1"/>
          </p:cNvSpPr>
          <p:nvPr>
            <p:ph type="title"/>
          </p:nvPr>
        </p:nvSpPr>
        <p:spPr>
          <a:xfrm>
            <a:off x="269240" y="289511"/>
            <a:ext cx="11655840" cy="899665"/>
          </a:xfrm>
        </p:spPr>
        <p:txBody>
          <a:bodyPr/>
          <a:lstStyle/>
          <a:p>
            <a:r>
              <a:rPr lang="en-US"/>
              <a:t>New Visual Studio 2017 tooling</a:t>
            </a:r>
          </a:p>
        </p:txBody>
      </p:sp>
      <p:sp>
        <p:nvSpPr>
          <p:cNvPr id="5" name="Text Placeholder 2">
            <a:extLst>
              <a:ext uri="{FF2B5EF4-FFF2-40B4-BE49-F238E27FC236}">
                <a16:creationId xmlns:a16="http://schemas.microsoft.com/office/drawing/2014/main" id="{EC6B4BCC-F1AD-4829-B69E-D78B1B1A1288}"/>
              </a:ext>
            </a:extLst>
          </p:cNvPr>
          <p:cNvSpPr>
            <a:spLocks noGrp="1"/>
          </p:cNvSpPr>
          <p:nvPr>
            <p:ph type="body" sz="quarter" idx="10"/>
          </p:nvPr>
        </p:nvSpPr>
        <p:spPr>
          <a:xfrm>
            <a:off x="269303" y="1187644"/>
            <a:ext cx="11655078" cy="3261855"/>
          </a:xfrm>
        </p:spPr>
        <p:txBody>
          <a:bodyPr/>
          <a:lstStyle/>
          <a:p>
            <a:r>
              <a:rPr lang="en-US" dirty="0"/>
              <a:t>Based on .NET class libraries</a:t>
            </a:r>
          </a:p>
          <a:p>
            <a:r>
              <a:rPr lang="en-US" dirty="0"/>
              <a:t>Get the full power of IntelliSense, unit testing, and local debugging</a:t>
            </a:r>
          </a:p>
          <a:p>
            <a:r>
              <a:rPr lang="en-US" dirty="0"/>
              <a:t>Use attributes to define triggers and bindings</a:t>
            </a:r>
          </a:p>
          <a:p>
            <a:endParaRPr lang="en-US" dirty="0"/>
          </a:p>
        </p:txBody>
      </p:sp>
    </p:spTree>
    <p:extLst>
      <p:ext uri="{BB962C8B-B14F-4D97-AF65-F5344CB8AC3E}">
        <p14:creationId xmlns:p14="http://schemas.microsoft.com/office/powerpoint/2010/main" val="317744807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149DE2-31AA-4F0D-8665-4183F27557FF}"/>
              </a:ext>
            </a:extLst>
          </p:cNvPr>
          <p:cNvPicPr>
            <a:picLocks noChangeAspect="1"/>
          </p:cNvPicPr>
          <p:nvPr/>
        </p:nvPicPr>
        <p:blipFill>
          <a:blip r:embed="rId3"/>
          <a:stretch>
            <a:fillRect/>
          </a:stretch>
        </p:blipFill>
        <p:spPr>
          <a:xfrm>
            <a:off x="493345" y="1412045"/>
            <a:ext cx="11035534" cy="4855635"/>
          </a:xfrm>
          <a:prstGeom prst="rect">
            <a:avLst/>
          </a:prstGeom>
          <a:effectLst>
            <a:outerShdw blurRad="50800" dist="38100" dir="2700000" algn="tl" rotWithShape="0">
              <a:prstClr val="black">
                <a:alpha val="40000"/>
              </a:prstClr>
            </a:outerShdw>
          </a:effectLst>
        </p:spPr>
      </p:pic>
      <p:sp>
        <p:nvSpPr>
          <p:cNvPr id="5" name="Title 1">
            <a:extLst>
              <a:ext uri="{FF2B5EF4-FFF2-40B4-BE49-F238E27FC236}">
                <a16:creationId xmlns:a16="http://schemas.microsoft.com/office/drawing/2014/main" id="{89B89440-C5C9-4330-8F55-A0CBE7954291}"/>
              </a:ext>
            </a:extLst>
          </p:cNvPr>
          <p:cNvSpPr>
            <a:spLocks noGrp="1"/>
          </p:cNvSpPr>
          <p:nvPr>
            <p:ph type="title"/>
          </p:nvPr>
        </p:nvSpPr>
        <p:spPr>
          <a:xfrm>
            <a:off x="269240" y="289511"/>
            <a:ext cx="11655840" cy="899665"/>
          </a:xfrm>
        </p:spPr>
        <p:txBody>
          <a:bodyPr/>
          <a:lstStyle/>
          <a:p>
            <a:r>
              <a:rPr lang="en-US"/>
              <a:t>Visual Studio 2017 Tooling</a:t>
            </a:r>
          </a:p>
        </p:txBody>
      </p:sp>
      <p:sp>
        <p:nvSpPr>
          <p:cNvPr id="6" name="Rectangle 5">
            <a:extLst>
              <a:ext uri="{FF2B5EF4-FFF2-40B4-BE49-F238E27FC236}">
                <a16:creationId xmlns:a16="http://schemas.microsoft.com/office/drawing/2014/main" id="{2610AC1E-8653-42C4-8A18-540492D23320}"/>
              </a:ext>
            </a:extLst>
          </p:cNvPr>
          <p:cNvSpPr/>
          <p:nvPr/>
        </p:nvSpPr>
        <p:spPr bwMode="auto">
          <a:xfrm>
            <a:off x="1751350" y="1973575"/>
            <a:ext cx="3667837" cy="256789"/>
          </a:xfrm>
          <a:prstGeom prst="rect">
            <a:avLst/>
          </a:prstGeom>
          <a:solidFill>
            <a:schemeClr val="accent3">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 name="Rectangle 6">
            <a:extLst>
              <a:ext uri="{FF2B5EF4-FFF2-40B4-BE49-F238E27FC236}">
                <a16:creationId xmlns:a16="http://schemas.microsoft.com/office/drawing/2014/main" id="{E0DC1990-7E23-4FBE-9C03-6C06FC8474DE}"/>
              </a:ext>
            </a:extLst>
          </p:cNvPr>
          <p:cNvSpPr/>
          <p:nvPr/>
        </p:nvSpPr>
        <p:spPr bwMode="auto">
          <a:xfrm>
            <a:off x="2050158" y="2418503"/>
            <a:ext cx="9068520" cy="697218"/>
          </a:xfrm>
          <a:prstGeom prst="rect">
            <a:avLst/>
          </a:prstGeom>
          <a:solidFill>
            <a:schemeClr val="accent3">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 name="TextBox 7">
            <a:extLst>
              <a:ext uri="{FF2B5EF4-FFF2-40B4-BE49-F238E27FC236}">
                <a16:creationId xmlns:a16="http://schemas.microsoft.com/office/drawing/2014/main" id="{5DE5223C-7BD5-47A3-B75D-10BDB034DBC5}"/>
              </a:ext>
            </a:extLst>
          </p:cNvPr>
          <p:cNvSpPr txBox="1"/>
          <p:nvPr/>
        </p:nvSpPr>
        <p:spPr>
          <a:xfrm>
            <a:off x="1601946" y="1633266"/>
            <a:ext cx="9715587" cy="2039670"/>
          </a:xfrm>
          <a:prstGeom prst="rect">
            <a:avLst/>
          </a:prstGeom>
          <a:noFill/>
        </p:spPr>
        <p:txBody>
          <a:bodyPr wrap="none" lIns="179285" tIns="143428" rIns="179285" bIns="143428" rtlCol="0">
            <a:spAutoFit/>
          </a:bodyPr>
          <a:lstStyle/>
          <a:p>
            <a:pPr defTabSz="914367"/>
            <a:r>
              <a:rPr lang="en-US" sz="1421">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sz="1421">
                <a:solidFill>
                  <a:srgbClr val="008000"/>
                </a:solidFill>
                <a:latin typeface="Consolas" panose="020B0609020204030204" pitchFamily="49" charset="0"/>
                <a:ea typeface="Calibri" panose="020F0502020204030204" pitchFamily="34" charset="0"/>
                <a:cs typeface="Consolas" panose="020B0609020204030204" pitchFamily="49" charset="0"/>
              </a:rPr>
              <a:t> Function entry point. Review image and text and set </a:t>
            </a:r>
            <a:r>
              <a:rPr lang="en-US" sz="1421" err="1">
                <a:solidFill>
                  <a:srgbClr val="008000"/>
                </a:solidFill>
                <a:latin typeface="Consolas" panose="020B0609020204030204" pitchFamily="49" charset="0"/>
                <a:ea typeface="Calibri" panose="020F0502020204030204" pitchFamily="34" charset="0"/>
                <a:cs typeface="Consolas" panose="020B0609020204030204" pitchFamily="49" charset="0"/>
              </a:rPr>
              <a:t>inputDocument.isApproved</a:t>
            </a:r>
            <a:r>
              <a:rPr lang="en-US" sz="1421">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en-US" sz="1421">
              <a:solidFill>
                <a:srgbClr val="353535"/>
              </a:solidFill>
              <a:latin typeface="Calibri" panose="020F0502020204030204" pitchFamily="34" charset="0"/>
              <a:ea typeface="Calibri" panose="020F0502020204030204" pitchFamily="34" charset="0"/>
              <a:cs typeface="Times New Roman" panose="02020603050405020304" pitchFamily="18" charset="0"/>
            </a:endParaRPr>
          </a:p>
          <a:p>
            <a:pPr defTabSz="914367"/>
            <a:r>
              <a:rPr lang="en-US" sz="142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21" err="1">
                <a:solidFill>
                  <a:srgbClr val="2B91AF"/>
                </a:solidFill>
                <a:latin typeface="Consolas" panose="020B0609020204030204" pitchFamily="49" charset="0"/>
                <a:ea typeface="Calibri" panose="020F0502020204030204" pitchFamily="34" charset="0"/>
                <a:cs typeface="Consolas" panose="020B0609020204030204" pitchFamily="49" charset="0"/>
              </a:rPr>
              <a:t>FunctionName</a:t>
            </a:r>
            <a:r>
              <a:rPr lang="en-US" sz="142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21">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21" err="1">
                <a:solidFill>
                  <a:srgbClr val="A31515"/>
                </a:solidFill>
                <a:latin typeface="Consolas" panose="020B0609020204030204" pitchFamily="49" charset="0"/>
                <a:ea typeface="Calibri" panose="020F0502020204030204" pitchFamily="34" charset="0"/>
                <a:cs typeface="Consolas" panose="020B0609020204030204" pitchFamily="49" charset="0"/>
              </a:rPr>
              <a:t>ReviewImageAndText</a:t>
            </a:r>
            <a:r>
              <a:rPr lang="en-US" sz="1421">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21">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21">
              <a:solidFill>
                <a:srgbClr val="353535"/>
              </a:solidFill>
              <a:latin typeface="Calibri" panose="020F0502020204030204" pitchFamily="34" charset="0"/>
              <a:ea typeface="Calibri" panose="020F0502020204030204" pitchFamily="34" charset="0"/>
              <a:cs typeface="Times New Roman" panose="02020603050405020304" pitchFamily="18" charset="0"/>
            </a:endParaRPr>
          </a:p>
          <a:p>
            <a:pPr defTabSz="914367"/>
            <a:r>
              <a:rPr lang="en-US" sz="1421">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21">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21">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1421">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21" err="1">
                <a:solidFill>
                  <a:srgbClr val="0000FF"/>
                </a:solidFill>
                <a:latin typeface="Consolas" panose="020B0609020204030204" pitchFamily="49" charset="0"/>
                <a:ea typeface="Calibri" panose="020F0502020204030204" pitchFamily="34" charset="0"/>
                <a:cs typeface="Consolas" panose="020B0609020204030204" pitchFamily="49" charset="0"/>
              </a:rPr>
              <a:t>async</a:t>
            </a:r>
            <a:r>
              <a:rPr lang="en-US" sz="1421">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21">
                <a:solidFill>
                  <a:srgbClr val="2B91AF"/>
                </a:solidFill>
                <a:latin typeface="Consolas" panose="020B0609020204030204" pitchFamily="49" charset="0"/>
                <a:ea typeface="Calibri" panose="020F0502020204030204" pitchFamily="34" charset="0"/>
                <a:cs typeface="Consolas" panose="020B0609020204030204" pitchFamily="49" charset="0"/>
              </a:rPr>
              <a:t>Task</a:t>
            </a:r>
            <a:r>
              <a:rPr lang="en-US" sz="1421">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21" err="1">
                <a:solidFill>
                  <a:srgbClr val="000000"/>
                </a:solidFill>
                <a:latin typeface="Consolas" panose="020B0609020204030204" pitchFamily="49" charset="0"/>
                <a:ea typeface="Calibri" panose="020F0502020204030204" pitchFamily="34" charset="0"/>
                <a:cs typeface="Consolas" panose="020B0609020204030204" pitchFamily="49" charset="0"/>
              </a:rPr>
              <a:t>ReviewImageAndText</a:t>
            </a:r>
            <a:r>
              <a:rPr lang="en-US" sz="1421">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21">
              <a:solidFill>
                <a:srgbClr val="353535"/>
              </a:solidFill>
              <a:latin typeface="Calibri" panose="020F0502020204030204" pitchFamily="34" charset="0"/>
              <a:ea typeface="Calibri" panose="020F0502020204030204" pitchFamily="34" charset="0"/>
              <a:cs typeface="Times New Roman" panose="02020603050405020304" pitchFamily="18" charset="0"/>
            </a:endParaRPr>
          </a:p>
          <a:p>
            <a:pPr defTabSz="914367"/>
            <a:r>
              <a:rPr lang="en-US" sz="1421">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21" err="1">
                <a:solidFill>
                  <a:srgbClr val="2B91AF"/>
                </a:solidFill>
                <a:latin typeface="Consolas" panose="020B0609020204030204" pitchFamily="49" charset="0"/>
                <a:ea typeface="Calibri" panose="020F0502020204030204" pitchFamily="34" charset="0"/>
                <a:cs typeface="Consolas" panose="020B0609020204030204" pitchFamily="49" charset="0"/>
              </a:rPr>
              <a:t>QueueTrigger</a:t>
            </a:r>
            <a:r>
              <a:rPr lang="en-US" sz="142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21">
                <a:solidFill>
                  <a:srgbClr val="A31515"/>
                </a:solidFill>
                <a:latin typeface="Consolas" panose="020B0609020204030204" pitchFamily="49" charset="0"/>
                <a:ea typeface="Calibri" panose="020F0502020204030204" pitchFamily="34" charset="0"/>
                <a:cs typeface="Consolas" panose="020B0609020204030204" pitchFamily="49" charset="0"/>
              </a:rPr>
              <a:t>"%queue-name%"</a:t>
            </a:r>
            <a:r>
              <a:rPr lang="en-US" sz="1421">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21" err="1">
                <a:solidFill>
                  <a:srgbClr val="2B91AF"/>
                </a:solidFill>
                <a:latin typeface="Consolas" panose="020B0609020204030204" pitchFamily="49" charset="0"/>
                <a:ea typeface="Calibri" panose="020F0502020204030204" pitchFamily="34" charset="0"/>
                <a:cs typeface="Consolas" panose="020B0609020204030204" pitchFamily="49" charset="0"/>
              </a:rPr>
              <a:t>ReviewRequestItem</a:t>
            </a:r>
            <a:r>
              <a:rPr lang="en-US" sz="1421">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21" err="1">
                <a:solidFill>
                  <a:srgbClr val="000000"/>
                </a:solidFill>
                <a:latin typeface="Consolas" panose="020B0609020204030204" pitchFamily="49" charset="0"/>
                <a:ea typeface="Calibri" panose="020F0502020204030204" pitchFamily="34" charset="0"/>
                <a:cs typeface="Consolas" panose="020B0609020204030204" pitchFamily="49" charset="0"/>
              </a:rPr>
              <a:t>queueInput</a:t>
            </a:r>
            <a:r>
              <a:rPr lang="en-US" sz="1421">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21">
              <a:solidFill>
                <a:srgbClr val="353535"/>
              </a:solidFill>
              <a:latin typeface="Calibri" panose="020F0502020204030204" pitchFamily="34" charset="0"/>
              <a:ea typeface="Calibri" panose="020F0502020204030204" pitchFamily="34" charset="0"/>
              <a:cs typeface="Times New Roman" panose="02020603050405020304" pitchFamily="18" charset="0"/>
            </a:endParaRPr>
          </a:p>
          <a:p>
            <a:pPr defTabSz="914367"/>
            <a:r>
              <a:rPr lang="en-US" sz="1421">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21">
                <a:solidFill>
                  <a:srgbClr val="2B91AF"/>
                </a:solidFill>
                <a:latin typeface="Consolas" panose="020B0609020204030204" pitchFamily="49" charset="0"/>
                <a:ea typeface="Calibri" panose="020F0502020204030204" pitchFamily="34" charset="0"/>
                <a:cs typeface="Consolas" panose="020B0609020204030204" pitchFamily="49" charset="0"/>
              </a:rPr>
              <a:t>Blob</a:t>
            </a:r>
            <a:r>
              <a:rPr lang="en-US" sz="142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21">
                <a:solidFill>
                  <a:srgbClr val="A31515"/>
                </a:solidFill>
                <a:latin typeface="Consolas" panose="020B0609020204030204" pitchFamily="49" charset="0"/>
                <a:ea typeface="Calibri" panose="020F0502020204030204" pitchFamily="34" charset="0"/>
                <a:cs typeface="Consolas" panose="020B0609020204030204" pitchFamily="49" charset="0"/>
              </a:rPr>
              <a:t>"input-images/{</a:t>
            </a:r>
            <a:r>
              <a:rPr lang="en-US" sz="1421" err="1">
                <a:solidFill>
                  <a:srgbClr val="A31515"/>
                </a:solidFill>
                <a:latin typeface="Consolas" panose="020B0609020204030204" pitchFamily="49" charset="0"/>
                <a:ea typeface="Calibri" panose="020F0502020204030204" pitchFamily="34" charset="0"/>
                <a:cs typeface="Consolas" panose="020B0609020204030204" pitchFamily="49" charset="0"/>
              </a:rPr>
              <a:t>BlobName</a:t>
            </a:r>
            <a:r>
              <a:rPr lang="en-US" sz="1421">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21">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21" err="1">
                <a:solidFill>
                  <a:srgbClr val="2B91AF"/>
                </a:solidFill>
                <a:latin typeface="Consolas" panose="020B0609020204030204" pitchFamily="49" charset="0"/>
                <a:ea typeface="Calibri" panose="020F0502020204030204" pitchFamily="34" charset="0"/>
                <a:cs typeface="Consolas" panose="020B0609020204030204" pitchFamily="49" charset="0"/>
              </a:rPr>
              <a:t>FileAccess</a:t>
            </a:r>
            <a:r>
              <a:rPr lang="en-US" sz="1421" err="1">
                <a:solidFill>
                  <a:srgbClr val="000000"/>
                </a:solidFill>
                <a:latin typeface="Consolas" panose="020B0609020204030204" pitchFamily="49" charset="0"/>
                <a:ea typeface="Calibri" panose="020F0502020204030204" pitchFamily="34" charset="0"/>
                <a:cs typeface="Consolas" panose="020B0609020204030204" pitchFamily="49" charset="0"/>
              </a:rPr>
              <a:t>.Read</a:t>
            </a:r>
            <a:r>
              <a:rPr lang="en-US" sz="1421">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21">
                <a:solidFill>
                  <a:srgbClr val="2B91AF"/>
                </a:solidFill>
                <a:latin typeface="Consolas" panose="020B0609020204030204" pitchFamily="49" charset="0"/>
                <a:ea typeface="Calibri" panose="020F0502020204030204" pitchFamily="34" charset="0"/>
                <a:cs typeface="Consolas" panose="020B0609020204030204" pitchFamily="49" charset="0"/>
              </a:rPr>
              <a:t>Stream</a:t>
            </a:r>
            <a:r>
              <a:rPr lang="en-US" sz="1421">
                <a:solidFill>
                  <a:srgbClr val="000000"/>
                </a:solidFill>
                <a:latin typeface="Consolas" panose="020B0609020204030204" pitchFamily="49" charset="0"/>
                <a:ea typeface="Calibri" panose="020F0502020204030204" pitchFamily="34" charset="0"/>
                <a:cs typeface="Consolas" panose="020B0609020204030204" pitchFamily="49" charset="0"/>
              </a:rPr>
              <a:t> image,</a:t>
            </a:r>
            <a:endParaRPr lang="en-US" sz="1421">
              <a:solidFill>
                <a:srgbClr val="353535"/>
              </a:solidFill>
              <a:latin typeface="Calibri" panose="020F0502020204030204" pitchFamily="34" charset="0"/>
              <a:ea typeface="Calibri" panose="020F0502020204030204" pitchFamily="34" charset="0"/>
              <a:cs typeface="Times New Roman" panose="02020603050405020304" pitchFamily="18" charset="0"/>
            </a:endParaRPr>
          </a:p>
          <a:p>
            <a:pPr defTabSz="914367"/>
            <a:r>
              <a:rPr lang="en-US" sz="1421">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21" err="1">
                <a:solidFill>
                  <a:srgbClr val="2B91AF"/>
                </a:solidFill>
                <a:latin typeface="Consolas" panose="020B0609020204030204" pitchFamily="49" charset="0"/>
                <a:ea typeface="Calibri" panose="020F0502020204030204" pitchFamily="34" charset="0"/>
                <a:cs typeface="Consolas" panose="020B0609020204030204" pitchFamily="49" charset="0"/>
              </a:rPr>
              <a:t>DocumentDB</a:t>
            </a:r>
            <a:r>
              <a:rPr lang="en-US" sz="142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21">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21" err="1">
                <a:solidFill>
                  <a:srgbClr val="A31515"/>
                </a:solidFill>
                <a:latin typeface="Consolas" panose="020B0609020204030204" pitchFamily="49" charset="0"/>
                <a:ea typeface="Calibri" panose="020F0502020204030204" pitchFamily="34" charset="0"/>
                <a:cs typeface="Consolas" panose="020B0609020204030204" pitchFamily="49" charset="0"/>
              </a:rPr>
              <a:t>customerReviewData</a:t>
            </a:r>
            <a:r>
              <a:rPr lang="en-US" sz="1421">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21">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21">
                <a:solidFill>
                  <a:srgbClr val="A31515"/>
                </a:solidFill>
                <a:latin typeface="Consolas" panose="020B0609020204030204" pitchFamily="49" charset="0"/>
                <a:ea typeface="Calibri" panose="020F0502020204030204" pitchFamily="34" charset="0"/>
                <a:cs typeface="Consolas" panose="020B0609020204030204" pitchFamily="49" charset="0"/>
              </a:rPr>
              <a:t>"reviews"</a:t>
            </a:r>
            <a:r>
              <a:rPr lang="en-US" sz="1421">
                <a:solidFill>
                  <a:srgbClr val="000000"/>
                </a:solidFill>
                <a:latin typeface="Consolas" panose="020B0609020204030204" pitchFamily="49" charset="0"/>
                <a:ea typeface="Calibri" panose="020F0502020204030204" pitchFamily="34" charset="0"/>
                <a:cs typeface="Consolas" panose="020B0609020204030204" pitchFamily="49" charset="0"/>
              </a:rPr>
              <a:t>, Id = </a:t>
            </a:r>
            <a:r>
              <a:rPr lang="en-US" sz="1421">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21" err="1">
                <a:solidFill>
                  <a:srgbClr val="A31515"/>
                </a:solidFill>
                <a:latin typeface="Consolas" panose="020B0609020204030204" pitchFamily="49" charset="0"/>
                <a:ea typeface="Calibri" panose="020F0502020204030204" pitchFamily="34" charset="0"/>
                <a:cs typeface="Consolas" panose="020B0609020204030204" pitchFamily="49" charset="0"/>
              </a:rPr>
              <a:t>DocumentId</a:t>
            </a:r>
            <a:r>
              <a:rPr lang="en-US" sz="1421">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21">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21">
                <a:solidFill>
                  <a:srgbClr val="0000FF"/>
                </a:solidFill>
                <a:latin typeface="Consolas" panose="020B0609020204030204" pitchFamily="49" charset="0"/>
                <a:ea typeface="Calibri" panose="020F0502020204030204" pitchFamily="34" charset="0"/>
                <a:cs typeface="Consolas" panose="020B0609020204030204" pitchFamily="49" charset="0"/>
              </a:rPr>
              <a:t>dynamic</a:t>
            </a:r>
            <a:r>
              <a:rPr lang="en-US" sz="1421">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21" err="1">
                <a:solidFill>
                  <a:srgbClr val="000000"/>
                </a:solidFill>
                <a:latin typeface="Consolas" panose="020B0609020204030204" pitchFamily="49" charset="0"/>
                <a:ea typeface="Calibri" panose="020F0502020204030204" pitchFamily="34" charset="0"/>
                <a:cs typeface="Consolas" panose="020B0609020204030204" pitchFamily="49" charset="0"/>
              </a:rPr>
              <a:t>inputDocument</a:t>
            </a:r>
            <a:r>
              <a:rPr lang="en-US" sz="1421">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21">
              <a:solidFill>
                <a:srgbClr val="353535"/>
              </a:solidFill>
              <a:latin typeface="Calibri" panose="020F0502020204030204" pitchFamily="34" charset="0"/>
              <a:ea typeface="Calibri" panose="020F0502020204030204" pitchFamily="34" charset="0"/>
              <a:cs typeface="Times New Roman" panose="02020603050405020304" pitchFamily="18" charset="0"/>
            </a:endParaRPr>
          </a:p>
          <a:p>
            <a:pPr defTabSz="914367"/>
            <a:r>
              <a:rPr lang="en-US" sz="1421">
                <a:solidFill>
                  <a:srgbClr val="353535"/>
                </a:solidFill>
                <a:latin typeface="Calibri" panose="020F0502020204030204" pitchFamily="34" charset="0"/>
                <a:ea typeface="Calibri" panose="020F0502020204030204" pitchFamily="34" charset="0"/>
                <a:cs typeface="Times New Roman" panose="02020603050405020304" pitchFamily="18" charset="0"/>
              </a:rPr>
              <a:t> </a:t>
            </a:r>
          </a:p>
          <a:p>
            <a:pPr defTabSz="914367"/>
            <a:endParaRPr lang="en-US" sz="1421">
              <a:gradFill>
                <a:gsLst>
                  <a:gs pos="2917">
                    <a:srgbClr val="353535"/>
                  </a:gs>
                  <a:gs pos="30000">
                    <a:srgbClr val="353535"/>
                  </a:gs>
                </a:gsLst>
                <a:lin ang="5400000" scaled="0"/>
              </a:gradFill>
              <a:latin typeface="Segoe UI Semilight"/>
            </a:endParaRPr>
          </a:p>
        </p:txBody>
      </p:sp>
    </p:spTree>
    <p:extLst>
      <p:ext uri="{BB962C8B-B14F-4D97-AF65-F5344CB8AC3E}">
        <p14:creationId xmlns:p14="http://schemas.microsoft.com/office/powerpoint/2010/main" val="8901289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ppt_x</p:attrName>
                                        </p:attrNameLst>
                                      </p:cBhvr>
                                      <p:tavLst>
                                        <p:tav tm="0">
                                          <p:val>
                                            <p:strVal val="#ppt_x-#ppt_w*1.125000"/>
                                          </p:val>
                                        </p:tav>
                                        <p:tav tm="100000">
                                          <p:val>
                                            <p:strVal val="#ppt_x"/>
                                          </p:val>
                                        </p:tav>
                                      </p:tavLst>
                                    </p:anim>
                                    <p:animEffect transition="in" filter="wipe(right)">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p:tgtEl>
                                          <p:spTgt spid="7"/>
                                        </p:tgtEl>
                                        <p:attrNameLst>
                                          <p:attrName>ppt_x</p:attrName>
                                        </p:attrNameLst>
                                      </p:cBhvr>
                                      <p:tavLst>
                                        <p:tav tm="0">
                                          <p:val>
                                            <p:strVal val="#ppt_x-#ppt_w*1.125000"/>
                                          </p:val>
                                        </p:tav>
                                        <p:tav tm="100000">
                                          <p:val>
                                            <p:strVal val="#ppt_x"/>
                                          </p:val>
                                        </p:tav>
                                      </p:tavLst>
                                    </p:anim>
                                    <p:animEffect transition="in" filter="wipe(right)">
                                      <p:cBhvr>
                                        <p:cTn id="14" dur="500"/>
                                        <p:tgtEl>
                                          <p:spTgt spid="7"/>
                                        </p:tgtEl>
                                      </p:cBhvr>
                                    </p:animEffect>
                                  </p:childTnLst>
                                </p:cTn>
                              </p:par>
                              <p:par>
                                <p:cTn id="15" presetID="1" presetClass="exit" presetSubtype="0" fill="hold" grpId="1"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240" y="2084377"/>
            <a:ext cx="9859116" cy="1077163"/>
          </a:xfrm>
        </p:spPr>
        <p:txBody>
          <a:bodyPr/>
          <a:lstStyle/>
          <a:p>
            <a:r>
              <a:rPr lang="en-US" sz="6470" dirty="0"/>
              <a:t>Demo:</a:t>
            </a:r>
          </a:p>
        </p:txBody>
      </p:sp>
      <p:sp>
        <p:nvSpPr>
          <p:cNvPr id="7" name="Text Placeholder 6"/>
          <p:cNvSpPr>
            <a:spLocks noGrp="1"/>
          </p:cNvSpPr>
          <p:nvPr>
            <p:ph type="body" sz="quarter" idx="12"/>
          </p:nvPr>
        </p:nvSpPr>
        <p:spPr/>
        <p:txBody>
          <a:bodyPr/>
          <a:lstStyle/>
          <a:p>
            <a:r>
              <a:rPr lang="en-US" dirty="0" err="1"/>
              <a:t>Dev+Deploy</a:t>
            </a:r>
            <a:endParaRPr lang="en-US" dirty="0"/>
          </a:p>
        </p:txBody>
      </p:sp>
    </p:spTree>
    <p:extLst>
      <p:ext uri="{BB962C8B-B14F-4D97-AF65-F5344CB8AC3E}">
        <p14:creationId xmlns:p14="http://schemas.microsoft.com/office/powerpoint/2010/main" val="222247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70432"/>
            <a:ext cx="11655840" cy="560190"/>
          </a:xfrm>
        </p:spPr>
        <p:txBody>
          <a:bodyPr/>
          <a:lstStyle/>
          <a:p>
            <a:r>
              <a:rPr lang="en-US" dirty="0"/>
              <a:t>VSTS</a:t>
            </a:r>
          </a:p>
        </p:txBody>
      </p:sp>
      <p:sp>
        <p:nvSpPr>
          <p:cNvPr id="3" name="Text Placeholder 2"/>
          <p:cNvSpPr>
            <a:spLocks noGrp="1"/>
          </p:cNvSpPr>
          <p:nvPr>
            <p:ph type="body" sz="quarter" idx="10"/>
          </p:nvPr>
        </p:nvSpPr>
        <p:spPr>
          <a:xfrm>
            <a:off x="269240" y="904184"/>
            <a:ext cx="11655078" cy="727700"/>
          </a:xfrm>
        </p:spPr>
        <p:txBody>
          <a:bodyPr/>
          <a:lstStyle/>
          <a:p>
            <a:r>
              <a:rPr lang="en-US" dirty="0"/>
              <a:t>Build and deploy with VSTS</a:t>
            </a:r>
          </a:p>
        </p:txBody>
      </p:sp>
      <p:pic>
        <p:nvPicPr>
          <p:cNvPr id="6" name="Picture 5">
            <a:extLst>
              <a:ext uri="{FF2B5EF4-FFF2-40B4-BE49-F238E27FC236}">
                <a16:creationId xmlns:a16="http://schemas.microsoft.com/office/drawing/2014/main" id="{7B1FAE9D-2404-4009-90D9-8A7C01CB2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214" y="1805096"/>
            <a:ext cx="7255518" cy="4267312"/>
          </a:xfrm>
          <a:prstGeom prst="rect">
            <a:avLst/>
          </a:prstGeom>
        </p:spPr>
      </p:pic>
    </p:spTree>
    <p:extLst>
      <p:ext uri="{BB962C8B-B14F-4D97-AF65-F5344CB8AC3E}">
        <p14:creationId xmlns:p14="http://schemas.microsoft.com/office/powerpoint/2010/main" val="990966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Application Insights</a:t>
            </a:r>
          </a:p>
        </p:txBody>
      </p:sp>
      <p:sp>
        <p:nvSpPr>
          <p:cNvPr id="4" name="Text Placeholder 3"/>
          <p:cNvSpPr>
            <a:spLocks noGrp="1"/>
          </p:cNvSpPr>
          <p:nvPr>
            <p:ph type="body" sz="quarter" idx="10"/>
          </p:nvPr>
        </p:nvSpPr>
        <p:spPr>
          <a:xfrm>
            <a:off x="269303" y="1187963"/>
            <a:ext cx="11655078" cy="2353465"/>
          </a:xfrm>
        </p:spPr>
        <p:txBody>
          <a:bodyPr/>
          <a:lstStyle/>
          <a:p>
            <a:r>
              <a:rPr lang="en-US" dirty="0"/>
              <a:t>Integrated monitoring and custom metrics with Application Insights</a:t>
            </a:r>
          </a:p>
          <a:p>
            <a:r>
              <a:rPr lang="en-US" dirty="0"/>
              <a:t>Write custom queries using the analytics portal</a:t>
            </a:r>
          </a:p>
          <a:p>
            <a:r>
              <a:rPr lang="en-US" dirty="0"/>
              <a:t>Pin graphs to portal dashboard</a:t>
            </a:r>
          </a:p>
        </p:txBody>
      </p:sp>
    </p:spTree>
    <p:extLst>
      <p:ext uri="{BB962C8B-B14F-4D97-AF65-F5344CB8AC3E}">
        <p14:creationId xmlns:p14="http://schemas.microsoft.com/office/powerpoint/2010/main" val="1859372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269240" y="2084377"/>
            <a:ext cx="9859116" cy="1077163"/>
          </a:xfrm>
        </p:spPr>
        <p:txBody>
          <a:bodyPr/>
          <a:lstStyle/>
          <a:p>
            <a:r>
              <a:rPr lang="en-US" sz="6470" dirty="0"/>
              <a:t>Demo:</a:t>
            </a:r>
          </a:p>
        </p:txBody>
      </p:sp>
      <p:sp>
        <p:nvSpPr>
          <p:cNvPr id="7" name="Text Placeholder 6"/>
          <p:cNvSpPr>
            <a:spLocks noGrp="1"/>
          </p:cNvSpPr>
          <p:nvPr>
            <p:ph type="body" sz="quarter" idx="12"/>
          </p:nvPr>
        </p:nvSpPr>
        <p:spPr/>
        <p:txBody>
          <a:bodyPr/>
          <a:lstStyle/>
          <a:p>
            <a:r>
              <a:rPr lang="en-US" dirty="0"/>
              <a:t>Build &amp; Deploy</a:t>
            </a:r>
          </a:p>
        </p:txBody>
      </p:sp>
    </p:spTree>
    <p:extLst>
      <p:ext uri="{BB962C8B-B14F-4D97-AF65-F5344CB8AC3E}">
        <p14:creationId xmlns:p14="http://schemas.microsoft.com/office/powerpoint/2010/main" val="1256642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147CA4-634A-447F-8FA4-95C6D1EE6DDE}"/>
              </a:ext>
            </a:extLst>
          </p:cNvPr>
          <p:cNvSpPr>
            <a:spLocks noGrp="1"/>
          </p:cNvSpPr>
          <p:nvPr>
            <p:ph type="body" sz="quarter" idx="10"/>
          </p:nvPr>
        </p:nvSpPr>
        <p:spPr>
          <a:xfrm>
            <a:off x="269239" y="1189177"/>
            <a:ext cx="11653523" cy="3275256"/>
          </a:xfrm>
        </p:spPr>
        <p:txBody>
          <a:bodyPr/>
          <a:lstStyle/>
          <a:p>
            <a:r>
              <a:rPr lang="en-US" dirty="0"/>
              <a:t>Try Azure - </a:t>
            </a:r>
            <a:r>
              <a:rPr lang="it-IT" dirty="0">
                <a:hlinkClick r:id="rId3"/>
              </a:rPr>
              <a:t>https://azure.microsoft.com/it-it/free/free-account-faq/</a:t>
            </a:r>
            <a:endParaRPr lang="en-US" dirty="0"/>
          </a:p>
          <a:p>
            <a:r>
              <a:rPr lang="en-US" dirty="0"/>
              <a:t>Microsoft Docs – </a:t>
            </a:r>
            <a:r>
              <a:rPr lang="en-US" dirty="0">
                <a:hlinkClick r:id="rId4"/>
              </a:rPr>
              <a:t>https://docs.microsoft.com</a:t>
            </a:r>
            <a:endParaRPr lang="en-US" dirty="0"/>
          </a:p>
          <a:p>
            <a:r>
              <a:rPr lang="en-US" dirty="0"/>
              <a:t>Try App Service - </a:t>
            </a:r>
            <a:r>
              <a:rPr lang="en-US" sz="4000" dirty="0">
                <a:gradFill>
                  <a:gsLst>
                    <a:gs pos="1250">
                      <a:schemeClr val="accent1"/>
                    </a:gs>
                    <a:gs pos="99000">
                      <a:schemeClr val="accent1"/>
                    </a:gs>
                  </a:gsLst>
                  <a:lin ang="5400000" scaled="0"/>
                </a:gradFill>
                <a:hlinkClick r:id="rId5" action="ppaction://hlinkfile"/>
              </a:rPr>
              <a:t>aka.ms/</a:t>
            </a:r>
            <a:r>
              <a:rPr lang="en-US" sz="4000" dirty="0" err="1">
                <a:gradFill>
                  <a:gsLst>
                    <a:gs pos="1250">
                      <a:schemeClr val="accent1"/>
                    </a:gs>
                    <a:gs pos="99000">
                      <a:schemeClr val="accent1"/>
                    </a:gs>
                  </a:gsLst>
                  <a:lin ang="5400000" scaled="0"/>
                </a:gradFill>
                <a:hlinkClick r:id="rId5" action="ppaction://hlinkfile"/>
              </a:rPr>
              <a:t>tryappservice</a:t>
            </a:r>
            <a:endParaRPr lang="en-US" dirty="0"/>
          </a:p>
          <a:p>
            <a:r>
              <a:rPr lang="en-US" dirty="0"/>
              <a:t>Azure Functions – </a:t>
            </a:r>
            <a:r>
              <a:rPr lang="en-US" dirty="0">
                <a:hlinkClick r:id="rId6"/>
              </a:rPr>
              <a:t>https://functions.azure.com</a:t>
            </a:r>
            <a:endParaRPr lang="en-US" dirty="0"/>
          </a:p>
        </p:txBody>
      </p:sp>
      <p:sp>
        <p:nvSpPr>
          <p:cNvPr id="2" name="Title 1">
            <a:extLst>
              <a:ext uri="{FF2B5EF4-FFF2-40B4-BE49-F238E27FC236}">
                <a16:creationId xmlns:a16="http://schemas.microsoft.com/office/drawing/2014/main" id="{EC6A749A-2A99-4DB1-8566-47BDD4370A88}"/>
              </a:ext>
            </a:extLst>
          </p:cNvPr>
          <p:cNvSpPr>
            <a:spLocks noGrp="1"/>
          </p:cNvSpPr>
          <p:nvPr>
            <p:ph type="title"/>
          </p:nvPr>
        </p:nvSpPr>
        <p:spPr/>
        <p:txBody>
          <a:bodyPr/>
          <a:lstStyle/>
          <a:p>
            <a:r>
              <a:rPr lang="en-US" dirty="0"/>
              <a:t>Resources</a:t>
            </a:r>
          </a:p>
        </p:txBody>
      </p:sp>
    </p:spTree>
    <p:extLst>
      <p:ext uri="{BB962C8B-B14F-4D97-AF65-F5344CB8AC3E}">
        <p14:creationId xmlns:p14="http://schemas.microsoft.com/office/powerpoint/2010/main" val="372101180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240" y="2084377"/>
            <a:ext cx="9859116" cy="1077163"/>
          </a:xfrm>
        </p:spPr>
        <p:txBody>
          <a:bodyPr/>
          <a:lstStyle/>
          <a:p>
            <a:pPr algn="ctr"/>
            <a:r>
              <a:rPr lang="en-US" sz="6470"/>
              <a:t>GRAZIE!</a:t>
            </a:r>
            <a:endParaRPr lang="en-US" sz="6470" dirty="0"/>
          </a:p>
        </p:txBody>
      </p:sp>
    </p:spTree>
    <p:extLst>
      <p:ext uri="{BB962C8B-B14F-4D97-AF65-F5344CB8AC3E}">
        <p14:creationId xmlns:p14="http://schemas.microsoft.com/office/powerpoint/2010/main" val="4045412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0">
            <a:extLst>
              <a:ext uri="{FF2B5EF4-FFF2-40B4-BE49-F238E27FC236}">
                <a16:creationId xmlns:a16="http://schemas.microsoft.com/office/drawing/2014/main" id="{BF9625A9-5167-45E7-A086-3AD03A70E94A}"/>
              </a:ext>
            </a:extLst>
          </p:cNvPr>
          <p:cNvSpPr>
            <a:spLocks noGrp="1"/>
          </p:cNvSpPr>
          <p:nvPr>
            <p:ph type="title"/>
          </p:nvPr>
        </p:nvSpPr>
        <p:spPr>
          <a:xfrm>
            <a:off x="269240" y="20551"/>
            <a:ext cx="11655840" cy="899665"/>
          </a:xfrm>
        </p:spPr>
        <p:txBody>
          <a:bodyPr/>
          <a:lstStyle/>
          <a:p>
            <a:r>
              <a:rPr lang="en-US"/>
              <a:t>Before cloud</a:t>
            </a:r>
          </a:p>
        </p:txBody>
      </p:sp>
      <p:sp>
        <p:nvSpPr>
          <p:cNvPr id="3" name="TextBox 2">
            <a:extLst>
              <a:ext uri="{FF2B5EF4-FFF2-40B4-BE49-F238E27FC236}">
                <a16:creationId xmlns:a16="http://schemas.microsoft.com/office/drawing/2014/main" id="{7E17462C-465B-46AB-8DA9-FF9976DA040A}"/>
              </a:ext>
            </a:extLst>
          </p:cNvPr>
          <p:cNvSpPr txBox="1"/>
          <p:nvPr/>
        </p:nvSpPr>
        <p:spPr>
          <a:xfrm rot="20877579">
            <a:off x="1806362" y="4610608"/>
            <a:ext cx="1796529" cy="497848"/>
          </a:xfrm>
          <a:prstGeom prst="rect">
            <a:avLst/>
          </a:prstGeom>
          <a:noFill/>
        </p:spPr>
        <p:txBody>
          <a:bodyPr wrap="none" rtlCol="0">
            <a:spAutoFit/>
          </a:bodyPr>
          <a:lstStyle/>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How many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servers </a:t>
            </a:r>
          </a:p>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do I need?</a:t>
            </a:r>
          </a:p>
        </p:txBody>
      </p:sp>
      <p:sp>
        <p:nvSpPr>
          <p:cNvPr id="4" name="TextBox 3">
            <a:extLst>
              <a:ext uri="{FF2B5EF4-FFF2-40B4-BE49-F238E27FC236}">
                <a16:creationId xmlns:a16="http://schemas.microsoft.com/office/drawing/2014/main" id="{D750B5CB-2BB7-4AE5-8FAD-092B6B9E9877}"/>
              </a:ext>
            </a:extLst>
          </p:cNvPr>
          <p:cNvSpPr txBox="1"/>
          <p:nvPr/>
        </p:nvSpPr>
        <p:spPr>
          <a:xfrm rot="21066084">
            <a:off x="6457565" y="4019467"/>
            <a:ext cx="2134400" cy="294183"/>
          </a:xfrm>
          <a:prstGeom prst="rect">
            <a:avLst/>
          </a:prstGeom>
          <a:noFill/>
        </p:spPr>
        <p:txBody>
          <a:bodyPr wrap="none" rtlCol="0">
            <a:spAutoFit/>
          </a:bodyPr>
          <a:lstStyle/>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Which OS should I use?</a:t>
            </a:r>
          </a:p>
        </p:txBody>
      </p:sp>
      <p:sp>
        <p:nvSpPr>
          <p:cNvPr id="5" name="TextBox 4">
            <a:extLst>
              <a:ext uri="{FF2B5EF4-FFF2-40B4-BE49-F238E27FC236}">
                <a16:creationId xmlns:a16="http://schemas.microsoft.com/office/drawing/2014/main" id="{79EABA67-E2AE-49E9-8013-72BD5CD79C8C}"/>
              </a:ext>
            </a:extLst>
          </p:cNvPr>
          <p:cNvSpPr txBox="1"/>
          <p:nvPr/>
        </p:nvSpPr>
        <p:spPr>
          <a:xfrm>
            <a:off x="7077403" y="5687467"/>
            <a:ext cx="1845246" cy="497848"/>
          </a:xfrm>
          <a:prstGeom prst="rect">
            <a:avLst/>
          </a:prstGeom>
          <a:noFill/>
        </p:spPr>
        <p:txBody>
          <a:bodyPr wrap="none" rtlCol="0">
            <a:spAutoFit/>
          </a:bodyPr>
          <a:lstStyle/>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How often should </a:t>
            </a:r>
          </a:p>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I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patch</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my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servers</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t>
            </a:r>
          </a:p>
        </p:txBody>
      </p:sp>
      <p:sp>
        <p:nvSpPr>
          <p:cNvPr id="6" name="TextBox 5">
            <a:extLst>
              <a:ext uri="{FF2B5EF4-FFF2-40B4-BE49-F238E27FC236}">
                <a16:creationId xmlns:a16="http://schemas.microsoft.com/office/drawing/2014/main" id="{ED3C5C3F-93F4-4E8E-9DBD-588C94135ACB}"/>
              </a:ext>
            </a:extLst>
          </p:cNvPr>
          <p:cNvSpPr txBox="1"/>
          <p:nvPr/>
        </p:nvSpPr>
        <p:spPr>
          <a:xfrm rot="302832">
            <a:off x="2159239" y="1818493"/>
            <a:ext cx="1934820" cy="497848"/>
          </a:xfrm>
          <a:prstGeom prst="rect">
            <a:avLst/>
          </a:prstGeom>
          <a:noFill/>
        </p:spPr>
        <p:txBody>
          <a:bodyPr wrap="none" rtlCol="0">
            <a:spAutoFit/>
          </a:bodyPr>
          <a:lstStyle/>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What size of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servers</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a:t>
            </a:r>
          </a:p>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should I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buy</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t>
            </a:r>
          </a:p>
        </p:txBody>
      </p:sp>
      <p:sp>
        <p:nvSpPr>
          <p:cNvPr id="7" name="TextBox 6">
            <a:extLst>
              <a:ext uri="{FF2B5EF4-FFF2-40B4-BE49-F238E27FC236}">
                <a16:creationId xmlns:a16="http://schemas.microsoft.com/office/drawing/2014/main" id="{685D0274-7489-4C49-BEC2-572DDCD2885B}"/>
              </a:ext>
            </a:extLst>
          </p:cNvPr>
          <p:cNvSpPr txBox="1"/>
          <p:nvPr/>
        </p:nvSpPr>
        <p:spPr>
          <a:xfrm rot="1233718">
            <a:off x="10026907" y="2207552"/>
            <a:ext cx="1820101" cy="497848"/>
          </a:xfrm>
          <a:prstGeom prst="rect">
            <a:avLst/>
          </a:prstGeom>
          <a:noFill/>
        </p:spPr>
        <p:txBody>
          <a:bodyPr wrap="none" rtlCol="0">
            <a:spAutoFit/>
          </a:bodyPr>
          <a:lstStyle/>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How often should I </a:t>
            </a:r>
            <a:b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b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backup my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server</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t>
            </a:r>
          </a:p>
        </p:txBody>
      </p:sp>
      <p:sp>
        <p:nvSpPr>
          <p:cNvPr id="8" name="TextBox 7">
            <a:extLst>
              <a:ext uri="{FF2B5EF4-FFF2-40B4-BE49-F238E27FC236}">
                <a16:creationId xmlns:a16="http://schemas.microsoft.com/office/drawing/2014/main" id="{522F6592-2A66-4BC0-B768-C61C82F926C5}"/>
              </a:ext>
            </a:extLst>
          </p:cNvPr>
          <p:cNvSpPr txBox="1"/>
          <p:nvPr/>
        </p:nvSpPr>
        <p:spPr>
          <a:xfrm>
            <a:off x="8789233" y="1196809"/>
            <a:ext cx="3280017" cy="294183"/>
          </a:xfrm>
          <a:prstGeom prst="rect">
            <a:avLst/>
          </a:prstGeom>
          <a:noFill/>
        </p:spPr>
        <p:txBody>
          <a:bodyPr wrap="none" rtlCol="0">
            <a:spAutoFit/>
          </a:bodyPr>
          <a:lstStyle/>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How can I increase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server</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utilization?</a:t>
            </a:r>
          </a:p>
        </p:txBody>
      </p:sp>
      <p:sp>
        <p:nvSpPr>
          <p:cNvPr id="9" name="TextBox 8">
            <a:extLst>
              <a:ext uri="{FF2B5EF4-FFF2-40B4-BE49-F238E27FC236}">
                <a16:creationId xmlns:a16="http://schemas.microsoft.com/office/drawing/2014/main" id="{80D6B984-11FA-4C0F-993D-AD82EE5B9C2A}"/>
              </a:ext>
            </a:extLst>
          </p:cNvPr>
          <p:cNvSpPr txBox="1"/>
          <p:nvPr/>
        </p:nvSpPr>
        <p:spPr>
          <a:xfrm>
            <a:off x="6625150" y="643936"/>
            <a:ext cx="2040111" cy="497848"/>
          </a:xfrm>
          <a:prstGeom prst="rect">
            <a:avLst/>
          </a:prstGeom>
          <a:noFill/>
        </p:spPr>
        <p:txBody>
          <a:bodyPr wrap="none" rtlCol="0">
            <a:spAutoFit/>
          </a:bodyPr>
          <a:lstStyle/>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How do I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deploy</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new </a:t>
            </a:r>
            <a:b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b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code</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to my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server</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t>
            </a:r>
          </a:p>
        </p:txBody>
      </p:sp>
      <p:sp>
        <p:nvSpPr>
          <p:cNvPr id="10" name="TextBox 9">
            <a:extLst>
              <a:ext uri="{FF2B5EF4-FFF2-40B4-BE49-F238E27FC236}">
                <a16:creationId xmlns:a16="http://schemas.microsoft.com/office/drawing/2014/main" id="{4613DADA-9149-4BD4-9DDC-4AF3F0E60AB2}"/>
              </a:ext>
            </a:extLst>
          </p:cNvPr>
          <p:cNvSpPr txBox="1"/>
          <p:nvPr/>
        </p:nvSpPr>
        <p:spPr>
          <a:xfrm>
            <a:off x="2470496" y="1056204"/>
            <a:ext cx="2142257" cy="497848"/>
          </a:xfrm>
          <a:prstGeom prst="rect">
            <a:avLst/>
          </a:prstGeom>
          <a:noFill/>
        </p:spPr>
        <p:txBody>
          <a:bodyPr wrap="none" rtlCol="0">
            <a:spAutoFit/>
          </a:bodyPr>
          <a:lstStyle/>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Which packages should</a:t>
            </a:r>
          </a:p>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be on my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server</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t>
            </a:r>
          </a:p>
        </p:txBody>
      </p:sp>
      <p:sp>
        <p:nvSpPr>
          <p:cNvPr id="11" name="TextBox 10">
            <a:extLst>
              <a:ext uri="{FF2B5EF4-FFF2-40B4-BE49-F238E27FC236}">
                <a16:creationId xmlns:a16="http://schemas.microsoft.com/office/drawing/2014/main" id="{AB71ED13-87BE-46B6-BA0F-9376B15E7454}"/>
              </a:ext>
            </a:extLst>
          </p:cNvPr>
          <p:cNvSpPr txBox="1"/>
          <p:nvPr/>
        </p:nvSpPr>
        <p:spPr>
          <a:xfrm>
            <a:off x="1439628" y="5866591"/>
            <a:ext cx="3938471" cy="294183"/>
          </a:xfrm>
          <a:prstGeom prst="rect">
            <a:avLst/>
          </a:prstGeom>
          <a:noFill/>
        </p:spPr>
        <p:txBody>
          <a:bodyPr wrap="none" rtlCol="0">
            <a:spAutoFit/>
          </a:bodyPr>
          <a:lstStyle/>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It takes how long to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provision</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a new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server</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t>
            </a:r>
          </a:p>
        </p:txBody>
      </p:sp>
      <p:sp>
        <p:nvSpPr>
          <p:cNvPr id="12" name="TextBox 11">
            <a:extLst>
              <a:ext uri="{FF2B5EF4-FFF2-40B4-BE49-F238E27FC236}">
                <a16:creationId xmlns:a16="http://schemas.microsoft.com/office/drawing/2014/main" id="{E2CF21EC-AAF7-4782-B093-755F2EBAD00B}"/>
              </a:ext>
            </a:extLst>
          </p:cNvPr>
          <p:cNvSpPr txBox="1"/>
          <p:nvPr/>
        </p:nvSpPr>
        <p:spPr>
          <a:xfrm rot="2037234">
            <a:off x="10150838" y="4416188"/>
            <a:ext cx="1768242" cy="497848"/>
          </a:xfrm>
          <a:prstGeom prst="rect">
            <a:avLst/>
          </a:prstGeom>
          <a:noFill/>
        </p:spPr>
        <p:txBody>
          <a:bodyPr wrap="none" rtlCol="0">
            <a:spAutoFit/>
          </a:bodyPr>
          <a:lstStyle/>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Are my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server</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in a </a:t>
            </a:r>
          </a:p>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secure location?</a:t>
            </a:r>
          </a:p>
        </p:txBody>
      </p:sp>
      <p:sp>
        <p:nvSpPr>
          <p:cNvPr id="13" name="TextBox 12">
            <a:extLst>
              <a:ext uri="{FF2B5EF4-FFF2-40B4-BE49-F238E27FC236}">
                <a16:creationId xmlns:a16="http://schemas.microsoft.com/office/drawing/2014/main" id="{8C18B9AB-DF57-4F8F-ADD0-7F8782E67C22}"/>
              </a:ext>
            </a:extLst>
          </p:cNvPr>
          <p:cNvSpPr txBox="1"/>
          <p:nvPr/>
        </p:nvSpPr>
        <p:spPr>
          <a:xfrm rot="20116499">
            <a:off x="8396882" y="4734590"/>
            <a:ext cx="1919105" cy="497848"/>
          </a:xfrm>
          <a:prstGeom prst="rect">
            <a:avLst/>
          </a:prstGeom>
          <a:noFill/>
        </p:spPr>
        <p:txBody>
          <a:bodyPr wrap="none" rtlCol="0">
            <a:spAutoFit/>
          </a:bodyPr>
          <a:lstStyle/>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What happens if the </a:t>
            </a:r>
          </a:p>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power goes out?</a:t>
            </a:r>
          </a:p>
        </p:txBody>
      </p:sp>
      <p:sp>
        <p:nvSpPr>
          <p:cNvPr id="14" name="TextBox 13">
            <a:extLst>
              <a:ext uri="{FF2B5EF4-FFF2-40B4-BE49-F238E27FC236}">
                <a16:creationId xmlns:a16="http://schemas.microsoft.com/office/drawing/2014/main" id="{287A15DF-73E7-426B-A4FB-0CB79F1A7334}"/>
              </a:ext>
            </a:extLst>
          </p:cNvPr>
          <p:cNvSpPr txBox="1"/>
          <p:nvPr/>
        </p:nvSpPr>
        <p:spPr>
          <a:xfrm rot="19484879">
            <a:off x="176282" y="4435489"/>
            <a:ext cx="1969393" cy="497848"/>
          </a:xfrm>
          <a:prstGeom prst="rect">
            <a:avLst/>
          </a:prstGeom>
          <a:noFill/>
        </p:spPr>
        <p:txBody>
          <a:bodyPr wrap="none" rtlCol="0">
            <a:spAutoFit/>
          </a:bodyPr>
          <a:lstStyle/>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Do I need secondary</a:t>
            </a:r>
          </a:p>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network connection?</a:t>
            </a:r>
          </a:p>
        </p:txBody>
      </p:sp>
      <p:sp>
        <p:nvSpPr>
          <p:cNvPr id="15" name="TextBox 14">
            <a:extLst>
              <a:ext uri="{FF2B5EF4-FFF2-40B4-BE49-F238E27FC236}">
                <a16:creationId xmlns:a16="http://schemas.microsoft.com/office/drawing/2014/main" id="{5125A87E-E93E-4505-816F-79209BC69AB4}"/>
              </a:ext>
            </a:extLst>
          </p:cNvPr>
          <p:cNvSpPr txBox="1"/>
          <p:nvPr/>
        </p:nvSpPr>
        <p:spPr>
          <a:xfrm rot="21388068">
            <a:off x="4136433" y="77425"/>
            <a:ext cx="2792854" cy="497848"/>
          </a:xfrm>
          <a:prstGeom prst="rect">
            <a:avLst/>
          </a:prstGeom>
          <a:noFill/>
        </p:spPr>
        <p:txBody>
          <a:bodyPr wrap="none" rtlCol="0">
            <a:spAutoFit/>
          </a:bodyPr>
          <a:lstStyle/>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What is the right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size</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of </a:t>
            </a:r>
          </a:p>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servers </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for my business needs?</a:t>
            </a:r>
          </a:p>
        </p:txBody>
      </p:sp>
      <p:sp>
        <p:nvSpPr>
          <p:cNvPr id="16" name="TextBox 15">
            <a:extLst>
              <a:ext uri="{FF2B5EF4-FFF2-40B4-BE49-F238E27FC236}">
                <a16:creationId xmlns:a16="http://schemas.microsoft.com/office/drawing/2014/main" id="{BF4B97E4-E2A5-4494-A28F-DD711ED2588D}"/>
              </a:ext>
            </a:extLst>
          </p:cNvPr>
          <p:cNvSpPr txBox="1"/>
          <p:nvPr/>
        </p:nvSpPr>
        <p:spPr>
          <a:xfrm rot="19703151">
            <a:off x="3622166" y="4280444"/>
            <a:ext cx="2000822" cy="497848"/>
          </a:xfrm>
          <a:prstGeom prst="rect">
            <a:avLst/>
          </a:prstGeom>
          <a:noFill/>
        </p:spPr>
        <p:txBody>
          <a:bodyPr wrap="none" rtlCol="0">
            <a:spAutoFit/>
          </a:bodyPr>
          <a:lstStyle/>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Who has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physical</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a:t>
            </a:r>
          </a:p>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access to my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servers</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t>
            </a:r>
          </a:p>
        </p:txBody>
      </p:sp>
      <p:sp>
        <p:nvSpPr>
          <p:cNvPr id="17" name="TextBox 16">
            <a:extLst>
              <a:ext uri="{FF2B5EF4-FFF2-40B4-BE49-F238E27FC236}">
                <a16:creationId xmlns:a16="http://schemas.microsoft.com/office/drawing/2014/main" id="{7392C12C-1B9C-4F35-9B6B-49CA9B35B93C}"/>
              </a:ext>
            </a:extLst>
          </p:cNvPr>
          <p:cNvSpPr txBox="1"/>
          <p:nvPr/>
        </p:nvSpPr>
        <p:spPr>
          <a:xfrm rot="19699786">
            <a:off x="6933961" y="4702981"/>
            <a:ext cx="1612665" cy="294183"/>
          </a:xfrm>
          <a:prstGeom prst="rect">
            <a:avLst/>
          </a:prstGeom>
          <a:noFill/>
        </p:spPr>
        <p:txBody>
          <a:bodyPr wrap="none" rtlCol="0">
            <a:spAutoFit/>
          </a:bodyPr>
          <a:lstStyle/>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Do I need a UPS?</a:t>
            </a:r>
          </a:p>
        </p:txBody>
      </p:sp>
      <p:sp>
        <p:nvSpPr>
          <p:cNvPr id="18" name="TextBox 17">
            <a:extLst>
              <a:ext uri="{FF2B5EF4-FFF2-40B4-BE49-F238E27FC236}">
                <a16:creationId xmlns:a16="http://schemas.microsoft.com/office/drawing/2014/main" id="{E3AE84A5-DEAA-4C49-ABA3-A8F30A0C0B5C}"/>
              </a:ext>
            </a:extLst>
          </p:cNvPr>
          <p:cNvSpPr txBox="1"/>
          <p:nvPr/>
        </p:nvSpPr>
        <p:spPr>
          <a:xfrm rot="20103308">
            <a:off x="319433" y="1371216"/>
            <a:ext cx="1956821" cy="497848"/>
          </a:xfrm>
          <a:prstGeom prst="rect">
            <a:avLst/>
          </a:prstGeom>
          <a:noFill/>
        </p:spPr>
        <p:txBody>
          <a:bodyPr wrap="none" rtlCol="0">
            <a:spAutoFit/>
          </a:bodyPr>
          <a:lstStyle/>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What media should I </a:t>
            </a:r>
          </a:p>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use to keep backup?</a:t>
            </a:r>
          </a:p>
        </p:txBody>
      </p:sp>
      <p:sp>
        <p:nvSpPr>
          <p:cNvPr id="19" name="TextBox 18">
            <a:extLst>
              <a:ext uri="{FF2B5EF4-FFF2-40B4-BE49-F238E27FC236}">
                <a16:creationId xmlns:a16="http://schemas.microsoft.com/office/drawing/2014/main" id="{C8D23A4E-F84E-43CB-A00A-3BD0A56A9608}"/>
              </a:ext>
            </a:extLst>
          </p:cNvPr>
          <p:cNvSpPr txBox="1"/>
          <p:nvPr/>
        </p:nvSpPr>
        <p:spPr>
          <a:xfrm rot="469746">
            <a:off x="9801857" y="3198852"/>
            <a:ext cx="2365466" cy="497848"/>
          </a:xfrm>
          <a:prstGeom prst="rect">
            <a:avLst/>
          </a:prstGeom>
          <a:noFill/>
        </p:spPr>
        <p:txBody>
          <a:bodyPr wrap="square" rtlCol="0">
            <a:spAutoFit/>
          </a:bodyPr>
          <a:lstStyle/>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What storage I need </a:t>
            </a:r>
            <a:b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b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to use?</a:t>
            </a:r>
          </a:p>
        </p:txBody>
      </p:sp>
      <p:sp>
        <p:nvSpPr>
          <p:cNvPr id="20" name="TextBox 19">
            <a:extLst>
              <a:ext uri="{FF2B5EF4-FFF2-40B4-BE49-F238E27FC236}">
                <a16:creationId xmlns:a16="http://schemas.microsoft.com/office/drawing/2014/main" id="{78D4ED21-BF3E-4C82-8755-E925E2AFB53F}"/>
              </a:ext>
            </a:extLst>
          </p:cNvPr>
          <p:cNvSpPr txBox="1"/>
          <p:nvPr/>
        </p:nvSpPr>
        <p:spPr>
          <a:xfrm rot="736380">
            <a:off x="4701406" y="1607679"/>
            <a:ext cx="2249118" cy="294183"/>
          </a:xfrm>
          <a:prstGeom prst="rect">
            <a:avLst/>
          </a:prstGeom>
          <a:noFill/>
        </p:spPr>
        <p:txBody>
          <a:bodyPr wrap="none" rtlCol="0">
            <a:spAutoFit/>
          </a:bodyPr>
          <a:lstStyle/>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How can I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scale</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my app?</a:t>
            </a:r>
          </a:p>
        </p:txBody>
      </p:sp>
      <p:sp>
        <p:nvSpPr>
          <p:cNvPr id="21" name="TextBox 20">
            <a:extLst>
              <a:ext uri="{FF2B5EF4-FFF2-40B4-BE49-F238E27FC236}">
                <a16:creationId xmlns:a16="http://schemas.microsoft.com/office/drawing/2014/main" id="{32E6A1DD-230F-4EE8-8866-86353BFA58C9}"/>
              </a:ext>
            </a:extLst>
          </p:cNvPr>
          <p:cNvSpPr txBox="1"/>
          <p:nvPr/>
        </p:nvSpPr>
        <p:spPr>
          <a:xfrm rot="910984">
            <a:off x="8733258" y="213975"/>
            <a:ext cx="2266405" cy="497848"/>
          </a:xfrm>
          <a:prstGeom prst="rect">
            <a:avLst/>
          </a:prstGeom>
          <a:noFill/>
        </p:spPr>
        <p:txBody>
          <a:bodyPr wrap="none" rtlCol="0">
            <a:spAutoFit/>
          </a:bodyPr>
          <a:lstStyle/>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What happens in case of</a:t>
            </a:r>
          </a:p>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server</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hardware</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failure?</a:t>
            </a:r>
          </a:p>
        </p:txBody>
      </p:sp>
      <p:sp>
        <p:nvSpPr>
          <p:cNvPr id="22" name="TextBox 21">
            <a:extLst>
              <a:ext uri="{FF2B5EF4-FFF2-40B4-BE49-F238E27FC236}">
                <a16:creationId xmlns:a16="http://schemas.microsoft.com/office/drawing/2014/main" id="{05CA51C7-78B5-4DDF-8756-477B33CE700B}"/>
              </a:ext>
            </a:extLst>
          </p:cNvPr>
          <p:cNvSpPr txBox="1"/>
          <p:nvPr/>
        </p:nvSpPr>
        <p:spPr>
          <a:xfrm rot="1070416">
            <a:off x="9978585" y="5670765"/>
            <a:ext cx="2033825" cy="497848"/>
          </a:xfrm>
          <a:prstGeom prst="rect">
            <a:avLst/>
          </a:prstGeom>
          <a:noFill/>
        </p:spPr>
        <p:txBody>
          <a:bodyPr wrap="none" rtlCol="0">
            <a:spAutoFit/>
          </a:bodyPr>
          <a:lstStyle/>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How can I dynamically</a:t>
            </a:r>
          </a:p>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configure my app?</a:t>
            </a:r>
          </a:p>
        </p:txBody>
      </p:sp>
      <p:sp>
        <p:nvSpPr>
          <p:cNvPr id="23" name="TextBox 22">
            <a:extLst>
              <a:ext uri="{FF2B5EF4-FFF2-40B4-BE49-F238E27FC236}">
                <a16:creationId xmlns:a16="http://schemas.microsoft.com/office/drawing/2014/main" id="{512D2661-14E0-4E2A-A2C6-4370DB6068C6}"/>
              </a:ext>
            </a:extLst>
          </p:cNvPr>
          <p:cNvSpPr txBox="1"/>
          <p:nvPr/>
        </p:nvSpPr>
        <p:spPr>
          <a:xfrm rot="1660797">
            <a:off x="328460" y="2909220"/>
            <a:ext cx="1480660" cy="497848"/>
          </a:xfrm>
          <a:prstGeom prst="rect">
            <a:avLst/>
          </a:prstGeom>
          <a:noFill/>
        </p:spPr>
        <p:txBody>
          <a:bodyPr wrap="none" rtlCol="0">
            <a:spAutoFit/>
          </a:bodyPr>
          <a:lstStyle/>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Who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monitors</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a:t>
            </a:r>
          </a:p>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my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Servers</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t>
            </a:r>
          </a:p>
        </p:txBody>
      </p:sp>
      <p:sp>
        <p:nvSpPr>
          <p:cNvPr id="24" name="TextBox 23">
            <a:extLst>
              <a:ext uri="{FF2B5EF4-FFF2-40B4-BE49-F238E27FC236}">
                <a16:creationId xmlns:a16="http://schemas.microsoft.com/office/drawing/2014/main" id="{DAFAAD33-D018-455F-8C0E-85B63C3C18CC}"/>
              </a:ext>
            </a:extLst>
          </p:cNvPr>
          <p:cNvSpPr txBox="1"/>
          <p:nvPr/>
        </p:nvSpPr>
        <p:spPr>
          <a:xfrm rot="20084240">
            <a:off x="7108664" y="1980174"/>
            <a:ext cx="1480660" cy="497848"/>
          </a:xfrm>
          <a:prstGeom prst="rect">
            <a:avLst/>
          </a:prstGeom>
          <a:noFill/>
        </p:spPr>
        <p:txBody>
          <a:bodyPr wrap="none" rtlCol="0">
            <a:spAutoFit/>
          </a:bodyPr>
          <a:lstStyle/>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Who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monitors</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a:t>
            </a:r>
          </a:p>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my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App</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t>
            </a:r>
          </a:p>
        </p:txBody>
      </p:sp>
      <p:grpSp>
        <p:nvGrpSpPr>
          <p:cNvPr id="25" name="Group 24">
            <a:extLst>
              <a:ext uri="{FF2B5EF4-FFF2-40B4-BE49-F238E27FC236}">
                <a16:creationId xmlns:a16="http://schemas.microsoft.com/office/drawing/2014/main" id="{9F4DEEA4-50CE-48FE-AA85-55F24B2522EE}"/>
              </a:ext>
            </a:extLst>
          </p:cNvPr>
          <p:cNvGrpSpPr/>
          <p:nvPr/>
        </p:nvGrpSpPr>
        <p:grpSpPr>
          <a:xfrm>
            <a:off x="5438841" y="4953805"/>
            <a:ext cx="1314317" cy="1314317"/>
            <a:chOff x="5547902" y="4202399"/>
            <a:chExt cx="1340672" cy="1340672"/>
          </a:xfrm>
        </p:grpSpPr>
        <p:sp>
          <p:nvSpPr>
            <p:cNvPr id="26" name="Oval 25">
              <a:extLst>
                <a:ext uri="{FF2B5EF4-FFF2-40B4-BE49-F238E27FC236}">
                  <a16:creationId xmlns:a16="http://schemas.microsoft.com/office/drawing/2014/main" id="{31F718BE-C525-4EAA-801F-45A3BA07149E}"/>
                </a:ext>
              </a:extLst>
            </p:cNvPr>
            <p:cNvSpPr/>
            <p:nvPr/>
          </p:nvSpPr>
          <p:spPr bwMode="auto">
            <a:xfrm>
              <a:off x="5547902" y="4202399"/>
              <a:ext cx="1340672" cy="134067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27" name="Group 26">
              <a:extLst>
                <a:ext uri="{FF2B5EF4-FFF2-40B4-BE49-F238E27FC236}">
                  <a16:creationId xmlns:a16="http://schemas.microsoft.com/office/drawing/2014/main" id="{23987C33-B75B-4144-AA6B-1A944858C001}"/>
                </a:ext>
              </a:extLst>
            </p:cNvPr>
            <p:cNvGrpSpPr/>
            <p:nvPr/>
          </p:nvGrpSpPr>
          <p:grpSpPr>
            <a:xfrm>
              <a:off x="5882043" y="4461171"/>
              <a:ext cx="744667" cy="794664"/>
              <a:chOff x="2084593" y="2157479"/>
              <a:chExt cx="958326" cy="1022668"/>
            </a:xfrm>
          </p:grpSpPr>
          <p:grpSp>
            <p:nvGrpSpPr>
              <p:cNvPr id="28" name="Group 4">
                <a:extLst>
                  <a:ext uri="{FF2B5EF4-FFF2-40B4-BE49-F238E27FC236}">
                    <a16:creationId xmlns:a16="http://schemas.microsoft.com/office/drawing/2014/main" id="{3C5F1004-11EA-47DB-9888-98F26E319820}"/>
                  </a:ext>
                </a:extLst>
              </p:cNvPr>
              <p:cNvGrpSpPr>
                <a:grpSpLocks noChangeAspect="1"/>
              </p:cNvGrpSpPr>
              <p:nvPr/>
            </p:nvGrpSpPr>
            <p:grpSpPr bwMode="auto">
              <a:xfrm>
                <a:off x="2084593" y="2157479"/>
                <a:ext cx="475727" cy="1022668"/>
                <a:chOff x="7" y="12"/>
                <a:chExt cx="167" cy="359"/>
              </a:xfrm>
            </p:grpSpPr>
            <p:sp>
              <p:nvSpPr>
                <p:cNvPr id="36" name="Rectangle 5">
                  <a:extLst>
                    <a:ext uri="{FF2B5EF4-FFF2-40B4-BE49-F238E27FC236}">
                      <a16:creationId xmlns:a16="http://schemas.microsoft.com/office/drawing/2014/main" id="{B5EEC9BA-52F2-45F9-AA86-CADF0392B70B}"/>
                    </a:ext>
                  </a:extLst>
                </p:cNvPr>
                <p:cNvSpPr>
                  <a:spLocks noChangeArrowheads="1"/>
                </p:cNvSpPr>
                <p:nvPr/>
              </p:nvSpPr>
              <p:spPr bwMode="auto">
                <a:xfrm>
                  <a:off x="7" y="45"/>
                  <a:ext cx="167" cy="326"/>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7" name="Freeform 6">
                  <a:extLst>
                    <a:ext uri="{FF2B5EF4-FFF2-40B4-BE49-F238E27FC236}">
                      <a16:creationId xmlns:a16="http://schemas.microsoft.com/office/drawing/2014/main" id="{913A8FC3-F459-479A-BFCC-E2B6EC655FDA}"/>
                    </a:ext>
                  </a:extLst>
                </p:cNvPr>
                <p:cNvSpPr>
                  <a:spLocks/>
                </p:cNvSpPr>
                <p:nvPr/>
              </p:nvSpPr>
              <p:spPr bwMode="auto">
                <a:xfrm>
                  <a:off x="69" y="312"/>
                  <a:ext cx="43" cy="59"/>
                </a:xfrm>
                <a:custGeom>
                  <a:avLst/>
                  <a:gdLst>
                    <a:gd name="T0" fmla="*/ 20 w 20"/>
                    <a:gd name="T1" fmla="*/ 28 h 28"/>
                    <a:gd name="T2" fmla="*/ 20 w 20"/>
                    <a:gd name="T3" fmla="*/ 10 h 28"/>
                    <a:gd name="T4" fmla="*/ 10 w 20"/>
                    <a:gd name="T5" fmla="*/ 0 h 28"/>
                    <a:gd name="T6" fmla="*/ 0 w 20"/>
                    <a:gd name="T7" fmla="*/ 10 h 28"/>
                    <a:gd name="T8" fmla="*/ 0 w 20"/>
                    <a:gd name="T9" fmla="*/ 28 h 28"/>
                  </a:gdLst>
                  <a:ahLst/>
                  <a:cxnLst>
                    <a:cxn ang="0">
                      <a:pos x="T0" y="T1"/>
                    </a:cxn>
                    <a:cxn ang="0">
                      <a:pos x="T2" y="T3"/>
                    </a:cxn>
                    <a:cxn ang="0">
                      <a:pos x="T4" y="T5"/>
                    </a:cxn>
                    <a:cxn ang="0">
                      <a:pos x="T6" y="T7"/>
                    </a:cxn>
                    <a:cxn ang="0">
                      <a:pos x="T8" y="T9"/>
                    </a:cxn>
                  </a:cxnLst>
                  <a:rect l="0" t="0" r="r" b="b"/>
                  <a:pathLst>
                    <a:path w="20" h="28">
                      <a:moveTo>
                        <a:pt x="20" y="28"/>
                      </a:moveTo>
                      <a:cubicBezTo>
                        <a:pt x="20" y="10"/>
                        <a:pt x="20" y="10"/>
                        <a:pt x="20" y="10"/>
                      </a:cubicBezTo>
                      <a:cubicBezTo>
                        <a:pt x="20" y="5"/>
                        <a:pt x="15" y="0"/>
                        <a:pt x="10" y="0"/>
                      </a:cubicBezTo>
                      <a:cubicBezTo>
                        <a:pt x="5" y="0"/>
                        <a:pt x="0" y="5"/>
                        <a:pt x="0" y="10"/>
                      </a:cubicBezTo>
                      <a:cubicBezTo>
                        <a:pt x="0" y="28"/>
                        <a:pt x="0" y="28"/>
                        <a:pt x="0" y="28"/>
                      </a:cubicBez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8" name="Rectangle 7">
                  <a:extLst>
                    <a:ext uri="{FF2B5EF4-FFF2-40B4-BE49-F238E27FC236}">
                      <a16:creationId xmlns:a16="http://schemas.microsoft.com/office/drawing/2014/main" id="{7B42D1B8-EA26-401D-819E-6BCE14363FF2}"/>
                    </a:ext>
                  </a:extLst>
                </p:cNvPr>
                <p:cNvSpPr>
                  <a:spLocks noChangeArrowheads="1"/>
                </p:cNvSpPr>
                <p:nvPr/>
              </p:nvSpPr>
              <p:spPr bwMode="auto">
                <a:xfrm>
                  <a:off x="42" y="232"/>
                  <a:ext cx="25" cy="2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9" name="Rectangle 8">
                  <a:extLst>
                    <a:ext uri="{FF2B5EF4-FFF2-40B4-BE49-F238E27FC236}">
                      <a16:creationId xmlns:a16="http://schemas.microsoft.com/office/drawing/2014/main" id="{F55CBC0F-7183-4F32-A655-4841806100EE}"/>
                    </a:ext>
                  </a:extLst>
                </p:cNvPr>
                <p:cNvSpPr>
                  <a:spLocks noChangeArrowheads="1"/>
                </p:cNvSpPr>
                <p:nvPr/>
              </p:nvSpPr>
              <p:spPr bwMode="auto">
                <a:xfrm>
                  <a:off x="114" y="232"/>
                  <a:ext cx="26" cy="2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0" name="Rectangle 9">
                  <a:extLst>
                    <a:ext uri="{FF2B5EF4-FFF2-40B4-BE49-F238E27FC236}">
                      <a16:creationId xmlns:a16="http://schemas.microsoft.com/office/drawing/2014/main" id="{30B8DE14-D13B-429D-8D08-5D386F663DE2}"/>
                    </a:ext>
                  </a:extLst>
                </p:cNvPr>
                <p:cNvSpPr>
                  <a:spLocks noChangeArrowheads="1"/>
                </p:cNvSpPr>
                <p:nvPr/>
              </p:nvSpPr>
              <p:spPr bwMode="auto">
                <a:xfrm>
                  <a:off x="42" y="164"/>
                  <a:ext cx="25" cy="2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1" name="Rectangle 10">
                  <a:extLst>
                    <a:ext uri="{FF2B5EF4-FFF2-40B4-BE49-F238E27FC236}">
                      <a16:creationId xmlns:a16="http://schemas.microsoft.com/office/drawing/2014/main" id="{698ACD7B-FF81-4DB0-8AFE-2F9F3695CEAD}"/>
                    </a:ext>
                  </a:extLst>
                </p:cNvPr>
                <p:cNvSpPr>
                  <a:spLocks noChangeArrowheads="1"/>
                </p:cNvSpPr>
                <p:nvPr/>
              </p:nvSpPr>
              <p:spPr bwMode="auto">
                <a:xfrm>
                  <a:off x="114" y="164"/>
                  <a:ext cx="26" cy="2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2" name="Rectangle 11">
                  <a:extLst>
                    <a:ext uri="{FF2B5EF4-FFF2-40B4-BE49-F238E27FC236}">
                      <a16:creationId xmlns:a16="http://schemas.microsoft.com/office/drawing/2014/main" id="{2DB573B8-6954-4C9B-8241-B183CB5961CF}"/>
                    </a:ext>
                  </a:extLst>
                </p:cNvPr>
                <p:cNvSpPr>
                  <a:spLocks noChangeArrowheads="1"/>
                </p:cNvSpPr>
                <p:nvPr/>
              </p:nvSpPr>
              <p:spPr bwMode="auto">
                <a:xfrm>
                  <a:off x="42" y="98"/>
                  <a:ext cx="25" cy="24"/>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3" name="Rectangle 12">
                  <a:extLst>
                    <a:ext uri="{FF2B5EF4-FFF2-40B4-BE49-F238E27FC236}">
                      <a16:creationId xmlns:a16="http://schemas.microsoft.com/office/drawing/2014/main" id="{F895A81C-694A-47C2-8C6E-A8B9C59F9772}"/>
                    </a:ext>
                  </a:extLst>
                </p:cNvPr>
                <p:cNvSpPr>
                  <a:spLocks noChangeArrowheads="1"/>
                </p:cNvSpPr>
                <p:nvPr/>
              </p:nvSpPr>
              <p:spPr bwMode="auto">
                <a:xfrm>
                  <a:off x="114" y="98"/>
                  <a:ext cx="26" cy="24"/>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4" name="Rectangle 13">
                  <a:extLst>
                    <a:ext uri="{FF2B5EF4-FFF2-40B4-BE49-F238E27FC236}">
                      <a16:creationId xmlns:a16="http://schemas.microsoft.com/office/drawing/2014/main" id="{6CF3AFFF-C52C-4059-964A-09EE7FDC1971}"/>
                    </a:ext>
                  </a:extLst>
                </p:cNvPr>
                <p:cNvSpPr>
                  <a:spLocks noChangeArrowheads="1"/>
                </p:cNvSpPr>
                <p:nvPr/>
              </p:nvSpPr>
              <p:spPr bwMode="auto">
                <a:xfrm>
                  <a:off x="31" y="12"/>
                  <a:ext cx="47" cy="33"/>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29" name="Group 28">
                <a:extLst>
                  <a:ext uri="{FF2B5EF4-FFF2-40B4-BE49-F238E27FC236}">
                    <a16:creationId xmlns:a16="http://schemas.microsoft.com/office/drawing/2014/main" id="{AD9C8C84-9A0E-49A7-816E-2955991B0B5D}"/>
                  </a:ext>
                </a:extLst>
              </p:cNvPr>
              <p:cNvGrpSpPr/>
              <p:nvPr/>
            </p:nvGrpSpPr>
            <p:grpSpPr>
              <a:xfrm>
                <a:off x="2561534" y="2758439"/>
                <a:ext cx="475727" cy="421466"/>
                <a:chOff x="2779974" y="2727959"/>
                <a:chExt cx="475727" cy="421466"/>
              </a:xfrm>
            </p:grpSpPr>
            <p:sp>
              <p:nvSpPr>
                <p:cNvPr id="31" name="Rectangle 5">
                  <a:extLst>
                    <a:ext uri="{FF2B5EF4-FFF2-40B4-BE49-F238E27FC236}">
                      <a16:creationId xmlns:a16="http://schemas.microsoft.com/office/drawing/2014/main" id="{EDA3649A-E503-4C70-A657-C219475FCB4D}"/>
                    </a:ext>
                  </a:extLst>
                </p:cNvPr>
                <p:cNvSpPr>
                  <a:spLocks noChangeArrowheads="1"/>
                </p:cNvSpPr>
                <p:nvPr/>
              </p:nvSpPr>
              <p:spPr bwMode="auto">
                <a:xfrm>
                  <a:off x="2779974" y="2727959"/>
                  <a:ext cx="475727" cy="42146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2" name="Freeform 6">
                  <a:extLst>
                    <a:ext uri="{FF2B5EF4-FFF2-40B4-BE49-F238E27FC236}">
                      <a16:creationId xmlns:a16="http://schemas.microsoft.com/office/drawing/2014/main" id="{B1912983-C3C9-4CFA-BF22-F421C9E6FE70}"/>
                    </a:ext>
                  </a:extLst>
                </p:cNvPr>
                <p:cNvSpPr>
                  <a:spLocks/>
                </p:cNvSpPr>
                <p:nvPr/>
              </p:nvSpPr>
              <p:spPr bwMode="auto">
                <a:xfrm>
                  <a:off x="3058191" y="2981354"/>
                  <a:ext cx="122493" cy="168071"/>
                </a:xfrm>
                <a:custGeom>
                  <a:avLst/>
                  <a:gdLst>
                    <a:gd name="T0" fmla="*/ 20 w 20"/>
                    <a:gd name="T1" fmla="*/ 28 h 28"/>
                    <a:gd name="T2" fmla="*/ 20 w 20"/>
                    <a:gd name="T3" fmla="*/ 10 h 28"/>
                    <a:gd name="T4" fmla="*/ 10 w 20"/>
                    <a:gd name="T5" fmla="*/ 0 h 28"/>
                    <a:gd name="T6" fmla="*/ 0 w 20"/>
                    <a:gd name="T7" fmla="*/ 10 h 28"/>
                    <a:gd name="T8" fmla="*/ 0 w 20"/>
                    <a:gd name="T9" fmla="*/ 28 h 28"/>
                  </a:gdLst>
                  <a:ahLst/>
                  <a:cxnLst>
                    <a:cxn ang="0">
                      <a:pos x="T0" y="T1"/>
                    </a:cxn>
                    <a:cxn ang="0">
                      <a:pos x="T2" y="T3"/>
                    </a:cxn>
                    <a:cxn ang="0">
                      <a:pos x="T4" y="T5"/>
                    </a:cxn>
                    <a:cxn ang="0">
                      <a:pos x="T6" y="T7"/>
                    </a:cxn>
                    <a:cxn ang="0">
                      <a:pos x="T8" y="T9"/>
                    </a:cxn>
                  </a:cxnLst>
                  <a:rect l="0" t="0" r="r" b="b"/>
                  <a:pathLst>
                    <a:path w="20" h="28">
                      <a:moveTo>
                        <a:pt x="20" y="28"/>
                      </a:moveTo>
                      <a:cubicBezTo>
                        <a:pt x="20" y="10"/>
                        <a:pt x="20" y="10"/>
                        <a:pt x="20" y="10"/>
                      </a:cubicBezTo>
                      <a:cubicBezTo>
                        <a:pt x="20" y="5"/>
                        <a:pt x="15" y="0"/>
                        <a:pt x="10" y="0"/>
                      </a:cubicBezTo>
                      <a:cubicBezTo>
                        <a:pt x="5" y="0"/>
                        <a:pt x="0" y="5"/>
                        <a:pt x="0" y="10"/>
                      </a:cubicBezTo>
                      <a:cubicBezTo>
                        <a:pt x="0" y="28"/>
                        <a:pt x="0" y="28"/>
                        <a:pt x="0" y="28"/>
                      </a:cubicBez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3" name="Rectangle 7">
                  <a:extLst>
                    <a:ext uri="{FF2B5EF4-FFF2-40B4-BE49-F238E27FC236}">
                      <a16:creationId xmlns:a16="http://schemas.microsoft.com/office/drawing/2014/main" id="{611E15E1-1D68-4DE0-B600-162465027762}"/>
                    </a:ext>
                  </a:extLst>
                </p:cNvPr>
                <p:cNvSpPr>
                  <a:spLocks noChangeArrowheads="1"/>
                </p:cNvSpPr>
                <p:nvPr/>
              </p:nvSpPr>
              <p:spPr bwMode="auto">
                <a:xfrm>
                  <a:off x="2879677" y="2829662"/>
                  <a:ext cx="71217" cy="71216"/>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4" name="Rectangle 8">
                  <a:extLst>
                    <a:ext uri="{FF2B5EF4-FFF2-40B4-BE49-F238E27FC236}">
                      <a16:creationId xmlns:a16="http://schemas.microsoft.com/office/drawing/2014/main" id="{E89DF481-6F00-41F4-A8D1-152F6248481B}"/>
                    </a:ext>
                  </a:extLst>
                </p:cNvPr>
                <p:cNvSpPr>
                  <a:spLocks noChangeArrowheads="1"/>
                </p:cNvSpPr>
                <p:nvPr/>
              </p:nvSpPr>
              <p:spPr bwMode="auto">
                <a:xfrm>
                  <a:off x="3084781" y="2829662"/>
                  <a:ext cx="74065" cy="71216"/>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5" name="Rectangle 9">
                  <a:extLst>
                    <a:ext uri="{FF2B5EF4-FFF2-40B4-BE49-F238E27FC236}">
                      <a16:creationId xmlns:a16="http://schemas.microsoft.com/office/drawing/2014/main" id="{F6879127-54E3-4A4D-97CF-02C9EB655DA9}"/>
                    </a:ext>
                  </a:extLst>
                </p:cNvPr>
                <p:cNvSpPr>
                  <a:spLocks noChangeArrowheads="1"/>
                </p:cNvSpPr>
                <p:nvPr/>
              </p:nvSpPr>
              <p:spPr bwMode="auto">
                <a:xfrm>
                  <a:off x="2879677" y="3004253"/>
                  <a:ext cx="71217" cy="71216"/>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30" name="Isosceles Triangle 29">
                <a:extLst>
                  <a:ext uri="{FF2B5EF4-FFF2-40B4-BE49-F238E27FC236}">
                    <a16:creationId xmlns:a16="http://schemas.microsoft.com/office/drawing/2014/main" id="{48DE823C-72E7-4910-B17E-1E9D436CD6DD}"/>
                  </a:ext>
                </a:extLst>
              </p:cNvPr>
              <p:cNvSpPr/>
              <p:nvPr/>
            </p:nvSpPr>
            <p:spPr bwMode="auto">
              <a:xfrm>
                <a:off x="2560320" y="2537142"/>
                <a:ext cx="482599" cy="221297"/>
              </a:xfrm>
              <a:prstGeom prst="triangle">
                <a:avLst>
                  <a:gd name="adj" fmla="val 0"/>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353535"/>
                  </a:solidFill>
                  <a:effectLst/>
                  <a:uLnTx/>
                  <a:uFillTx/>
                  <a:latin typeface="Segoe UI Semilight"/>
                  <a:ea typeface="+mn-ea"/>
                  <a:cs typeface="+mn-cs"/>
                </a:endParaRPr>
              </a:p>
            </p:txBody>
          </p:sp>
        </p:grpSp>
      </p:grpSp>
      <p:grpSp>
        <p:nvGrpSpPr>
          <p:cNvPr id="45" name="Group 44">
            <a:extLst>
              <a:ext uri="{FF2B5EF4-FFF2-40B4-BE49-F238E27FC236}">
                <a16:creationId xmlns:a16="http://schemas.microsoft.com/office/drawing/2014/main" id="{A4855603-F0CA-4F83-B3AB-3B02D4E856DD}"/>
              </a:ext>
            </a:extLst>
          </p:cNvPr>
          <p:cNvGrpSpPr/>
          <p:nvPr/>
        </p:nvGrpSpPr>
        <p:grpSpPr>
          <a:xfrm>
            <a:off x="5438841" y="2521624"/>
            <a:ext cx="1314317" cy="1314317"/>
            <a:chOff x="5547902" y="2127586"/>
            <a:chExt cx="1340672" cy="1340672"/>
          </a:xfrm>
        </p:grpSpPr>
        <p:sp>
          <p:nvSpPr>
            <p:cNvPr id="46" name="Oval 45">
              <a:extLst>
                <a:ext uri="{FF2B5EF4-FFF2-40B4-BE49-F238E27FC236}">
                  <a16:creationId xmlns:a16="http://schemas.microsoft.com/office/drawing/2014/main" id="{6958FDAE-CFD3-48B5-9E3B-DCD81A3EA7C3}"/>
                </a:ext>
              </a:extLst>
            </p:cNvPr>
            <p:cNvSpPr/>
            <p:nvPr/>
          </p:nvSpPr>
          <p:spPr bwMode="auto">
            <a:xfrm>
              <a:off x="5547902" y="2127586"/>
              <a:ext cx="1340672" cy="134067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47" name="Group 16">
              <a:extLst>
                <a:ext uri="{FF2B5EF4-FFF2-40B4-BE49-F238E27FC236}">
                  <a16:creationId xmlns:a16="http://schemas.microsoft.com/office/drawing/2014/main" id="{4773659D-5773-4EFE-B059-5AD39408AA46}"/>
                </a:ext>
              </a:extLst>
            </p:cNvPr>
            <p:cNvGrpSpPr>
              <a:grpSpLocks noChangeAspect="1"/>
            </p:cNvGrpSpPr>
            <p:nvPr/>
          </p:nvGrpSpPr>
          <p:grpSpPr bwMode="auto">
            <a:xfrm>
              <a:off x="5824049" y="2333627"/>
              <a:ext cx="770389" cy="891106"/>
              <a:chOff x="13" y="7"/>
              <a:chExt cx="351" cy="406"/>
            </a:xfrm>
          </p:grpSpPr>
          <p:sp>
            <p:nvSpPr>
              <p:cNvPr id="48" name="Freeform 17">
                <a:extLst>
                  <a:ext uri="{FF2B5EF4-FFF2-40B4-BE49-F238E27FC236}">
                    <a16:creationId xmlns:a16="http://schemas.microsoft.com/office/drawing/2014/main" id="{1B76E2D2-122D-4F3D-B492-CF6B86ABA03A}"/>
                  </a:ext>
                </a:extLst>
              </p:cNvPr>
              <p:cNvSpPr>
                <a:spLocks/>
              </p:cNvSpPr>
              <p:nvPr/>
            </p:nvSpPr>
            <p:spPr bwMode="auto">
              <a:xfrm>
                <a:off x="212" y="199"/>
                <a:ext cx="152" cy="176"/>
              </a:xfrm>
              <a:custGeom>
                <a:avLst/>
                <a:gdLst>
                  <a:gd name="T0" fmla="*/ 0 w 152"/>
                  <a:gd name="T1" fmla="*/ 45 h 176"/>
                  <a:gd name="T2" fmla="*/ 76 w 152"/>
                  <a:gd name="T3" fmla="*/ 0 h 176"/>
                  <a:gd name="T4" fmla="*/ 152 w 152"/>
                  <a:gd name="T5" fmla="*/ 45 h 176"/>
                  <a:gd name="T6" fmla="*/ 152 w 152"/>
                  <a:gd name="T7" fmla="*/ 131 h 176"/>
                  <a:gd name="T8" fmla="*/ 76 w 152"/>
                  <a:gd name="T9" fmla="*/ 176 h 176"/>
                  <a:gd name="T10" fmla="*/ 0 w 152"/>
                  <a:gd name="T11" fmla="*/ 131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1"/>
                    </a:lnTo>
                    <a:lnTo>
                      <a:pt x="76" y="176"/>
                    </a:lnTo>
                    <a:lnTo>
                      <a:pt x="0" y="131"/>
                    </a:lnTo>
                    <a:lnTo>
                      <a:pt x="0" y="45"/>
                    </a:ln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9" name="Freeform 18">
                <a:extLst>
                  <a:ext uri="{FF2B5EF4-FFF2-40B4-BE49-F238E27FC236}">
                    <a16:creationId xmlns:a16="http://schemas.microsoft.com/office/drawing/2014/main" id="{2FD32828-99D0-41C1-BD2C-CE68FA58B450}"/>
                  </a:ext>
                </a:extLst>
              </p:cNvPr>
              <p:cNvSpPr>
                <a:spLocks/>
              </p:cNvSpPr>
              <p:nvPr/>
            </p:nvSpPr>
            <p:spPr bwMode="auto">
              <a:xfrm>
                <a:off x="212" y="244"/>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0" name="Line 19">
                <a:extLst>
                  <a:ext uri="{FF2B5EF4-FFF2-40B4-BE49-F238E27FC236}">
                    <a16:creationId xmlns:a16="http://schemas.microsoft.com/office/drawing/2014/main" id="{104F5D93-0F9B-46DC-99E2-FBDDC5805C42}"/>
                  </a:ext>
                </a:extLst>
              </p:cNvPr>
              <p:cNvSpPr>
                <a:spLocks noChangeShapeType="1"/>
              </p:cNvSpPr>
              <p:nvPr/>
            </p:nvSpPr>
            <p:spPr bwMode="auto">
              <a:xfrm>
                <a:off x="288" y="282"/>
                <a:ext cx="0" cy="93"/>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1" name="Freeform 20">
                <a:extLst>
                  <a:ext uri="{FF2B5EF4-FFF2-40B4-BE49-F238E27FC236}">
                    <a16:creationId xmlns:a16="http://schemas.microsoft.com/office/drawing/2014/main" id="{0E7C1A4F-51FA-4E02-8B30-5099951949E1}"/>
                  </a:ext>
                </a:extLst>
              </p:cNvPr>
              <p:cNvSpPr>
                <a:spLocks/>
              </p:cNvSpPr>
              <p:nvPr/>
            </p:nvSpPr>
            <p:spPr bwMode="auto">
              <a:xfrm>
                <a:off x="13" y="199"/>
                <a:ext cx="152" cy="176"/>
              </a:xfrm>
              <a:custGeom>
                <a:avLst/>
                <a:gdLst>
                  <a:gd name="T0" fmla="*/ 0 w 152"/>
                  <a:gd name="T1" fmla="*/ 45 h 176"/>
                  <a:gd name="T2" fmla="*/ 76 w 152"/>
                  <a:gd name="T3" fmla="*/ 0 h 176"/>
                  <a:gd name="T4" fmla="*/ 152 w 152"/>
                  <a:gd name="T5" fmla="*/ 45 h 176"/>
                  <a:gd name="T6" fmla="*/ 152 w 152"/>
                  <a:gd name="T7" fmla="*/ 131 h 176"/>
                  <a:gd name="T8" fmla="*/ 76 w 152"/>
                  <a:gd name="T9" fmla="*/ 176 h 176"/>
                  <a:gd name="T10" fmla="*/ 0 w 152"/>
                  <a:gd name="T11" fmla="*/ 131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1"/>
                    </a:lnTo>
                    <a:lnTo>
                      <a:pt x="76" y="176"/>
                    </a:lnTo>
                    <a:lnTo>
                      <a:pt x="0" y="131"/>
                    </a:lnTo>
                    <a:lnTo>
                      <a:pt x="0" y="45"/>
                    </a:ln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2" name="Freeform 21">
                <a:extLst>
                  <a:ext uri="{FF2B5EF4-FFF2-40B4-BE49-F238E27FC236}">
                    <a16:creationId xmlns:a16="http://schemas.microsoft.com/office/drawing/2014/main" id="{FED065B5-3E80-4E52-B3CD-6BE216638A79}"/>
                  </a:ext>
                </a:extLst>
              </p:cNvPr>
              <p:cNvSpPr>
                <a:spLocks/>
              </p:cNvSpPr>
              <p:nvPr/>
            </p:nvSpPr>
            <p:spPr bwMode="auto">
              <a:xfrm>
                <a:off x="13" y="244"/>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3" name="Line 22">
                <a:extLst>
                  <a:ext uri="{FF2B5EF4-FFF2-40B4-BE49-F238E27FC236}">
                    <a16:creationId xmlns:a16="http://schemas.microsoft.com/office/drawing/2014/main" id="{B35529A1-E709-45ED-A66B-996719477A1C}"/>
                  </a:ext>
                </a:extLst>
              </p:cNvPr>
              <p:cNvSpPr>
                <a:spLocks noChangeShapeType="1"/>
              </p:cNvSpPr>
              <p:nvPr/>
            </p:nvSpPr>
            <p:spPr bwMode="auto">
              <a:xfrm>
                <a:off x="89" y="282"/>
                <a:ext cx="0" cy="93"/>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4" name="Freeform 23">
                <a:extLst>
                  <a:ext uri="{FF2B5EF4-FFF2-40B4-BE49-F238E27FC236}">
                    <a16:creationId xmlns:a16="http://schemas.microsoft.com/office/drawing/2014/main" id="{0E5CED2B-F634-4D08-BADE-9CCF3965D4A1}"/>
                  </a:ext>
                </a:extLst>
              </p:cNvPr>
              <p:cNvSpPr>
                <a:spLocks/>
              </p:cNvSpPr>
              <p:nvPr/>
            </p:nvSpPr>
            <p:spPr bwMode="auto">
              <a:xfrm>
                <a:off x="106" y="364"/>
                <a:ext cx="163" cy="49"/>
              </a:xfrm>
              <a:custGeom>
                <a:avLst/>
                <a:gdLst>
                  <a:gd name="T0" fmla="*/ 163 w 163"/>
                  <a:gd name="T1" fmla="*/ 2 h 49"/>
                  <a:gd name="T2" fmla="*/ 83 w 163"/>
                  <a:gd name="T3" fmla="*/ 49 h 49"/>
                  <a:gd name="T4" fmla="*/ 0 w 163"/>
                  <a:gd name="T5" fmla="*/ 0 h 49"/>
                </a:gdLst>
                <a:ahLst/>
                <a:cxnLst>
                  <a:cxn ang="0">
                    <a:pos x="T0" y="T1"/>
                  </a:cxn>
                  <a:cxn ang="0">
                    <a:pos x="T2" y="T3"/>
                  </a:cxn>
                  <a:cxn ang="0">
                    <a:pos x="T4" y="T5"/>
                  </a:cxn>
                </a:cxnLst>
                <a:rect l="0" t="0" r="r" b="b"/>
                <a:pathLst>
                  <a:path w="163" h="49">
                    <a:moveTo>
                      <a:pt x="163" y="2"/>
                    </a:moveTo>
                    <a:lnTo>
                      <a:pt x="83" y="49"/>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5" name="Freeform 24">
                <a:extLst>
                  <a:ext uri="{FF2B5EF4-FFF2-40B4-BE49-F238E27FC236}">
                    <a16:creationId xmlns:a16="http://schemas.microsoft.com/office/drawing/2014/main" id="{1F8169CC-AA1D-44B0-9ACD-393D47DE2EA8}"/>
                  </a:ext>
                </a:extLst>
              </p:cNvPr>
              <p:cNvSpPr>
                <a:spLocks/>
              </p:cNvSpPr>
              <p:nvPr/>
            </p:nvSpPr>
            <p:spPr bwMode="auto">
              <a:xfrm>
                <a:off x="113" y="7"/>
                <a:ext cx="152" cy="176"/>
              </a:xfrm>
              <a:custGeom>
                <a:avLst/>
                <a:gdLst>
                  <a:gd name="T0" fmla="*/ 0 w 152"/>
                  <a:gd name="T1" fmla="*/ 45 h 176"/>
                  <a:gd name="T2" fmla="*/ 76 w 152"/>
                  <a:gd name="T3" fmla="*/ 0 h 176"/>
                  <a:gd name="T4" fmla="*/ 152 w 152"/>
                  <a:gd name="T5" fmla="*/ 45 h 176"/>
                  <a:gd name="T6" fmla="*/ 152 w 152"/>
                  <a:gd name="T7" fmla="*/ 133 h 176"/>
                  <a:gd name="T8" fmla="*/ 76 w 152"/>
                  <a:gd name="T9" fmla="*/ 176 h 176"/>
                  <a:gd name="T10" fmla="*/ 0 w 152"/>
                  <a:gd name="T11" fmla="*/ 133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3"/>
                    </a:lnTo>
                    <a:lnTo>
                      <a:pt x="76" y="176"/>
                    </a:lnTo>
                    <a:lnTo>
                      <a:pt x="0" y="133"/>
                    </a:lnTo>
                    <a:lnTo>
                      <a:pt x="0" y="45"/>
                    </a:ln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6" name="Freeform 25">
                <a:extLst>
                  <a:ext uri="{FF2B5EF4-FFF2-40B4-BE49-F238E27FC236}">
                    <a16:creationId xmlns:a16="http://schemas.microsoft.com/office/drawing/2014/main" id="{79510B14-F46B-43B2-ADDC-8C8A3C0F48C0}"/>
                  </a:ext>
                </a:extLst>
              </p:cNvPr>
              <p:cNvSpPr>
                <a:spLocks/>
              </p:cNvSpPr>
              <p:nvPr/>
            </p:nvSpPr>
            <p:spPr bwMode="auto">
              <a:xfrm>
                <a:off x="113" y="52"/>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7" name="Line 26">
                <a:extLst>
                  <a:ext uri="{FF2B5EF4-FFF2-40B4-BE49-F238E27FC236}">
                    <a16:creationId xmlns:a16="http://schemas.microsoft.com/office/drawing/2014/main" id="{E93D5477-326A-42E2-A830-3389B0D4233F}"/>
                  </a:ext>
                </a:extLst>
              </p:cNvPr>
              <p:cNvSpPr>
                <a:spLocks noChangeShapeType="1"/>
              </p:cNvSpPr>
              <p:nvPr/>
            </p:nvSpPr>
            <p:spPr bwMode="auto">
              <a:xfrm>
                <a:off x="189" y="96"/>
                <a:ext cx="0" cy="87"/>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8" name="Freeform 27">
                <a:extLst>
                  <a:ext uri="{FF2B5EF4-FFF2-40B4-BE49-F238E27FC236}">
                    <a16:creationId xmlns:a16="http://schemas.microsoft.com/office/drawing/2014/main" id="{31EBA0F1-E4F5-42DE-83AA-EDD24739D239}"/>
                  </a:ext>
                </a:extLst>
              </p:cNvPr>
              <p:cNvSpPr>
                <a:spLocks/>
              </p:cNvSpPr>
              <p:nvPr/>
            </p:nvSpPr>
            <p:spPr bwMode="auto">
              <a:xfrm>
                <a:off x="265" y="92"/>
                <a:ext cx="82" cy="141"/>
              </a:xfrm>
              <a:custGeom>
                <a:avLst/>
                <a:gdLst>
                  <a:gd name="T0" fmla="*/ 0 w 82"/>
                  <a:gd name="T1" fmla="*/ 0 h 141"/>
                  <a:gd name="T2" fmla="*/ 82 w 82"/>
                  <a:gd name="T3" fmla="*/ 46 h 141"/>
                  <a:gd name="T4" fmla="*/ 82 w 82"/>
                  <a:gd name="T5" fmla="*/ 141 h 141"/>
                </a:gdLst>
                <a:ahLst/>
                <a:cxnLst>
                  <a:cxn ang="0">
                    <a:pos x="T0" y="T1"/>
                  </a:cxn>
                  <a:cxn ang="0">
                    <a:pos x="T2" y="T3"/>
                  </a:cxn>
                  <a:cxn ang="0">
                    <a:pos x="T4" y="T5"/>
                  </a:cxn>
                </a:cxnLst>
                <a:rect l="0" t="0" r="r" b="b"/>
                <a:pathLst>
                  <a:path w="82" h="141">
                    <a:moveTo>
                      <a:pt x="0" y="0"/>
                    </a:moveTo>
                    <a:lnTo>
                      <a:pt x="82" y="46"/>
                    </a:lnTo>
                    <a:lnTo>
                      <a:pt x="82" y="141"/>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9" name="Freeform 28">
                <a:extLst>
                  <a:ext uri="{FF2B5EF4-FFF2-40B4-BE49-F238E27FC236}">
                    <a16:creationId xmlns:a16="http://schemas.microsoft.com/office/drawing/2014/main" id="{8CDBCC13-B8DE-43A3-AF43-6CED4A043A38}"/>
                  </a:ext>
                </a:extLst>
              </p:cNvPr>
              <p:cNvSpPr>
                <a:spLocks/>
              </p:cNvSpPr>
              <p:nvPr/>
            </p:nvSpPr>
            <p:spPr bwMode="auto">
              <a:xfrm>
                <a:off x="30" y="92"/>
                <a:ext cx="83" cy="141"/>
              </a:xfrm>
              <a:custGeom>
                <a:avLst/>
                <a:gdLst>
                  <a:gd name="T0" fmla="*/ 0 w 83"/>
                  <a:gd name="T1" fmla="*/ 141 h 141"/>
                  <a:gd name="T2" fmla="*/ 0 w 83"/>
                  <a:gd name="T3" fmla="*/ 46 h 141"/>
                  <a:gd name="T4" fmla="*/ 83 w 83"/>
                  <a:gd name="T5" fmla="*/ 0 h 141"/>
                </a:gdLst>
                <a:ahLst/>
                <a:cxnLst>
                  <a:cxn ang="0">
                    <a:pos x="T0" y="T1"/>
                  </a:cxn>
                  <a:cxn ang="0">
                    <a:pos x="T2" y="T3"/>
                  </a:cxn>
                  <a:cxn ang="0">
                    <a:pos x="T4" y="T5"/>
                  </a:cxn>
                </a:cxnLst>
                <a:rect l="0" t="0" r="r" b="b"/>
                <a:pathLst>
                  <a:path w="83" h="141">
                    <a:moveTo>
                      <a:pt x="0" y="141"/>
                    </a:moveTo>
                    <a:lnTo>
                      <a:pt x="0" y="46"/>
                    </a:lnTo>
                    <a:lnTo>
                      <a:pt x="83"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grpSp>
      <p:grpSp>
        <p:nvGrpSpPr>
          <p:cNvPr id="60" name="Group 59">
            <a:extLst>
              <a:ext uri="{FF2B5EF4-FFF2-40B4-BE49-F238E27FC236}">
                <a16:creationId xmlns:a16="http://schemas.microsoft.com/office/drawing/2014/main" id="{B4A2580A-5552-4772-912A-C084CBB0526D}"/>
              </a:ext>
            </a:extLst>
          </p:cNvPr>
          <p:cNvGrpSpPr/>
          <p:nvPr/>
        </p:nvGrpSpPr>
        <p:grpSpPr>
          <a:xfrm>
            <a:off x="2720597" y="2521624"/>
            <a:ext cx="1314317" cy="1314317"/>
            <a:chOff x="2775150" y="2127586"/>
            <a:chExt cx="1340672" cy="1340672"/>
          </a:xfrm>
        </p:grpSpPr>
        <p:sp>
          <p:nvSpPr>
            <p:cNvPr id="61" name="Oval 60">
              <a:extLst>
                <a:ext uri="{FF2B5EF4-FFF2-40B4-BE49-F238E27FC236}">
                  <a16:creationId xmlns:a16="http://schemas.microsoft.com/office/drawing/2014/main" id="{9F1AE081-83C2-4EFC-AA2C-F7829A2FF8FD}"/>
                </a:ext>
              </a:extLst>
            </p:cNvPr>
            <p:cNvSpPr/>
            <p:nvPr/>
          </p:nvSpPr>
          <p:spPr bwMode="auto">
            <a:xfrm>
              <a:off x="2775150" y="2127586"/>
              <a:ext cx="1340672" cy="134067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2" name="Freeform 5">
              <a:extLst>
                <a:ext uri="{FF2B5EF4-FFF2-40B4-BE49-F238E27FC236}">
                  <a16:creationId xmlns:a16="http://schemas.microsoft.com/office/drawing/2014/main" id="{BB4BB5C0-B2D3-49E9-BA5F-F8473D3CBC70}"/>
                </a:ext>
              </a:extLst>
            </p:cNvPr>
            <p:cNvSpPr>
              <a:spLocks noEditPoints="1"/>
            </p:cNvSpPr>
            <p:nvPr/>
          </p:nvSpPr>
          <p:spPr bwMode="auto">
            <a:xfrm>
              <a:off x="3028228" y="2365339"/>
              <a:ext cx="794968" cy="855843"/>
            </a:xfrm>
            <a:custGeom>
              <a:avLst/>
              <a:gdLst>
                <a:gd name="T0" fmla="*/ 8 w 104"/>
                <a:gd name="T1" fmla="*/ 112 h 112"/>
                <a:gd name="T2" fmla="*/ 92 w 104"/>
                <a:gd name="T3" fmla="*/ 112 h 112"/>
                <a:gd name="T4" fmla="*/ 100 w 104"/>
                <a:gd name="T5" fmla="*/ 112 h 112"/>
                <a:gd name="T6" fmla="*/ 104 w 104"/>
                <a:gd name="T7" fmla="*/ 40 h 112"/>
                <a:gd name="T8" fmla="*/ 72 w 104"/>
                <a:gd name="T9" fmla="*/ 24 h 112"/>
                <a:gd name="T10" fmla="*/ 68 w 104"/>
                <a:gd name="T11" fmla="*/ 0 h 112"/>
                <a:gd name="T12" fmla="*/ 40 w 104"/>
                <a:gd name="T13" fmla="*/ 0 h 112"/>
                <a:gd name="T14" fmla="*/ 32 w 104"/>
                <a:gd name="T15" fmla="*/ 0 h 112"/>
                <a:gd name="T16" fmla="*/ 0 w 104"/>
                <a:gd name="T17" fmla="*/ 24 h 112"/>
                <a:gd name="T18" fmla="*/ 4 w 104"/>
                <a:gd name="T19" fmla="*/ 50 h 112"/>
                <a:gd name="T20" fmla="*/ 28 w 104"/>
                <a:gd name="T21" fmla="*/ 72 h 112"/>
                <a:gd name="T22" fmla="*/ 48 w 104"/>
                <a:gd name="T23" fmla="*/ 104 h 112"/>
                <a:gd name="T24" fmla="*/ 28 w 104"/>
                <a:gd name="T25" fmla="*/ 72 h 112"/>
                <a:gd name="T26" fmla="*/ 76 w 104"/>
                <a:gd name="T27" fmla="*/ 104 h 112"/>
                <a:gd name="T28" fmla="*/ 56 w 104"/>
                <a:gd name="T29" fmla="*/ 72 h 112"/>
                <a:gd name="T30" fmla="*/ 84 w 104"/>
                <a:gd name="T31" fmla="*/ 104 h 112"/>
                <a:gd name="T32" fmla="*/ 84 w 104"/>
                <a:gd name="T33" fmla="*/ 68 h 112"/>
                <a:gd name="T34" fmla="*/ 28 w 104"/>
                <a:gd name="T35" fmla="*/ 64 h 112"/>
                <a:gd name="T36" fmla="*/ 20 w 104"/>
                <a:gd name="T37" fmla="*/ 64 h 112"/>
                <a:gd name="T38" fmla="*/ 12 w 104"/>
                <a:gd name="T39" fmla="*/ 104 h 112"/>
                <a:gd name="T40" fmla="*/ 16 w 104"/>
                <a:gd name="T41" fmla="*/ 56 h 112"/>
                <a:gd name="T42" fmla="*/ 40 w 104"/>
                <a:gd name="T43" fmla="*/ 56 h 112"/>
                <a:gd name="T44" fmla="*/ 64 w 104"/>
                <a:gd name="T45" fmla="*/ 56 h 112"/>
                <a:gd name="T46" fmla="*/ 88 w 104"/>
                <a:gd name="T47" fmla="*/ 56 h 112"/>
                <a:gd name="T48" fmla="*/ 92 w 104"/>
                <a:gd name="T49" fmla="*/ 104 h 112"/>
                <a:gd name="T50" fmla="*/ 32 w 104"/>
                <a:gd name="T51" fmla="*/ 32 h 112"/>
                <a:gd name="T52" fmla="*/ 48 w 104"/>
                <a:gd name="T53" fmla="*/ 40 h 112"/>
                <a:gd name="T54" fmla="*/ 32 w 104"/>
                <a:gd name="T55" fmla="*/ 40 h 112"/>
                <a:gd name="T56" fmla="*/ 56 w 104"/>
                <a:gd name="T57" fmla="*/ 32 h 112"/>
                <a:gd name="T58" fmla="*/ 72 w 104"/>
                <a:gd name="T59" fmla="*/ 40 h 112"/>
                <a:gd name="T60" fmla="*/ 56 w 104"/>
                <a:gd name="T61" fmla="*/ 40 h 112"/>
                <a:gd name="T62" fmla="*/ 96 w 104"/>
                <a:gd name="T63" fmla="*/ 40 h 112"/>
                <a:gd name="T64" fmla="*/ 80 w 104"/>
                <a:gd name="T65" fmla="*/ 40 h 112"/>
                <a:gd name="T66" fmla="*/ 96 w 104"/>
                <a:gd name="T67" fmla="*/ 32 h 112"/>
                <a:gd name="T68" fmla="*/ 40 w 104"/>
                <a:gd name="T69" fmla="*/ 8 h 112"/>
                <a:gd name="T70" fmla="*/ 64 w 104"/>
                <a:gd name="T71" fmla="*/ 24 h 112"/>
                <a:gd name="T72" fmla="*/ 40 w 104"/>
                <a:gd name="T73" fmla="*/ 8 h 112"/>
                <a:gd name="T74" fmla="*/ 24 w 104"/>
                <a:gd name="T75" fmla="*/ 32 h 112"/>
                <a:gd name="T76" fmla="*/ 16 w 104"/>
                <a:gd name="T77" fmla="*/ 48 h 112"/>
                <a:gd name="T78" fmla="*/ 8 w 104"/>
                <a:gd name="T79" fmla="*/ 3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 h="112">
                  <a:moveTo>
                    <a:pt x="4" y="112"/>
                  </a:moveTo>
                  <a:cubicBezTo>
                    <a:pt x="8" y="112"/>
                    <a:pt x="8" y="112"/>
                    <a:pt x="8" y="112"/>
                  </a:cubicBezTo>
                  <a:cubicBezTo>
                    <a:pt x="12" y="112"/>
                    <a:pt x="12" y="112"/>
                    <a:pt x="12" y="112"/>
                  </a:cubicBezTo>
                  <a:cubicBezTo>
                    <a:pt x="92" y="112"/>
                    <a:pt x="92" y="112"/>
                    <a:pt x="92" y="112"/>
                  </a:cubicBezTo>
                  <a:cubicBezTo>
                    <a:pt x="96" y="112"/>
                    <a:pt x="96" y="112"/>
                    <a:pt x="96" y="112"/>
                  </a:cubicBezTo>
                  <a:cubicBezTo>
                    <a:pt x="100" y="112"/>
                    <a:pt x="100" y="112"/>
                    <a:pt x="100" y="112"/>
                  </a:cubicBezTo>
                  <a:cubicBezTo>
                    <a:pt x="100" y="50"/>
                    <a:pt x="100" y="50"/>
                    <a:pt x="100" y="50"/>
                  </a:cubicBezTo>
                  <a:cubicBezTo>
                    <a:pt x="102" y="48"/>
                    <a:pt x="104" y="44"/>
                    <a:pt x="104" y="40"/>
                  </a:cubicBezTo>
                  <a:cubicBezTo>
                    <a:pt x="104" y="24"/>
                    <a:pt x="104" y="24"/>
                    <a:pt x="104" y="24"/>
                  </a:cubicBezTo>
                  <a:cubicBezTo>
                    <a:pt x="72" y="24"/>
                    <a:pt x="72" y="24"/>
                    <a:pt x="72" y="24"/>
                  </a:cubicBezTo>
                  <a:cubicBezTo>
                    <a:pt x="72" y="0"/>
                    <a:pt x="72" y="0"/>
                    <a:pt x="72" y="0"/>
                  </a:cubicBezTo>
                  <a:cubicBezTo>
                    <a:pt x="68" y="0"/>
                    <a:pt x="68" y="0"/>
                    <a:pt x="68" y="0"/>
                  </a:cubicBezTo>
                  <a:cubicBezTo>
                    <a:pt x="64" y="0"/>
                    <a:pt x="64" y="0"/>
                    <a:pt x="64" y="0"/>
                  </a:cubicBezTo>
                  <a:cubicBezTo>
                    <a:pt x="40" y="0"/>
                    <a:pt x="40" y="0"/>
                    <a:pt x="40" y="0"/>
                  </a:cubicBezTo>
                  <a:cubicBezTo>
                    <a:pt x="36" y="0"/>
                    <a:pt x="36" y="0"/>
                    <a:pt x="36" y="0"/>
                  </a:cubicBezTo>
                  <a:cubicBezTo>
                    <a:pt x="32" y="0"/>
                    <a:pt x="32" y="0"/>
                    <a:pt x="32" y="0"/>
                  </a:cubicBezTo>
                  <a:cubicBezTo>
                    <a:pt x="32" y="24"/>
                    <a:pt x="32" y="24"/>
                    <a:pt x="32" y="24"/>
                  </a:cubicBezTo>
                  <a:cubicBezTo>
                    <a:pt x="0" y="24"/>
                    <a:pt x="0" y="24"/>
                    <a:pt x="0" y="24"/>
                  </a:cubicBezTo>
                  <a:cubicBezTo>
                    <a:pt x="0" y="40"/>
                    <a:pt x="0" y="40"/>
                    <a:pt x="0" y="40"/>
                  </a:cubicBezTo>
                  <a:cubicBezTo>
                    <a:pt x="0" y="44"/>
                    <a:pt x="2" y="48"/>
                    <a:pt x="4" y="50"/>
                  </a:cubicBezTo>
                  <a:lnTo>
                    <a:pt x="4" y="112"/>
                  </a:lnTo>
                  <a:close/>
                  <a:moveTo>
                    <a:pt x="28" y="72"/>
                  </a:moveTo>
                  <a:cubicBezTo>
                    <a:pt x="48" y="72"/>
                    <a:pt x="48" y="72"/>
                    <a:pt x="48" y="72"/>
                  </a:cubicBezTo>
                  <a:cubicBezTo>
                    <a:pt x="48" y="104"/>
                    <a:pt x="48" y="104"/>
                    <a:pt x="48" y="104"/>
                  </a:cubicBezTo>
                  <a:cubicBezTo>
                    <a:pt x="28" y="104"/>
                    <a:pt x="28" y="104"/>
                    <a:pt x="28" y="104"/>
                  </a:cubicBezTo>
                  <a:lnTo>
                    <a:pt x="28" y="72"/>
                  </a:lnTo>
                  <a:close/>
                  <a:moveTo>
                    <a:pt x="76" y="72"/>
                  </a:moveTo>
                  <a:cubicBezTo>
                    <a:pt x="76" y="104"/>
                    <a:pt x="76" y="104"/>
                    <a:pt x="76" y="104"/>
                  </a:cubicBezTo>
                  <a:cubicBezTo>
                    <a:pt x="56" y="104"/>
                    <a:pt x="56" y="104"/>
                    <a:pt x="56" y="104"/>
                  </a:cubicBezTo>
                  <a:cubicBezTo>
                    <a:pt x="56" y="72"/>
                    <a:pt x="56" y="72"/>
                    <a:pt x="56" y="72"/>
                  </a:cubicBezTo>
                  <a:lnTo>
                    <a:pt x="76" y="72"/>
                  </a:lnTo>
                  <a:close/>
                  <a:moveTo>
                    <a:pt x="84" y="104"/>
                  </a:moveTo>
                  <a:cubicBezTo>
                    <a:pt x="84" y="72"/>
                    <a:pt x="84" y="72"/>
                    <a:pt x="84" y="72"/>
                  </a:cubicBezTo>
                  <a:cubicBezTo>
                    <a:pt x="84" y="68"/>
                    <a:pt x="84" y="68"/>
                    <a:pt x="84" y="68"/>
                  </a:cubicBezTo>
                  <a:cubicBezTo>
                    <a:pt x="84" y="64"/>
                    <a:pt x="84" y="64"/>
                    <a:pt x="84" y="64"/>
                  </a:cubicBezTo>
                  <a:cubicBezTo>
                    <a:pt x="28" y="64"/>
                    <a:pt x="28" y="64"/>
                    <a:pt x="28" y="64"/>
                  </a:cubicBezTo>
                  <a:cubicBezTo>
                    <a:pt x="24" y="64"/>
                    <a:pt x="24" y="64"/>
                    <a:pt x="24" y="64"/>
                  </a:cubicBezTo>
                  <a:cubicBezTo>
                    <a:pt x="20" y="64"/>
                    <a:pt x="20" y="64"/>
                    <a:pt x="20" y="64"/>
                  </a:cubicBezTo>
                  <a:cubicBezTo>
                    <a:pt x="20" y="104"/>
                    <a:pt x="20" y="104"/>
                    <a:pt x="20" y="104"/>
                  </a:cubicBezTo>
                  <a:cubicBezTo>
                    <a:pt x="12" y="104"/>
                    <a:pt x="12" y="104"/>
                    <a:pt x="12" y="104"/>
                  </a:cubicBezTo>
                  <a:cubicBezTo>
                    <a:pt x="12" y="55"/>
                    <a:pt x="12" y="55"/>
                    <a:pt x="12" y="55"/>
                  </a:cubicBezTo>
                  <a:cubicBezTo>
                    <a:pt x="13" y="56"/>
                    <a:pt x="15" y="56"/>
                    <a:pt x="16" y="56"/>
                  </a:cubicBezTo>
                  <a:cubicBezTo>
                    <a:pt x="21" y="56"/>
                    <a:pt x="25" y="54"/>
                    <a:pt x="28" y="50"/>
                  </a:cubicBezTo>
                  <a:cubicBezTo>
                    <a:pt x="31" y="54"/>
                    <a:pt x="35" y="56"/>
                    <a:pt x="40" y="56"/>
                  </a:cubicBezTo>
                  <a:cubicBezTo>
                    <a:pt x="45" y="56"/>
                    <a:pt x="49" y="54"/>
                    <a:pt x="52" y="50"/>
                  </a:cubicBezTo>
                  <a:cubicBezTo>
                    <a:pt x="55" y="54"/>
                    <a:pt x="59" y="56"/>
                    <a:pt x="64" y="56"/>
                  </a:cubicBezTo>
                  <a:cubicBezTo>
                    <a:pt x="69" y="56"/>
                    <a:pt x="73" y="54"/>
                    <a:pt x="76" y="50"/>
                  </a:cubicBezTo>
                  <a:cubicBezTo>
                    <a:pt x="79" y="54"/>
                    <a:pt x="83" y="56"/>
                    <a:pt x="88" y="56"/>
                  </a:cubicBezTo>
                  <a:cubicBezTo>
                    <a:pt x="89" y="56"/>
                    <a:pt x="91" y="56"/>
                    <a:pt x="92" y="55"/>
                  </a:cubicBezTo>
                  <a:cubicBezTo>
                    <a:pt x="92" y="104"/>
                    <a:pt x="92" y="104"/>
                    <a:pt x="92" y="104"/>
                  </a:cubicBezTo>
                  <a:lnTo>
                    <a:pt x="84" y="104"/>
                  </a:lnTo>
                  <a:close/>
                  <a:moveTo>
                    <a:pt x="32" y="32"/>
                  </a:moveTo>
                  <a:cubicBezTo>
                    <a:pt x="48" y="32"/>
                    <a:pt x="48" y="32"/>
                    <a:pt x="48" y="32"/>
                  </a:cubicBezTo>
                  <a:cubicBezTo>
                    <a:pt x="48" y="40"/>
                    <a:pt x="48" y="40"/>
                    <a:pt x="48" y="40"/>
                  </a:cubicBezTo>
                  <a:cubicBezTo>
                    <a:pt x="48" y="44"/>
                    <a:pt x="44" y="48"/>
                    <a:pt x="40" y="48"/>
                  </a:cubicBezTo>
                  <a:cubicBezTo>
                    <a:pt x="36" y="48"/>
                    <a:pt x="32" y="44"/>
                    <a:pt x="32" y="40"/>
                  </a:cubicBezTo>
                  <a:lnTo>
                    <a:pt x="32" y="32"/>
                  </a:lnTo>
                  <a:close/>
                  <a:moveTo>
                    <a:pt x="56" y="32"/>
                  </a:moveTo>
                  <a:cubicBezTo>
                    <a:pt x="72" y="32"/>
                    <a:pt x="72" y="32"/>
                    <a:pt x="72" y="32"/>
                  </a:cubicBezTo>
                  <a:cubicBezTo>
                    <a:pt x="72" y="40"/>
                    <a:pt x="72" y="40"/>
                    <a:pt x="72" y="40"/>
                  </a:cubicBezTo>
                  <a:cubicBezTo>
                    <a:pt x="72" y="44"/>
                    <a:pt x="68" y="48"/>
                    <a:pt x="64" y="48"/>
                  </a:cubicBezTo>
                  <a:cubicBezTo>
                    <a:pt x="60" y="48"/>
                    <a:pt x="56" y="44"/>
                    <a:pt x="56" y="40"/>
                  </a:cubicBezTo>
                  <a:lnTo>
                    <a:pt x="56" y="32"/>
                  </a:lnTo>
                  <a:close/>
                  <a:moveTo>
                    <a:pt x="96" y="40"/>
                  </a:moveTo>
                  <a:cubicBezTo>
                    <a:pt x="96" y="44"/>
                    <a:pt x="92" y="48"/>
                    <a:pt x="88" y="48"/>
                  </a:cubicBezTo>
                  <a:cubicBezTo>
                    <a:pt x="84" y="48"/>
                    <a:pt x="80" y="44"/>
                    <a:pt x="80" y="40"/>
                  </a:cubicBezTo>
                  <a:cubicBezTo>
                    <a:pt x="80" y="32"/>
                    <a:pt x="80" y="32"/>
                    <a:pt x="80" y="32"/>
                  </a:cubicBezTo>
                  <a:cubicBezTo>
                    <a:pt x="96" y="32"/>
                    <a:pt x="96" y="32"/>
                    <a:pt x="96" y="32"/>
                  </a:cubicBezTo>
                  <a:lnTo>
                    <a:pt x="96" y="40"/>
                  </a:lnTo>
                  <a:close/>
                  <a:moveTo>
                    <a:pt x="40" y="8"/>
                  </a:moveTo>
                  <a:cubicBezTo>
                    <a:pt x="64" y="8"/>
                    <a:pt x="64" y="8"/>
                    <a:pt x="64" y="8"/>
                  </a:cubicBezTo>
                  <a:cubicBezTo>
                    <a:pt x="64" y="24"/>
                    <a:pt x="64" y="24"/>
                    <a:pt x="64" y="24"/>
                  </a:cubicBezTo>
                  <a:cubicBezTo>
                    <a:pt x="40" y="24"/>
                    <a:pt x="40" y="24"/>
                    <a:pt x="40" y="24"/>
                  </a:cubicBezTo>
                  <a:lnTo>
                    <a:pt x="40" y="8"/>
                  </a:lnTo>
                  <a:close/>
                  <a:moveTo>
                    <a:pt x="8" y="32"/>
                  </a:moveTo>
                  <a:cubicBezTo>
                    <a:pt x="24" y="32"/>
                    <a:pt x="24" y="32"/>
                    <a:pt x="24" y="32"/>
                  </a:cubicBezTo>
                  <a:cubicBezTo>
                    <a:pt x="24" y="40"/>
                    <a:pt x="24" y="40"/>
                    <a:pt x="24" y="40"/>
                  </a:cubicBezTo>
                  <a:cubicBezTo>
                    <a:pt x="24" y="44"/>
                    <a:pt x="20" y="48"/>
                    <a:pt x="16" y="48"/>
                  </a:cubicBezTo>
                  <a:cubicBezTo>
                    <a:pt x="12" y="48"/>
                    <a:pt x="8" y="44"/>
                    <a:pt x="8" y="40"/>
                  </a:cubicBezTo>
                  <a:lnTo>
                    <a:pt x="8" y="32"/>
                  </a:lnTo>
                  <a:close/>
                </a:path>
              </a:pathLst>
            </a:custGeom>
            <a:solidFill>
              <a:srgbClr val="737373"/>
            </a:solidFill>
            <a:ln w="34925">
              <a:solidFill>
                <a:srgbClr val="EAEAEA"/>
              </a:solidFill>
              <a:miter lim="800000"/>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63" name="Group 62">
            <a:extLst>
              <a:ext uri="{FF2B5EF4-FFF2-40B4-BE49-F238E27FC236}">
                <a16:creationId xmlns:a16="http://schemas.microsoft.com/office/drawing/2014/main" id="{952B2918-8E40-4E0C-83E0-BBBA002237A6}"/>
              </a:ext>
            </a:extLst>
          </p:cNvPr>
          <p:cNvGrpSpPr/>
          <p:nvPr/>
        </p:nvGrpSpPr>
        <p:grpSpPr>
          <a:xfrm>
            <a:off x="8157086" y="2521624"/>
            <a:ext cx="1314317" cy="1314317"/>
            <a:chOff x="8320652" y="2127586"/>
            <a:chExt cx="1340672" cy="1340672"/>
          </a:xfrm>
        </p:grpSpPr>
        <p:sp>
          <p:nvSpPr>
            <p:cNvPr id="64" name="Oval 63">
              <a:extLst>
                <a:ext uri="{FF2B5EF4-FFF2-40B4-BE49-F238E27FC236}">
                  <a16:creationId xmlns:a16="http://schemas.microsoft.com/office/drawing/2014/main" id="{CABC1BFA-1F75-4CC4-8A43-FD8406F44190}"/>
                </a:ext>
              </a:extLst>
            </p:cNvPr>
            <p:cNvSpPr/>
            <p:nvPr/>
          </p:nvSpPr>
          <p:spPr bwMode="auto">
            <a:xfrm>
              <a:off x="8320652" y="2127586"/>
              <a:ext cx="1340672" cy="134067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65" name="Group 8">
              <a:extLst>
                <a:ext uri="{FF2B5EF4-FFF2-40B4-BE49-F238E27FC236}">
                  <a16:creationId xmlns:a16="http://schemas.microsoft.com/office/drawing/2014/main" id="{BF341DE8-23C2-405E-B7A4-EEFF3171DE2C}"/>
                </a:ext>
              </a:extLst>
            </p:cNvPr>
            <p:cNvGrpSpPr>
              <a:grpSpLocks noChangeAspect="1"/>
            </p:cNvGrpSpPr>
            <p:nvPr/>
          </p:nvGrpSpPr>
          <p:grpSpPr bwMode="auto">
            <a:xfrm>
              <a:off x="8561965" y="2577338"/>
              <a:ext cx="897974" cy="451613"/>
              <a:chOff x="7" y="12"/>
              <a:chExt cx="342" cy="172"/>
            </a:xfrm>
          </p:grpSpPr>
          <p:sp>
            <p:nvSpPr>
              <p:cNvPr id="66" name="Rectangle 9">
                <a:extLst>
                  <a:ext uri="{FF2B5EF4-FFF2-40B4-BE49-F238E27FC236}">
                    <a16:creationId xmlns:a16="http://schemas.microsoft.com/office/drawing/2014/main" id="{E9D288F6-F5E0-4EA9-A27D-8E8106BDA89E}"/>
                  </a:ext>
                </a:extLst>
              </p:cNvPr>
              <p:cNvSpPr>
                <a:spLocks noChangeArrowheads="1"/>
              </p:cNvSpPr>
              <p:nvPr/>
            </p:nvSpPr>
            <p:spPr bwMode="auto">
              <a:xfrm>
                <a:off x="7" y="64"/>
                <a:ext cx="87" cy="120"/>
              </a:xfrm>
              <a:prstGeom prst="rect">
                <a:avLst/>
              </a:prstGeom>
              <a:noFill/>
              <a:ln w="19050" cap="flat">
                <a:solidFill>
                  <a:srgbClr val="7373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67" name="Rectangle 10">
                <a:extLst>
                  <a:ext uri="{FF2B5EF4-FFF2-40B4-BE49-F238E27FC236}">
                    <a16:creationId xmlns:a16="http://schemas.microsoft.com/office/drawing/2014/main" id="{8921149D-05FE-4006-8F64-8C6271BBB755}"/>
                  </a:ext>
                </a:extLst>
              </p:cNvPr>
              <p:cNvSpPr>
                <a:spLocks noChangeArrowheads="1"/>
              </p:cNvSpPr>
              <p:nvPr/>
            </p:nvSpPr>
            <p:spPr bwMode="auto">
              <a:xfrm>
                <a:off x="195" y="76"/>
                <a:ext cx="154" cy="108"/>
              </a:xfrm>
              <a:prstGeom prst="rect">
                <a:avLst/>
              </a:prstGeom>
              <a:noFill/>
              <a:ln w="19050" cap="flat">
                <a:solidFill>
                  <a:srgbClr val="7373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68" name="Line 11">
                <a:extLst>
                  <a:ext uri="{FF2B5EF4-FFF2-40B4-BE49-F238E27FC236}">
                    <a16:creationId xmlns:a16="http://schemas.microsoft.com/office/drawing/2014/main" id="{E36CA407-DF30-4E86-B604-FFC21E7319DD}"/>
                  </a:ext>
                </a:extLst>
              </p:cNvPr>
              <p:cNvSpPr>
                <a:spLocks noChangeShapeType="1"/>
              </p:cNvSpPr>
              <p:nvPr/>
            </p:nvSpPr>
            <p:spPr bwMode="auto">
              <a:xfrm flipV="1">
                <a:off x="311" y="124"/>
                <a:ext cx="0" cy="17"/>
              </a:xfrm>
              <a:prstGeom prst="line">
                <a:avLst/>
              </a:prstGeom>
              <a:noFill/>
              <a:ln w="25400" cap="flat">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69" name="Freeform 12">
                <a:extLst>
                  <a:ext uri="{FF2B5EF4-FFF2-40B4-BE49-F238E27FC236}">
                    <a16:creationId xmlns:a16="http://schemas.microsoft.com/office/drawing/2014/main" id="{F11FDAE8-E798-4A9D-B494-2F9E0D85AC66}"/>
                  </a:ext>
                </a:extLst>
              </p:cNvPr>
              <p:cNvSpPr>
                <a:spLocks/>
              </p:cNvSpPr>
              <p:nvPr/>
            </p:nvSpPr>
            <p:spPr bwMode="auto">
              <a:xfrm>
                <a:off x="127" y="150"/>
                <a:ext cx="68" cy="34"/>
              </a:xfrm>
              <a:custGeom>
                <a:avLst/>
                <a:gdLst>
                  <a:gd name="T0" fmla="*/ 68 w 68"/>
                  <a:gd name="T1" fmla="*/ 0 h 34"/>
                  <a:gd name="T2" fmla="*/ 0 w 68"/>
                  <a:gd name="T3" fmla="*/ 0 h 34"/>
                  <a:gd name="T4" fmla="*/ 0 w 68"/>
                  <a:gd name="T5" fmla="*/ 34 h 34"/>
                  <a:gd name="T6" fmla="*/ 43 w 68"/>
                  <a:gd name="T7" fmla="*/ 34 h 34"/>
                </a:gdLst>
                <a:ahLst/>
                <a:cxnLst>
                  <a:cxn ang="0">
                    <a:pos x="T0" y="T1"/>
                  </a:cxn>
                  <a:cxn ang="0">
                    <a:pos x="T2" y="T3"/>
                  </a:cxn>
                  <a:cxn ang="0">
                    <a:pos x="T4" y="T5"/>
                  </a:cxn>
                  <a:cxn ang="0">
                    <a:pos x="T6" y="T7"/>
                  </a:cxn>
                </a:cxnLst>
                <a:rect l="0" t="0" r="r" b="b"/>
                <a:pathLst>
                  <a:path w="68" h="34">
                    <a:moveTo>
                      <a:pt x="68" y="0"/>
                    </a:moveTo>
                    <a:lnTo>
                      <a:pt x="0" y="0"/>
                    </a:lnTo>
                    <a:lnTo>
                      <a:pt x="0" y="34"/>
                    </a:lnTo>
                    <a:lnTo>
                      <a:pt x="43" y="34"/>
                    </a:lnTo>
                  </a:path>
                </a:pathLst>
              </a:custGeom>
              <a:noFill/>
              <a:ln w="19050" cap="flat">
                <a:solidFill>
                  <a:srgbClr val="7373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70" name="Freeform 13">
                <a:extLst>
                  <a:ext uri="{FF2B5EF4-FFF2-40B4-BE49-F238E27FC236}">
                    <a16:creationId xmlns:a16="http://schemas.microsoft.com/office/drawing/2014/main" id="{AA6F8CA1-A788-47F5-A80E-D74179439541}"/>
                  </a:ext>
                </a:extLst>
              </p:cNvPr>
              <p:cNvSpPr>
                <a:spLocks/>
              </p:cNvSpPr>
              <p:nvPr/>
            </p:nvSpPr>
            <p:spPr bwMode="auto">
              <a:xfrm>
                <a:off x="7" y="12"/>
                <a:ext cx="238" cy="64"/>
              </a:xfrm>
              <a:custGeom>
                <a:avLst/>
                <a:gdLst>
                  <a:gd name="T0" fmla="*/ 0 w 238"/>
                  <a:gd name="T1" fmla="*/ 26 h 64"/>
                  <a:gd name="T2" fmla="*/ 0 w 238"/>
                  <a:gd name="T3" fmla="*/ 0 h 64"/>
                  <a:gd name="T4" fmla="*/ 238 w 238"/>
                  <a:gd name="T5" fmla="*/ 0 h 64"/>
                  <a:gd name="T6" fmla="*/ 238 w 238"/>
                  <a:gd name="T7" fmla="*/ 64 h 64"/>
                </a:gdLst>
                <a:ahLst/>
                <a:cxnLst>
                  <a:cxn ang="0">
                    <a:pos x="T0" y="T1"/>
                  </a:cxn>
                  <a:cxn ang="0">
                    <a:pos x="T2" y="T3"/>
                  </a:cxn>
                  <a:cxn ang="0">
                    <a:pos x="T4" y="T5"/>
                  </a:cxn>
                  <a:cxn ang="0">
                    <a:pos x="T6" y="T7"/>
                  </a:cxn>
                </a:cxnLst>
                <a:rect l="0" t="0" r="r" b="b"/>
                <a:pathLst>
                  <a:path w="238" h="64">
                    <a:moveTo>
                      <a:pt x="0" y="26"/>
                    </a:moveTo>
                    <a:lnTo>
                      <a:pt x="0" y="0"/>
                    </a:lnTo>
                    <a:lnTo>
                      <a:pt x="238" y="0"/>
                    </a:lnTo>
                    <a:lnTo>
                      <a:pt x="238" y="64"/>
                    </a:lnTo>
                  </a:path>
                </a:pathLst>
              </a:custGeom>
              <a:noFill/>
              <a:ln w="19050" cap="flat">
                <a:solidFill>
                  <a:srgbClr val="7373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grpSp>
      <p:cxnSp>
        <p:nvCxnSpPr>
          <p:cNvPr id="71" name="Straight Arrow Connector 70">
            <a:extLst>
              <a:ext uri="{FF2B5EF4-FFF2-40B4-BE49-F238E27FC236}">
                <a16:creationId xmlns:a16="http://schemas.microsoft.com/office/drawing/2014/main" id="{C0804345-034E-40E1-81ED-2485B4CFB895}"/>
              </a:ext>
            </a:extLst>
          </p:cNvPr>
          <p:cNvCxnSpPr>
            <a:cxnSpLocks/>
          </p:cNvCxnSpPr>
          <p:nvPr/>
        </p:nvCxnSpPr>
        <p:spPr>
          <a:xfrm>
            <a:off x="4144973" y="3154279"/>
            <a:ext cx="1183808" cy="0"/>
          </a:xfrm>
          <a:prstGeom prst="straightConnector1">
            <a:avLst/>
          </a:prstGeom>
          <a:ln w="254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48676E6-78DB-4A8A-B15F-3F157D5B1421}"/>
              </a:ext>
            </a:extLst>
          </p:cNvPr>
          <p:cNvCxnSpPr>
            <a:cxnSpLocks/>
          </p:cNvCxnSpPr>
          <p:nvPr/>
        </p:nvCxnSpPr>
        <p:spPr>
          <a:xfrm flipH="1">
            <a:off x="6863218" y="3154279"/>
            <a:ext cx="1183808" cy="0"/>
          </a:xfrm>
          <a:prstGeom prst="straightConnector1">
            <a:avLst/>
          </a:prstGeom>
          <a:ln w="254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40F8DB5B-9D59-4432-80A2-8F81A2137BFE}"/>
              </a:ext>
            </a:extLst>
          </p:cNvPr>
          <p:cNvCxnSpPr>
            <a:cxnSpLocks/>
          </p:cNvCxnSpPr>
          <p:nvPr/>
        </p:nvCxnSpPr>
        <p:spPr>
          <a:xfrm>
            <a:off x="6091263" y="3931368"/>
            <a:ext cx="0" cy="922587"/>
          </a:xfrm>
          <a:prstGeom prst="straightConnector1">
            <a:avLst/>
          </a:prstGeom>
          <a:ln w="254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3147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p:cTn id="7" dur="500" fill="hold"/>
                                        <p:tgtEl>
                                          <p:spTgt spid="60"/>
                                        </p:tgtEl>
                                        <p:attrNameLst>
                                          <p:attrName>ppt_w</p:attrName>
                                        </p:attrNameLst>
                                      </p:cBhvr>
                                      <p:tavLst>
                                        <p:tav tm="0">
                                          <p:val>
                                            <p:fltVal val="0"/>
                                          </p:val>
                                        </p:tav>
                                        <p:tav tm="100000">
                                          <p:val>
                                            <p:strVal val="#ppt_w"/>
                                          </p:val>
                                        </p:tav>
                                      </p:tavLst>
                                    </p:anim>
                                    <p:anim calcmode="lin" valueType="num">
                                      <p:cBhvr>
                                        <p:cTn id="8" dur="500" fill="hold"/>
                                        <p:tgtEl>
                                          <p:spTgt spid="60"/>
                                        </p:tgtEl>
                                        <p:attrNameLst>
                                          <p:attrName>ppt_h</p:attrName>
                                        </p:attrNameLst>
                                      </p:cBhvr>
                                      <p:tavLst>
                                        <p:tav tm="0">
                                          <p:val>
                                            <p:fltVal val="0"/>
                                          </p:val>
                                        </p:tav>
                                        <p:tav tm="100000">
                                          <p:val>
                                            <p:strVal val="#ppt_h"/>
                                          </p:val>
                                        </p:tav>
                                      </p:tavLst>
                                    </p:anim>
                                    <p:animEffect transition="in" filter="fade">
                                      <p:cBhvr>
                                        <p:cTn id="9" dur="500"/>
                                        <p:tgtEl>
                                          <p:spTgt spid="60"/>
                                        </p:tgtEl>
                                      </p:cBhvr>
                                    </p:animEffect>
                                  </p:childTnLst>
                                </p:cTn>
                              </p:par>
                              <p:par>
                                <p:cTn id="10" presetID="53" presetClass="entr" presetSubtype="16" fill="hold" nodeType="with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p:cTn id="12" dur="500" fill="hold"/>
                                        <p:tgtEl>
                                          <p:spTgt spid="45"/>
                                        </p:tgtEl>
                                        <p:attrNameLst>
                                          <p:attrName>ppt_w</p:attrName>
                                        </p:attrNameLst>
                                      </p:cBhvr>
                                      <p:tavLst>
                                        <p:tav tm="0">
                                          <p:val>
                                            <p:fltVal val="0"/>
                                          </p:val>
                                        </p:tav>
                                        <p:tav tm="100000">
                                          <p:val>
                                            <p:strVal val="#ppt_w"/>
                                          </p:val>
                                        </p:tav>
                                      </p:tavLst>
                                    </p:anim>
                                    <p:anim calcmode="lin" valueType="num">
                                      <p:cBhvr>
                                        <p:cTn id="13" dur="500" fill="hold"/>
                                        <p:tgtEl>
                                          <p:spTgt spid="45"/>
                                        </p:tgtEl>
                                        <p:attrNameLst>
                                          <p:attrName>ppt_h</p:attrName>
                                        </p:attrNameLst>
                                      </p:cBhvr>
                                      <p:tavLst>
                                        <p:tav tm="0">
                                          <p:val>
                                            <p:fltVal val="0"/>
                                          </p:val>
                                        </p:tav>
                                        <p:tav tm="100000">
                                          <p:val>
                                            <p:strVal val="#ppt_h"/>
                                          </p:val>
                                        </p:tav>
                                      </p:tavLst>
                                    </p:anim>
                                    <p:animEffect transition="in" filter="fade">
                                      <p:cBhvr>
                                        <p:cTn id="14" dur="500"/>
                                        <p:tgtEl>
                                          <p:spTgt spid="45"/>
                                        </p:tgtEl>
                                      </p:cBhvr>
                                    </p:animEffect>
                                  </p:childTnLst>
                                </p:cTn>
                              </p:par>
                              <p:par>
                                <p:cTn id="15" presetID="53" presetClass="entr" presetSubtype="16" fill="hold" nodeType="withEffect">
                                  <p:stCondLst>
                                    <p:cond delay="0"/>
                                  </p:stCondLst>
                                  <p:childTnLst>
                                    <p:set>
                                      <p:cBhvr>
                                        <p:cTn id="16" dur="1" fill="hold">
                                          <p:stCondLst>
                                            <p:cond delay="0"/>
                                          </p:stCondLst>
                                        </p:cTn>
                                        <p:tgtEl>
                                          <p:spTgt spid="63"/>
                                        </p:tgtEl>
                                        <p:attrNameLst>
                                          <p:attrName>style.visibility</p:attrName>
                                        </p:attrNameLst>
                                      </p:cBhvr>
                                      <p:to>
                                        <p:strVal val="visible"/>
                                      </p:to>
                                    </p:set>
                                    <p:anim calcmode="lin" valueType="num">
                                      <p:cBhvr>
                                        <p:cTn id="17" dur="500" fill="hold"/>
                                        <p:tgtEl>
                                          <p:spTgt spid="63"/>
                                        </p:tgtEl>
                                        <p:attrNameLst>
                                          <p:attrName>ppt_w</p:attrName>
                                        </p:attrNameLst>
                                      </p:cBhvr>
                                      <p:tavLst>
                                        <p:tav tm="0">
                                          <p:val>
                                            <p:fltVal val="0"/>
                                          </p:val>
                                        </p:tav>
                                        <p:tav tm="100000">
                                          <p:val>
                                            <p:strVal val="#ppt_w"/>
                                          </p:val>
                                        </p:tav>
                                      </p:tavLst>
                                    </p:anim>
                                    <p:anim calcmode="lin" valueType="num">
                                      <p:cBhvr>
                                        <p:cTn id="18" dur="500" fill="hold"/>
                                        <p:tgtEl>
                                          <p:spTgt spid="63"/>
                                        </p:tgtEl>
                                        <p:attrNameLst>
                                          <p:attrName>ppt_h</p:attrName>
                                        </p:attrNameLst>
                                      </p:cBhvr>
                                      <p:tavLst>
                                        <p:tav tm="0">
                                          <p:val>
                                            <p:fltVal val="0"/>
                                          </p:val>
                                        </p:tav>
                                        <p:tav tm="100000">
                                          <p:val>
                                            <p:strVal val="#ppt_h"/>
                                          </p:val>
                                        </p:tav>
                                      </p:tavLst>
                                    </p:anim>
                                    <p:animEffect transition="in" filter="fade">
                                      <p:cBhvr>
                                        <p:cTn id="19" dur="500"/>
                                        <p:tgtEl>
                                          <p:spTgt spid="63"/>
                                        </p:tgtEl>
                                      </p:cBhvr>
                                    </p:animEffect>
                                  </p:childTnLst>
                                </p:cTn>
                              </p:par>
                              <p:par>
                                <p:cTn id="20" presetID="53" presetClass="entr" presetSubtype="16"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ppt_w</p:attrName>
                                        </p:attrNameLst>
                                      </p:cBhvr>
                                      <p:tavLst>
                                        <p:tav tm="0">
                                          <p:val>
                                            <p:fltVal val="0"/>
                                          </p:val>
                                        </p:tav>
                                        <p:tav tm="100000">
                                          <p:val>
                                            <p:strVal val="#ppt_w"/>
                                          </p:val>
                                        </p:tav>
                                      </p:tavLst>
                                    </p:anim>
                                    <p:anim calcmode="lin" valueType="num">
                                      <p:cBhvr>
                                        <p:cTn id="23" dur="500" fill="hold"/>
                                        <p:tgtEl>
                                          <p:spTgt spid="25"/>
                                        </p:tgtEl>
                                        <p:attrNameLst>
                                          <p:attrName>ppt_h</p:attrName>
                                        </p:attrNameLst>
                                      </p:cBhvr>
                                      <p:tavLst>
                                        <p:tav tm="0">
                                          <p:val>
                                            <p:fltVal val="0"/>
                                          </p:val>
                                        </p:tav>
                                        <p:tav tm="100000">
                                          <p:val>
                                            <p:strVal val="#ppt_h"/>
                                          </p:val>
                                        </p:tav>
                                      </p:tavLst>
                                    </p:anim>
                                    <p:animEffect transition="in" filter="fade">
                                      <p:cBhvr>
                                        <p:cTn id="24" dur="500"/>
                                        <p:tgtEl>
                                          <p:spTgt spid="25"/>
                                        </p:tgtEl>
                                      </p:cBhvr>
                                    </p:animEffect>
                                  </p:childTnLst>
                                </p:cTn>
                              </p:par>
                              <p:par>
                                <p:cTn id="25" presetID="22" presetClass="entr" presetSubtype="8" fill="hold" nodeType="with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wipe(left)">
                                      <p:cBhvr>
                                        <p:cTn id="27" dur="500"/>
                                        <p:tgtEl>
                                          <p:spTgt spid="71"/>
                                        </p:tgtEl>
                                      </p:cBhvr>
                                    </p:animEffect>
                                  </p:childTnLst>
                                </p:cTn>
                              </p:par>
                              <p:par>
                                <p:cTn id="28" presetID="22" presetClass="entr" presetSubtype="2" fill="hold"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wipe(right)">
                                      <p:cBhvr>
                                        <p:cTn id="30" dur="500"/>
                                        <p:tgtEl>
                                          <p:spTgt spid="72"/>
                                        </p:tgtEl>
                                      </p:cBhvr>
                                    </p:animEffect>
                                  </p:childTnLst>
                                </p:cTn>
                              </p:par>
                              <p:par>
                                <p:cTn id="31" presetID="22" presetClass="entr" presetSubtype="4" fill="hold" nodeType="withEffect">
                                  <p:stCondLst>
                                    <p:cond delay="0"/>
                                  </p:stCondLst>
                                  <p:childTnLst>
                                    <p:set>
                                      <p:cBhvr>
                                        <p:cTn id="32" dur="1" fill="hold">
                                          <p:stCondLst>
                                            <p:cond delay="0"/>
                                          </p:stCondLst>
                                        </p:cTn>
                                        <p:tgtEl>
                                          <p:spTgt spid="73"/>
                                        </p:tgtEl>
                                        <p:attrNameLst>
                                          <p:attrName>style.visibility</p:attrName>
                                        </p:attrNameLst>
                                      </p:cBhvr>
                                      <p:to>
                                        <p:strVal val="visible"/>
                                      </p:to>
                                    </p:set>
                                    <p:animEffect transition="in" filter="wipe(down)">
                                      <p:cBhvr>
                                        <p:cTn id="33" dur="500"/>
                                        <p:tgtEl>
                                          <p:spTgt spid="73"/>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1000"/>
                                        <p:tgtEl>
                                          <p:spTgt spid="3"/>
                                        </p:tgtEl>
                                      </p:cBhvr>
                                    </p:animEffect>
                                  </p:childTnLst>
                                </p:cTn>
                              </p:par>
                              <p:par>
                                <p:cTn id="38" presetID="10" presetClass="entr" presetSubtype="0" fill="hold" grpId="0" nodeType="withEffect">
                                  <p:stCondLst>
                                    <p:cond delay="10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1000"/>
                                        <p:tgtEl>
                                          <p:spTgt spid="5"/>
                                        </p:tgtEl>
                                      </p:cBhvr>
                                    </p:animEffect>
                                  </p:childTnLst>
                                </p:cTn>
                              </p:par>
                              <p:par>
                                <p:cTn id="41" presetID="10" presetClass="entr" presetSubtype="0" fill="hold" grpId="0" nodeType="withEffect">
                                  <p:stCondLst>
                                    <p:cond delay="20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childTnLst>
                                </p:cTn>
                              </p:par>
                              <p:par>
                                <p:cTn id="44" presetID="10" presetClass="entr" presetSubtype="0" fill="hold" grpId="0" nodeType="withEffect">
                                  <p:stCondLst>
                                    <p:cond delay="30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1000"/>
                                        <p:tgtEl>
                                          <p:spTgt spid="11"/>
                                        </p:tgtEl>
                                      </p:cBhvr>
                                    </p:animEffect>
                                  </p:childTnLst>
                                </p:cTn>
                              </p:par>
                              <p:par>
                                <p:cTn id="47" presetID="10" presetClass="entr" presetSubtype="0" fill="hold" grpId="0" nodeType="withEffect">
                                  <p:stCondLst>
                                    <p:cond delay="40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childTnLst>
                                </p:cTn>
                              </p:par>
                              <p:par>
                                <p:cTn id="53" presetID="10" presetClass="entr" presetSubtype="0" fill="hold" grpId="0" nodeType="withEffect">
                                  <p:stCondLst>
                                    <p:cond delay="5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1000"/>
                                        <p:tgtEl>
                                          <p:spTgt spid="21"/>
                                        </p:tgtEl>
                                      </p:cBhvr>
                                    </p:animEffect>
                                  </p:childTnLst>
                                </p:cTn>
                              </p:par>
                              <p:par>
                                <p:cTn id="56" presetID="10" presetClass="entr" presetSubtype="0" fill="hold" grpId="0" nodeType="withEffect">
                                  <p:stCondLst>
                                    <p:cond delay="15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1000"/>
                                        <p:tgtEl>
                                          <p:spTgt spid="18"/>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24"/>
                                        </p:tgtEl>
                                        <p:attrNameLst>
                                          <p:attrName>style.visibility</p:attrName>
                                        </p:attrNameLst>
                                      </p:cBhvr>
                                      <p:to>
                                        <p:strVal val="visible"/>
                                      </p:to>
                                    </p:set>
                                    <p:animEffect transition="in" filter="fade">
                                      <p:cBhvr>
                                        <p:cTn id="61" dur="1000"/>
                                        <p:tgtEl>
                                          <p:spTgt spid="24"/>
                                        </p:tgtEl>
                                      </p:cBhvr>
                                    </p:animEffect>
                                  </p:childTnLst>
                                </p:cTn>
                              </p:par>
                              <p:par>
                                <p:cTn id="62" presetID="10" presetClass="entr" presetSubtype="0" fill="hold" grpId="0" nodeType="withEffect">
                                  <p:stCondLst>
                                    <p:cond delay="35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1000"/>
                                        <p:tgtEl>
                                          <p:spTgt spid="19"/>
                                        </p:tgtEl>
                                      </p:cBhvr>
                                    </p:animEffect>
                                  </p:childTnLst>
                                </p:cTn>
                              </p:par>
                              <p:par>
                                <p:cTn id="65" presetID="10" presetClass="entr" presetSubtype="0" fill="hold" grpId="0" nodeType="withEffect">
                                  <p:stCondLst>
                                    <p:cond delay="45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childTnLst>
                                </p:cTn>
                              </p:par>
                              <p:par>
                                <p:cTn id="68" presetID="10" presetClass="entr" presetSubtype="0" fill="hold" grpId="0" nodeType="withEffect">
                                  <p:stCondLst>
                                    <p:cond delay="550"/>
                                  </p:stCondLst>
                                  <p:childTnLst>
                                    <p:set>
                                      <p:cBhvr>
                                        <p:cTn id="69" dur="1" fill="hold">
                                          <p:stCondLst>
                                            <p:cond delay="0"/>
                                          </p:stCondLst>
                                        </p:cTn>
                                        <p:tgtEl>
                                          <p:spTgt spid="8"/>
                                        </p:tgtEl>
                                        <p:attrNameLst>
                                          <p:attrName>style.visibility</p:attrName>
                                        </p:attrNameLst>
                                      </p:cBhvr>
                                      <p:to>
                                        <p:strVal val="visible"/>
                                      </p:to>
                                    </p:set>
                                    <p:animEffect transition="in" filter="fade">
                                      <p:cBhvr>
                                        <p:cTn id="70" dur="1000"/>
                                        <p:tgtEl>
                                          <p:spTgt spid="8"/>
                                        </p:tgtEl>
                                      </p:cBhvr>
                                    </p:animEffect>
                                  </p:childTnLst>
                                </p:cTn>
                              </p:par>
                              <p:par>
                                <p:cTn id="71" presetID="10" presetClass="entr" presetSubtype="0" fill="hold" grpId="0" nodeType="withEffect">
                                  <p:stCondLst>
                                    <p:cond delay="600"/>
                                  </p:stCondLst>
                                  <p:childTnLst>
                                    <p:set>
                                      <p:cBhvr>
                                        <p:cTn id="72" dur="1" fill="hold">
                                          <p:stCondLst>
                                            <p:cond delay="0"/>
                                          </p:stCondLst>
                                        </p:cTn>
                                        <p:tgtEl>
                                          <p:spTgt spid="12"/>
                                        </p:tgtEl>
                                        <p:attrNameLst>
                                          <p:attrName>style.visibility</p:attrName>
                                        </p:attrNameLst>
                                      </p:cBhvr>
                                      <p:to>
                                        <p:strVal val="visible"/>
                                      </p:to>
                                    </p:set>
                                    <p:animEffect transition="in" filter="fade">
                                      <p:cBhvr>
                                        <p:cTn id="73" dur="1000"/>
                                        <p:tgtEl>
                                          <p:spTgt spid="12"/>
                                        </p:tgtEl>
                                      </p:cBhvr>
                                    </p:animEffect>
                                  </p:childTnLst>
                                </p:cTn>
                              </p:par>
                              <p:par>
                                <p:cTn id="74" presetID="10" presetClass="entr" presetSubtype="0" fill="hold" grpId="0" nodeType="withEffect">
                                  <p:stCondLst>
                                    <p:cond delay="70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1000"/>
                                        <p:tgtEl>
                                          <p:spTgt spid="23"/>
                                        </p:tgtEl>
                                      </p:cBhvr>
                                    </p:animEffect>
                                  </p:childTnLst>
                                </p:cTn>
                              </p:par>
                              <p:par>
                                <p:cTn id="77" presetID="10" presetClass="entr" presetSubtype="0" fill="hold" grpId="0" nodeType="withEffect">
                                  <p:stCondLst>
                                    <p:cond delay="800"/>
                                  </p:stCondLst>
                                  <p:childTnLst>
                                    <p:set>
                                      <p:cBhvr>
                                        <p:cTn id="78" dur="1" fill="hold">
                                          <p:stCondLst>
                                            <p:cond delay="0"/>
                                          </p:stCondLst>
                                        </p:cTn>
                                        <p:tgtEl>
                                          <p:spTgt spid="10"/>
                                        </p:tgtEl>
                                        <p:attrNameLst>
                                          <p:attrName>style.visibility</p:attrName>
                                        </p:attrNameLst>
                                      </p:cBhvr>
                                      <p:to>
                                        <p:strVal val="visible"/>
                                      </p:to>
                                    </p:set>
                                    <p:animEffect transition="in" filter="fade">
                                      <p:cBhvr>
                                        <p:cTn id="79" dur="1000"/>
                                        <p:tgtEl>
                                          <p:spTgt spid="10"/>
                                        </p:tgtEl>
                                      </p:cBhvr>
                                    </p:animEffect>
                                  </p:childTnLst>
                                </p:cTn>
                              </p:par>
                              <p:par>
                                <p:cTn id="80" presetID="10" presetClass="entr" presetSubtype="0" fill="hold" grpId="0" nodeType="withEffect">
                                  <p:stCondLst>
                                    <p:cond delay="900"/>
                                  </p:stCondLst>
                                  <p:childTnLst>
                                    <p:set>
                                      <p:cBhvr>
                                        <p:cTn id="81" dur="1" fill="hold">
                                          <p:stCondLst>
                                            <p:cond delay="0"/>
                                          </p:stCondLst>
                                        </p:cTn>
                                        <p:tgtEl>
                                          <p:spTgt spid="16"/>
                                        </p:tgtEl>
                                        <p:attrNameLst>
                                          <p:attrName>style.visibility</p:attrName>
                                        </p:attrNameLst>
                                      </p:cBhvr>
                                      <p:to>
                                        <p:strVal val="visible"/>
                                      </p:to>
                                    </p:set>
                                    <p:animEffect transition="in" filter="fade">
                                      <p:cBhvr>
                                        <p:cTn id="82" dur="1000"/>
                                        <p:tgtEl>
                                          <p:spTgt spid="16"/>
                                        </p:tgtEl>
                                      </p:cBhvr>
                                    </p:animEffect>
                                  </p:childTnLst>
                                </p:cTn>
                              </p:par>
                              <p:par>
                                <p:cTn id="83" presetID="10" presetClass="entr" presetSubtype="0" fill="hold" grpId="0" nodeType="withEffect">
                                  <p:stCondLst>
                                    <p:cond delay="650"/>
                                  </p:stCondLst>
                                  <p:childTnLst>
                                    <p:set>
                                      <p:cBhvr>
                                        <p:cTn id="84" dur="1" fill="hold">
                                          <p:stCondLst>
                                            <p:cond delay="0"/>
                                          </p:stCondLst>
                                        </p:cTn>
                                        <p:tgtEl>
                                          <p:spTgt spid="20"/>
                                        </p:tgtEl>
                                        <p:attrNameLst>
                                          <p:attrName>style.visibility</p:attrName>
                                        </p:attrNameLst>
                                      </p:cBhvr>
                                      <p:to>
                                        <p:strVal val="visible"/>
                                      </p:to>
                                    </p:set>
                                    <p:animEffect transition="in" filter="fade">
                                      <p:cBhvr>
                                        <p:cTn id="85" dur="1000"/>
                                        <p:tgtEl>
                                          <p:spTgt spid="20"/>
                                        </p:tgtEl>
                                      </p:cBhvr>
                                    </p:animEffect>
                                  </p:childTnLst>
                                </p:cTn>
                              </p:par>
                              <p:par>
                                <p:cTn id="86" presetID="10" presetClass="entr" presetSubtype="0" fill="hold" grpId="0" nodeType="withEffect">
                                  <p:stCondLst>
                                    <p:cond delay="750"/>
                                  </p:stCondLst>
                                  <p:childTnLst>
                                    <p:set>
                                      <p:cBhvr>
                                        <p:cTn id="87" dur="1" fill="hold">
                                          <p:stCondLst>
                                            <p:cond delay="0"/>
                                          </p:stCondLst>
                                        </p:cTn>
                                        <p:tgtEl>
                                          <p:spTgt spid="7"/>
                                        </p:tgtEl>
                                        <p:attrNameLst>
                                          <p:attrName>style.visibility</p:attrName>
                                        </p:attrNameLst>
                                      </p:cBhvr>
                                      <p:to>
                                        <p:strVal val="visible"/>
                                      </p:to>
                                    </p:set>
                                    <p:animEffect transition="in" filter="fade">
                                      <p:cBhvr>
                                        <p:cTn id="88" dur="1000"/>
                                        <p:tgtEl>
                                          <p:spTgt spid="7"/>
                                        </p:tgtEl>
                                      </p:cBhvr>
                                    </p:animEffect>
                                  </p:childTnLst>
                                </p:cTn>
                              </p:par>
                              <p:par>
                                <p:cTn id="89" presetID="10" presetClass="entr" presetSubtype="0" fill="hold" grpId="0" nodeType="withEffect">
                                  <p:stCondLst>
                                    <p:cond delay="850"/>
                                  </p:stCondLst>
                                  <p:childTnLst>
                                    <p:set>
                                      <p:cBhvr>
                                        <p:cTn id="90" dur="1" fill="hold">
                                          <p:stCondLst>
                                            <p:cond delay="0"/>
                                          </p:stCondLst>
                                        </p:cTn>
                                        <p:tgtEl>
                                          <p:spTgt spid="15"/>
                                        </p:tgtEl>
                                        <p:attrNameLst>
                                          <p:attrName>style.visibility</p:attrName>
                                        </p:attrNameLst>
                                      </p:cBhvr>
                                      <p:to>
                                        <p:strVal val="visible"/>
                                      </p:to>
                                    </p:set>
                                    <p:animEffect transition="in" filter="fade">
                                      <p:cBhvr>
                                        <p:cTn id="91" dur="1000"/>
                                        <p:tgtEl>
                                          <p:spTgt spid="15"/>
                                        </p:tgtEl>
                                      </p:cBhvr>
                                    </p:animEffect>
                                  </p:childTnLst>
                                </p:cTn>
                              </p:par>
                              <p:par>
                                <p:cTn id="92" presetID="10" presetClass="entr" presetSubtype="0" fill="hold" grpId="0" nodeType="withEffect">
                                  <p:stCondLst>
                                    <p:cond delay="950"/>
                                  </p:stCondLst>
                                  <p:childTnLst>
                                    <p:set>
                                      <p:cBhvr>
                                        <p:cTn id="93" dur="1" fill="hold">
                                          <p:stCondLst>
                                            <p:cond delay="0"/>
                                          </p:stCondLst>
                                        </p:cTn>
                                        <p:tgtEl>
                                          <p:spTgt spid="4"/>
                                        </p:tgtEl>
                                        <p:attrNameLst>
                                          <p:attrName>style.visibility</p:attrName>
                                        </p:attrNameLst>
                                      </p:cBhvr>
                                      <p:to>
                                        <p:strVal val="visible"/>
                                      </p:to>
                                    </p:set>
                                    <p:animEffect transition="in" filter="fade">
                                      <p:cBhvr>
                                        <p:cTn id="94" dur="1000"/>
                                        <p:tgtEl>
                                          <p:spTgt spid="4"/>
                                        </p:tgtEl>
                                      </p:cBhvr>
                                    </p:animEffect>
                                  </p:childTnLst>
                                </p:cTn>
                              </p:par>
                              <p:par>
                                <p:cTn id="95" presetID="10" presetClass="entr" presetSubtype="0" fill="hold" grpId="0" nodeType="withEffect">
                                  <p:stCondLst>
                                    <p:cond delay="1000"/>
                                  </p:stCondLst>
                                  <p:childTnLst>
                                    <p:set>
                                      <p:cBhvr>
                                        <p:cTn id="96" dur="1" fill="hold">
                                          <p:stCondLst>
                                            <p:cond delay="0"/>
                                          </p:stCondLst>
                                        </p:cTn>
                                        <p:tgtEl>
                                          <p:spTgt spid="6"/>
                                        </p:tgtEl>
                                        <p:attrNameLst>
                                          <p:attrName>style.visibility</p:attrName>
                                        </p:attrNameLst>
                                      </p:cBhvr>
                                      <p:to>
                                        <p:strVal val="visible"/>
                                      </p:to>
                                    </p:set>
                                    <p:animEffect transition="in" filter="fade">
                                      <p:cBhvr>
                                        <p:cTn id="97" dur="1000"/>
                                        <p:tgtEl>
                                          <p:spTgt spid="6"/>
                                        </p:tgtEl>
                                      </p:cBhvr>
                                    </p:animEffect>
                                  </p:childTnLst>
                                </p:cTn>
                              </p:par>
                              <p:par>
                                <p:cTn id="98" presetID="10" presetClass="entr" presetSubtype="0" fill="hold" grpId="0" nodeType="withEffect">
                                  <p:stCondLst>
                                    <p:cond delay="1050"/>
                                  </p:stCondLst>
                                  <p:childTnLst>
                                    <p:set>
                                      <p:cBhvr>
                                        <p:cTn id="99" dur="1" fill="hold">
                                          <p:stCondLst>
                                            <p:cond delay="0"/>
                                          </p:stCondLst>
                                        </p:cTn>
                                        <p:tgtEl>
                                          <p:spTgt spid="22"/>
                                        </p:tgtEl>
                                        <p:attrNameLst>
                                          <p:attrName>style.visibility</p:attrName>
                                        </p:attrNameLst>
                                      </p:cBhvr>
                                      <p:to>
                                        <p:strVal val="visible"/>
                                      </p:to>
                                    </p:set>
                                    <p:animEffect transition="in" filter="fade">
                                      <p:cBhvr>
                                        <p:cTn id="100"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0">
            <a:extLst>
              <a:ext uri="{FF2B5EF4-FFF2-40B4-BE49-F238E27FC236}">
                <a16:creationId xmlns:a16="http://schemas.microsoft.com/office/drawing/2014/main" id="{5611FB21-1889-46F3-90BE-E02890CA39EA}"/>
              </a:ext>
            </a:extLst>
          </p:cNvPr>
          <p:cNvSpPr>
            <a:spLocks/>
          </p:cNvSpPr>
          <p:nvPr/>
        </p:nvSpPr>
        <p:spPr bwMode="auto">
          <a:xfrm>
            <a:off x="5043505" y="5022528"/>
            <a:ext cx="857253" cy="574865"/>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chemeClr val="tx2"/>
          </a:solidFill>
          <a:ln w="19050" cap="flat">
            <a:solidFill>
              <a:schemeClr val="tx2"/>
            </a:solidFill>
            <a:prstDash val="solid"/>
            <a:miter lim="800000"/>
            <a:headEnd/>
            <a:tailEnd/>
          </a:ln>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 name="Title 30">
            <a:extLst>
              <a:ext uri="{FF2B5EF4-FFF2-40B4-BE49-F238E27FC236}">
                <a16:creationId xmlns:a16="http://schemas.microsoft.com/office/drawing/2014/main" id="{D11205A8-B141-4F32-B5CB-CCA4773B973A}"/>
              </a:ext>
            </a:extLst>
          </p:cNvPr>
          <p:cNvSpPr>
            <a:spLocks noGrp="1"/>
          </p:cNvSpPr>
          <p:nvPr>
            <p:ph type="title"/>
          </p:nvPr>
        </p:nvSpPr>
        <p:spPr>
          <a:xfrm>
            <a:off x="269241" y="-19329"/>
            <a:ext cx="12251137" cy="899537"/>
          </a:xfrm>
        </p:spPr>
        <p:txBody>
          <a:bodyPr/>
          <a:lstStyle/>
          <a:p>
            <a:r>
              <a:rPr lang="en-US" sz="4607"/>
              <a:t>Then came IaaS—table stakes for digital business</a:t>
            </a:r>
          </a:p>
        </p:txBody>
      </p:sp>
      <p:sp>
        <p:nvSpPr>
          <p:cNvPr id="4" name="TextBox 3">
            <a:extLst>
              <a:ext uri="{FF2B5EF4-FFF2-40B4-BE49-F238E27FC236}">
                <a16:creationId xmlns:a16="http://schemas.microsoft.com/office/drawing/2014/main" id="{FEDAC1A6-8BB5-4118-A591-BD27C72E5FCA}"/>
              </a:ext>
            </a:extLst>
          </p:cNvPr>
          <p:cNvSpPr txBox="1"/>
          <p:nvPr/>
        </p:nvSpPr>
        <p:spPr>
          <a:xfrm>
            <a:off x="1509781" y="3952111"/>
            <a:ext cx="3742567" cy="316812"/>
          </a:xfrm>
          <a:prstGeom prst="rect">
            <a:avLst/>
          </a:prstGeom>
          <a:noFill/>
        </p:spPr>
        <p:txBody>
          <a:bodyPr wrap="square" rtlCol="0">
            <a:spAutoFit/>
          </a:bodyPr>
          <a:lstStyle/>
          <a:p>
            <a:pPr marL="0" marR="0" lvl="0" indent="0" algn="ctr" defTabSz="896214" rtl="0" eaLnBrk="1" fontAlgn="auto" latinLnBrk="0" hangingPunct="1">
              <a:lnSpc>
                <a:spcPct val="10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How often should I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patch</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my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servers</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t>
            </a:r>
          </a:p>
        </p:txBody>
      </p:sp>
      <p:sp>
        <p:nvSpPr>
          <p:cNvPr id="5" name="TextBox 4">
            <a:extLst>
              <a:ext uri="{FF2B5EF4-FFF2-40B4-BE49-F238E27FC236}">
                <a16:creationId xmlns:a16="http://schemas.microsoft.com/office/drawing/2014/main" id="{05BFFA35-2CC9-4284-9776-FBE3B019B517}"/>
              </a:ext>
            </a:extLst>
          </p:cNvPr>
          <p:cNvSpPr txBox="1"/>
          <p:nvPr/>
        </p:nvSpPr>
        <p:spPr>
          <a:xfrm>
            <a:off x="1676624" y="4340950"/>
            <a:ext cx="3408879" cy="316812"/>
          </a:xfrm>
          <a:prstGeom prst="rect">
            <a:avLst/>
          </a:prstGeom>
          <a:noFill/>
        </p:spPr>
        <p:txBody>
          <a:bodyPr wrap="none" rtlCol="0">
            <a:spAutoFit/>
          </a:bodyPr>
          <a:lstStyle/>
          <a:p>
            <a:pPr marL="0" marR="0" lvl="0" indent="0" algn="ctr" defTabSz="896214" rtl="0" eaLnBrk="1" fontAlgn="auto" latinLnBrk="0" hangingPunct="1">
              <a:lnSpc>
                <a:spcPct val="10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How often should I backup my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server</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t>
            </a:r>
          </a:p>
        </p:txBody>
      </p:sp>
      <p:sp>
        <p:nvSpPr>
          <p:cNvPr id="6" name="TextBox 5">
            <a:extLst>
              <a:ext uri="{FF2B5EF4-FFF2-40B4-BE49-F238E27FC236}">
                <a16:creationId xmlns:a16="http://schemas.microsoft.com/office/drawing/2014/main" id="{13711DA9-1260-4630-8986-DFFFD401E497}"/>
              </a:ext>
            </a:extLst>
          </p:cNvPr>
          <p:cNvSpPr txBox="1"/>
          <p:nvPr/>
        </p:nvSpPr>
        <p:spPr>
          <a:xfrm>
            <a:off x="1418591" y="4729789"/>
            <a:ext cx="3924946" cy="316812"/>
          </a:xfrm>
          <a:prstGeom prst="rect">
            <a:avLst/>
          </a:prstGeom>
          <a:noFill/>
        </p:spPr>
        <p:txBody>
          <a:bodyPr wrap="square" rtlCol="0">
            <a:spAutoFit/>
          </a:bodyPr>
          <a:lstStyle/>
          <a:p>
            <a:pPr marL="0" marR="0" lvl="0" indent="0" algn="ctr" defTabSz="896214" rtl="0" eaLnBrk="1" fontAlgn="auto" latinLnBrk="0" hangingPunct="1">
              <a:lnSpc>
                <a:spcPct val="10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Which packages should be on my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server</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t>
            </a:r>
          </a:p>
        </p:txBody>
      </p:sp>
      <p:sp>
        <p:nvSpPr>
          <p:cNvPr id="7" name="TextBox 6">
            <a:extLst>
              <a:ext uri="{FF2B5EF4-FFF2-40B4-BE49-F238E27FC236}">
                <a16:creationId xmlns:a16="http://schemas.microsoft.com/office/drawing/2014/main" id="{7E06FC08-3281-424C-A25F-3206E119683A}"/>
              </a:ext>
            </a:extLst>
          </p:cNvPr>
          <p:cNvSpPr txBox="1"/>
          <p:nvPr/>
        </p:nvSpPr>
        <p:spPr>
          <a:xfrm>
            <a:off x="4198616" y="1701908"/>
            <a:ext cx="3787893" cy="316812"/>
          </a:xfrm>
          <a:prstGeom prst="rect">
            <a:avLst/>
          </a:prstGeom>
          <a:noFill/>
        </p:spPr>
        <p:txBody>
          <a:bodyPr wrap="square" rtlCol="0">
            <a:spAutoFit/>
          </a:bodyPr>
          <a:lstStyle>
            <a:defPPr>
              <a:defRPr lang="en-US"/>
            </a:defPPr>
            <a:lvl1pPr defTabSz="914224">
              <a:defRPr sz="1500" kern="0">
                <a:gradFill>
                  <a:gsLst>
                    <a:gs pos="1250">
                      <a:schemeClr val="tx1"/>
                    </a:gs>
                    <a:gs pos="100000">
                      <a:schemeClr val="tx1"/>
                    </a:gs>
                  </a:gsLst>
                  <a:lin ang="5400000" scaled="0"/>
                </a:gradFill>
                <a:latin typeface="Segoe UI"/>
              </a:defRPr>
            </a:lvl1pPr>
          </a:lstStyle>
          <a:p>
            <a:pPr marL="0" marR="0" lvl="0" indent="0" algn="ctr" defTabSz="896214" rtl="0" eaLnBrk="1" fontAlgn="auto" latinLnBrk="0" hangingPunct="1">
              <a:lnSpc>
                <a:spcPct val="10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How many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servers</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do I need?</a:t>
            </a:r>
          </a:p>
        </p:txBody>
      </p:sp>
      <p:sp>
        <p:nvSpPr>
          <p:cNvPr id="8" name="TextBox 7">
            <a:extLst>
              <a:ext uri="{FF2B5EF4-FFF2-40B4-BE49-F238E27FC236}">
                <a16:creationId xmlns:a16="http://schemas.microsoft.com/office/drawing/2014/main" id="{AEC265AC-52FE-429F-8968-2D80510C5987}"/>
              </a:ext>
            </a:extLst>
          </p:cNvPr>
          <p:cNvSpPr txBox="1"/>
          <p:nvPr/>
        </p:nvSpPr>
        <p:spPr>
          <a:xfrm>
            <a:off x="4452554" y="1334637"/>
            <a:ext cx="3280017" cy="316812"/>
          </a:xfrm>
          <a:prstGeom prst="rect">
            <a:avLst/>
          </a:prstGeom>
          <a:noFill/>
        </p:spPr>
        <p:txBody>
          <a:bodyPr wrap="square" rtlCol="0">
            <a:spAutoFit/>
          </a:bodyPr>
          <a:lstStyle>
            <a:defPPr>
              <a:defRPr lang="en-US"/>
            </a:defPPr>
            <a:lvl1pPr defTabSz="914224">
              <a:defRPr sz="1500" kern="0">
                <a:gradFill>
                  <a:gsLst>
                    <a:gs pos="1250">
                      <a:schemeClr val="tx1"/>
                    </a:gs>
                    <a:gs pos="100000">
                      <a:schemeClr val="tx1"/>
                    </a:gs>
                  </a:gsLst>
                  <a:lin ang="5400000" scaled="0"/>
                </a:gradFill>
                <a:latin typeface="Segoe UI"/>
              </a:defRPr>
            </a:lvl1pPr>
          </a:lstStyle>
          <a:p>
            <a:pPr marL="0" marR="0" lvl="0" indent="0" algn="ctr" defTabSz="896214" rtl="0" eaLnBrk="1" fontAlgn="auto" latinLnBrk="0" hangingPunct="1">
              <a:lnSpc>
                <a:spcPct val="10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How can I increase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server</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utilization?</a:t>
            </a:r>
          </a:p>
        </p:txBody>
      </p:sp>
      <p:sp>
        <p:nvSpPr>
          <p:cNvPr id="9" name="TextBox 8">
            <a:extLst>
              <a:ext uri="{FF2B5EF4-FFF2-40B4-BE49-F238E27FC236}">
                <a16:creationId xmlns:a16="http://schemas.microsoft.com/office/drawing/2014/main" id="{C2D37169-5B6A-42CD-8826-1416762C3034}"/>
              </a:ext>
            </a:extLst>
          </p:cNvPr>
          <p:cNvSpPr txBox="1"/>
          <p:nvPr/>
        </p:nvSpPr>
        <p:spPr>
          <a:xfrm>
            <a:off x="3297826" y="967367"/>
            <a:ext cx="5589473" cy="316812"/>
          </a:xfrm>
          <a:prstGeom prst="rect">
            <a:avLst/>
          </a:prstGeom>
          <a:noFill/>
        </p:spPr>
        <p:txBody>
          <a:bodyPr wrap="square" rtlCol="0">
            <a:spAutoFit/>
          </a:bodyPr>
          <a:lstStyle>
            <a:defPPr>
              <a:defRPr lang="en-US"/>
            </a:defPPr>
            <a:lvl1pPr defTabSz="914224">
              <a:defRPr sz="1500" kern="0">
                <a:gradFill>
                  <a:gsLst>
                    <a:gs pos="1250">
                      <a:schemeClr val="tx1"/>
                    </a:gs>
                    <a:gs pos="100000">
                      <a:schemeClr val="tx1"/>
                    </a:gs>
                  </a:gsLst>
                  <a:lin ang="5400000" scaled="0"/>
                </a:gradFill>
                <a:latin typeface="Segoe UI"/>
              </a:defRPr>
            </a:lvl1pPr>
          </a:lstStyle>
          <a:p>
            <a:pPr marL="0" marR="0" lvl="0" indent="0" algn="ctr" defTabSz="896214" rtl="0" eaLnBrk="1" fontAlgn="auto" latinLnBrk="0" hangingPunct="1">
              <a:lnSpc>
                <a:spcPct val="10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What is the right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size</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of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servers</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for my business needs?</a:t>
            </a:r>
          </a:p>
        </p:txBody>
      </p:sp>
      <p:sp>
        <p:nvSpPr>
          <p:cNvPr id="10" name="TextBox 9">
            <a:extLst>
              <a:ext uri="{FF2B5EF4-FFF2-40B4-BE49-F238E27FC236}">
                <a16:creationId xmlns:a16="http://schemas.microsoft.com/office/drawing/2014/main" id="{AD6CF070-74F8-4F76-BA0F-149D9976055A}"/>
              </a:ext>
            </a:extLst>
          </p:cNvPr>
          <p:cNvSpPr txBox="1"/>
          <p:nvPr/>
        </p:nvSpPr>
        <p:spPr>
          <a:xfrm>
            <a:off x="4968004" y="2069179"/>
            <a:ext cx="2249118" cy="316812"/>
          </a:xfrm>
          <a:prstGeom prst="rect">
            <a:avLst/>
          </a:prstGeom>
          <a:noFill/>
        </p:spPr>
        <p:txBody>
          <a:bodyPr wrap="square" rtlCol="0">
            <a:spAutoFit/>
          </a:bodyPr>
          <a:lstStyle>
            <a:defPPr>
              <a:defRPr lang="en-US"/>
            </a:defPPr>
            <a:lvl1pPr defTabSz="914224">
              <a:defRPr sz="1500" kern="0">
                <a:gradFill>
                  <a:gsLst>
                    <a:gs pos="1250">
                      <a:schemeClr val="tx1"/>
                    </a:gs>
                    <a:gs pos="100000">
                      <a:schemeClr val="tx1"/>
                    </a:gs>
                  </a:gsLst>
                  <a:lin ang="5400000" scaled="0"/>
                </a:gradFill>
                <a:latin typeface="Segoe UI"/>
              </a:defRPr>
            </a:lvl1pPr>
          </a:lstStyle>
          <a:p>
            <a:pPr marL="0" marR="0" lvl="0" indent="0" algn="ctr" defTabSz="896214" rtl="0" eaLnBrk="1" fontAlgn="auto" latinLnBrk="0" hangingPunct="1">
              <a:lnSpc>
                <a:spcPct val="10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How can I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scale</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my app?</a:t>
            </a:r>
          </a:p>
        </p:txBody>
      </p:sp>
      <p:sp>
        <p:nvSpPr>
          <p:cNvPr id="11" name="TextBox 10">
            <a:extLst>
              <a:ext uri="{FF2B5EF4-FFF2-40B4-BE49-F238E27FC236}">
                <a16:creationId xmlns:a16="http://schemas.microsoft.com/office/drawing/2014/main" id="{ACA5DCF7-A695-418A-9D0D-9A672B829873}"/>
              </a:ext>
            </a:extLst>
          </p:cNvPr>
          <p:cNvSpPr txBox="1"/>
          <p:nvPr/>
        </p:nvSpPr>
        <p:spPr>
          <a:xfrm>
            <a:off x="7587271" y="4340950"/>
            <a:ext cx="2483189" cy="316812"/>
          </a:xfrm>
          <a:prstGeom prst="rect">
            <a:avLst/>
          </a:prstGeom>
          <a:noFill/>
        </p:spPr>
        <p:txBody>
          <a:bodyPr wrap="square" rtlCol="0">
            <a:spAutoFit/>
          </a:bodyPr>
          <a:lstStyle>
            <a:defPPr>
              <a:defRPr lang="en-US"/>
            </a:defPPr>
            <a:lvl1pPr algn="ctr" defTabSz="914224">
              <a:defRPr sz="1500" kern="0">
                <a:gradFill>
                  <a:gsLst>
                    <a:gs pos="1250">
                      <a:schemeClr val="tx1"/>
                    </a:gs>
                    <a:gs pos="100000">
                      <a:schemeClr val="tx1"/>
                    </a:gs>
                  </a:gsLst>
                  <a:lin ang="5400000" scaled="0"/>
                </a:gradFill>
                <a:latin typeface="Segoe UI"/>
              </a:defRPr>
            </a:lvl1pPr>
          </a:lstStyle>
          <a:p>
            <a:pPr marL="0" marR="0" lvl="0" indent="0" algn="ctr" defTabSz="896214" rtl="0" eaLnBrk="1" fontAlgn="auto" latinLnBrk="0" hangingPunct="1">
              <a:lnSpc>
                <a:spcPct val="100000"/>
              </a:lnSpc>
              <a:spcBef>
                <a:spcPts val="0"/>
              </a:spcBef>
              <a:spcAft>
                <a:spcPts val="0"/>
              </a:spcAft>
              <a:buClrTx/>
              <a:buSzTx/>
              <a:buFontTx/>
              <a:buNone/>
              <a:tabLst/>
              <a:defRPr/>
            </a:pP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Which OS </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should I use?</a:t>
            </a:r>
          </a:p>
        </p:txBody>
      </p:sp>
      <p:sp>
        <p:nvSpPr>
          <p:cNvPr id="12" name="TextBox 11">
            <a:extLst>
              <a:ext uri="{FF2B5EF4-FFF2-40B4-BE49-F238E27FC236}">
                <a16:creationId xmlns:a16="http://schemas.microsoft.com/office/drawing/2014/main" id="{E99A1E4B-90D5-45BA-8172-7910977958A3}"/>
              </a:ext>
            </a:extLst>
          </p:cNvPr>
          <p:cNvSpPr txBox="1"/>
          <p:nvPr/>
        </p:nvSpPr>
        <p:spPr>
          <a:xfrm>
            <a:off x="6405154" y="3952111"/>
            <a:ext cx="4847423" cy="316812"/>
          </a:xfrm>
          <a:prstGeom prst="rect">
            <a:avLst/>
          </a:prstGeom>
          <a:noFill/>
        </p:spPr>
        <p:txBody>
          <a:bodyPr wrap="square" rtlCol="0">
            <a:spAutoFit/>
          </a:bodyPr>
          <a:lstStyle>
            <a:defPPr>
              <a:defRPr lang="en-US"/>
            </a:defPPr>
            <a:lvl1pPr algn="ctr" defTabSz="914224">
              <a:defRPr sz="1500" kern="0">
                <a:gradFill>
                  <a:gsLst>
                    <a:gs pos="1250">
                      <a:schemeClr val="tx1"/>
                    </a:gs>
                    <a:gs pos="100000">
                      <a:schemeClr val="tx1"/>
                    </a:gs>
                  </a:gsLst>
                  <a:lin ang="5400000" scaled="0"/>
                </a:gradFill>
                <a:latin typeface="Segoe UI"/>
              </a:defRPr>
            </a:lvl1pPr>
          </a:lstStyle>
          <a:p>
            <a:pPr marL="0" marR="0" lvl="0" indent="0" algn="ctr" defTabSz="896214" rtl="0" eaLnBrk="1" fontAlgn="auto" latinLnBrk="0" hangingPunct="1">
              <a:lnSpc>
                <a:spcPct val="10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How do I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deploy</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new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code</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to my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server</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t>
            </a:r>
          </a:p>
        </p:txBody>
      </p:sp>
      <p:sp>
        <p:nvSpPr>
          <p:cNvPr id="13" name="TextBox 12">
            <a:extLst>
              <a:ext uri="{FF2B5EF4-FFF2-40B4-BE49-F238E27FC236}">
                <a16:creationId xmlns:a16="http://schemas.microsoft.com/office/drawing/2014/main" id="{83DD84D6-361A-4F2C-B6EF-AEBD36AD0106}"/>
              </a:ext>
            </a:extLst>
          </p:cNvPr>
          <p:cNvSpPr txBox="1"/>
          <p:nvPr/>
        </p:nvSpPr>
        <p:spPr>
          <a:xfrm>
            <a:off x="6781453" y="4729789"/>
            <a:ext cx="4094824" cy="316812"/>
          </a:xfrm>
          <a:prstGeom prst="rect">
            <a:avLst/>
          </a:prstGeom>
          <a:noFill/>
        </p:spPr>
        <p:txBody>
          <a:bodyPr wrap="square" rtlCol="0">
            <a:spAutoFit/>
          </a:bodyPr>
          <a:lstStyle>
            <a:defPPr>
              <a:defRPr lang="en-US"/>
            </a:defPPr>
            <a:lvl1pPr algn="ctr" defTabSz="914224">
              <a:defRPr sz="1500" kern="0">
                <a:gradFill>
                  <a:gsLst>
                    <a:gs pos="1250">
                      <a:schemeClr val="tx1"/>
                    </a:gs>
                    <a:gs pos="100000">
                      <a:schemeClr val="tx1"/>
                    </a:gs>
                  </a:gsLst>
                  <a:lin ang="5400000" scaled="0"/>
                </a:gradFill>
                <a:latin typeface="Segoe UI"/>
              </a:defRPr>
            </a:lvl1pPr>
          </a:lstStyle>
          <a:p>
            <a:pPr marL="0" marR="0" lvl="0" indent="0" algn="ctr" defTabSz="896214" rtl="0" eaLnBrk="1" fontAlgn="auto" latinLnBrk="0" hangingPunct="1">
              <a:lnSpc>
                <a:spcPct val="10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Who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monitors</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my App?</a:t>
            </a:r>
          </a:p>
        </p:txBody>
      </p:sp>
      <p:grpSp>
        <p:nvGrpSpPr>
          <p:cNvPr id="14" name="Group 13">
            <a:extLst>
              <a:ext uri="{FF2B5EF4-FFF2-40B4-BE49-F238E27FC236}">
                <a16:creationId xmlns:a16="http://schemas.microsoft.com/office/drawing/2014/main" id="{01B83C4E-2176-406E-A36D-EF457824F9C1}"/>
              </a:ext>
            </a:extLst>
          </p:cNvPr>
          <p:cNvGrpSpPr/>
          <p:nvPr/>
        </p:nvGrpSpPr>
        <p:grpSpPr>
          <a:xfrm>
            <a:off x="5438841" y="4913479"/>
            <a:ext cx="1314317" cy="1314317"/>
            <a:chOff x="5547902" y="4202399"/>
            <a:chExt cx="1340672" cy="1340672"/>
          </a:xfrm>
        </p:grpSpPr>
        <p:sp>
          <p:nvSpPr>
            <p:cNvPr id="15" name="Oval 14">
              <a:extLst>
                <a:ext uri="{FF2B5EF4-FFF2-40B4-BE49-F238E27FC236}">
                  <a16:creationId xmlns:a16="http://schemas.microsoft.com/office/drawing/2014/main" id="{E65A428D-37EC-4D95-81FD-78FAF981B98B}"/>
                </a:ext>
              </a:extLst>
            </p:cNvPr>
            <p:cNvSpPr/>
            <p:nvPr/>
          </p:nvSpPr>
          <p:spPr bwMode="auto">
            <a:xfrm>
              <a:off x="5547902" y="4202399"/>
              <a:ext cx="1340672" cy="134067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6" name="Group 15">
              <a:extLst>
                <a:ext uri="{FF2B5EF4-FFF2-40B4-BE49-F238E27FC236}">
                  <a16:creationId xmlns:a16="http://schemas.microsoft.com/office/drawing/2014/main" id="{63B25243-E3FC-43C9-B004-EEB5E6F70410}"/>
                </a:ext>
              </a:extLst>
            </p:cNvPr>
            <p:cNvGrpSpPr/>
            <p:nvPr/>
          </p:nvGrpSpPr>
          <p:grpSpPr>
            <a:xfrm>
              <a:off x="5882043" y="4461171"/>
              <a:ext cx="744667" cy="794664"/>
              <a:chOff x="2084593" y="2157479"/>
              <a:chExt cx="958326" cy="1022668"/>
            </a:xfrm>
          </p:grpSpPr>
          <p:grpSp>
            <p:nvGrpSpPr>
              <p:cNvPr id="17" name="Group 4">
                <a:extLst>
                  <a:ext uri="{FF2B5EF4-FFF2-40B4-BE49-F238E27FC236}">
                    <a16:creationId xmlns:a16="http://schemas.microsoft.com/office/drawing/2014/main" id="{D1460AAD-E09A-4A45-BD1F-4023847328D0}"/>
                  </a:ext>
                </a:extLst>
              </p:cNvPr>
              <p:cNvGrpSpPr>
                <a:grpSpLocks noChangeAspect="1"/>
              </p:cNvGrpSpPr>
              <p:nvPr/>
            </p:nvGrpSpPr>
            <p:grpSpPr bwMode="auto">
              <a:xfrm>
                <a:off x="2084593" y="2157479"/>
                <a:ext cx="475727" cy="1022668"/>
                <a:chOff x="7" y="12"/>
                <a:chExt cx="167" cy="359"/>
              </a:xfrm>
            </p:grpSpPr>
            <p:sp>
              <p:nvSpPr>
                <p:cNvPr id="25" name="Rectangle 5">
                  <a:extLst>
                    <a:ext uri="{FF2B5EF4-FFF2-40B4-BE49-F238E27FC236}">
                      <a16:creationId xmlns:a16="http://schemas.microsoft.com/office/drawing/2014/main" id="{31CADAA7-6D99-42CA-BA7C-6B129536B0BE}"/>
                    </a:ext>
                  </a:extLst>
                </p:cNvPr>
                <p:cNvSpPr>
                  <a:spLocks noChangeArrowheads="1"/>
                </p:cNvSpPr>
                <p:nvPr/>
              </p:nvSpPr>
              <p:spPr bwMode="auto">
                <a:xfrm>
                  <a:off x="7" y="45"/>
                  <a:ext cx="167" cy="326"/>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6" name="Freeform 6">
                  <a:extLst>
                    <a:ext uri="{FF2B5EF4-FFF2-40B4-BE49-F238E27FC236}">
                      <a16:creationId xmlns:a16="http://schemas.microsoft.com/office/drawing/2014/main" id="{5B7065E3-23FF-4E65-8086-73B82F0DCFB6}"/>
                    </a:ext>
                  </a:extLst>
                </p:cNvPr>
                <p:cNvSpPr>
                  <a:spLocks/>
                </p:cNvSpPr>
                <p:nvPr/>
              </p:nvSpPr>
              <p:spPr bwMode="auto">
                <a:xfrm>
                  <a:off x="69" y="312"/>
                  <a:ext cx="43" cy="59"/>
                </a:xfrm>
                <a:custGeom>
                  <a:avLst/>
                  <a:gdLst>
                    <a:gd name="T0" fmla="*/ 20 w 20"/>
                    <a:gd name="T1" fmla="*/ 28 h 28"/>
                    <a:gd name="T2" fmla="*/ 20 w 20"/>
                    <a:gd name="T3" fmla="*/ 10 h 28"/>
                    <a:gd name="T4" fmla="*/ 10 w 20"/>
                    <a:gd name="T5" fmla="*/ 0 h 28"/>
                    <a:gd name="T6" fmla="*/ 0 w 20"/>
                    <a:gd name="T7" fmla="*/ 10 h 28"/>
                    <a:gd name="T8" fmla="*/ 0 w 20"/>
                    <a:gd name="T9" fmla="*/ 28 h 28"/>
                  </a:gdLst>
                  <a:ahLst/>
                  <a:cxnLst>
                    <a:cxn ang="0">
                      <a:pos x="T0" y="T1"/>
                    </a:cxn>
                    <a:cxn ang="0">
                      <a:pos x="T2" y="T3"/>
                    </a:cxn>
                    <a:cxn ang="0">
                      <a:pos x="T4" y="T5"/>
                    </a:cxn>
                    <a:cxn ang="0">
                      <a:pos x="T6" y="T7"/>
                    </a:cxn>
                    <a:cxn ang="0">
                      <a:pos x="T8" y="T9"/>
                    </a:cxn>
                  </a:cxnLst>
                  <a:rect l="0" t="0" r="r" b="b"/>
                  <a:pathLst>
                    <a:path w="20" h="28">
                      <a:moveTo>
                        <a:pt x="20" y="28"/>
                      </a:moveTo>
                      <a:cubicBezTo>
                        <a:pt x="20" y="10"/>
                        <a:pt x="20" y="10"/>
                        <a:pt x="20" y="10"/>
                      </a:cubicBezTo>
                      <a:cubicBezTo>
                        <a:pt x="20" y="5"/>
                        <a:pt x="15" y="0"/>
                        <a:pt x="10" y="0"/>
                      </a:cubicBezTo>
                      <a:cubicBezTo>
                        <a:pt x="5" y="0"/>
                        <a:pt x="0" y="5"/>
                        <a:pt x="0" y="10"/>
                      </a:cubicBezTo>
                      <a:cubicBezTo>
                        <a:pt x="0" y="28"/>
                        <a:pt x="0" y="28"/>
                        <a:pt x="0" y="28"/>
                      </a:cubicBez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7" name="Rectangle 7">
                  <a:extLst>
                    <a:ext uri="{FF2B5EF4-FFF2-40B4-BE49-F238E27FC236}">
                      <a16:creationId xmlns:a16="http://schemas.microsoft.com/office/drawing/2014/main" id="{5AA91B8C-A134-47E4-B272-0477C47E4270}"/>
                    </a:ext>
                  </a:extLst>
                </p:cNvPr>
                <p:cNvSpPr>
                  <a:spLocks noChangeArrowheads="1"/>
                </p:cNvSpPr>
                <p:nvPr/>
              </p:nvSpPr>
              <p:spPr bwMode="auto">
                <a:xfrm>
                  <a:off x="42" y="232"/>
                  <a:ext cx="25" cy="2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8" name="Rectangle 8">
                  <a:extLst>
                    <a:ext uri="{FF2B5EF4-FFF2-40B4-BE49-F238E27FC236}">
                      <a16:creationId xmlns:a16="http://schemas.microsoft.com/office/drawing/2014/main" id="{EA1FD28E-A147-426C-90DD-8BAD470FDDFC}"/>
                    </a:ext>
                  </a:extLst>
                </p:cNvPr>
                <p:cNvSpPr>
                  <a:spLocks noChangeArrowheads="1"/>
                </p:cNvSpPr>
                <p:nvPr/>
              </p:nvSpPr>
              <p:spPr bwMode="auto">
                <a:xfrm>
                  <a:off x="114" y="232"/>
                  <a:ext cx="26" cy="2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9" name="Rectangle 9">
                  <a:extLst>
                    <a:ext uri="{FF2B5EF4-FFF2-40B4-BE49-F238E27FC236}">
                      <a16:creationId xmlns:a16="http://schemas.microsoft.com/office/drawing/2014/main" id="{DCBA454F-9534-4EFE-BCBA-FD7A03AE7437}"/>
                    </a:ext>
                  </a:extLst>
                </p:cNvPr>
                <p:cNvSpPr>
                  <a:spLocks noChangeArrowheads="1"/>
                </p:cNvSpPr>
                <p:nvPr/>
              </p:nvSpPr>
              <p:spPr bwMode="auto">
                <a:xfrm>
                  <a:off x="42" y="164"/>
                  <a:ext cx="25" cy="2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0" name="Rectangle 10">
                  <a:extLst>
                    <a:ext uri="{FF2B5EF4-FFF2-40B4-BE49-F238E27FC236}">
                      <a16:creationId xmlns:a16="http://schemas.microsoft.com/office/drawing/2014/main" id="{DE9CAAC1-6167-48DD-9817-962F3343BE61}"/>
                    </a:ext>
                  </a:extLst>
                </p:cNvPr>
                <p:cNvSpPr>
                  <a:spLocks noChangeArrowheads="1"/>
                </p:cNvSpPr>
                <p:nvPr/>
              </p:nvSpPr>
              <p:spPr bwMode="auto">
                <a:xfrm>
                  <a:off x="114" y="164"/>
                  <a:ext cx="26" cy="2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1" name="Rectangle 11">
                  <a:extLst>
                    <a:ext uri="{FF2B5EF4-FFF2-40B4-BE49-F238E27FC236}">
                      <a16:creationId xmlns:a16="http://schemas.microsoft.com/office/drawing/2014/main" id="{15A3A2AC-E240-46D0-A6EC-3A4EC1E77CB0}"/>
                    </a:ext>
                  </a:extLst>
                </p:cNvPr>
                <p:cNvSpPr>
                  <a:spLocks noChangeArrowheads="1"/>
                </p:cNvSpPr>
                <p:nvPr/>
              </p:nvSpPr>
              <p:spPr bwMode="auto">
                <a:xfrm>
                  <a:off x="42" y="98"/>
                  <a:ext cx="25" cy="24"/>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2" name="Rectangle 12">
                  <a:extLst>
                    <a:ext uri="{FF2B5EF4-FFF2-40B4-BE49-F238E27FC236}">
                      <a16:creationId xmlns:a16="http://schemas.microsoft.com/office/drawing/2014/main" id="{705C7EBF-65E8-402B-B39F-7BE7CE644CD9}"/>
                    </a:ext>
                  </a:extLst>
                </p:cNvPr>
                <p:cNvSpPr>
                  <a:spLocks noChangeArrowheads="1"/>
                </p:cNvSpPr>
                <p:nvPr/>
              </p:nvSpPr>
              <p:spPr bwMode="auto">
                <a:xfrm>
                  <a:off x="114" y="98"/>
                  <a:ext cx="26" cy="24"/>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3" name="Rectangle 13">
                  <a:extLst>
                    <a:ext uri="{FF2B5EF4-FFF2-40B4-BE49-F238E27FC236}">
                      <a16:creationId xmlns:a16="http://schemas.microsoft.com/office/drawing/2014/main" id="{1107889B-B720-42CD-9519-A50BFD348F36}"/>
                    </a:ext>
                  </a:extLst>
                </p:cNvPr>
                <p:cNvSpPr>
                  <a:spLocks noChangeArrowheads="1"/>
                </p:cNvSpPr>
                <p:nvPr/>
              </p:nvSpPr>
              <p:spPr bwMode="auto">
                <a:xfrm>
                  <a:off x="31" y="12"/>
                  <a:ext cx="47" cy="33"/>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18" name="Group 17">
                <a:extLst>
                  <a:ext uri="{FF2B5EF4-FFF2-40B4-BE49-F238E27FC236}">
                    <a16:creationId xmlns:a16="http://schemas.microsoft.com/office/drawing/2014/main" id="{DEE3892F-A4D3-4031-A651-F69165244A60}"/>
                  </a:ext>
                </a:extLst>
              </p:cNvPr>
              <p:cNvGrpSpPr/>
              <p:nvPr/>
            </p:nvGrpSpPr>
            <p:grpSpPr>
              <a:xfrm>
                <a:off x="2561534" y="2758439"/>
                <a:ext cx="475727" cy="421466"/>
                <a:chOff x="2779974" y="2727959"/>
                <a:chExt cx="475727" cy="421466"/>
              </a:xfrm>
            </p:grpSpPr>
            <p:sp>
              <p:nvSpPr>
                <p:cNvPr id="20" name="Rectangle 5">
                  <a:extLst>
                    <a:ext uri="{FF2B5EF4-FFF2-40B4-BE49-F238E27FC236}">
                      <a16:creationId xmlns:a16="http://schemas.microsoft.com/office/drawing/2014/main" id="{DE67481E-FA72-40F6-B007-C9A018F8CCCF}"/>
                    </a:ext>
                  </a:extLst>
                </p:cNvPr>
                <p:cNvSpPr>
                  <a:spLocks noChangeArrowheads="1"/>
                </p:cNvSpPr>
                <p:nvPr/>
              </p:nvSpPr>
              <p:spPr bwMode="auto">
                <a:xfrm>
                  <a:off x="2779974" y="2727959"/>
                  <a:ext cx="475727" cy="42146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1" name="Freeform 6">
                  <a:extLst>
                    <a:ext uri="{FF2B5EF4-FFF2-40B4-BE49-F238E27FC236}">
                      <a16:creationId xmlns:a16="http://schemas.microsoft.com/office/drawing/2014/main" id="{AC2DFF19-E619-4FC9-94C0-0776727C26ED}"/>
                    </a:ext>
                  </a:extLst>
                </p:cNvPr>
                <p:cNvSpPr>
                  <a:spLocks/>
                </p:cNvSpPr>
                <p:nvPr/>
              </p:nvSpPr>
              <p:spPr bwMode="auto">
                <a:xfrm>
                  <a:off x="3058191" y="2981354"/>
                  <a:ext cx="122493" cy="168071"/>
                </a:xfrm>
                <a:custGeom>
                  <a:avLst/>
                  <a:gdLst>
                    <a:gd name="T0" fmla="*/ 20 w 20"/>
                    <a:gd name="T1" fmla="*/ 28 h 28"/>
                    <a:gd name="T2" fmla="*/ 20 w 20"/>
                    <a:gd name="T3" fmla="*/ 10 h 28"/>
                    <a:gd name="T4" fmla="*/ 10 w 20"/>
                    <a:gd name="T5" fmla="*/ 0 h 28"/>
                    <a:gd name="T6" fmla="*/ 0 w 20"/>
                    <a:gd name="T7" fmla="*/ 10 h 28"/>
                    <a:gd name="T8" fmla="*/ 0 w 20"/>
                    <a:gd name="T9" fmla="*/ 28 h 28"/>
                  </a:gdLst>
                  <a:ahLst/>
                  <a:cxnLst>
                    <a:cxn ang="0">
                      <a:pos x="T0" y="T1"/>
                    </a:cxn>
                    <a:cxn ang="0">
                      <a:pos x="T2" y="T3"/>
                    </a:cxn>
                    <a:cxn ang="0">
                      <a:pos x="T4" y="T5"/>
                    </a:cxn>
                    <a:cxn ang="0">
                      <a:pos x="T6" y="T7"/>
                    </a:cxn>
                    <a:cxn ang="0">
                      <a:pos x="T8" y="T9"/>
                    </a:cxn>
                  </a:cxnLst>
                  <a:rect l="0" t="0" r="r" b="b"/>
                  <a:pathLst>
                    <a:path w="20" h="28">
                      <a:moveTo>
                        <a:pt x="20" y="28"/>
                      </a:moveTo>
                      <a:cubicBezTo>
                        <a:pt x="20" y="10"/>
                        <a:pt x="20" y="10"/>
                        <a:pt x="20" y="10"/>
                      </a:cubicBezTo>
                      <a:cubicBezTo>
                        <a:pt x="20" y="5"/>
                        <a:pt x="15" y="0"/>
                        <a:pt x="10" y="0"/>
                      </a:cubicBezTo>
                      <a:cubicBezTo>
                        <a:pt x="5" y="0"/>
                        <a:pt x="0" y="5"/>
                        <a:pt x="0" y="10"/>
                      </a:cubicBezTo>
                      <a:cubicBezTo>
                        <a:pt x="0" y="28"/>
                        <a:pt x="0" y="28"/>
                        <a:pt x="0" y="28"/>
                      </a:cubicBez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2" name="Rectangle 7">
                  <a:extLst>
                    <a:ext uri="{FF2B5EF4-FFF2-40B4-BE49-F238E27FC236}">
                      <a16:creationId xmlns:a16="http://schemas.microsoft.com/office/drawing/2014/main" id="{AA494B63-B371-4EC6-9018-B76A8AA11AB5}"/>
                    </a:ext>
                  </a:extLst>
                </p:cNvPr>
                <p:cNvSpPr>
                  <a:spLocks noChangeArrowheads="1"/>
                </p:cNvSpPr>
                <p:nvPr/>
              </p:nvSpPr>
              <p:spPr bwMode="auto">
                <a:xfrm>
                  <a:off x="2879677" y="2829662"/>
                  <a:ext cx="71217" cy="71216"/>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3" name="Rectangle 8">
                  <a:extLst>
                    <a:ext uri="{FF2B5EF4-FFF2-40B4-BE49-F238E27FC236}">
                      <a16:creationId xmlns:a16="http://schemas.microsoft.com/office/drawing/2014/main" id="{739474E3-D6E3-422B-90A0-F5F2738C2A82}"/>
                    </a:ext>
                  </a:extLst>
                </p:cNvPr>
                <p:cNvSpPr>
                  <a:spLocks noChangeArrowheads="1"/>
                </p:cNvSpPr>
                <p:nvPr/>
              </p:nvSpPr>
              <p:spPr bwMode="auto">
                <a:xfrm>
                  <a:off x="3084781" y="2829662"/>
                  <a:ext cx="74065" cy="71216"/>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4" name="Rectangle 9">
                  <a:extLst>
                    <a:ext uri="{FF2B5EF4-FFF2-40B4-BE49-F238E27FC236}">
                      <a16:creationId xmlns:a16="http://schemas.microsoft.com/office/drawing/2014/main" id="{FB20C0CD-E796-49DA-935F-148AA6A57365}"/>
                    </a:ext>
                  </a:extLst>
                </p:cNvPr>
                <p:cNvSpPr>
                  <a:spLocks noChangeArrowheads="1"/>
                </p:cNvSpPr>
                <p:nvPr/>
              </p:nvSpPr>
              <p:spPr bwMode="auto">
                <a:xfrm>
                  <a:off x="2879677" y="3004253"/>
                  <a:ext cx="71217" cy="71216"/>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19" name="Isosceles Triangle 18">
                <a:extLst>
                  <a:ext uri="{FF2B5EF4-FFF2-40B4-BE49-F238E27FC236}">
                    <a16:creationId xmlns:a16="http://schemas.microsoft.com/office/drawing/2014/main" id="{F8EBFB9F-2BA9-4D50-9CF0-9B8FD154DDE5}"/>
                  </a:ext>
                </a:extLst>
              </p:cNvPr>
              <p:cNvSpPr/>
              <p:nvPr/>
            </p:nvSpPr>
            <p:spPr bwMode="auto">
              <a:xfrm>
                <a:off x="2560320" y="2537142"/>
                <a:ext cx="482599" cy="221297"/>
              </a:xfrm>
              <a:prstGeom prst="triangle">
                <a:avLst>
                  <a:gd name="adj" fmla="val 0"/>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353535"/>
                  </a:solidFill>
                  <a:effectLst/>
                  <a:uLnTx/>
                  <a:uFillTx/>
                  <a:latin typeface="Segoe UI Semilight"/>
                  <a:ea typeface="+mn-ea"/>
                  <a:cs typeface="+mn-cs"/>
                </a:endParaRPr>
              </a:p>
            </p:txBody>
          </p:sp>
        </p:grpSp>
      </p:grpSp>
      <p:grpSp>
        <p:nvGrpSpPr>
          <p:cNvPr id="34" name="Group 33">
            <a:extLst>
              <a:ext uri="{FF2B5EF4-FFF2-40B4-BE49-F238E27FC236}">
                <a16:creationId xmlns:a16="http://schemas.microsoft.com/office/drawing/2014/main" id="{94ACB318-E0CC-40D8-A82D-36BF884F7265}"/>
              </a:ext>
            </a:extLst>
          </p:cNvPr>
          <p:cNvGrpSpPr/>
          <p:nvPr/>
        </p:nvGrpSpPr>
        <p:grpSpPr>
          <a:xfrm>
            <a:off x="5438841" y="2481298"/>
            <a:ext cx="1314317" cy="1314317"/>
            <a:chOff x="5547902" y="2127586"/>
            <a:chExt cx="1340672" cy="1340672"/>
          </a:xfrm>
        </p:grpSpPr>
        <p:sp>
          <p:nvSpPr>
            <p:cNvPr id="35" name="Oval 34">
              <a:extLst>
                <a:ext uri="{FF2B5EF4-FFF2-40B4-BE49-F238E27FC236}">
                  <a16:creationId xmlns:a16="http://schemas.microsoft.com/office/drawing/2014/main" id="{A6250F6B-A2AA-4764-982D-6D816EC80191}"/>
                </a:ext>
              </a:extLst>
            </p:cNvPr>
            <p:cNvSpPr/>
            <p:nvPr/>
          </p:nvSpPr>
          <p:spPr bwMode="auto">
            <a:xfrm>
              <a:off x="5547902" y="2127586"/>
              <a:ext cx="1340672" cy="134067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36" name="Group 16">
              <a:extLst>
                <a:ext uri="{FF2B5EF4-FFF2-40B4-BE49-F238E27FC236}">
                  <a16:creationId xmlns:a16="http://schemas.microsoft.com/office/drawing/2014/main" id="{119DD7A9-325F-493C-8843-EC3B3A38F41F}"/>
                </a:ext>
              </a:extLst>
            </p:cNvPr>
            <p:cNvGrpSpPr>
              <a:grpSpLocks noChangeAspect="1"/>
            </p:cNvGrpSpPr>
            <p:nvPr/>
          </p:nvGrpSpPr>
          <p:grpSpPr bwMode="auto">
            <a:xfrm>
              <a:off x="5824049" y="2333627"/>
              <a:ext cx="770389" cy="891106"/>
              <a:chOff x="13" y="7"/>
              <a:chExt cx="351" cy="406"/>
            </a:xfrm>
          </p:grpSpPr>
          <p:sp>
            <p:nvSpPr>
              <p:cNvPr id="37" name="Freeform 17">
                <a:extLst>
                  <a:ext uri="{FF2B5EF4-FFF2-40B4-BE49-F238E27FC236}">
                    <a16:creationId xmlns:a16="http://schemas.microsoft.com/office/drawing/2014/main" id="{64B59EB9-0B29-4096-A374-FFC7DAD9E902}"/>
                  </a:ext>
                </a:extLst>
              </p:cNvPr>
              <p:cNvSpPr>
                <a:spLocks/>
              </p:cNvSpPr>
              <p:nvPr/>
            </p:nvSpPr>
            <p:spPr bwMode="auto">
              <a:xfrm>
                <a:off x="212" y="199"/>
                <a:ext cx="152" cy="176"/>
              </a:xfrm>
              <a:custGeom>
                <a:avLst/>
                <a:gdLst>
                  <a:gd name="T0" fmla="*/ 0 w 152"/>
                  <a:gd name="T1" fmla="*/ 45 h 176"/>
                  <a:gd name="T2" fmla="*/ 76 w 152"/>
                  <a:gd name="T3" fmla="*/ 0 h 176"/>
                  <a:gd name="T4" fmla="*/ 152 w 152"/>
                  <a:gd name="T5" fmla="*/ 45 h 176"/>
                  <a:gd name="T6" fmla="*/ 152 w 152"/>
                  <a:gd name="T7" fmla="*/ 131 h 176"/>
                  <a:gd name="T8" fmla="*/ 76 w 152"/>
                  <a:gd name="T9" fmla="*/ 176 h 176"/>
                  <a:gd name="T10" fmla="*/ 0 w 152"/>
                  <a:gd name="T11" fmla="*/ 131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1"/>
                    </a:lnTo>
                    <a:lnTo>
                      <a:pt x="76" y="176"/>
                    </a:lnTo>
                    <a:lnTo>
                      <a:pt x="0" y="131"/>
                    </a:lnTo>
                    <a:lnTo>
                      <a:pt x="0" y="45"/>
                    </a:ln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8" name="Freeform 18">
                <a:extLst>
                  <a:ext uri="{FF2B5EF4-FFF2-40B4-BE49-F238E27FC236}">
                    <a16:creationId xmlns:a16="http://schemas.microsoft.com/office/drawing/2014/main" id="{59925E8B-9A56-4213-9F10-ED7FC504DF7C}"/>
                  </a:ext>
                </a:extLst>
              </p:cNvPr>
              <p:cNvSpPr>
                <a:spLocks/>
              </p:cNvSpPr>
              <p:nvPr/>
            </p:nvSpPr>
            <p:spPr bwMode="auto">
              <a:xfrm>
                <a:off x="212" y="244"/>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9" name="Line 19">
                <a:extLst>
                  <a:ext uri="{FF2B5EF4-FFF2-40B4-BE49-F238E27FC236}">
                    <a16:creationId xmlns:a16="http://schemas.microsoft.com/office/drawing/2014/main" id="{AAB754AA-CFE8-4059-ABB6-58F183A179EB}"/>
                  </a:ext>
                </a:extLst>
              </p:cNvPr>
              <p:cNvSpPr>
                <a:spLocks noChangeShapeType="1"/>
              </p:cNvSpPr>
              <p:nvPr/>
            </p:nvSpPr>
            <p:spPr bwMode="auto">
              <a:xfrm>
                <a:off x="288" y="282"/>
                <a:ext cx="0" cy="93"/>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0" name="Freeform 20">
                <a:extLst>
                  <a:ext uri="{FF2B5EF4-FFF2-40B4-BE49-F238E27FC236}">
                    <a16:creationId xmlns:a16="http://schemas.microsoft.com/office/drawing/2014/main" id="{C12D21DA-5FF7-47F7-9694-E456AE172CF4}"/>
                  </a:ext>
                </a:extLst>
              </p:cNvPr>
              <p:cNvSpPr>
                <a:spLocks/>
              </p:cNvSpPr>
              <p:nvPr/>
            </p:nvSpPr>
            <p:spPr bwMode="auto">
              <a:xfrm>
                <a:off x="13" y="199"/>
                <a:ext cx="152" cy="176"/>
              </a:xfrm>
              <a:custGeom>
                <a:avLst/>
                <a:gdLst>
                  <a:gd name="T0" fmla="*/ 0 w 152"/>
                  <a:gd name="T1" fmla="*/ 45 h 176"/>
                  <a:gd name="T2" fmla="*/ 76 w 152"/>
                  <a:gd name="T3" fmla="*/ 0 h 176"/>
                  <a:gd name="T4" fmla="*/ 152 w 152"/>
                  <a:gd name="T5" fmla="*/ 45 h 176"/>
                  <a:gd name="T6" fmla="*/ 152 w 152"/>
                  <a:gd name="T7" fmla="*/ 131 h 176"/>
                  <a:gd name="T8" fmla="*/ 76 w 152"/>
                  <a:gd name="T9" fmla="*/ 176 h 176"/>
                  <a:gd name="T10" fmla="*/ 0 w 152"/>
                  <a:gd name="T11" fmla="*/ 131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1"/>
                    </a:lnTo>
                    <a:lnTo>
                      <a:pt x="76" y="176"/>
                    </a:lnTo>
                    <a:lnTo>
                      <a:pt x="0" y="131"/>
                    </a:lnTo>
                    <a:lnTo>
                      <a:pt x="0" y="45"/>
                    </a:ln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1" name="Freeform 21">
                <a:extLst>
                  <a:ext uri="{FF2B5EF4-FFF2-40B4-BE49-F238E27FC236}">
                    <a16:creationId xmlns:a16="http://schemas.microsoft.com/office/drawing/2014/main" id="{5DFB12CB-7D58-44B8-A751-018EDD39E0C8}"/>
                  </a:ext>
                </a:extLst>
              </p:cNvPr>
              <p:cNvSpPr>
                <a:spLocks/>
              </p:cNvSpPr>
              <p:nvPr/>
            </p:nvSpPr>
            <p:spPr bwMode="auto">
              <a:xfrm>
                <a:off x="13" y="244"/>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2" name="Line 22">
                <a:extLst>
                  <a:ext uri="{FF2B5EF4-FFF2-40B4-BE49-F238E27FC236}">
                    <a16:creationId xmlns:a16="http://schemas.microsoft.com/office/drawing/2014/main" id="{F0291072-17AF-49F4-A732-041A47154AAC}"/>
                  </a:ext>
                </a:extLst>
              </p:cNvPr>
              <p:cNvSpPr>
                <a:spLocks noChangeShapeType="1"/>
              </p:cNvSpPr>
              <p:nvPr/>
            </p:nvSpPr>
            <p:spPr bwMode="auto">
              <a:xfrm>
                <a:off x="89" y="282"/>
                <a:ext cx="0" cy="93"/>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3" name="Freeform 23">
                <a:extLst>
                  <a:ext uri="{FF2B5EF4-FFF2-40B4-BE49-F238E27FC236}">
                    <a16:creationId xmlns:a16="http://schemas.microsoft.com/office/drawing/2014/main" id="{8DF6C5B4-8FA1-4C2F-9B2E-09541C75064E}"/>
                  </a:ext>
                </a:extLst>
              </p:cNvPr>
              <p:cNvSpPr>
                <a:spLocks/>
              </p:cNvSpPr>
              <p:nvPr/>
            </p:nvSpPr>
            <p:spPr bwMode="auto">
              <a:xfrm>
                <a:off x="106" y="364"/>
                <a:ext cx="163" cy="49"/>
              </a:xfrm>
              <a:custGeom>
                <a:avLst/>
                <a:gdLst>
                  <a:gd name="T0" fmla="*/ 163 w 163"/>
                  <a:gd name="T1" fmla="*/ 2 h 49"/>
                  <a:gd name="T2" fmla="*/ 83 w 163"/>
                  <a:gd name="T3" fmla="*/ 49 h 49"/>
                  <a:gd name="T4" fmla="*/ 0 w 163"/>
                  <a:gd name="T5" fmla="*/ 0 h 49"/>
                </a:gdLst>
                <a:ahLst/>
                <a:cxnLst>
                  <a:cxn ang="0">
                    <a:pos x="T0" y="T1"/>
                  </a:cxn>
                  <a:cxn ang="0">
                    <a:pos x="T2" y="T3"/>
                  </a:cxn>
                  <a:cxn ang="0">
                    <a:pos x="T4" y="T5"/>
                  </a:cxn>
                </a:cxnLst>
                <a:rect l="0" t="0" r="r" b="b"/>
                <a:pathLst>
                  <a:path w="163" h="49">
                    <a:moveTo>
                      <a:pt x="163" y="2"/>
                    </a:moveTo>
                    <a:lnTo>
                      <a:pt x="83" y="49"/>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4" name="Freeform 24">
                <a:extLst>
                  <a:ext uri="{FF2B5EF4-FFF2-40B4-BE49-F238E27FC236}">
                    <a16:creationId xmlns:a16="http://schemas.microsoft.com/office/drawing/2014/main" id="{9A112572-B026-4A02-A6E9-86D3D3BA362A}"/>
                  </a:ext>
                </a:extLst>
              </p:cNvPr>
              <p:cNvSpPr>
                <a:spLocks/>
              </p:cNvSpPr>
              <p:nvPr/>
            </p:nvSpPr>
            <p:spPr bwMode="auto">
              <a:xfrm>
                <a:off x="113" y="7"/>
                <a:ext cx="152" cy="176"/>
              </a:xfrm>
              <a:custGeom>
                <a:avLst/>
                <a:gdLst>
                  <a:gd name="T0" fmla="*/ 0 w 152"/>
                  <a:gd name="T1" fmla="*/ 45 h 176"/>
                  <a:gd name="T2" fmla="*/ 76 w 152"/>
                  <a:gd name="T3" fmla="*/ 0 h 176"/>
                  <a:gd name="T4" fmla="*/ 152 w 152"/>
                  <a:gd name="T5" fmla="*/ 45 h 176"/>
                  <a:gd name="T6" fmla="*/ 152 w 152"/>
                  <a:gd name="T7" fmla="*/ 133 h 176"/>
                  <a:gd name="T8" fmla="*/ 76 w 152"/>
                  <a:gd name="T9" fmla="*/ 176 h 176"/>
                  <a:gd name="T10" fmla="*/ 0 w 152"/>
                  <a:gd name="T11" fmla="*/ 133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3"/>
                    </a:lnTo>
                    <a:lnTo>
                      <a:pt x="76" y="176"/>
                    </a:lnTo>
                    <a:lnTo>
                      <a:pt x="0" y="133"/>
                    </a:lnTo>
                    <a:lnTo>
                      <a:pt x="0" y="45"/>
                    </a:ln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5" name="Freeform 25">
                <a:extLst>
                  <a:ext uri="{FF2B5EF4-FFF2-40B4-BE49-F238E27FC236}">
                    <a16:creationId xmlns:a16="http://schemas.microsoft.com/office/drawing/2014/main" id="{5922D35F-656A-4A06-8FE8-269FFA93146E}"/>
                  </a:ext>
                </a:extLst>
              </p:cNvPr>
              <p:cNvSpPr>
                <a:spLocks/>
              </p:cNvSpPr>
              <p:nvPr/>
            </p:nvSpPr>
            <p:spPr bwMode="auto">
              <a:xfrm>
                <a:off x="113" y="52"/>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6" name="Line 26">
                <a:extLst>
                  <a:ext uri="{FF2B5EF4-FFF2-40B4-BE49-F238E27FC236}">
                    <a16:creationId xmlns:a16="http://schemas.microsoft.com/office/drawing/2014/main" id="{2319B392-D85F-4646-BCA0-988DED84AD3E}"/>
                  </a:ext>
                </a:extLst>
              </p:cNvPr>
              <p:cNvSpPr>
                <a:spLocks noChangeShapeType="1"/>
              </p:cNvSpPr>
              <p:nvPr/>
            </p:nvSpPr>
            <p:spPr bwMode="auto">
              <a:xfrm>
                <a:off x="189" y="96"/>
                <a:ext cx="0" cy="87"/>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7" name="Freeform 27">
                <a:extLst>
                  <a:ext uri="{FF2B5EF4-FFF2-40B4-BE49-F238E27FC236}">
                    <a16:creationId xmlns:a16="http://schemas.microsoft.com/office/drawing/2014/main" id="{269143ED-8F6D-42DE-AA6B-98EEAAFC3142}"/>
                  </a:ext>
                </a:extLst>
              </p:cNvPr>
              <p:cNvSpPr>
                <a:spLocks/>
              </p:cNvSpPr>
              <p:nvPr/>
            </p:nvSpPr>
            <p:spPr bwMode="auto">
              <a:xfrm>
                <a:off x="265" y="92"/>
                <a:ext cx="82" cy="141"/>
              </a:xfrm>
              <a:custGeom>
                <a:avLst/>
                <a:gdLst>
                  <a:gd name="T0" fmla="*/ 0 w 82"/>
                  <a:gd name="T1" fmla="*/ 0 h 141"/>
                  <a:gd name="T2" fmla="*/ 82 w 82"/>
                  <a:gd name="T3" fmla="*/ 46 h 141"/>
                  <a:gd name="T4" fmla="*/ 82 w 82"/>
                  <a:gd name="T5" fmla="*/ 141 h 141"/>
                </a:gdLst>
                <a:ahLst/>
                <a:cxnLst>
                  <a:cxn ang="0">
                    <a:pos x="T0" y="T1"/>
                  </a:cxn>
                  <a:cxn ang="0">
                    <a:pos x="T2" y="T3"/>
                  </a:cxn>
                  <a:cxn ang="0">
                    <a:pos x="T4" y="T5"/>
                  </a:cxn>
                </a:cxnLst>
                <a:rect l="0" t="0" r="r" b="b"/>
                <a:pathLst>
                  <a:path w="82" h="141">
                    <a:moveTo>
                      <a:pt x="0" y="0"/>
                    </a:moveTo>
                    <a:lnTo>
                      <a:pt x="82" y="46"/>
                    </a:lnTo>
                    <a:lnTo>
                      <a:pt x="82" y="141"/>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8" name="Freeform 28">
                <a:extLst>
                  <a:ext uri="{FF2B5EF4-FFF2-40B4-BE49-F238E27FC236}">
                    <a16:creationId xmlns:a16="http://schemas.microsoft.com/office/drawing/2014/main" id="{B32C2489-CEF5-4639-9AAD-88DF827DDDFF}"/>
                  </a:ext>
                </a:extLst>
              </p:cNvPr>
              <p:cNvSpPr>
                <a:spLocks/>
              </p:cNvSpPr>
              <p:nvPr/>
            </p:nvSpPr>
            <p:spPr bwMode="auto">
              <a:xfrm>
                <a:off x="30" y="92"/>
                <a:ext cx="83" cy="141"/>
              </a:xfrm>
              <a:custGeom>
                <a:avLst/>
                <a:gdLst>
                  <a:gd name="T0" fmla="*/ 0 w 83"/>
                  <a:gd name="T1" fmla="*/ 141 h 141"/>
                  <a:gd name="T2" fmla="*/ 0 w 83"/>
                  <a:gd name="T3" fmla="*/ 46 h 141"/>
                  <a:gd name="T4" fmla="*/ 83 w 83"/>
                  <a:gd name="T5" fmla="*/ 0 h 141"/>
                </a:gdLst>
                <a:ahLst/>
                <a:cxnLst>
                  <a:cxn ang="0">
                    <a:pos x="T0" y="T1"/>
                  </a:cxn>
                  <a:cxn ang="0">
                    <a:pos x="T2" y="T3"/>
                  </a:cxn>
                  <a:cxn ang="0">
                    <a:pos x="T4" y="T5"/>
                  </a:cxn>
                </a:cxnLst>
                <a:rect l="0" t="0" r="r" b="b"/>
                <a:pathLst>
                  <a:path w="83" h="141">
                    <a:moveTo>
                      <a:pt x="0" y="141"/>
                    </a:moveTo>
                    <a:lnTo>
                      <a:pt x="0" y="46"/>
                    </a:lnTo>
                    <a:lnTo>
                      <a:pt x="83"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grpSp>
      <p:grpSp>
        <p:nvGrpSpPr>
          <p:cNvPr id="49" name="Group 48">
            <a:extLst>
              <a:ext uri="{FF2B5EF4-FFF2-40B4-BE49-F238E27FC236}">
                <a16:creationId xmlns:a16="http://schemas.microsoft.com/office/drawing/2014/main" id="{26E739B8-97BE-48A2-9061-ECAC9930C6D7}"/>
              </a:ext>
            </a:extLst>
          </p:cNvPr>
          <p:cNvGrpSpPr/>
          <p:nvPr/>
        </p:nvGrpSpPr>
        <p:grpSpPr>
          <a:xfrm>
            <a:off x="2720597" y="2481298"/>
            <a:ext cx="1314317" cy="1314317"/>
            <a:chOff x="2775150" y="2127586"/>
            <a:chExt cx="1340672" cy="1340672"/>
          </a:xfrm>
        </p:grpSpPr>
        <p:sp>
          <p:nvSpPr>
            <p:cNvPr id="50" name="Oval 49">
              <a:extLst>
                <a:ext uri="{FF2B5EF4-FFF2-40B4-BE49-F238E27FC236}">
                  <a16:creationId xmlns:a16="http://schemas.microsoft.com/office/drawing/2014/main" id="{79369806-353F-4FBC-B78B-0BE8454B3DC1}"/>
                </a:ext>
              </a:extLst>
            </p:cNvPr>
            <p:cNvSpPr/>
            <p:nvPr/>
          </p:nvSpPr>
          <p:spPr bwMode="auto">
            <a:xfrm>
              <a:off x="2775150" y="2127586"/>
              <a:ext cx="1340672" cy="134067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1" name="Freeform 5">
              <a:extLst>
                <a:ext uri="{FF2B5EF4-FFF2-40B4-BE49-F238E27FC236}">
                  <a16:creationId xmlns:a16="http://schemas.microsoft.com/office/drawing/2014/main" id="{38D87F59-593A-4E84-AAC2-3D59A09028B2}"/>
                </a:ext>
              </a:extLst>
            </p:cNvPr>
            <p:cNvSpPr>
              <a:spLocks noEditPoints="1"/>
            </p:cNvSpPr>
            <p:nvPr/>
          </p:nvSpPr>
          <p:spPr bwMode="auto">
            <a:xfrm>
              <a:off x="3028228" y="2365339"/>
              <a:ext cx="794968" cy="855843"/>
            </a:xfrm>
            <a:custGeom>
              <a:avLst/>
              <a:gdLst>
                <a:gd name="T0" fmla="*/ 8 w 104"/>
                <a:gd name="T1" fmla="*/ 112 h 112"/>
                <a:gd name="T2" fmla="*/ 92 w 104"/>
                <a:gd name="T3" fmla="*/ 112 h 112"/>
                <a:gd name="T4" fmla="*/ 100 w 104"/>
                <a:gd name="T5" fmla="*/ 112 h 112"/>
                <a:gd name="T6" fmla="*/ 104 w 104"/>
                <a:gd name="T7" fmla="*/ 40 h 112"/>
                <a:gd name="T8" fmla="*/ 72 w 104"/>
                <a:gd name="T9" fmla="*/ 24 h 112"/>
                <a:gd name="T10" fmla="*/ 68 w 104"/>
                <a:gd name="T11" fmla="*/ 0 h 112"/>
                <a:gd name="T12" fmla="*/ 40 w 104"/>
                <a:gd name="T13" fmla="*/ 0 h 112"/>
                <a:gd name="T14" fmla="*/ 32 w 104"/>
                <a:gd name="T15" fmla="*/ 0 h 112"/>
                <a:gd name="T16" fmla="*/ 0 w 104"/>
                <a:gd name="T17" fmla="*/ 24 h 112"/>
                <a:gd name="T18" fmla="*/ 4 w 104"/>
                <a:gd name="T19" fmla="*/ 50 h 112"/>
                <a:gd name="T20" fmla="*/ 28 w 104"/>
                <a:gd name="T21" fmla="*/ 72 h 112"/>
                <a:gd name="T22" fmla="*/ 48 w 104"/>
                <a:gd name="T23" fmla="*/ 104 h 112"/>
                <a:gd name="T24" fmla="*/ 28 w 104"/>
                <a:gd name="T25" fmla="*/ 72 h 112"/>
                <a:gd name="T26" fmla="*/ 76 w 104"/>
                <a:gd name="T27" fmla="*/ 104 h 112"/>
                <a:gd name="T28" fmla="*/ 56 w 104"/>
                <a:gd name="T29" fmla="*/ 72 h 112"/>
                <a:gd name="T30" fmla="*/ 84 w 104"/>
                <a:gd name="T31" fmla="*/ 104 h 112"/>
                <a:gd name="T32" fmla="*/ 84 w 104"/>
                <a:gd name="T33" fmla="*/ 68 h 112"/>
                <a:gd name="T34" fmla="*/ 28 w 104"/>
                <a:gd name="T35" fmla="*/ 64 h 112"/>
                <a:gd name="T36" fmla="*/ 20 w 104"/>
                <a:gd name="T37" fmla="*/ 64 h 112"/>
                <a:gd name="T38" fmla="*/ 12 w 104"/>
                <a:gd name="T39" fmla="*/ 104 h 112"/>
                <a:gd name="T40" fmla="*/ 16 w 104"/>
                <a:gd name="T41" fmla="*/ 56 h 112"/>
                <a:gd name="T42" fmla="*/ 40 w 104"/>
                <a:gd name="T43" fmla="*/ 56 h 112"/>
                <a:gd name="T44" fmla="*/ 64 w 104"/>
                <a:gd name="T45" fmla="*/ 56 h 112"/>
                <a:gd name="T46" fmla="*/ 88 w 104"/>
                <a:gd name="T47" fmla="*/ 56 h 112"/>
                <a:gd name="T48" fmla="*/ 92 w 104"/>
                <a:gd name="T49" fmla="*/ 104 h 112"/>
                <a:gd name="T50" fmla="*/ 32 w 104"/>
                <a:gd name="T51" fmla="*/ 32 h 112"/>
                <a:gd name="T52" fmla="*/ 48 w 104"/>
                <a:gd name="T53" fmla="*/ 40 h 112"/>
                <a:gd name="T54" fmla="*/ 32 w 104"/>
                <a:gd name="T55" fmla="*/ 40 h 112"/>
                <a:gd name="T56" fmla="*/ 56 w 104"/>
                <a:gd name="T57" fmla="*/ 32 h 112"/>
                <a:gd name="T58" fmla="*/ 72 w 104"/>
                <a:gd name="T59" fmla="*/ 40 h 112"/>
                <a:gd name="T60" fmla="*/ 56 w 104"/>
                <a:gd name="T61" fmla="*/ 40 h 112"/>
                <a:gd name="T62" fmla="*/ 96 w 104"/>
                <a:gd name="T63" fmla="*/ 40 h 112"/>
                <a:gd name="T64" fmla="*/ 80 w 104"/>
                <a:gd name="T65" fmla="*/ 40 h 112"/>
                <a:gd name="T66" fmla="*/ 96 w 104"/>
                <a:gd name="T67" fmla="*/ 32 h 112"/>
                <a:gd name="T68" fmla="*/ 40 w 104"/>
                <a:gd name="T69" fmla="*/ 8 h 112"/>
                <a:gd name="T70" fmla="*/ 64 w 104"/>
                <a:gd name="T71" fmla="*/ 24 h 112"/>
                <a:gd name="T72" fmla="*/ 40 w 104"/>
                <a:gd name="T73" fmla="*/ 8 h 112"/>
                <a:gd name="T74" fmla="*/ 24 w 104"/>
                <a:gd name="T75" fmla="*/ 32 h 112"/>
                <a:gd name="T76" fmla="*/ 16 w 104"/>
                <a:gd name="T77" fmla="*/ 48 h 112"/>
                <a:gd name="T78" fmla="*/ 8 w 104"/>
                <a:gd name="T79" fmla="*/ 3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 h="112">
                  <a:moveTo>
                    <a:pt x="4" y="112"/>
                  </a:moveTo>
                  <a:cubicBezTo>
                    <a:pt x="8" y="112"/>
                    <a:pt x="8" y="112"/>
                    <a:pt x="8" y="112"/>
                  </a:cubicBezTo>
                  <a:cubicBezTo>
                    <a:pt x="12" y="112"/>
                    <a:pt x="12" y="112"/>
                    <a:pt x="12" y="112"/>
                  </a:cubicBezTo>
                  <a:cubicBezTo>
                    <a:pt x="92" y="112"/>
                    <a:pt x="92" y="112"/>
                    <a:pt x="92" y="112"/>
                  </a:cubicBezTo>
                  <a:cubicBezTo>
                    <a:pt x="96" y="112"/>
                    <a:pt x="96" y="112"/>
                    <a:pt x="96" y="112"/>
                  </a:cubicBezTo>
                  <a:cubicBezTo>
                    <a:pt x="100" y="112"/>
                    <a:pt x="100" y="112"/>
                    <a:pt x="100" y="112"/>
                  </a:cubicBezTo>
                  <a:cubicBezTo>
                    <a:pt x="100" y="50"/>
                    <a:pt x="100" y="50"/>
                    <a:pt x="100" y="50"/>
                  </a:cubicBezTo>
                  <a:cubicBezTo>
                    <a:pt x="102" y="48"/>
                    <a:pt x="104" y="44"/>
                    <a:pt x="104" y="40"/>
                  </a:cubicBezTo>
                  <a:cubicBezTo>
                    <a:pt x="104" y="24"/>
                    <a:pt x="104" y="24"/>
                    <a:pt x="104" y="24"/>
                  </a:cubicBezTo>
                  <a:cubicBezTo>
                    <a:pt x="72" y="24"/>
                    <a:pt x="72" y="24"/>
                    <a:pt x="72" y="24"/>
                  </a:cubicBezTo>
                  <a:cubicBezTo>
                    <a:pt x="72" y="0"/>
                    <a:pt x="72" y="0"/>
                    <a:pt x="72" y="0"/>
                  </a:cubicBezTo>
                  <a:cubicBezTo>
                    <a:pt x="68" y="0"/>
                    <a:pt x="68" y="0"/>
                    <a:pt x="68" y="0"/>
                  </a:cubicBezTo>
                  <a:cubicBezTo>
                    <a:pt x="64" y="0"/>
                    <a:pt x="64" y="0"/>
                    <a:pt x="64" y="0"/>
                  </a:cubicBezTo>
                  <a:cubicBezTo>
                    <a:pt x="40" y="0"/>
                    <a:pt x="40" y="0"/>
                    <a:pt x="40" y="0"/>
                  </a:cubicBezTo>
                  <a:cubicBezTo>
                    <a:pt x="36" y="0"/>
                    <a:pt x="36" y="0"/>
                    <a:pt x="36" y="0"/>
                  </a:cubicBezTo>
                  <a:cubicBezTo>
                    <a:pt x="32" y="0"/>
                    <a:pt x="32" y="0"/>
                    <a:pt x="32" y="0"/>
                  </a:cubicBezTo>
                  <a:cubicBezTo>
                    <a:pt x="32" y="24"/>
                    <a:pt x="32" y="24"/>
                    <a:pt x="32" y="24"/>
                  </a:cubicBezTo>
                  <a:cubicBezTo>
                    <a:pt x="0" y="24"/>
                    <a:pt x="0" y="24"/>
                    <a:pt x="0" y="24"/>
                  </a:cubicBezTo>
                  <a:cubicBezTo>
                    <a:pt x="0" y="40"/>
                    <a:pt x="0" y="40"/>
                    <a:pt x="0" y="40"/>
                  </a:cubicBezTo>
                  <a:cubicBezTo>
                    <a:pt x="0" y="44"/>
                    <a:pt x="2" y="48"/>
                    <a:pt x="4" y="50"/>
                  </a:cubicBezTo>
                  <a:lnTo>
                    <a:pt x="4" y="112"/>
                  </a:lnTo>
                  <a:close/>
                  <a:moveTo>
                    <a:pt x="28" y="72"/>
                  </a:moveTo>
                  <a:cubicBezTo>
                    <a:pt x="48" y="72"/>
                    <a:pt x="48" y="72"/>
                    <a:pt x="48" y="72"/>
                  </a:cubicBezTo>
                  <a:cubicBezTo>
                    <a:pt x="48" y="104"/>
                    <a:pt x="48" y="104"/>
                    <a:pt x="48" y="104"/>
                  </a:cubicBezTo>
                  <a:cubicBezTo>
                    <a:pt x="28" y="104"/>
                    <a:pt x="28" y="104"/>
                    <a:pt x="28" y="104"/>
                  </a:cubicBezTo>
                  <a:lnTo>
                    <a:pt x="28" y="72"/>
                  </a:lnTo>
                  <a:close/>
                  <a:moveTo>
                    <a:pt x="76" y="72"/>
                  </a:moveTo>
                  <a:cubicBezTo>
                    <a:pt x="76" y="104"/>
                    <a:pt x="76" y="104"/>
                    <a:pt x="76" y="104"/>
                  </a:cubicBezTo>
                  <a:cubicBezTo>
                    <a:pt x="56" y="104"/>
                    <a:pt x="56" y="104"/>
                    <a:pt x="56" y="104"/>
                  </a:cubicBezTo>
                  <a:cubicBezTo>
                    <a:pt x="56" y="72"/>
                    <a:pt x="56" y="72"/>
                    <a:pt x="56" y="72"/>
                  </a:cubicBezTo>
                  <a:lnTo>
                    <a:pt x="76" y="72"/>
                  </a:lnTo>
                  <a:close/>
                  <a:moveTo>
                    <a:pt x="84" y="104"/>
                  </a:moveTo>
                  <a:cubicBezTo>
                    <a:pt x="84" y="72"/>
                    <a:pt x="84" y="72"/>
                    <a:pt x="84" y="72"/>
                  </a:cubicBezTo>
                  <a:cubicBezTo>
                    <a:pt x="84" y="68"/>
                    <a:pt x="84" y="68"/>
                    <a:pt x="84" y="68"/>
                  </a:cubicBezTo>
                  <a:cubicBezTo>
                    <a:pt x="84" y="64"/>
                    <a:pt x="84" y="64"/>
                    <a:pt x="84" y="64"/>
                  </a:cubicBezTo>
                  <a:cubicBezTo>
                    <a:pt x="28" y="64"/>
                    <a:pt x="28" y="64"/>
                    <a:pt x="28" y="64"/>
                  </a:cubicBezTo>
                  <a:cubicBezTo>
                    <a:pt x="24" y="64"/>
                    <a:pt x="24" y="64"/>
                    <a:pt x="24" y="64"/>
                  </a:cubicBezTo>
                  <a:cubicBezTo>
                    <a:pt x="20" y="64"/>
                    <a:pt x="20" y="64"/>
                    <a:pt x="20" y="64"/>
                  </a:cubicBezTo>
                  <a:cubicBezTo>
                    <a:pt x="20" y="104"/>
                    <a:pt x="20" y="104"/>
                    <a:pt x="20" y="104"/>
                  </a:cubicBezTo>
                  <a:cubicBezTo>
                    <a:pt x="12" y="104"/>
                    <a:pt x="12" y="104"/>
                    <a:pt x="12" y="104"/>
                  </a:cubicBezTo>
                  <a:cubicBezTo>
                    <a:pt x="12" y="55"/>
                    <a:pt x="12" y="55"/>
                    <a:pt x="12" y="55"/>
                  </a:cubicBezTo>
                  <a:cubicBezTo>
                    <a:pt x="13" y="56"/>
                    <a:pt x="15" y="56"/>
                    <a:pt x="16" y="56"/>
                  </a:cubicBezTo>
                  <a:cubicBezTo>
                    <a:pt x="21" y="56"/>
                    <a:pt x="25" y="54"/>
                    <a:pt x="28" y="50"/>
                  </a:cubicBezTo>
                  <a:cubicBezTo>
                    <a:pt x="31" y="54"/>
                    <a:pt x="35" y="56"/>
                    <a:pt x="40" y="56"/>
                  </a:cubicBezTo>
                  <a:cubicBezTo>
                    <a:pt x="45" y="56"/>
                    <a:pt x="49" y="54"/>
                    <a:pt x="52" y="50"/>
                  </a:cubicBezTo>
                  <a:cubicBezTo>
                    <a:pt x="55" y="54"/>
                    <a:pt x="59" y="56"/>
                    <a:pt x="64" y="56"/>
                  </a:cubicBezTo>
                  <a:cubicBezTo>
                    <a:pt x="69" y="56"/>
                    <a:pt x="73" y="54"/>
                    <a:pt x="76" y="50"/>
                  </a:cubicBezTo>
                  <a:cubicBezTo>
                    <a:pt x="79" y="54"/>
                    <a:pt x="83" y="56"/>
                    <a:pt x="88" y="56"/>
                  </a:cubicBezTo>
                  <a:cubicBezTo>
                    <a:pt x="89" y="56"/>
                    <a:pt x="91" y="56"/>
                    <a:pt x="92" y="55"/>
                  </a:cubicBezTo>
                  <a:cubicBezTo>
                    <a:pt x="92" y="104"/>
                    <a:pt x="92" y="104"/>
                    <a:pt x="92" y="104"/>
                  </a:cubicBezTo>
                  <a:lnTo>
                    <a:pt x="84" y="104"/>
                  </a:lnTo>
                  <a:close/>
                  <a:moveTo>
                    <a:pt x="32" y="32"/>
                  </a:moveTo>
                  <a:cubicBezTo>
                    <a:pt x="48" y="32"/>
                    <a:pt x="48" y="32"/>
                    <a:pt x="48" y="32"/>
                  </a:cubicBezTo>
                  <a:cubicBezTo>
                    <a:pt x="48" y="40"/>
                    <a:pt x="48" y="40"/>
                    <a:pt x="48" y="40"/>
                  </a:cubicBezTo>
                  <a:cubicBezTo>
                    <a:pt x="48" y="44"/>
                    <a:pt x="44" y="48"/>
                    <a:pt x="40" y="48"/>
                  </a:cubicBezTo>
                  <a:cubicBezTo>
                    <a:pt x="36" y="48"/>
                    <a:pt x="32" y="44"/>
                    <a:pt x="32" y="40"/>
                  </a:cubicBezTo>
                  <a:lnTo>
                    <a:pt x="32" y="32"/>
                  </a:lnTo>
                  <a:close/>
                  <a:moveTo>
                    <a:pt x="56" y="32"/>
                  </a:moveTo>
                  <a:cubicBezTo>
                    <a:pt x="72" y="32"/>
                    <a:pt x="72" y="32"/>
                    <a:pt x="72" y="32"/>
                  </a:cubicBezTo>
                  <a:cubicBezTo>
                    <a:pt x="72" y="40"/>
                    <a:pt x="72" y="40"/>
                    <a:pt x="72" y="40"/>
                  </a:cubicBezTo>
                  <a:cubicBezTo>
                    <a:pt x="72" y="44"/>
                    <a:pt x="68" y="48"/>
                    <a:pt x="64" y="48"/>
                  </a:cubicBezTo>
                  <a:cubicBezTo>
                    <a:pt x="60" y="48"/>
                    <a:pt x="56" y="44"/>
                    <a:pt x="56" y="40"/>
                  </a:cubicBezTo>
                  <a:lnTo>
                    <a:pt x="56" y="32"/>
                  </a:lnTo>
                  <a:close/>
                  <a:moveTo>
                    <a:pt x="96" y="40"/>
                  </a:moveTo>
                  <a:cubicBezTo>
                    <a:pt x="96" y="44"/>
                    <a:pt x="92" y="48"/>
                    <a:pt x="88" y="48"/>
                  </a:cubicBezTo>
                  <a:cubicBezTo>
                    <a:pt x="84" y="48"/>
                    <a:pt x="80" y="44"/>
                    <a:pt x="80" y="40"/>
                  </a:cubicBezTo>
                  <a:cubicBezTo>
                    <a:pt x="80" y="32"/>
                    <a:pt x="80" y="32"/>
                    <a:pt x="80" y="32"/>
                  </a:cubicBezTo>
                  <a:cubicBezTo>
                    <a:pt x="96" y="32"/>
                    <a:pt x="96" y="32"/>
                    <a:pt x="96" y="32"/>
                  </a:cubicBezTo>
                  <a:lnTo>
                    <a:pt x="96" y="40"/>
                  </a:lnTo>
                  <a:close/>
                  <a:moveTo>
                    <a:pt x="40" y="8"/>
                  </a:moveTo>
                  <a:cubicBezTo>
                    <a:pt x="64" y="8"/>
                    <a:pt x="64" y="8"/>
                    <a:pt x="64" y="8"/>
                  </a:cubicBezTo>
                  <a:cubicBezTo>
                    <a:pt x="64" y="24"/>
                    <a:pt x="64" y="24"/>
                    <a:pt x="64" y="24"/>
                  </a:cubicBezTo>
                  <a:cubicBezTo>
                    <a:pt x="40" y="24"/>
                    <a:pt x="40" y="24"/>
                    <a:pt x="40" y="24"/>
                  </a:cubicBezTo>
                  <a:lnTo>
                    <a:pt x="40" y="8"/>
                  </a:lnTo>
                  <a:close/>
                  <a:moveTo>
                    <a:pt x="8" y="32"/>
                  </a:moveTo>
                  <a:cubicBezTo>
                    <a:pt x="24" y="32"/>
                    <a:pt x="24" y="32"/>
                    <a:pt x="24" y="32"/>
                  </a:cubicBezTo>
                  <a:cubicBezTo>
                    <a:pt x="24" y="40"/>
                    <a:pt x="24" y="40"/>
                    <a:pt x="24" y="40"/>
                  </a:cubicBezTo>
                  <a:cubicBezTo>
                    <a:pt x="24" y="44"/>
                    <a:pt x="20" y="48"/>
                    <a:pt x="16" y="48"/>
                  </a:cubicBezTo>
                  <a:cubicBezTo>
                    <a:pt x="12" y="48"/>
                    <a:pt x="8" y="44"/>
                    <a:pt x="8" y="40"/>
                  </a:cubicBezTo>
                  <a:lnTo>
                    <a:pt x="8" y="32"/>
                  </a:lnTo>
                  <a:close/>
                </a:path>
              </a:pathLst>
            </a:custGeom>
            <a:solidFill>
              <a:srgbClr val="737373"/>
            </a:solidFill>
            <a:ln w="38100">
              <a:solidFill>
                <a:srgbClr val="EAEAEA"/>
              </a:solidFill>
              <a:miter lim="800000"/>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52" name="Group 51">
            <a:extLst>
              <a:ext uri="{FF2B5EF4-FFF2-40B4-BE49-F238E27FC236}">
                <a16:creationId xmlns:a16="http://schemas.microsoft.com/office/drawing/2014/main" id="{0E01D4DC-C6D7-43AE-BC9F-0F72909372AF}"/>
              </a:ext>
            </a:extLst>
          </p:cNvPr>
          <p:cNvGrpSpPr/>
          <p:nvPr/>
        </p:nvGrpSpPr>
        <p:grpSpPr>
          <a:xfrm>
            <a:off x="8157086" y="2481298"/>
            <a:ext cx="1314317" cy="1314317"/>
            <a:chOff x="8320652" y="2127586"/>
            <a:chExt cx="1340672" cy="1340672"/>
          </a:xfrm>
        </p:grpSpPr>
        <p:sp>
          <p:nvSpPr>
            <p:cNvPr id="53" name="Oval 52">
              <a:extLst>
                <a:ext uri="{FF2B5EF4-FFF2-40B4-BE49-F238E27FC236}">
                  <a16:creationId xmlns:a16="http://schemas.microsoft.com/office/drawing/2014/main" id="{EA4761BC-C8E5-4E18-BBF9-76742EB0B018}"/>
                </a:ext>
              </a:extLst>
            </p:cNvPr>
            <p:cNvSpPr/>
            <p:nvPr/>
          </p:nvSpPr>
          <p:spPr bwMode="auto">
            <a:xfrm>
              <a:off x="8320652" y="2127586"/>
              <a:ext cx="1340672" cy="134067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54" name="Group 8">
              <a:extLst>
                <a:ext uri="{FF2B5EF4-FFF2-40B4-BE49-F238E27FC236}">
                  <a16:creationId xmlns:a16="http://schemas.microsoft.com/office/drawing/2014/main" id="{D576AEE3-035A-4B6F-BFA8-9A5A381E8346}"/>
                </a:ext>
              </a:extLst>
            </p:cNvPr>
            <p:cNvGrpSpPr>
              <a:grpSpLocks noChangeAspect="1"/>
            </p:cNvGrpSpPr>
            <p:nvPr/>
          </p:nvGrpSpPr>
          <p:grpSpPr bwMode="auto">
            <a:xfrm>
              <a:off x="8561965" y="2577338"/>
              <a:ext cx="897974" cy="451613"/>
              <a:chOff x="7" y="12"/>
              <a:chExt cx="342" cy="172"/>
            </a:xfrm>
          </p:grpSpPr>
          <p:sp>
            <p:nvSpPr>
              <p:cNvPr id="55" name="Rectangle 9">
                <a:extLst>
                  <a:ext uri="{FF2B5EF4-FFF2-40B4-BE49-F238E27FC236}">
                    <a16:creationId xmlns:a16="http://schemas.microsoft.com/office/drawing/2014/main" id="{BC316586-F5BB-4977-87A0-775F0AD0A009}"/>
                  </a:ext>
                </a:extLst>
              </p:cNvPr>
              <p:cNvSpPr>
                <a:spLocks noChangeArrowheads="1"/>
              </p:cNvSpPr>
              <p:nvPr/>
            </p:nvSpPr>
            <p:spPr bwMode="auto">
              <a:xfrm>
                <a:off x="7" y="64"/>
                <a:ext cx="87" cy="120"/>
              </a:xfrm>
              <a:prstGeom prst="rect">
                <a:avLst/>
              </a:prstGeom>
              <a:noFill/>
              <a:ln w="19050" cap="flat">
                <a:solidFill>
                  <a:srgbClr val="7373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6" name="Rectangle 10">
                <a:extLst>
                  <a:ext uri="{FF2B5EF4-FFF2-40B4-BE49-F238E27FC236}">
                    <a16:creationId xmlns:a16="http://schemas.microsoft.com/office/drawing/2014/main" id="{60472A61-3B80-459A-8A56-BB92EA601A57}"/>
                  </a:ext>
                </a:extLst>
              </p:cNvPr>
              <p:cNvSpPr>
                <a:spLocks noChangeArrowheads="1"/>
              </p:cNvSpPr>
              <p:nvPr/>
            </p:nvSpPr>
            <p:spPr bwMode="auto">
              <a:xfrm>
                <a:off x="195" y="76"/>
                <a:ext cx="154" cy="108"/>
              </a:xfrm>
              <a:prstGeom prst="rect">
                <a:avLst/>
              </a:prstGeom>
              <a:noFill/>
              <a:ln w="19050" cap="flat">
                <a:solidFill>
                  <a:srgbClr val="7373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7" name="Line 11">
                <a:extLst>
                  <a:ext uri="{FF2B5EF4-FFF2-40B4-BE49-F238E27FC236}">
                    <a16:creationId xmlns:a16="http://schemas.microsoft.com/office/drawing/2014/main" id="{1F82689C-849E-4C07-BD5D-A17BB8533483}"/>
                  </a:ext>
                </a:extLst>
              </p:cNvPr>
              <p:cNvSpPr>
                <a:spLocks noChangeShapeType="1"/>
              </p:cNvSpPr>
              <p:nvPr/>
            </p:nvSpPr>
            <p:spPr bwMode="auto">
              <a:xfrm flipV="1">
                <a:off x="311" y="124"/>
                <a:ext cx="0" cy="17"/>
              </a:xfrm>
              <a:prstGeom prst="line">
                <a:avLst/>
              </a:prstGeom>
              <a:noFill/>
              <a:ln w="25400" cap="flat">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8" name="Freeform 12">
                <a:extLst>
                  <a:ext uri="{FF2B5EF4-FFF2-40B4-BE49-F238E27FC236}">
                    <a16:creationId xmlns:a16="http://schemas.microsoft.com/office/drawing/2014/main" id="{02FA5A76-1E2C-41C3-BBDE-E385A065F73E}"/>
                  </a:ext>
                </a:extLst>
              </p:cNvPr>
              <p:cNvSpPr>
                <a:spLocks/>
              </p:cNvSpPr>
              <p:nvPr/>
            </p:nvSpPr>
            <p:spPr bwMode="auto">
              <a:xfrm>
                <a:off x="127" y="150"/>
                <a:ext cx="68" cy="34"/>
              </a:xfrm>
              <a:custGeom>
                <a:avLst/>
                <a:gdLst>
                  <a:gd name="T0" fmla="*/ 68 w 68"/>
                  <a:gd name="T1" fmla="*/ 0 h 34"/>
                  <a:gd name="T2" fmla="*/ 0 w 68"/>
                  <a:gd name="T3" fmla="*/ 0 h 34"/>
                  <a:gd name="T4" fmla="*/ 0 w 68"/>
                  <a:gd name="T5" fmla="*/ 34 h 34"/>
                  <a:gd name="T6" fmla="*/ 43 w 68"/>
                  <a:gd name="T7" fmla="*/ 34 h 34"/>
                </a:gdLst>
                <a:ahLst/>
                <a:cxnLst>
                  <a:cxn ang="0">
                    <a:pos x="T0" y="T1"/>
                  </a:cxn>
                  <a:cxn ang="0">
                    <a:pos x="T2" y="T3"/>
                  </a:cxn>
                  <a:cxn ang="0">
                    <a:pos x="T4" y="T5"/>
                  </a:cxn>
                  <a:cxn ang="0">
                    <a:pos x="T6" y="T7"/>
                  </a:cxn>
                </a:cxnLst>
                <a:rect l="0" t="0" r="r" b="b"/>
                <a:pathLst>
                  <a:path w="68" h="34">
                    <a:moveTo>
                      <a:pt x="68" y="0"/>
                    </a:moveTo>
                    <a:lnTo>
                      <a:pt x="0" y="0"/>
                    </a:lnTo>
                    <a:lnTo>
                      <a:pt x="0" y="34"/>
                    </a:lnTo>
                    <a:lnTo>
                      <a:pt x="43" y="34"/>
                    </a:lnTo>
                  </a:path>
                </a:pathLst>
              </a:custGeom>
              <a:noFill/>
              <a:ln w="19050" cap="flat">
                <a:solidFill>
                  <a:srgbClr val="7373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9" name="Freeform 13">
                <a:extLst>
                  <a:ext uri="{FF2B5EF4-FFF2-40B4-BE49-F238E27FC236}">
                    <a16:creationId xmlns:a16="http://schemas.microsoft.com/office/drawing/2014/main" id="{2E30A162-FE85-4878-943D-B6C2199DEEEE}"/>
                  </a:ext>
                </a:extLst>
              </p:cNvPr>
              <p:cNvSpPr>
                <a:spLocks/>
              </p:cNvSpPr>
              <p:nvPr/>
            </p:nvSpPr>
            <p:spPr bwMode="auto">
              <a:xfrm>
                <a:off x="7" y="12"/>
                <a:ext cx="238" cy="64"/>
              </a:xfrm>
              <a:custGeom>
                <a:avLst/>
                <a:gdLst>
                  <a:gd name="T0" fmla="*/ 0 w 238"/>
                  <a:gd name="T1" fmla="*/ 26 h 64"/>
                  <a:gd name="T2" fmla="*/ 0 w 238"/>
                  <a:gd name="T3" fmla="*/ 0 h 64"/>
                  <a:gd name="T4" fmla="*/ 238 w 238"/>
                  <a:gd name="T5" fmla="*/ 0 h 64"/>
                  <a:gd name="T6" fmla="*/ 238 w 238"/>
                  <a:gd name="T7" fmla="*/ 64 h 64"/>
                </a:gdLst>
                <a:ahLst/>
                <a:cxnLst>
                  <a:cxn ang="0">
                    <a:pos x="T0" y="T1"/>
                  </a:cxn>
                  <a:cxn ang="0">
                    <a:pos x="T2" y="T3"/>
                  </a:cxn>
                  <a:cxn ang="0">
                    <a:pos x="T4" y="T5"/>
                  </a:cxn>
                  <a:cxn ang="0">
                    <a:pos x="T6" y="T7"/>
                  </a:cxn>
                </a:cxnLst>
                <a:rect l="0" t="0" r="r" b="b"/>
                <a:pathLst>
                  <a:path w="238" h="64">
                    <a:moveTo>
                      <a:pt x="0" y="26"/>
                    </a:moveTo>
                    <a:lnTo>
                      <a:pt x="0" y="0"/>
                    </a:lnTo>
                    <a:lnTo>
                      <a:pt x="238" y="0"/>
                    </a:lnTo>
                    <a:lnTo>
                      <a:pt x="238" y="64"/>
                    </a:lnTo>
                  </a:path>
                </a:pathLst>
              </a:custGeom>
              <a:noFill/>
              <a:ln w="19050" cap="flat">
                <a:solidFill>
                  <a:srgbClr val="7373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grpSp>
      <p:cxnSp>
        <p:nvCxnSpPr>
          <p:cNvPr id="60" name="Straight Arrow Connector 59">
            <a:extLst>
              <a:ext uri="{FF2B5EF4-FFF2-40B4-BE49-F238E27FC236}">
                <a16:creationId xmlns:a16="http://schemas.microsoft.com/office/drawing/2014/main" id="{1E494ACD-ACA4-4D3C-8225-60A6924BBECD}"/>
              </a:ext>
            </a:extLst>
          </p:cNvPr>
          <p:cNvCxnSpPr>
            <a:cxnSpLocks/>
          </p:cNvCxnSpPr>
          <p:nvPr/>
        </p:nvCxnSpPr>
        <p:spPr>
          <a:xfrm>
            <a:off x="4144973" y="3113953"/>
            <a:ext cx="1183808" cy="0"/>
          </a:xfrm>
          <a:prstGeom prst="straightConnector1">
            <a:avLst/>
          </a:prstGeom>
          <a:ln w="254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A5AA31D-6462-4E0A-B465-F7A84C170991}"/>
              </a:ext>
            </a:extLst>
          </p:cNvPr>
          <p:cNvCxnSpPr>
            <a:cxnSpLocks/>
          </p:cNvCxnSpPr>
          <p:nvPr/>
        </p:nvCxnSpPr>
        <p:spPr>
          <a:xfrm flipH="1">
            <a:off x="6863218" y="3113953"/>
            <a:ext cx="1183808" cy="0"/>
          </a:xfrm>
          <a:prstGeom prst="straightConnector1">
            <a:avLst/>
          </a:prstGeom>
          <a:ln w="254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5117BBB-DB3F-488E-91C2-ECFFB7CA7801}"/>
              </a:ext>
            </a:extLst>
          </p:cNvPr>
          <p:cNvCxnSpPr>
            <a:cxnSpLocks/>
          </p:cNvCxnSpPr>
          <p:nvPr/>
        </p:nvCxnSpPr>
        <p:spPr>
          <a:xfrm>
            <a:off x="6091263" y="3891042"/>
            <a:ext cx="0" cy="922587"/>
          </a:xfrm>
          <a:prstGeom prst="straightConnector1">
            <a:avLst/>
          </a:prstGeom>
          <a:ln w="254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63" name="Freeform 50">
            <a:extLst>
              <a:ext uri="{FF2B5EF4-FFF2-40B4-BE49-F238E27FC236}">
                <a16:creationId xmlns:a16="http://schemas.microsoft.com/office/drawing/2014/main" id="{D23E61D1-6AD7-4FD6-AAE0-3829D46D807A}"/>
              </a:ext>
            </a:extLst>
          </p:cNvPr>
          <p:cNvSpPr>
            <a:spLocks/>
          </p:cNvSpPr>
          <p:nvPr/>
        </p:nvSpPr>
        <p:spPr bwMode="auto">
          <a:xfrm flipH="1">
            <a:off x="6253408" y="5790341"/>
            <a:ext cx="602346" cy="40392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chemeClr val="tx2"/>
          </a:solidFill>
          <a:ln w="19050" cap="flat">
            <a:solidFill>
              <a:schemeClr val="tx2"/>
            </a:solidFill>
            <a:prstDash val="solid"/>
            <a:miter lim="800000"/>
            <a:headEnd/>
            <a:tailEnd/>
          </a:ln>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Tree>
    <p:extLst>
      <p:ext uri="{BB962C8B-B14F-4D97-AF65-F5344CB8AC3E}">
        <p14:creationId xmlns:p14="http://schemas.microsoft.com/office/powerpoint/2010/main" val="22758778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42" presetClass="path" presetSubtype="0" decel="100000" fill="hold" grpId="1" nodeType="withEffect">
                                  <p:stCondLst>
                                    <p:cond delay="0"/>
                                  </p:stCondLst>
                                  <p:childTnLst>
                                    <p:animMotion origin="layout" path="M -3.75E-6 4.44444E-6 L -3.75E-6 0.04351 " pathEditMode="relative" rAng="0" ptsTypes="AA">
                                      <p:cBhvr>
                                        <p:cTn id="13" dur="500" spd="-100000" fill="hold"/>
                                        <p:tgtEl>
                                          <p:spTgt spid="4"/>
                                        </p:tgtEl>
                                        <p:attrNameLst>
                                          <p:attrName>ppt_x</p:attrName>
                                          <p:attrName>ppt_y</p:attrName>
                                        </p:attrNameLst>
                                      </p:cBhvr>
                                      <p:rCtr x="0" y="2176"/>
                                    </p:animMotion>
                                  </p:childTnLst>
                                </p:cTn>
                              </p:par>
                              <p:par>
                                <p:cTn id="14" presetID="10" presetClass="entr" presetSubtype="0" fill="hold" grpId="0" nodeType="withEffect">
                                  <p:stCondLst>
                                    <p:cond delay="1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42" presetClass="path" presetSubtype="0" decel="100000" fill="hold" grpId="1" nodeType="withEffect">
                                  <p:stCondLst>
                                    <p:cond delay="100"/>
                                  </p:stCondLst>
                                  <p:childTnLst>
                                    <p:animMotion origin="layout" path="M -3.54167E-6 1.48148E-6 L -3.54167E-6 0.04352 " pathEditMode="relative" rAng="0" ptsTypes="AA">
                                      <p:cBhvr>
                                        <p:cTn id="18" dur="500" spd="-100000" fill="hold"/>
                                        <p:tgtEl>
                                          <p:spTgt spid="5"/>
                                        </p:tgtEl>
                                        <p:attrNameLst>
                                          <p:attrName>ppt_x</p:attrName>
                                          <p:attrName>ppt_y</p:attrName>
                                        </p:attrNameLst>
                                      </p:cBhvr>
                                      <p:rCtr x="0" y="2176"/>
                                    </p:animMotion>
                                  </p:childTnLst>
                                </p:cTn>
                              </p:par>
                              <p:par>
                                <p:cTn id="19" presetID="10" presetClass="entr" presetSubtype="0" fill="hold" grpId="0" nodeType="withEffect">
                                  <p:stCondLst>
                                    <p:cond delay="30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42" presetClass="path" presetSubtype="0" decel="100000" fill="hold" grpId="1" nodeType="withEffect">
                                  <p:stCondLst>
                                    <p:cond delay="300"/>
                                  </p:stCondLst>
                                  <p:childTnLst>
                                    <p:animMotion origin="layout" path="M -3.75E-6 -1.48148E-6 L -3.75E-6 0.04352 " pathEditMode="relative" rAng="0" ptsTypes="AA">
                                      <p:cBhvr>
                                        <p:cTn id="23" dur="500" spd="-100000" fill="hold"/>
                                        <p:tgtEl>
                                          <p:spTgt spid="6"/>
                                        </p:tgtEl>
                                        <p:attrNameLst>
                                          <p:attrName>ppt_x</p:attrName>
                                          <p:attrName>ppt_y</p:attrName>
                                        </p:attrNameLst>
                                      </p:cBhvr>
                                      <p:rCtr x="0" y="2176"/>
                                    </p:animMotion>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42" presetClass="path" presetSubtype="0" decel="100000" fill="hold" grpId="1" nodeType="withEffect">
                                  <p:stCondLst>
                                    <p:cond delay="0"/>
                                  </p:stCondLst>
                                  <p:childTnLst>
                                    <p:animMotion origin="layout" path="M 6.25E-7 1.48148E-6 L 6.25E-7 -0.0544 " pathEditMode="relative" rAng="0" ptsTypes="AA">
                                      <p:cBhvr>
                                        <p:cTn id="28" dur="500" spd="-100000" fill="hold"/>
                                        <p:tgtEl>
                                          <p:spTgt spid="10"/>
                                        </p:tgtEl>
                                        <p:attrNameLst>
                                          <p:attrName>ppt_x</p:attrName>
                                          <p:attrName>ppt_y</p:attrName>
                                        </p:attrNameLst>
                                      </p:cBhvr>
                                      <p:rCtr x="0" y="-2731"/>
                                    </p:animMotion>
                                  </p:childTnLst>
                                </p:cTn>
                              </p:par>
                              <p:par>
                                <p:cTn id="29" presetID="10" presetClass="entr" presetSubtype="0" fill="hold" grpId="0" nodeType="withEffect">
                                  <p:stCondLst>
                                    <p:cond delay="10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42" presetClass="path" presetSubtype="0" decel="100000" fill="hold" grpId="1" nodeType="withEffect">
                                  <p:stCondLst>
                                    <p:cond delay="100"/>
                                  </p:stCondLst>
                                  <p:childTnLst>
                                    <p:animMotion origin="layout" path="M 4.16667E-7 3.7037E-6 L 4.16667E-7 -0.0544 " pathEditMode="relative" rAng="0" ptsTypes="AA">
                                      <p:cBhvr>
                                        <p:cTn id="33" dur="500" spd="-100000" fill="hold"/>
                                        <p:tgtEl>
                                          <p:spTgt spid="7"/>
                                        </p:tgtEl>
                                        <p:attrNameLst>
                                          <p:attrName>ppt_x</p:attrName>
                                          <p:attrName>ppt_y</p:attrName>
                                        </p:attrNameLst>
                                      </p:cBhvr>
                                      <p:rCtr x="0" y="-2731"/>
                                    </p:animMotion>
                                  </p:childTnLst>
                                </p:cTn>
                              </p:par>
                              <p:par>
                                <p:cTn id="34" presetID="10" presetClass="entr" presetSubtype="0" fill="hold" grpId="0" nodeType="withEffect">
                                  <p:stCondLst>
                                    <p:cond delay="30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42" presetClass="path" presetSubtype="0" decel="100000" fill="hold" grpId="1" nodeType="withEffect">
                                  <p:stCondLst>
                                    <p:cond delay="300"/>
                                  </p:stCondLst>
                                  <p:childTnLst>
                                    <p:animMotion origin="layout" path="M 4.16667E-7 -2.59259E-6 L 4.16667E-7 -0.0544 " pathEditMode="relative" rAng="0" ptsTypes="AA">
                                      <p:cBhvr>
                                        <p:cTn id="38" dur="500" spd="-100000" fill="hold"/>
                                        <p:tgtEl>
                                          <p:spTgt spid="8"/>
                                        </p:tgtEl>
                                        <p:attrNameLst>
                                          <p:attrName>ppt_x</p:attrName>
                                          <p:attrName>ppt_y</p:attrName>
                                        </p:attrNameLst>
                                      </p:cBhvr>
                                      <p:rCtr x="0" y="-2731"/>
                                    </p:animMotion>
                                  </p:childTnLst>
                                </p:cTn>
                              </p:par>
                              <p:par>
                                <p:cTn id="39" presetID="10" presetClass="entr" presetSubtype="0" fill="hold" grpId="0" nodeType="withEffect">
                                  <p:stCondLst>
                                    <p:cond delay="40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par>
                                <p:cTn id="42" presetID="42" presetClass="path" presetSubtype="0" decel="100000" fill="hold" grpId="1" nodeType="withEffect">
                                  <p:stCondLst>
                                    <p:cond delay="400"/>
                                  </p:stCondLst>
                                  <p:childTnLst>
                                    <p:animMotion origin="layout" path="M 6.25E-7 -3.7037E-7 L 6.25E-7 -0.0544 " pathEditMode="relative" rAng="0" ptsTypes="AA">
                                      <p:cBhvr>
                                        <p:cTn id="43" dur="500" spd="-100000" fill="hold"/>
                                        <p:tgtEl>
                                          <p:spTgt spid="9"/>
                                        </p:tgtEl>
                                        <p:attrNameLst>
                                          <p:attrName>ppt_x</p:attrName>
                                          <p:attrName>ppt_y</p:attrName>
                                        </p:attrNameLst>
                                      </p:cBhvr>
                                      <p:rCtr x="0" y="-2731"/>
                                    </p:animMotion>
                                  </p:childTnLst>
                                </p:cTn>
                              </p:par>
                              <p:par>
                                <p:cTn id="44" presetID="10"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42" presetClass="path" presetSubtype="0" decel="100000" fill="hold" grpId="1" nodeType="withEffect">
                                  <p:stCondLst>
                                    <p:cond delay="0"/>
                                  </p:stCondLst>
                                  <p:childTnLst>
                                    <p:animMotion origin="layout" path="M 1.45833E-6 4.44444E-6 L 1.45833E-6 0.04351 " pathEditMode="relative" rAng="0" ptsTypes="AA">
                                      <p:cBhvr>
                                        <p:cTn id="48" dur="500" spd="-100000" fill="hold"/>
                                        <p:tgtEl>
                                          <p:spTgt spid="12"/>
                                        </p:tgtEl>
                                        <p:attrNameLst>
                                          <p:attrName>ppt_x</p:attrName>
                                          <p:attrName>ppt_y</p:attrName>
                                        </p:attrNameLst>
                                      </p:cBhvr>
                                      <p:rCtr x="0" y="2176"/>
                                    </p:animMotion>
                                  </p:childTnLst>
                                </p:cTn>
                              </p:par>
                              <p:par>
                                <p:cTn id="49" presetID="10" presetClass="entr" presetSubtype="0" fill="hold" grpId="0" nodeType="withEffect">
                                  <p:stCondLst>
                                    <p:cond delay="10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42" presetClass="path" presetSubtype="0" decel="100000" fill="hold" grpId="1" nodeType="withEffect">
                                  <p:stCondLst>
                                    <p:cond delay="100"/>
                                  </p:stCondLst>
                                  <p:childTnLst>
                                    <p:animMotion origin="layout" path="M 1.45833E-6 1.48148E-6 L 1.45833E-6 0.04352 " pathEditMode="relative" rAng="0" ptsTypes="AA">
                                      <p:cBhvr>
                                        <p:cTn id="53" dur="500" spd="-100000" fill="hold"/>
                                        <p:tgtEl>
                                          <p:spTgt spid="11"/>
                                        </p:tgtEl>
                                        <p:attrNameLst>
                                          <p:attrName>ppt_x</p:attrName>
                                          <p:attrName>ppt_y</p:attrName>
                                        </p:attrNameLst>
                                      </p:cBhvr>
                                      <p:rCtr x="0" y="2176"/>
                                    </p:animMotion>
                                  </p:childTnLst>
                                </p:cTn>
                              </p:par>
                              <p:par>
                                <p:cTn id="54" presetID="10" presetClass="entr" presetSubtype="0" fill="hold" grpId="0" nodeType="withEffect">
                                  <p:stCondLst>
                                    <p:cond delay="30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childTnLst>
                                </p:cTn>
                              </p:par>
                              <p:par>
                                <p:cTn id="57" presetID="42" presetClass="path" presetSubtype="0" decel="100000" fill="hold" grpId="1" nodeType="withEffect">
                                  <p:stCondLst>
                                    <p:cond delay="300"/>
                                  </p:stCondLst>
                                  <p:childTnLst>
                                    <p:animMotion origin="layout" path="M 1.45833E-6 -1.48148E-6 L 1.45833E-6 0.04352 " pathEditMode="relative" rAng="0" ptsTypes="AA">
                                      <p:cBhvr>
                                        <p:cTn id="58" dur="500" spd="-100000" fill="hold"/>
                                        <p:tgtEl>
                                          <p:spTgt spid="13"/>
                                        </p:tgtEl>
                                        <p:attrNameLst>
                                          <p:attrName>ppt_x</p:attrName>
                                          <p:attrName>ppt_y</p:attrName>
                                        </p:attrNameLst>
                                      </p:cBhvr>
                                      <p:rCtr x="0" y="2176"/>
                                    </p:animMotion>
                                  </p:childTnLst>
                                </p:cTn>
                              </p:par>
                              <p:par>
                                <p:cTn id="59" presetID="10" presetClass="entr" presetSubtype="0" fill="hold" grpId="0" nodeType="withEffect">
                                  <p:stCondLst>
                                    <p:cond delay="350"/>
                                  </p:stCondLst>
                                  <p:childTnLst>
                                    <p:set>
                                      <p:cBhvr>
                                        <p:cTn id="60" dur="1" fill="hold">
                                          <p:stCondLst>
                                            <p:cond delay="0"/>
                                          </p:stCondLst>
                                        </p:cTn>
                                        <p:tgtEl>
                                          <p:spTgt spid="2"/>
                                        </p:tgtEl>
                                        <p:attrNameLst>
                                          <p:attrName>style.visibility</p:attrName>
                                        </p:attrNameLst>
                                      </p:cBhvr>
                                      <p:to>
                                        <p:strVal val="visible"/>
                                      </p:to>
                                    </p:set>
                                    <p:animEffect transition="in" filter="fade">
                                      <p:cBhvr>
                                        <p:cTn id="61" dur="500"/>
                                        <p:tgtEl>
                                          <p:spTgt spid="2"/>
                                        </p:tgtEl>
                                      </p:cBhvr>
                                    </p:animEffect>
                                  </p:childTnLst>
                                </p:cTn>
                              </p:par>
                              <p:par>
                                <p:cTn id="62" presetID="42" presetClass="path" presetSubtype="0" decel="100000" fill="hold" grpId="1" nodeType="withEffect">
                                  <p:stCondLst>
                                    <p:cond delay="350"/>
                                  </p:stCondLst>
                                  <p:childTnLst>
                                    <p:animMotion origin="layout" path="M 1.875E-6 4.44444E-6 L -0.03672 4.44444E-6 " pathEditMode="relative" rAng="0" ptsTypes="AA">
                                      <p:cBhvr>
                                        <p:cTn id="63" dur="500" spd="-100000" fill="hold"/>
                                        <p:tgtEl>
                                          <p:spTgt spid="2"/>
                                        </p:tgtEl>
                                        <p:attrNameLst>
                                          <p:attrName>ppt_x</p:attrName>
                                          <p:attrName>ppt_y</p:attrName>
                                        </p:attrNameLst>
                                      </p:cBhvr>
                                      <p:rCtr x="-1836" y="0"/>
                                    </p:animMotion>
                                  </p:childTnLst>
                                </p:cTn>
                              </p:par>
                              <p:par>
                                <p:cTn id="64" presetID="10" presetClass="entr" presetSubtype="0" fill="hold" grpId="0" nodeType="withEffect">
                                  <p:stCondLst>
                                    <p:cond delay="350"/>
                                  </p:stCondLst>
                                  <p:childTnLst>
                                    <p:set>
                                      <p:cBhvr>
                                        <p:cTn id="65" dur="1" fill="hold">
                                          <p:stCondLst>
                                            <p:cond delay="0"/>
                                          </p:stCondLst>
                                        </p:cTn>
                                        <p:tgtEl>
                                          <p:spTgt spid="63"/>
                                        </p:tgtEl>
                                        <p:attrNameLst>
                                          <p:attrName>style.visibility</p:attrName>
                                        </p:attrNameLst>
                                      </p:cBhvr>
                                      <p:to>
                                        <p:strVal val="visible"/>
                                      </p:to>
                                    </p:set>
                                    <p:animEffect transition="in" filter="fade">
                                      <p:cBhvr>
                                        <p:cTn id="66" dur="500"/>
                                        <p:tgtEl>
                                          <p:spTgt spid="63"/>
                                        </p:tgtEl>
                                      </p:cBhvr>
                                    </p:animEffect>
                                  </p:childTnLst>
                                </p:cTn>
                              </p:par>
                              <p:par>
                                <p:cTn id="67" presetID="42" presetClass="path" presetSubtype="0" decel="100000" fill="hold" grpId="1" nodeType="withEffect">
                                  <p:stCondLst>
                                    <p:cond delay="350"/>
                                  </p:stCondLst>
                                  <p:childTnLst>
                                    <p:animMotion origin="layout" path="M -2.08333E-7 -1.11111E-6 L 0.03672 -1.11111E-6 " pathEditMode="relative" rAng="0" ptsTypes="AA">
                                      <p:cBhvr>
                                        <p:cTn id="68" dur="500" spd="-100000" fill="hold"/>
                                        <p:tgtEl>
                                          <p:spTgt spid="63"/>
                                        </p:tgtEl>
                                        <p:attrNameLst>
                                          <p:attrName>ppt_x</p:attrName>
                                          <p:attrName>ppt_y</p:attrName>
                                        </p:attrNameLst>
                                      </p:cBhvr>
                                      <p:rCtr x="183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p:bldP spid="4" grpId="0"/>
      <p:bldP spid="4" grpId="1"/>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P spid="13" grpId="1"/>
      <p:bldP spid="63" grpId="0" animBg="1"/>
      <p:bldP spid="63"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0">
            <a:extLst>
              <a:ext uri="{FF2B5EF4-FFF2-40B4-BE49-F238E27FC236}">
                <a16:creationId xmlns:a16="http://schemas.microsoft.com/office/drawing/2014/main" id="{C3197403-518B-495D-BCC6-A17995837C17}"/>
              </a:ext>
            </a:extLst>
          </p:cNvPr>
          <p:cNvSpPr>
            <a:spLocks/>
          </p:cNvSpPr>
          <p:nvPr/>
        </p:nvSpPr>
        <p:spPr bwMode="auto">
          <a:xfrm>
            <a:off x="5153592" y="3491784"/>
            <a:ext cx="857253" cy="574865"/>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chemeClr val="tx2"/>
          </a:solidFill>
          <a:ln w="19050" cap="flat">
            <a:solidFill>
              <a:schemeClr val="tx2"/>
            </a:solidFill>
            <a:prstDash val="solid"/>
            <a:miter lim="800000"/>
            <a:headEnd/>
            <a:tailEnd/>
          </a:ln>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 name="Title 30">
            <a:extLst>
              <a:ext uri="{FF2B5EF4-FFF2-40B4-BE49-F238E27FC236}">
                <a16:creationId xmlns:a16="http://schemas.microsoft.com/office/drawing/2014/main" id="{19CDE58B-BDE3-4627-8F0C-6975B9BC4E32}"/>
              </a:ext>
            </a:extLst>
          </p:cNvPr>
          <p:cNvSpPr>
            <a:spLocks noGrp="1"/>
          </p:cNvSpPr>
          <p:nvPr>
            <p:ph type="title"/>
          </p:nvPr>
        </p:nvSpPr>
        <p:spPr>
          <a:xfrm>
            <a:off x="269241" y="289957"/>
            <a:ext cx="12251137" cy="899537"/>
          </a:xfrm>
        </p:spPr>
        <p:txBody>
          <a:bodyPr/>
          <a:lstStyle/>
          <a:p>
            <a:r>
              <a:rPr lang="en-US" sz="4607"/>
              <a:t>Then PaaS, critical for digital transformation </a:t>
            </a:r>
          </a:p>
        </p:txBody>
      </p:sp>
      <p:grpSp>
        <p:nvGrpSpPr>
          <p:cNvPr id="6" name="Group 5">
            <a:extLst>
              <a:ext uri="{FF2B5EF4-FFF2-40B4-BE49-F238E27FC236}">
                <a16:creationId xmlns:a16="http://schemas.microsoft.com/office/drawing/2014/main" id="{C157F455-BF53-46F0-846A-BBC9F8484032}"/>
              </a:ext>
            </a:extLst>
          </p:cNvPr>
          <p:cNvGrpSpPr/>
          <p:nvPr/>
        </p:nvGrpSpPr>
        <p:grpSpPr>
          <a:xfrm>
            <a:off x="5438841" y="2790584"/>
            <a:ext cx="1314317" cy="1314317"/>
            <a:chOff x="5547902" y="2127586"/>
            <a:chExt cx="1340672" cy="1340672"/>
          </a:xfrm>
        </p:grpSpPr>
        <p:sp>
          <p:nvSpPr>
            <p:cNvPr id="7" name="Oval 6">
              <a:extLst>
                <a:ext uri="{FF2B5EF4-FFF2-40B4-BE49-F238E27FC236}">
                  <a16:creationId xmlns:a16="http://schemas.microsoft.com/office/drawing/2014/main" id="{0823AEDE-9C2B-4BBF-A112-128EF7ED87CD}"/>
                </a:ext>
              </a:extLst>
            </p:cNvPr>
            <p:cNvSpPr/>
            <p:nvPr/>
          </p:nvSpPr>
          <p:spPr bwMode="auto">
            <a:xfrm>
              <a:off x="5547902" y="2127586"/>
              <a:ext cx="1340672" cy="134067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8" name="Group 16">
              <a:extLst>
                <a:ext uri="{FF2B5EF4-FFF2-40B4-BE49-F238E27FC236}">
                  <a16:creationId xmlns:a16="http://schemas.microsoft.com/office/drawing/2014/main" id="{098878B0-B2CE-4FD7-A6C8-0D19BE51AD32}"/>
                </a:ext>
              </a:extLst>
            </p:cNvPr>
            <p:cNvGrpSpPr>
              <a:grpSpLocks noChangeAspect="1"/>
            </p:cNvGrpSpPr>
            <p:nvPr/>
          </p:nvGrpSpPr>
          <p:grpSpPr bwMode="auto">
            <a:xfrm>
              <a:off x="5824049" y="2333627"/>
              <a:ext cx="770389" cy="891106"/>
              <a:chOff x="13" y="7"/>
              <a:chExt cx="351" cy="406"/>
            </a:xfrm>
          </p:grpSpPr>
          <p:sp>
            <p:nvSpPr>
              <p:cNvPr id="9" name="Freeform 17">
                <a:extLst>
                  <a:ext uri="{FF2B5EF4-FFF2-40B4-BE49-F238E27FC236}">
                    <a16:creationId xmlns:a16="http://schemas.microsoft.com/office/drawing/2014/main" id="{D91DF64F-26F0-49F5-960B-0A35D50DC2D8}"/>
                  </a:ext>
                </a:extLst>
              </p:cNvPr>
              <p:cNvSpPr>
                <a:spLocks/>
              </p:cNvSpPr>
              <p:nvPr/>
            </p:nvSpPr>
            <p:spPr bwMode="auto">
              <a:xfrm>
                <a:off x="212" y="199"/>
                <a:ext cx="152" cy="176"/>
              </a:xfrm>
              <a:custGeom>
                <a:avLst/>
                <a:gdLst>
                  <a:gd name="T0" fmla="*/ 0 w 152"/>
                  <a:gd name="T1" fmla="*/ 45 h 176"/>
                  <a:gd name="T2" fmla="*/ 76 w 152"/>
                  <a:gd name="T3" fmla="*/ 0 h 176"/>
                  <a:gd name="T4" fmla="*/ 152 w 152"/>
                  <a:gd name="T5" fmla="*/ 45 h 176"/>
                  <a:gd name="T6" fmla="*/ 152 w 152"/>
                  <a:gd name="T7" fmla="*/ 131 h 176"/>
                  <a:gd name="T8" fmla="*/ 76 w 152"/>
                  <a:gd name="T9" fmla="*/ 176 h 176"/>
                  <a:gd name="T10" fmla="*/ 0 w 152"/>
                  <a:gd name="T11" fmla="*/ 131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1"/>
                    </a:lnTo>
                    <a:lnTo>
                      <a:pt x="76" y="176"/>
                    </a:lnTo>
                    <a:lnTo>
                      <a:pt x="0" y="131"/>
                    </a:lnTo>
                    <a:lnTo>
                      <a:pt x="0" y="45"/>
                    </a:ln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0" name="Freeform 18">
                <a:extLst>
                  <a:ext uri="{FF2B5EF4-FFF2-40B4-BE49-F238E27FC236}">
                    <a16:creationId xmlns:a16="http://schemas.microsoft.com/office/drawing/2014/main" id="{0C04BEE7-911C-4463-B070-D957F405822A}"/>
                  </a:ext>
                </a:extLst>
              </p:cNvPr>
              <p:cNvSpPr>
                <a:spLocks/>
              </p:cNvSpPr>
              <p:nvPr/>
            </p:nvSpPr>
            <p:spPr bwMode="auto">
              <a:xfrm>
                <a:off x="212" y="244"/>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1" name="Line 19">
                <a:extLst>
                  <a:ext uri="{FF2B5EF4-FFF2-40B4-BE49-F238E27FC236}">
                    <a16:creationId xmlns:a16="http://schemas.microsoft.com/office/drawing/2014/main" id="{DE74AABC-62C3-4A77-BE11-2388A60EC043}"/>
                  </a:ext>
                </a:extLst>
              </p:cNvPr>
              <p:cNvSpPr>
                <a:spLocks noChangeShapeType="1"/>
              </p:cNvSpPr>
              <p:nvPr/>
            </p:nvSpPr>
            <p:spPr bwMode="auto">
              <a:xfrm>
                <a:off x="288" y="282"/>
                <a:ext cx="0" cy="93"/>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2" name="Freeform 20">
                <a:extLst>
                  <a:ext uri="{FF2B5EF4-FFF2-40B4-BE49-F238E27FC236}">
                    <a16:creationId xmlns:a16="http://schemas.microsoft.com/office/drawing/2014/main" id="{DB21D2F5-C552-4548-AAAC-93BA91A90EBA}"/>
                  </a:ext>
                </a:extLst>
              </p:cNvPr>
              <p:cNvSpPr>
                <a:spLocks/>
              </p:cNvSpPr>
              <p:nvPr/>
            </p:nvSpPr>
            <p:spPr bwMode="auto">
              <a:xfrm>
                <a:off x="13" y="199"/>
                <a:ext cx="152" cy="176"/>
              </a:xfrm>
              <a:custGeom>
                <a:avLst/>
                <a:gdLst>
                  <a:gd name="T0" fmla="*/ 0 w 152"/>
                  <a:gd name="T1" fmla="*/ 45 h 176"/>
                  <a:gd name="T2" fmla="*/ 76 w 152"/>
                  <a:gd name="T3" fmla="*/ 0 h 176"/>
                  <a:gd name="T4" fmla="*/ 152 w 152"/>
                  <a:gd name="T5" fmla="*/ 45 h 176"/>
                  <a:gd name="T6" fmla="*/ 152 w 152"/>
                  <a:gd name="T7" fmla="*/ 131 h 176"/>
                  <a:gd name="T8" fmla="*/ 76 w 152"/>
                  <a:gd name="T9" fmla="*/ 176 h 176"/>
                  <a:gd name="T10" fmla="*/ 0 w 152"/>
                  <a:gd name="T11" fmla="*/ 131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1"/>
                    </a:lnTo>
                    <a:lnTo>
                      <a:pt x="76" y="176"/>
                    </a:lnTo>
                    <a:lnTo>
                      <a:pt x="0" y="131"/>
                    </a:lnTo>
                    <a:lnTo>
                      <a:pt x="0" y="45"/>
                    </a:ln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3" name="Freeform 21">
                <a:extLst>
                  <a:ext uri="{FF2B5EF4-FFF2-40B4-BE49-F238E27FC236}">
                    <a16:creationId xmlns:a16="http://schemas.microsoft.com/office/drawing/2014/main" id="{5D745AEC-28FF-4152-8650-065F748C2D1D}"/>
                  </a:ext>
                </a:extLst>
              </p:cNvPr>
              <p:cNvSpPr>
                <a:spLocks/>
              </p:cNvSpPr>
              <p:nvPr/>
            </p:nvSpPr>
            <p:spPr bwMode="auto">
              <a:xfrm>
                <a:off x="13" y="244"/>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4" name="Line 22">
                <a:extLst>
                  <a:ext uri="{FF2B5EF4-FFF2-40B4-BE49-F238E27FC236}">
                    <a16:creationId xmlns:a16="http://schemas.microsoft.com/office/drawing/2014/main" id="{07E6E78F-EC32-4F57-AD7E-AFCB1B172C69}"/>
                  </a:ext>
                </a:extLst>
              </p:cNvPr>
              <p:cNvSpPr>
                <a:spLocks noChangeShapeType="1"/>
              </p:cNvSpPr>
              <p:nvPr/>
            </p:nvSpPr>
            <p:spPr bwMode="auto">
              <a:xfrm>
                <a:off x="89" y="282"/>
                <a:ext cx="0" cy="93"/>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5" name="Freeform 23">
                <a:extLst>
                  <a:ext uri="{FF2B5EF4-FFF2-40B4-BE49-F238E27FC236}">
                    <a16:creationId xmlns:a16="http://schemas.microsoft.com/office/drawing/2014/main" id="{89FB184A-7666-4B48-8BCF-D54BCCDBE63C}"/>
                  </a:ext>
                </a:extLst>
              </p:cNvPr>
              <p:cNvSpPr>
                <a:spLocks/>
              </p:cNvSpPr>
              <p:nvPr/>
            </p:nvSpPr>
            <p:spPr bwMode="auto">
              <a:xfrm>
                <a:off x="106" y="364"/>
                <a:ext cx="163" cy="49"/>
              </a:xfrm>
              <a:custGeom>
                <a:avLst/>
                <a:gdLst>
                  <a:gd name="T0" fmla="*/ 163 w 163"/>
                  <a:gd name="T1" fmla="*/ 2 h 49"/>
                  <a:gd name="T2" fmla="*/ 83 w 163"/>
                  <a:gd name="T3" fmla="*/ 49 h 49"/>
                  <a:gd name="T4" fmla="*/ 0 w 163"/>
                  <a:gd name="T5" fmla="*/ 0 h 49"/>
                </a:gdLst>
                <a:ahLst/>
                <a:cxnLst>
                  <a:cxn ang="0">
                    <a:pos x="T0" y="T1"/>
                  </a:cxn>
                  <a:cxn ang="0">
                    <a:pos x="T2" y="T3"/>
                  </a:cxn>
                  <a:cxn ang="0">
                    <a:pos x="T4" y="T5"/>
                  </a:cxn>
                </a:cxnLst>
                <a:rect l="0" t="0" r="r" b="b"/>
                <a:pathLst>
                  <a:path w="163" h="49">
                    <a:moveTo>
                      <a:pt x="163" y="2"/>
                    </a:moveTo>
                    <a:lnTo>
                      <a:pt x="83" y="49"/>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6" name="Freeform 24">
                <a:extLst>
                  <a:ext uri="{FF2B5EF4-FFF2-40B4-BE49-F238E27FC236}">
                    <a16:creationId xmlns:a16="http://schemas.microsoft.com/office/drawing/2014/main" id="{CB18E368-EE04-4451-8F15-583CEE279BAA}"/>
                  </a:ext>
                </a:extLst>
              </p:cNvPr>
              <p:cNvSpPr>
                <a:spLocks/>
              </p:cNvSpPr>
              <p:nvPr/>
            </p:nvSpPr>
            <p:spPr bwMode="auto">
              <a:xfrm>
                <a:off x="113" y="7"/>
                <a:ext cx="152" cy="176"/>
              </a:xfrm>
              <a:custGeom>
                <a:avLst/>
                <a:gdLst>
                  <a:gd name="T0" fmla="*/ 0 w 152"/>
                  <a:gd name="T1" fmla="*/ 45 h 176"/>
                  <a:gd name="T2" fmla="*/ 76 w 152"/>
                  <a:gd name="T3" fmla="*/ 0 h 176"/>
                  <a:gd name="T4" fmla="*/ 152 w 152"/>
                  <a:gd name="T5" fmla="*/ 45 h 176"/>
                  <a:gd name="T6" fmla="*/ 152 w 152"/>
                  <a:gd name="T7" fmla="*/ 133 h 176"/>
                  <a:gd name="T8" fmla="*/ 76 w 152"/>
                  <a:gd name="T9" fmla="*/ 176 h 176"/>
                  <a:gd name="T10" fmla="*/ 0 w 152"/>
                  <a:gd name="T11" fmla="*/ 133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3"/>
                    </a:lnTo>
                    <a:lnTo>
                      <a:pt x="76" y="176"/>
                    </a:lnTo>
                    <a:lnTo>
                      <a:pt x="0" y="133"/>
                    </a:lnTo>
                    <a:lnTo>
                      <a:pt x="0" y="45"/>
                    </a:ln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 name="Freeform 25">
                <a:extLst>
                  <a:ext uri="{FF2B5EF4-FFF2-40B4-BE49-F238E27FC236}">
                    <a16:creationId xmlns:a16="http://schemas.microsoft.com/office/drawing/2014/main" id="{2E250F2A-0352-4549-846B-A098F470B45E}"/>
                  </a:ext>
                </a:extLst>
              </p:cNvPr>
              <p:cNvSpPr>
                <a:spLocks/>
              </p:cNvSpPr>
              <p:nvPr/>
            </p:nvSpPr>
            <p:spPr bwMode="auto">
              <a:xfrm>
                <a:off x="113" y="52"/>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 name="Line 26">
                <a:extLst>
                  <a:ext uri="{FF2B5EF4-FFF2-40B4-BE49-F238E27FC236}">
                    <a16:creationId xmlns:a16="http://schemas.microsoft.com/office/drawing/2014/main" id="{DDE83135-2BE5-4342-B283-B7D6AB55BACD}"/>
                  </a:ext>
                </a:extLst>
              </p:cNvPr>
              <p:cNvSpPr>
                <a:spLocks noChangeShapeType="1"/>
              </p:cNvSpPr>
              <p:nvPr/>
            </p:nvSpPr>
            <p:spPr bwMode="auto">
              <a:xfrm>
                <a:off x="189" y="96"/>
                <a:ext cx="0" cy="87"/>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9" name="Freeform 27">
                <a:extLst>
                  <a:ext uri="{FF2B5EF4-FFF2-40B4-BE49-F238E27FC236}">
                    <a16:creationId xmlns:a16="http://schemas.microsoft.com/office/drawing/2014/main" id="{891BBF3A-13D9-45A8-ACC8-34285539E15F}"/>
                  </a:ext>
                </a:extLst>
              </p:cNvPr>
              <p:cNvSpPr>
                <a:spLocks/>
              </p:cNvSpPr>
              <p:nvPr/>
            </p:nvSpPr>
            <p:spPr bwMode="auto">
              <a:xfrm>
                <a:off x="265" y="92"/>
                <a:ext cx="82" cy="141"/>
              </a:xfrm>
              <a:custGeom>
                <a:avLst/>
                <a:gdLst>
                  <a:gd name="T0" fmla="*/ 0 w 82"/>
                  <a:gd name="T1" fmla="*/ 0 h 141"/>
                  <a:gd name="T2" fmla="*/ 82 w 82"/>
                  <a:gd name="T3" fmla="*/ 46 h 141"/>
                  <a:gd name="T4" fmla="*/ 82 w 82"/>
                  <a:gd name="T5" fmla="*/ 141 h 141"/>
                </a:gdLst>
                <a:ahLst/>
                <a:cxnLst>
                  <a:cxn ang="0">
                    <a:pos x="T0" y="T1"/>
                  </a:cxn>
                  <a:cxn ang="0">
                    <a:pos x="T2" y="T3"/>
                  </a:cxn>
                  <a:cxn ang="0">
                    <a:pos x="T4" y="T5"/>
                  </a:cxn>
                </a:cxnLst>
                <a:rect l="0" t="0" r="r" b="b"/>
                <a:pathLst>
                  <a:path w="82" h="141">
                    <a:moveTo>
                      <a:pt x="0" y="0"/>
                    </a:moveTo>
                    <a:lnTo>
                      <a:pt x="82" y="46"/>
                    </a:lnTo>
                    <a:lnTo>
                      <a:pt x="82" y="141"/>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0" name="Freeform 28">
                <a:extLst>
                  <a:ext uri="{FF2B5EF4-FFF2-40B4-BE49-F238E27FC236}">
                    <a16:creationId xmlns:a16="http://schemas.microsoft.com/office/drawing/2014/main" id="{DCB57F5D-49F1-4574-96C6-191034446304}"/>
                  </a:ext>
                </a:extLst>
              </p:cNvPr>
              <p:cNvSpPr>
                <a:spLocks/>
              </p:cNvSpPr>
              <p:nvPr/>
            </p:nvSpPr>
            <p:spPr bwMode="auto">
              <a:xfrm>
                <a:off x="30" y="92"/>
                <a:ext cx="83" cy="141"/>
              </a:xfrm>
              <a:custGeom>
                <a:avLst/>
                <a:gdLst>
                  <a:gd name="T0" fmla="*/ 0 w 83"/>
                  <a:gd name="T1" fmla="*/ 141 h 141"/>
                  <a:gd name="T2" fmla="*/ 0 w 83"/>
                  <a:gd name="T3" fmla="*/ 46 h 141"/>
                  <a:gd name="T4" fmla="*/ 83 w 83"/>
                  <a:gd name="T5" fmla="*/ 0 h 141"/>
                </a:gdLst>
                <a:ahLst/>
                <a:cxnLst>
                  <a:cxn ang="0">
                    <a:pos x="T0" y="T1"/>
                  </a:cxn>
                  <a:cxn ang="0">
                    <a:pos x="T2" y="T3"/>
                  </a:cxn>
                  <a:cxn ang="0">
                    <a:pos x="T4" y="T5"/>
                  </a:cxn>
                </a:cxnLst>
                <a:rect l="0" t="0" r="r" b="b"/>
                <a:pathLst>
                  <a:path w="83" h="141">
                    <a:moveTo>
                      <a:pt x="0" y="141"/>
                    </a:moveTo>
                    <a:lnTo>
                      <a:pt x="0" y="46"/>
                    </a:lnTo>
                    <a:lnTo>
                      <a:pt x="83"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grpSp>
      <p:grpSp>
        <p:nvGrpSpPr>
          <p:cNvPr id="21" name="Group 20">
            <a:extLst>
              <a:ext uri="{FF2B5EF4-FFF2-40B4-BE49-F238E27FC236}">
                <a16:creationId xmlns:a16="http://schemas.microsoft.com/office/drawing/2014/main" id="{8B4FBBEB-89FE-4142-B32F-714B59DA3F42}"/>
              </a:ext>
            </a:extLst>
          </p:cNvPr>
          <p:cNvGrpSpPr/>
          <p:nvPr/>
        </p:nvGrpSpPr>
        <p:grpSpPr>
          <a:xfrm>
            <a:off x="2720597" y="2790584"/>
            <a:ext cx="1314317" cy="1314317"/>
            <a:chOff x="2775150" y="2127586"/>
            <a:chExt cx="1340672" cy="1340672"/>
          </a:xfrm>
        </p:grpSpPr>
        <p:sp>
          <p:nvSpPr>
            <p:cNvPr id="22" name="Oval 21">
              <a:extLst>
                <a:ext uri="{FF2B5EF4-FFF2-40B4-BE49-F238E27FC236}">
                  <a16:creationId xmlns:a16="http://schemas.microsoft.com/office/drawing/2014/main" id="{BFEA1B27-8C5B-4C18-883E-7EFEE8165A83}"/>
                </a:ext>
              </a:extLst>
            </p:cNvPr>
            <p:cNvSpPr/>
            <p:nvPr/>
          </p:nvSpPr>
          <p:spPr bwMode="auto">
            <a:xfrm>
              <a:off x="2775150" y="2127586"/>
              <a:ext cx="1340672" cy="134067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3" name="Freeform 5">
              <a:extLst>
                <a:ext uri="{FF2B5EF4-FFF2-40B4-BE49-F238E27FC236}">
                  <a16:creationId xmlns:a16="http://schemas.microsoft.com/office/drawing/2014/main" id="{701CAC13-07E9-45BB-8023-8A886B5E1663}"/>
                </a:ext>
              </a:extLst>
            </p:cNvPr>
            <p:cNvSpPr>
              <a:spLocks noEditPoints="1"/>
            </p:cNvSpPr>
            <p:nvPr/>
          </p:nvSpPr>
          <p:spPr bwMode="auto">
            <a:xfrm>
              <a:off x="3028228" y="2365339"/>
              <a:ext cx="794968" cy="855843"/>
            </a:xfrm>
            <a:custGeom>
              <a:avLst/>
              <a:gdLst>
                <a:gd name="T0" fmla="*/ 8 w 104"/>
                <a:gd name="T1" fmla="*/ 112 h 112"/>
                <a:gd name="T2" fmla="*/ 92 w 104"/>
                <a:gd name="T3" fmla="*/ 112 h 112"/>
                <a:gd name="T4" fmla="*/ 100 w 104"/>
                <a:gd name="T5" fmla="*/ 112 h 112"/>
                <a:gd name="T6" fmla="*/ 104 w 104"/>
                <a:gd name="T7" fmla="*/ 40 h 112"/>
                <a:gd name="T8" fmla="*/ 72 w 104"/>
                <a:gd name="T9" fmla="*/ 24 h 112"/>
                <a:gd name="T10" fmla="*/ 68 w 104"/>
                <a:gd name="T11" fmla="*/ 0 h 112"/>
                <a:gd name="T12" fmla="*/ 40 w 104"/>
                <a:gd name="T13" fmla="*/ 0 h 112"/>
                <a:gd name="T14" fmla="*/ 32 w 104"/>
                <a:gd name="T15" fmla="*/ 0 h 112"/>
                <a:gd name="T16" fmla="*/ 0 w 104"/>
                <a:gd name="T17" fmla="*/ 24 h 112"/>
                <a:gd name="T18" fmla="*/ 4 w 104"/>
                <a:gd name="T19" fmla="*/ 50 h 112"/>
                <a:gd name="T20" fmla="*/ 28 w 104"/>
                <a:gd name="T21" fmla="*/ 72 h 112"/>
                <a:gd name="T22" fmla="*/ 48 w 104"/>
                <a:gd name="T23" fmla="*/ 104 h 112"/>
                <a:gd name="T24" fmla="*/ 28 w 104"/>
                <a:gd name="T25" fmla="*/ 72 h 112"/>
                <a:gd name="T26" fmla="*/ 76 w 104"/>
                <a:gd name="T27" fmla="*/ 104 h 112"/>
                <a:gd name="T28" fmla="*/ 56 w 104"/>
                <a:gd name="T29" fmla="*/ 72 h 112"/>
                <a:gd name="T30" fmla="*/ 84 w 104"/>
                <a:gd name="T31" fmla="*/ 104 h 112"/>
                <a:gd name="T32" fmla="*/ 84 w 104"/>
                <a:gd name="T33" fmla="*/ 68 h 112"/>
                <a:gd name="T34" fmla="*/ 28 w 104"/>
                <a:gd name="T35" fmla="*/ 64 h 112"/>
                <a:gd name="T36" fmla="*/ 20 w 104"/>
                <a:gd name="T37" fmla="*/ 64 h 112"/>
                <a:gd name="T38" fmla="*/ 12 w 104"/>
                <a:gd name="T39" fmla="*/ 104 h 112"/>
                <a:gd name="T40" fmla="*/ 16 w 104"/>
                <a:gd name="T41" fmla="*/ 56 h 112"/>
                <a:gd name="T42" fmla="*/ 40 w 104"/>
                <a:gd name="T43" fmla="*/ 56 h 112"/>
                <a:gd name="T44" fmla="*/ 64 w 104"/>
                <a:gd name="T45" fmla="*/ 56 h 112"/>
                <a:gd name="T46" fmla="*/ 88 w 104"/>
                <a:gd name="T47" fmla="*/ 56 h 112"/>
                <a:gd name="T48" fmla="*/ 92 w 104"/>
                <a:gd name="T49" fmla="*/ 104 h 112"/>
                <a:gd name="T50" fmla="*/ 32 w 104"/>
                <a:gd name="T51" fmla="*/ 32 h 112"/>
                <a:gd name="T52" fmla="*/ 48 w 104"/>
                <a:gd name="T53" fmla="*/ 40 h 112"/>
                <a:gd name="T54" fmla="*/ 32 w 104"/>
                <a:gd name="T55" fmla="*/ 40 h 112"/>
                <a:gd name="T56" fmla="*/ 56 w 104"/>
                <a:gd name="T57" fmla="*/ 32 h 112"/>
                <a:gd name="T58" fmla="*/ 72 w 104"/>
                <a:gd name="T59" fmla="*/ 40 h 112"/>
                <a:gd name="T60" fmla="*/ 56 w 104"/>
                <a:gd name="T61" fmla="*/ 40 h 112"/>
                <a:gd name="T62" fmla="*/ 96 w 104"/>
                <a:gd name="T63" fmla="*/ 40 h 112"/>
                <a:gd name="T64" fmla="*/ 80 w 104"/>
                <a:gd name="T65" fmla="*/ 40 h 112"/>
                <a:gd name="T66" fmla="*/ 96 w 104"/>
                <a:gd name="T67" fmla="*/ 32 h 112"/>
                <a:gd name="T68" fmla="*/ 40 w 104"/>
                <a:gd name="T69" fmla="*/ 8 h 112"/>
                <a:gd name="T70" fmla="*/ 64 w 104"/>
                <a:gd name="T71" fmla="*/ 24 h 112"/>
                <a:gd name="T72" fmla="*/ 40 w 104"/>
                <a:gd name="T73" fmla="*/ 8 h 112"/>
                <a:gd name="T74" fmla="*/ 24 w 104"/>
                <a:gd name="T75" fmla="*/ 32 h 112"/>
                <a:gd name="T76" fmla="*/ 16 w 104"/>
                <a:gd name="T77" fmla="*/ 48 h 112"/>
                <a:gd name="T78" fmla="*/ 8 w 104"/>
                <a:gd name="T79" fmla="*/ 3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 h="112">
                  <a:moveTo>
                    <a:pt x="4" y="112"/>
                  </a:moveTo>
                  <a:cubicBezTo>
                    <a:pt x="8" y="112"/>
                    <a:pt x="8" y="112"/>
                    <a:pt x="8" y="112"/>
                  </a:cubicBezTo>
                  <a:cubicBezTo>
                    <a:pt x="12" y="112"/>
                    <a:pt x="12" y="112"/>
                    <a:pt x="12" y="112"/>
                  </a:cubicBezTo>
                  <a:cubicBezTo>
                    <a:pt x="92" y="112"/>
                    <a:pt x="92" y="112"/>
                    <a:pt x="92" y="112"/>
                  </a:cubicBezTo>
                  <a:cubicBezTo>
                    <a:pt x="96" y="112"/>
                    <a:pt x="96" y="112"/>
                    <a:pt x="96" y="112"/>
                  </a:cubicBezTo>
                  <a:cubicBezTo>
                    <a:pt x="100" y="112"/>
                    <a:pt x="100" y="112"/>
                    <a:pt x="100" y="112"/>
                  </a:cubicBezTo>
                  <a:cubicBezTo>
                    <a:pt x="100" y="50"/>
                    <a:pt x="100" y="50"/>
                    <a:pt x="100" y="50"/>
                  </a:cubicBezTo>
                  <a:cubicBezTo>
                    <a:pt x="102" y="48"/>
                    <a:pt x="104" y="44"/>
                    <a:pt x="104" y="40"/>
                  </a:cubicBezTo>
                  <a:cubicBezTo>
                    <a:pt x="104" y="24"/>
                    <a:pt x="104" y="24"/>
                    <a:pt x="104" y="24"/>
                  </a:cubicBezTo>
                  <a:cubicBezTo>
                    <a:pt x="72" y="24"/>
                    <a:pt x="72" y="24"/>
                    <a:pt x="72" y="24"/>
                  </a:cubicBezTo>
                  <a:cubicBezTo>
                    <a:pt x="72" y="0"/>
                    <a:pt x="72" y="0"/>
                    <a:pt x="72" y="0"/>
                  </a:cubicBezTo>
                  <a:cubicBezTo>
                    <a:pt x="68" y="0"/>
                    <a:pt x="68" y="0"/>
                    <a:pt x="68" y="0"/>
                  </a:cubicBezTo>
                  <a:cubicBezTo>
                    <a:pt x="64" y="0"/>
                    <a:pt x="64" y="0"/>
                    <a:pt x="64" y="0"/>
                  </a:cubicBezTo>
                  <a:cubicBezTo>
                    <a:pt x="40" y="0"/>
                    <a:pt x="40" y="0"/>
                    <a:pt x="40" y="0"/>
                  </a:cubicBezTo>
                  <a:cubicBezTo>
                    <a:pt x="36" y="0"/>
                    <a:pt x="36" y="0"/>
                    <a:pt x="36" y="0"/>
                  </a:cubicBezTo>
                  <a:cubicBezTo>
                    <a:pt x="32" y="0"/>
                    <a:pt x="32" y="0"/>
                    <a:pt x="32" y="0"/>
                  </a:cubicBezTo>
                  <a:cubicBezTo>
                    <a:pt x="32" y="24"/>
                    <a:pt x="32" y="24"/>
                    <a:pt x="32" y="24"/>
                  </a:cubicBezTo>
                  <a:cubicBezTo>
                    <a:pt x="0" y="24"/>
                    <a:pt x="0" y="24"/>
                    <a:pt x="0" y="24"/>
                  </a:cubicBezTo>
                  <a:cubicBezTo>
                    <a:pt x="0" y="40"/>
                    <a:pt x="0" y="40"/>
                    <a:pt x="0" y="40"/>
                  </a:cubicBezTo>
                  <a:cubicBezTo>
                    <a:pt x="0" y="44"/>
                    <a:pt x="2" y="48"/>
                    <a:pt x="4" y="50"/>
                  </a:cubicBezTo>
                  <a:lnTo>
                    <a:pt x="4" y="112"/>
                  </a:lnTo>
                  <a:close/>
                  <a:moveTo>
                    <a:pt x="28" y="72"/>
                  </a:moveTo>
                  <a:cubicBezTo>
                    <a:pt x="48" y="72"/>
                    <a:pt x="48" y="72"/>
                    <a:pt x="48" y="72"/>
                  </a:cubicBezTo>
                  <a:cubicBezTo>
                    <a:pt x="48" y="104"/>
                    <a:pt x="48" y="104"/>
                    <a:pt x="48" y="104"/>
                  </a:cubicBezTo>
                  <a:cubicBezTo>
                    <a:pt x="28" y="104"/>
                    <a:pt x="28" y="104"/>
                    <a:pt x="28" y="104"/>
                  </a:cubicBezTo>
                  <a:lnTo>
                    <a:pt x="28" y="72"/>
                  </a:lnTo>
                  <a:close/>
                  <a:moveTo>
                    <a:pt x="76" y="72"/>
                  </a:moveTo>
                  <a:cubicBezTo>
                    <a:pt x="76" y="104"/>
                    <a:pt x="76" y="104"/>
                    <a:pt x="76" y="104"/>
                  </a:cubicBezTo>
                  <a:cubicBezTo>
                    <a:pt x="56" y="104"/>
                    <a:pt x="56" y="104"/>
                    <a:pt x="56" y="104"/>
                  </a:cubicBezTo>
                  <a:cubicBezTo>
                    <a:pt x="56" y="72"/>
                    <a:pt x="56" y="72"/>
                    <a:pt x="56" y="72"/>
                  </a:cubicBezTo>
                  <a:lnTo>
                    <a:pt x="76" y="72"/>
                  </a:lnTo>
                  <a:close/>
                  <a:moveTo>
                    <a:pt x="84" y="104"/>
                  </a:moveTo>
                  <a:cubicBezTo>
                    <a:pt x="84" y="72"/>
                    <a:pt x="84" y="72"/>
                    <a:pt x="84" y="72"/>
                  </a:cubicBezTo>
                  <a:cubicBezTo>
                    <a:pt x="84" y="68"/>
                    <a:pt x="84" y="68"/>
                    <a:pt x="84" y="68"/>
                  </a:cubicBezTo>
                  <a:cubicBezTo>
                    <a:pt x="84" y="64"/>
                    <a:pt x="84" y="64"/>
                    <a:pt x="84" y="64"/>
                  </a:cubicBezTo>
                  <a:cubicBezTo>
                    <a:pt x="28" y="64"/>
                    <a:pt x="28" y="64"/>
                    <a:pt x="28" y="64"/>
                  </a:cubicBezTo>
                  <a:cubicBezTo>
                    <a:pt x="24" y="64"/>
                    <a:pt x="24" y="64"/>
                    <a:pt x="24" y="64"/>
                  </a:cubicBezTo>
                  <a:cubicBezTo>
                    <a:pt x="20" y="64"/>
                    <a:pt x="20" y="64"/>
                    <a:pt x="20" y="64"/>
                  </a:cubicBezTo>
                  <a:cubicBezTo>
                    <a:pt x="20" y="104"/>
                    <a:pt x="20" y="104"/>
                    <a:pt x="20" y="104"/>
                  </a:cubicBezTo>
                  <a:cubicBezTo>
                    <a:pt x="12" y="104"/>
                    <a:pt x="12" y="104"/>
                    <a:pt x="12" y="104"/>
                  </a:cubicBezTo>
                  <a:cubicBezTo>
                    <a:pt x="12" y="55"/>
                    <a:pt x="12" y="55"/>
                    <a:pt x="12" y="55"/>
                  </a:cubicBezTo>
                  <a:cubicBezTo>
                    <a:pt x="13" y="56"/>
                    <a:pt x="15" y="56"/>
                    <a:pt x="16" y="56"/>
                  </a:cubicBezTo>
                  <a:cubicBezTo>
                    <a:pt x="21" y="56"/>
                    <a:pt x="25" y="54"/>
                    <a:pt x="28" y="50"/>
                  </a:cubicBezTo>
                  <a:cubicBezTo>
                    <a:pt x="31" y="54"/>
                    <a:pt x="35" y="56"/>
                    <a:pt x="40" y="56"/>
                  </a:cubicBezTo>
                  <a:cubicBezTo>
                    <a:pt x="45" y="56"/>
                    <a:pt x="49" y="54"/>
                    <a:pt x="52" y="50"/>
                  </a:cubicBezTo>
                  <a:cubicBezTo>
                    <a:pt x="55" y="54"/>
                    <a:pt x="59" y="56"/>
                    <a:pt x="64" y="56"/>
                  </a:cubicBezTo>
                  <a:cubicBezTo>
                    <a:pt x="69" y="56"/>
                    <a:pt x="73" y="54"/>
                    <a:pt x="76" y="50"/>
                  </a:cubicBezTo>
                  <a:cubicBezTo>
                    <a:pt x="79" y="54"/>
                    <a:pt x="83" y="56"/>
                    <a:pt x="88" y="56"/>
                  </a:cubicBezTo>
                  <a:cubicBezTo>
                    <a:pt x="89" y="56"/>
                    <a:pt x="91" y="56"/>
                    <a:pt x="92" y="55"/>
                  </a:cubicBezTo>
                  <a:cubicBezTo>
                    <a:pt x="92" y="104"/>
                    <a:pt x="92" y="104"/>
                    <a:pt x="92" y="104"/>
                  </a:cubicBezTo>
                  <a:lnTo>
                    <a:pt x="84" y="104"/>
                  </a:lnTo>
                  <a:close/>
                  <a:moveTo>
                    <a:pt x="32" y="32"/>
                  </a:moveTo>
                  <a:cubicBezTo>
                    <a:pt x="48" y="32"/>
                    <a:pt x="48" y="32"/>
                    <a:pt x="48" y="32"/>
                  </a:cubicBezTo>
                  <a:cubicBezTo>
                    <a:pt x="48" y="40"/>
                    <a:pt x="48" y="40"/>
                    <a:pt x="48" y="40"/>
                  </a:cubicBezTo>
                  <a:cubicBezTo>
                    <a:pt x="48" y="44"/>
                    <a:pt x="44" y="48"/>
                    <a:pt x="40" y="48"/>
                  </a:cubicBezTo>
                  <a:cubicBezTo>
                    <a:pt x="36" y="48"/>
                    <a:pt x="32" y="44"/>
                    <a:pt x="32" y="40"/>
                  </a:cubicBezTo>
                  <a:lnTo>
                    <a:pt x="32" y="32"/>
                  </a:lnTo>
                  <a:close/>
                  <a:moveTo>
                    <a:pt x="56" y="32"/>
                  </a:moveTo>
                  <a:cubicBezTo>
                    <a:pt x="72" y="32"/>
                    <a:pt x="72" y="32"/>
                    <a:pt x="72" y="32"/>
                  </a:cubicBezTo>
                  <a:cubicBezTo>
                    <a:pt x="72" y="40"/>
                    <a:pt x="72" y="40"/>
                    <a:pt x="72" y="40"/>
                  </a:cubicBezTo>
                  <a:cubicBezTo>
                    <a:pt x="72" y="44"/>
                    <a:pt x="68" y="48"/>
                    <a:pt x="64" y="48"/>
                  </a:cubicBezTo>
                  <a:cubicBezTo>
                    <a:pt x="60" y="48"/>
                    <a:pt x="56" y="44"/>
                    <a:pt x="56" y="40"/>
                  </a:cubicBezTo>
                  <a:lnTo>
                    <a:pt x="56" y="32"/>
                  </a:lnTo>
                  <a:close/>
                  <a:moveTo>
                    <a:pt x="96" y="40"/>
                  </a:moveTo>
                  <a:cubicBezTo>
                    <a:pt x="96" y="44"/>
                    <a:pt x="92" y="48"/>
                    <a:pt x="88" y="48"/>
                  </a:cubicBezTo>
                  <a:cubicBezTo>
                    <a:pt x="84" y="48"/>
                    <a:pt x="80" y="44"/>
                    <a:pt x="80" y="40"/>
                  </a:cubicBezTo>
                  <a:cubicBezTo>
                    <a:pt x="80" y="32"/>
                    <a:pt x="80" y="32"/>
                    <a:pt x="80" y="32"/>
                  </a:cubicBezTo>
                  <a:cubicBezTo>
                    <a:pt x="96" y="32"/>
                    <a:pt x="96" y="32"/>
                    <a:pt x="96" y="32"/>
                  </a:cubicBezTo>
                  <a:lnTo>
                    <a:pt x="96" y="40"/>
                  </a:lnTo>
                  <a:close/>
                  <a:moveTo>
                    <a:pt x="40" y="8"/>
                  </a:moveTo>
                  <a:cubicBezTo>
                    <a:pt x="64" y="8"/>
                    <a:pt x="64" y="8"/>
                    <a:pt x="64" y="8"/>
                  </a:cubicBezTo>
                  <a:cubicBezTo>
                    <a:pt x="64" y="24"/>
                    <a:pt x="64" y="24"/>
                    <a:pt x="64" y="24"/>
                  </a:cubicBezTo>
                  <a:cubicBezTo>
                    <a:pt x="40" y="24"/>
                    <a:pt x="40" y="24"/>
                    <a:pt x="40" y="24"/>
                  </a:cubicBezTo>
                  <a:lnTo>
                    <a:pt x="40" y="8"/>
                  </a:lnTo>
                  <a:close/>
                  <a:moveTo>
                    <a:pt x="8" y="32"/>
                  </a:moveTo>
                  <a:cubicBezTo>
                    <a:pt x="24" y="32"/>
                    <a:pt x="24" y="32"/>
                    <a:pt x="24" y="32"/>
                  </a:cubicBezTo>
                  <a:cubicBezTo>
                    <a:pt x="24" y="40"/>
                    <a:pt x="24" y="40"/>
                    <a:pt x="24" y="40"/>
                  </a:cubicBezTo>
                  <a:cubicBezTo>
                    <a:pt x="24" y="44"/>
                    <a:pt x="20" y="48"/>
                    <a:pt x="16" y="48"/>
                  </a:cubicBezTo>
                  <a:cubicBezTo>
                    <a:pt x="12" y="48"/>
                    <a:pt x="8" y="44"/>
                    <a:pt x="8" y="40"/>
                  </a:cubicBezTo>
                  <a:lnTo>
                    <a:pt x="8" y="32"/>
                  </a:lnTo>
                  <a:close/>
                </a:path>
              </a:pathLst>
            </a:custGeom>
            <a:solidFill>
              <a:srgbClr val="737373"/>
            </a:solidFill>
            <a:ln w="38100">
              <a:solidFill>
                <a:srgbClr val="EAEAEA"/>
              </a:solidFill>
              <a:miter lim="800000"/>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24" name="Group 23">
            <a:extLst>
              <a:ext uri="{FF2B5EF4-FFF2-40B4-BE49-F238E27FC236}">
                <a16:creationId xmlns:a16="http://schemas.microsoft.com/office/drawing/2014/main" id="{EFA05E3C-8CB9-495A-9CAD-52FC6EF7D994}"/>
              </a:ext>
            </a:extLst>
          </p:cNvPr>
          <p:cNvGrpSpPr/>
          <p:nvPr/>
        </p:nvGrpSpPr>
        <p:grpSpPr>
          <a:xfrm>
            <a:off x="8157086" y="2790584"/>
            <a:ext cx="1314317" cy="1314317"/>
            <a:chOff x="8320652" y="2127586"/>
            <a:chExt cx="1340672" cy="1340672"/>
          </a:xfrm>
        </p:grpSpPr>
        <p:sp>
          <p:nvSpPr>
            <p:cNvPr id="25" name="Oval 24">
              <a:extLst>
                <a:ext uri="{FF2B5EF4-FFF2-40B4-BE49-F238E27FC236}">
                  <a16:creationId xmlns:a16="http://schemas.microsoft.com/office/drawing/2014/main" id="{2BD20446-3332-4499-99C6-5A912F055CD4}"/>
                </a:ext>
              </a:extLst>
            </p:cNvPr>
            <p:cNvSpPr/>
            <p:nvPr/>
          </p:nvSpPr>
          <p:spPr bwMode="auto">
            <a:xfrm>
              <a:off x="8320652" y="2127586"/>
              <a:ext cx="1340672" cy="134067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26" name="Group 8">
              <a:extLst>
                <a:ext uri="{FF2B5EF4-FFF2-40B4-BE49-F238E27FC236}">
                  <a16:creationId xmlns:a16="http://schemas.microsoft.com/office/drawing/2014/main" id="{4431A519-EB6E-452C-AB1E-F9F8E0C36057}"/>
                </a:ext>
              </a:extLst>
            </p:cNvPr>
            <p:cNvGrpSpPr>
              <a:grpSpLocks noChangeAspect="1"/>
            </p:cNvGrpSpPr>
            <p:nvPr/>
          </p:nvGrpSpPr>
          <p:grpSpPr bwMode="auto">
            <a:xfrm>
              <a:off x="8561965" y="2577338"/>
              <a:ext cx="897974" cy="451613"/>
              <a:chOff x="7" y="12"/>
              <a:chExt cx="342" cy="172"/>
            </a:xfrm>
          </p:grpSpPr>
          <p:sp>
            <p:nvSpPr>
              <p:cNvPr id="27" name="Rectangle 9">
                <a:extLst>
                  <a:ext uri="{FF2B5EF4-FFF2-40B4-BE49-F238E27FC236}">
                    <a16:creationId xmlns:a16="http://schemas.microsoft.com/office/drawing/2014/main" id="{6196B611-8D93-4487-9200-57E0C24B612F}"/>
                  </a:ext>
                </a:extLst>
              </p:cNvPr>
              <p:cNvSpPr>
                <a:spLocks noChangeArrowheads="1"/>
              </p:cNvSpPr>
              <p:nvPr/>
            </p:nvSpPr>
            <p:spPr bwMode="auto">
              <a:xfrm>
                <a:off x="7" y="64"/>
                <a:ext cx="87" cy="120"/>
              </a:xfrm>
              <a:prstGeom prst="rect">
                <a:avLst/>
              </a:prstGeom>
              <a:noFill/>
              <a:ln w="19050" cap="flat">
                <a:solidFill>
                  <a:srgbClr val="7373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8" name="Rectangle 10">
                <a:extLst>
                  <a:ext uri="{FF2B5EF4-FFF2-40B4-BE49-F238E27FC236}">
                    <a16:creationId xmlns:a16="http://schemas.microsoft.com/office/drawing/2014/main" id="{356E9FAA-5EE7-4D65-8442-E0FE422B2C03}"/>
                  </a:ext>
                </a:extLst>
              </p:cNvPr>
              <p:cNvSpPr>
                <a:spLocks noChangeArrowheads="1"/>
              </p:cNvSpPr>
              <p:nvPr/>
            </p:nvSpPr>
            <p:spPr bwMode="auto">
              <a:xfrm>
                <a:off x="195" y="76"/>
                <a:ext cx="154" cy="108"/>
              </a:xfrm>
              <a:prstGeom prst="rect">
                <a:avLst/>
              </a:prstGeom>
              <a:noFill/>
              <a:ln w="19050" cap="flat">
                <a:solidFill>
                  <a:srgbClr val="7373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9" name="Line 11">
                <a:extLst>
                  <a:ext uri="{FF2B5EF4-FFF2-40B4-BE49-F238E27FC236}">
                    <a16:creationId xmlns:a16="http://schemas.microsoft.com/office/drawing/2014/main" id="{8DE80263-8FA1-4DCC-941D-81B3AAE130BA}"/>
                  </a:ext>
                </a:extLst>
              </p:cNvPr>
              <p:cNvSpPr>
                <a:spLocks noChangeShapeType="1"/>
              </p:cNvSpPr>
              <p:nvPr/>
            </p:nvSpPr>
            <p:spPr bwMode="auto">
              <a:xfrm flipV="1">
                <a:off x="311" y="124"/>
                <a:ext cx="0" cy="17"/>
              </a:xfrm>
              <a:prstGeom prst="line">
                <a:avLst/>
              </a:prstGeom>
              <a:noFill/>
              <a:ln w="25400" cap="flat">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0" name="Freeform 12">
                <a:extLst>
                  <a:ext uri="{FF2B5EF4-FFF2-40B4-BE49-F238E27FC236}">
                    <a16:creationId xmlns:a16="http://schemas.microsoft.com/office/drawing/2014/main" id="{0C5A6D68-FE8B-48DD-8168-627EAAD2EE73}"/>
                  </a:ext>
                </a:extLst>
              </p:cNvPr>
              <p:cNvSpPr>
                <a:spLocks/>
              </p:cNvSpPr>
              <p:nvPr/>
            </p:nvSpPr>
            <p:spPr bwMode="auto">
              <a:xfrm>
                <a:off x="127" y="150"/>
                <a:ext cx="68" cy="34"/>
              </a:xfrm>
              <a:custGeom>
                <a:avLst/>
                <a:gdLst>
                  <a:gd name="T0" fmla="*/ 68 w 68"/>
                  <a:gd name="T1" fmla="*/ 0 h 34"/>
                  <a:gd name="T2" fmla="*/ 0 w 68"/>
                  <a:gd name="T3" fmla="*/ 0 h 34"/>
                  <a:gd name="T4" fmla="*/ 0 w 68"/>
                  <a:gd name="T5" fmla="*/ 34 h 34"/>
                  <a:gd name="T6" fmla="*/ 43 w 68"/>
                  <a:gd name="T7" fmla="*/ 34 h 34"/>
                </a:gdLst>
                <a:ahLst/>
                <a:cxnLst>
                  <a:cxn ang="0">
                    <a:pos x="T0" y="T1"/>
                  </a:cxn>
                  <a:cxn ang="0">
                    <a:pos x="T2" y="T3"/>
                  </a:cxn>
                  <a:cxn ang="0">
                    <a:pos x="T4" y="T5"/>
                  </a:cxn>
                  <a:cxn ang="0">
                    <a:pos x="T6" y="T7"/>
                  </a:cxn>
                </a:cxnLst>
                <a:rect l="0" t="0" r="r" b="b"/>
                <a:pathLst>
                  <a:path w="68" h="34">
                    <a:moveTo>
                      <a:pt x="68" y="0"/>
                    </a:moveTo>
                    <a:lnTo>
                      <a:pt x="0" y="0"/>
                    </a:lnTo>
                    <a:lnTo>
                      <a:pt x="0" y="34"/>
                    </a:lnTo>
                    <a:lnTo>
                      <a:pt x="43" y="34"/>
                    </a:lnTo>
                  </a:path>
                </a:pathLst>
              </a:custGeom>
              <a:noFill/>
              <a:ln w="19050" cap="flat">
                <a:solidFill>
                  <a:srgbClr val="7373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1" name="Freeform 13">
                <a:extLst>
                  <a:ext uri="{FF2B5EF4-FFF2-40B4-BE49-F238E27FC236}">
                    <a16:creationId xmlns:a16="http://schemas.microsoft.com/office/drawing/2014/main" id="{3ECF7BEA-F56F-4220-92D2-EC80D88482F1}"/>
                  </a:ext>
                </a:extLst>
              </p:cNvPr>
              <p:cNvSpPr>
                <a:spLocks/>
              </p:cNvSpPr>
              <p:nvPr/>
            </p:nvSpPr>
            <p:spPr bwMode="auto">
              <a:xfrm>
                <a:off x="7" y="12"/>
                <a:ext cx="238" cy="64"/>
              </a:xfrm>
              <a:custGeom>
                <a:avLst/>
                <a:gdLst>
                  <a:gd name="T0" fmla="*/ 0 w 238"/>
                  <a:gd name="T1" fmla="*/ 26 h 64"/>
                  <a:gd name="T2" fmla="*/ 0 w 238"/>
                  <a:gd name="T3" fmla="*/ 0 h 64"/>
                  <a:gd name="T4" fmla="*/ 238 w 238"/>
                  <a:gd name="T5" fmla="*/ 0 h 64"/>
                  <a:gd name="T6" fmla="*/ 238 w 238"/>
                  <a:gd name="T7" fmla="*/ 64 h 64"/>
                </a:gdLst>
                <a:ahLst/>
                <a:cxnLst>
                  <a:cxn ang="0">
                    <a:pos x="T0" y="T1"/>
                  </a:cxn>
                  <a:cxn ang="0">
                    <a:pos x="T2" y="T3"/>
                  </a:cxn>
                  <a:cxn ang="0">
                    <a:pos x="T4" y="T5"/>
                  </a:cxn>
                  <a:cxn ang="0">
                    <a:pos x="T6" y="T7"/>
                  </a:cxn>
                </a:cxnLst>
                <a:rect l="0" t="0" r="r" b="b"/>
                <a:pathLst>
                  <a:path w="238" h="64">
                    <a:moveTo>
                      <a:pt x="0" y="26"/>
                    </a:moveTo>
                    <a:lnTo>
                      <a:pt x="0" y="0"/>
                    </a:lnTo>
                    <a:lnTo>
                      <a:pt x="238" y="0"/>
                    </a:lnTo>
                    <a:lnTo>
                      <a:pt x="238" y="64"/>
                    </a:lnTo>
                  </a:path>
                </a:pathLst>
              </a:custGeom>
              <a:noFill/>
              <a:ln w="19050" cap="flat">
                <a:solidFill>
                  <a:srgbClr val="7373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grpSp>
      <p:cxnSp>
        <p:nvCxnSpPr>
          <p:cNvPr id="32" name="Straight Arrow Connector 31">
            <a:extLst>
              <a:ext uri="{FF2B5EF4-FFF2-40B4-BE49-F238E27FC236}">
                <a16:creationId xmlns:a16="http://schemas.microsoft.com/office/drawing/2014/main" id="{930080FC-C0B9-4FA0-826F-3AC4129C33A3}"/>
              </a:ext>
            </a:extLst>
          </p:cNvPr>
          <p:cNvCxnSpPr>
            <a:cxnSpLocks/>
          </p:cNvCxnSpPr>
          <p:nvPr/>
        </p:nvCxnSpPr>
        <p:spPr>
          <a:xfrm>
            <a:off x="4144973" y="3423239"/>
            <a:ext cx="1183808" cy="0"/>
          </a:xfrm>
          <a:prstGeom prst="straightConnector1">
            <a:avLst/>
          </a:prstGeom>
          <a:ln w="254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82B8953-C567-435C-ADD3-A07F5E2696B8}"/>
              </a:ext>
            </a:extLst>
          </p:cNvPr>
          <p:cNvCxnSpPr>
            <a:cxnSpLocks/>
          </p:cNvCxnSpPr>
          <p:nvPr/>
        </p:nvCxnSpPr>
        <p:spPr>
          <a:xfrm flipH="1">
            <a:off x="6863218" y="3423239"/>
            <a:ext cx="1183808" cy="0"/>
          </a:xfrm>
          <a:prstGeom prst="straightConnector1">
            <a:avLst/>
          </a:prstGeom>
          <a:ln w="254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34" name="Freeform 50">
            <a:extLst>
              <a:ext uri="{FF2B5EF4-FFF2-40B4-BE49-F238E27FC236}">
                <a16:creationId xmlns:a16="http://schemas.microsoft.com/office/drawing/2014/main" id="{705333F6-3516-435E-B7AE-634F6428B7C5}"/>
              </a:ext>
            </a:extLst>
          </p:cNvPr>
          <p:cNvSpPr>
            <a:spLocks/>
          </p:cNvSpPr>
          <p:nvPr/>
        </p:nvSpPr>
        <p:spPr bwMode="auto">
          <a:xfrm flipH="1">
            <a:off x="6394809" y="2879678"/>
            <a:ext cx="602346" cy="40392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chemeClr val="tx2"/>
          </a:solidFill>
          <a:ln w="19050" cap="flat">
            <a:solidFill>
              <a:schemeClr val="tx2"/>
            </a:solidFill>
            <a:prstDash val="solid"/>
            <a:miter lim="800000"/>
            <a:headEnd/>
            <a:tailEnd/>
          </a:ln>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5" name="TextBox 34">
            <a:extLst>
              <a:ext uri="{FF2B5EF4-FFF2-40B4-BE49-F238E27FC236}">
                <a16:creationId xmlns:a16="http://schemas.microsoft.com/office/drawing/2014/main" id="{DFD01DAE-A7A1-42EC-AB4D-26874B21485D}"/>
              </a:ext>
            </a:extLst>
          </p:cNvPr>
          <p:cNvSpPr txBox="1"/>
          <p:nvPr/>
        </p:nvSpPr>
        <p:spPr>
          <a:xfrm>
            <a:off x="4198616" y="2011194"/>
            <a:ext cx="3787893" cy="316812"/>
          </a:xfrm>
          <a:prstGeom prst="rect">
            <a:avLst/>
          </a:prstGeom>
          <a:noFill/>
        </p:spPr>
        <p:txBody>
          <a:bodyPr wrap="square" rtlCol="0">
            <a:spAutoFit/>
          </a:bodyPr>
          <a:lstStyle>
            <a:defPPr>
              <a:defRPr lang="en-US"/>
            </a:defPPr>
            <a:lvl1pPr defTabSz="914224">
              <a:defRPr sz="1500" kern="0">
                <a:gradFill>
                  <a:gsLst>
                    <a:gs pos="1250">
                      <a:schemeClr val="tx1"/>
                    </a:gs>
                    <a:gs pos="100000">
                      <a:schemeClr val="tx1"/>
                    </a:gs>
                  </a:gsLst>
                  <a:lin ang="5400000" scaled="0"/>
                </a:gradFill>
                <a:latin typeface="Segoe UI"/>
              </a:defRPr>
            </a:lvl1pPr>
          </a:lstStyle>
          <a:p>
            <a:pPr marL="0" marR="0" lvl="0" indent="0" algn="ctr" defTabSz="896214" rtl="0" eaLnBrk="1" fontAlgn="auto" latinLnBrk="0" hangingPunct="1">
              <a:lnSpc>
                <a:spcPct val="10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How many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“servers” </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do I need?</a:t>
            </a:r>
          </a:p>
        </p:txBody>
      </p:sp>
      <p:sp>
        <p:nvSpPr>
          <p:cNvPr id="36" name="TextBox 35">
            <a:extLst>
              <a:ext uri="{FF2B5EF4-FFF2-40B4-BE49-F238E27FC236}">
                <a16:creationId xmlns:a16="http://schemas.microsoft.com/office/drawing/2014/main" id="{CF26FFA6-C33A-4EA8-8E5D-DD77AF0A7A95}"/>
              </a:ext>
            </a:extLst>
          </p:cNvPr>
          <p:cNvSpPr txBox="1"/>
          <p:nvPr/>
        </p:nvSpPr>
        <p:spPr>
          <a:xfrm>
            <a:off x="4185604" y="1643923"/>
            <a:ext cx="4015585" cy="318549"/>
          </a:xfrm>
          <a:prstGeom prst="rect">
            <a:avLst/>
          </a:prstGeom>
          <a:noFill/>
        </p:spPr>
        <p:txBody>
          <a:bodyPr wrap="square" rtlCol="0">
            <a:spAutoFit/>
          </a:bodyPr>
          <a:lstStyle>
            <a:defPPr>
              <a:defRPr lang="en-US"/>
            </a:defPPr>
            <a:lvl1pPr defTabSz="914224">
              <a:defRPr sz="1500" kern="0">
                <a:gradFill>
                  <a:gsLst>
                    <a:gs pos="1250">
                      <a:schemeClr val="tx1"/>
                    </a:gs>
                    <a:gs pos="100000">
                      <a:schemeClr val="tx1"/>
                    </a:gs>
                  </a:gsLst>
                  <a:lin ang="5400000" scaled="0"/>
                </a:gradFill>
                <a:latin typeface="Segoe UI"/>
              </a:defRPr>
            </a:lvl1pPr>
          </a:lstStyle>
          <a:p>
            <a:pPr marL="0" marR="0" lvl="0" indent="0" algn="ctr" defTabSz="896214" rtl="0" eaLnBrk="1" fontAlgn="auto" latinLnBrk="0" hangingPunct="1">
              <a:lnSpc>
                <a:spcPct val="10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How can I increase</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“server”</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utilization?</a:t>
            </a:r>
          </a:p>
        </p:txBody>
      </p:sp>
      <p:sp>
        <p:nvSpPr>
          <p:cNvPr id="37" name="TextBox 36">
            <a:extLst>
              <a:ext uri="{FF2B5EF4-FFF2-40B4-BE49-F238E27FC236}">
                <a16:creationId xmlns:a16="http://schemas.microsoft.com/office/drawing/2014/main" id="{34ADDB49-8BBD-4895-9AFC-6D4AB44F480C}"/>
              </a:ext>
            </a:extLst>
          </p:cNvPr>
          <p:cNvSpPr txBox="1"/>
          <p:nvPr/>
        </p:nvSpPr>
        <p:spPr>
          <a:xfrm>
            <a:off x="3297826" y="1276653"/>
            <a:ext cx="5589473" cy="316812"/>
          </a:xfrm>
          <a:prstGeom prst="rect">
            <a:avLst/>
          </a:prstGeom>
          <a:noFill/>
        </p:spPr>
        <p:txBody>
          <a:bodyPr wrap="square" rtlCol="0">
            <a:spAutoFit/>
          </a:bodyPr>
          <a:lstStyle>
            <a:defPPr>
              <a:defRPr lang="en-US"/>
            </a:defPPr>
            <a:lvl1pPr defTabSz="914224">
              <a:defRPr sz="1500" kern="0">
                <a:gradFill>
                  <a:gsLst>
                    <a:gs pos="1250">
                      <a:schemeClr val="tx1"/>
                    </a:gs>
                    <a:gs pos="100000">
                      <a:schemeClr val="tx1"/>
                    </a:gs>
                  </a:gsLst>
                  <a:lin ang="5400000" scaled="0"/>
                </a:gradFill>
                <a:latin typeface="Segoe UI"/>
              </a:defRPr>
            </a:lvl1pPr>
          </a:lstStyle>
          <a:p>
            <a:pPr marL="0" marR="0" lvl="0" indent="0" algn="ctr" defTabSz="896214" rtl="0" eaLnBrk="1" fontAlgn="auto" latinLnBrk="0" hangingPunct="1">
              <a:lnSpc>
                <a:spcPct val="10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What is the right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size</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of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“servers”</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for my business needs?</a:t>
            </a:r>
          </a:p>
        </p:txBody>
      </p:sp>
      <p:sp>
        <p:nvSpPr>
          <p:cNvPr id="38" name="TextBox 37">
            <a:extLst>
              <a:ext uri="{FF2B5EF4-FFF2-40B4-BE49-F238E27FC236}">
                <a16:creationId xmlns:a16="http://schemas.microsoft.com/office/drawing/2014/main" id="{F9571BA5-0B5B-46EC-B652-17E26FDC5136}"/>
              </a:ext>
            </a:extLst>
          </p:cNvPr>
          <p:cNvSpPr txBox="1"/>
          <p:nvPr/>
        </p:nvSpPr>
        <p:spPr>
          <a:xfrm>
            <a:off x="4968004" y="2378465"/>
            <a:ext cx="2249118" cy="316812"/>
          </a:xfrm>
          <a:prstGeom prst="rect">
            <a:avLst/>
          </a:prstGeom>
          <a:noFill/>
        </p:spPr>
        <p:txBody>
          <a:bodyPr wrap="square" rtlCol="0">
            <a:spAutoFit/>
          </a:bodyPr>
          <a:lstStyle>
            <a:defPPr>
              <a:defRPr lang="en-US"/>
            </a:defPPr>
            <a:lvl1pPr defTabSz="914224">
              <a:defRPr sz="1500" kern="0">
                <a:gradFill>
                  <a:gsLst>
                    <a:gs pos="1250">
                      <a:schemeClr val="tx1"/>
                    </a:gs>
                    <a:gs pos="100000">
                      <a:schemeClr val="tx1"/>
                    </a:gs>
                  </a:gsLst>
                  <a:lin ang="5400000" scaled="0"/>
                </a:gradFill>
                <a:latin typeface="Segoe UI"/>
              </a:defRPr>
            </a:lvl1pPr>
          </a:lstStyle>
          <a:p>
            <a:pPr marL="0" marR="0" lvl="0" indent="0" algn="ctr" defTabSz="896214" rtl="0" eaLnBrk="1" fontAlgn="auto" latinLnBrk="0" hangingPunct="1">
              <a:lnSpc>
                <a:spcPct val="10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How can I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scale</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my app?</a:t>
            </a:r>
          </a:p>
        </p:txBody>
      </p:sp>
    </p:spTree>
    <p:extLst>
      <p:ext uri="{BB962C8B-B14F-4D97-AF65-F5344CB8AC3E}">
        <p14:creationId xmlns:p14="http://schemas.microsoft.com/office/powerpoint/2010/main" val="6380658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2" presetClass="path" presetSubtype="0" decel="100000" fill="hold" grpId="1" nodeType="withEffect">
                                  <p:stCondLst>
                                    <p:cond delay="650"/>
                                  </p:stCondLst>
                                  <p:childTnLst>
                                    <p:animMotion origin="layout" path="M 4.02349E-6 -4.07626E-6 L 0.03676 -4.07626E-6 " pathEditMode="relative" rAng="0" ptsTypes="AA">
                                      <p:cBhvr>
                                        <p:cTn id="9" dur="500" spd="-100000" fill="hold"/>
                                        <p:tgtEl>
                                          <p:spTgt spid="5"/>
                                        </p:tgtEl>
                                        <p:attrNameLst>
                                          <p:attrName>ppt_x</p:attrName>
                                          <p:attrName>ppt_y</p:attrName>
                                        </p:attrNameLst>
                                      </p:cBhvr>
                                      <p:rCtr x="1838" y="0"/>
                                    </p:animMotion>
                                  </p:childTnLst>
                                </p:cTn>
                              </p:par>
                              <p:par>
                                <p:cTn id="10" presetID="10" presetClass="entr" presetSubtype="0" fill="hold" grpId="0" nodeType="withEffect">
                                  <p:stCondLst>
                                    <p:cond delay="35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42" presetClass="path" presetSubtype="0" decel="100000" fill="hold" grpId="1" nodeType="withEffect">
                                  <p:stCondLst>
                                    <p:cond delay="350"/>
                                  </p:stCondLst>
                                  <p:childTnLst>
                                    <p:animMotion origin="layout" path="M 1.72326E-6 3.27281E-6 L -0.03676 3.27281E-6 " pathEditMode="relative" rAng="0" ptsTypes="AA">
                                      <p:cBhvr>
                                        <p:cTn id="14" dur="500" spd="-100000" fill="hold"/>
                                        <p:tgtEl>
                                          <p:spTgt spid="4"/>
                                        </p:tgtEl>
                                        <p:attrNameLst>
                                          <p:attrName>ppt_x</p:attrName>
                                          <p:attrName>ppt_y</p:attrName>
                                        </p:attrNameLst>
                                      </p:cBhvr>
                                      <p:rCtr x="-1838" y="0"/>
                                    </p:animMotion>
                                  </p:childTnLst>
                                </p:cTn>
                              </p:par>
                              <p:par>
                                <p:cTn id="15" presetID="10" presetClass="entr" presetSubtype="0" fill="hold" grpId="0" nodeType="withEffect">
                                  <p:stCondLst>
                                    <p:cond delay="35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par>
                                <p:cTn id="18" presetID="42" presetClass="path" presetSubtype="0" decel="100000" fill="hold" grpId="1" nodeType="withEffect">
                                  <p:stCondLst>
                                    <p:cond delay="350"/>
                                  </p:stCondLst>
                                  <p:childTnLst>
                                    <p:animMotion origin="layout" path="M -4.75364E-6 2.80073E-6 L 0.03677 2.80073E-6 " pathEditMode="relative" rAng="0" ptsTypes="AA">
                                      <p:cBhvr>
                                        <p:cTn id="19" dur="500" spd="-100000" fill="hold"/>
                                        <p:tgtEl>
                                          <p:spTgt spid="34"/>
                                        </p:tgtEl>
                                        <p:attrNameLst>
                                          <p:attrName>ppt_x</p:attrName>
                                          <p:attrName>ppt_y</p:attrName>
                                        </p:attrNameLst>
                                      </p:cBhvr>
                                      <p:rCtr x="183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5" grpId="1"/>
      <p:bldP spid="34" grpId="0" animBg="1"/>
      <p:bldP spid="34"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E3F01DB-865F-4B97-9EDF-2B4098FB061D}"/>
              </a:ext>
            </a:extLst>
          </p:cNvPr>
          <p:cNvSpPr/>
          <p:nvPr/>
        </p:nvSpPr>
        <p:spPr bwMode="auto">
          <a:xfrm>
            <a:off x="2200620" y="1325699"/>
            <a:ext cx="8916283" cy="157234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Rectangle 1"/>
          <p:cNvSpPr/>
          <p:nvPr/>
        </p:nvSpPr>
        <p:spPr>
          <a:xfrm>
            <a:off x="2212785" y="5085880"/>
            <a:ext cx="8912801" cy="12523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49"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1" name="Group 60"/>
          <p:cNvGrpSpPr/>
          <p:nvPr/>
        </p:nvGrpSpPr>
        <p:grpSpPr>
          <a:xfrm>
            <a:off x="3401177" y="5143922"/>
            <a:ext cx="8182314" cy="1049618"/>
            <a:chOff x="3511236" y="4171950"/>
            <a:chExt cx="8184635" cy="1049915"/>
          </a:xfrm>
        </p:grpSpPr>
        <p:sp>
          <p:nvSpPr>
            <p:cNvPr id="12" name="Title 1"/>
            <p:cNvSpPr txBox="1">
              <a:spLocks/>
            </p:cNvSpPr>
            <p:nvPr/>
          </p:nvSpPr>
          <p:spPr>
            <a:xfrm>
              <a:off x="3511236" y="4171950"/>
              <a:ext cx="2773974" cy="759018"/>
            </a:xfrm>
            <a:prstGeom prst="rect">
              <a:avLst/>
            </a:prstGeom>
            <a:noFill/>
          </p:spPr>
          <p:txBody>
            <a:bodyPr vert="horz" lIns="182828" tIns="146263" rIns="182828" bIns="91414" rtlCol="0" anchor="t" anchorCtr="0">
              <a:noAutofit/>
            </a:bodyPr>
            <a:lstStyle>
              <a:lvl1pPr algn="l" defTabSz="914400" rtl="0" eaLnBrk="1" latinLnBrk="0" hangingPunct="1">
                <a:lnSpc>
                  <a:spcPct val="90000"/>
                </a:lnSpc>
                <a:spcBef>
                  <a:spcPct val="0"/>
                </a:spcBef>
                <a:buNone/>
                <a:defRPr sz="4400" kern="1200">
                  <a:gradFill>
                    <a:gsLst>
                      <a:gs pos="1250">
                        <a:schemeClr val="tx1"/>
                      </a:gs>
                      <a:gs pos="100000">
                        <a:schemeClr val="tx1"/>
                      </a:gs>
                    </a:gsLst>
                    <a:lin ang="5400000" scaled="0"/>
                  </a:gradFill>
                  <a:latin typeface="+mj-lt"/>
                  <a:ea typeface="+mj-ea"/>
                  <a:cs typeface="+mj-cs"/>
                </a:defRPr>
              </a:lvl1pPr>
            </a:lstStyle>
            <a:p>
              <a:pPr marL="0" marR="0" lvl="0" indent="0" algn="l" defTabSz="914049"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dirty="0">
                  <a:ln>
                    <a:noFill/>
                  </a:ln>
                  <a:solidFill>
                    <a:prstClr val="white">
                      <a:lumMod val="95000"/>
                    </a:prstClr>
                  </a:solidFill>
                  <a:effectLst/>
                  <a:uLnTx/>
                  <a:uFillTx/>
                  <a:latin typeface="Segoe UI Light"/>
                  <a:ea typeface="+mj-ea"/>
                  <a:cs typeface="+mj-cs"/>
                </a:rPr>
                <a:t>App Service</a:t>
              </a:r>
            </a:p>
          </p:txBody>
        </p:sp>
        <p:sp>
          <p:nvSpPr>
            <p:cNvPr id="87" name="TextBox 86"/>
            <p:cNvSpPr txBox="1"/>
            <p:nvPr/>
          </p:nvSpPr>
          <p:spPr>
            <a:xfrm>
              <a:off x="3511236" y="4718591"/>
              <a:ext cx="8184635" cy="503274"/>
            </a:xfrm>
            <a:prstGeom prst="rect">
              <a:avLst/>
            </a:prstGeom>
            <a:noFill/>
          </p:spPr>
          <p:txBody>
            <a:bodyPr wrap="square" lIns="182828" tIns="146263" rIns="182828" bIns="146263" rtlCol="0">
              <a:spAutoFit/>
            </a:bodyPr>
            <a:lstStyle/>
            <a:p>
              <a:pPr marL="0" marR="0" lvl="0" indent="0" algn="l" defTabSz="914049" rtl="0" eaLnBrk="1" fontAlgn="auto" latinLnBrk="0" hangingPunct="1">
                <a:lnSpc>
                  <a:spcPct val="90000"/>
                </a:lnSpc>
                <a:spcBef>
                  <a:spcPts val="0"/>
                </a:spcBef>
                <a:spcAft>
                  <a:spcPts val="600"/>
                </a:spcAft>
                <a:buClrTx/>
                <a:buSzTx/>
                <a:buFontTx/>
                <a:buNone/>
                <a:tabLst/>
                <a:defRPr/>
              </a:pPr>
              <a:r>
                <a:rPr kumimoji="0" lang="en-US" sz="15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a:ea typeface="+mn-ea"/>
                  <a:cs typeface="+mn-cs"/>
                </a:rPr>
                <a:t>Fully Managed Platform • High Productivity Development • </a:t>
              </a:r>
              <a:r>
                <a:rPr kumimoji="0" lang="en-US" sz="1500" b="1"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a:ea typeface="+mn-ea"/>
                  <a:cs typeface="+mn-cs"/>
                </a:rPr>
                <a:t>Enterprise Grade Apps </a:t>
              </a:r>
            </a:p>
          </p:txBody>
        </p:sp>
      </p:grpSp>
      <p:sp>
        <p:nvSpPr>
          <p:cNvPr id="94" name="TextBox 93"/>
          <p:cNvSpPr txBox="1"/>
          <p:nvPr/>
        </p:nvSpPr>
        <p:spPr>
          <a:xfrm>
            <a:off x="245426" y="1324333"/>
            <a:ext cx="2000435" cy="416383"/>
          </a:xfrm>
          <a:prstGeom prst="rect">
            <a:avLst/>
          </a:prstGeom>
        </p:spPr>
        <p:txBody>
          <a:bodyPr wrap="none" lIns="182828" rIns="182828" rtlCol="0">
            <a:spAutoFit/>
          </a:bodyPr>
          <a:lstStyle>
            <a:defPPr>
              <a:defRPr lang="en-US"/>
            </a:defPPr>
            <a:lvl1pPr algn="ctr" defTabSz="914367">
              <a:lnSpc>
                <a:spcPct val="90000"/>
              </a:lnSpc>
              <a:spcAft>
                <a:spcPts val="588"/>
              </a:spcAft>
              <a:defRPr sz="2400">
                <a:gradFill>
                  <a:gsLst>
                    <a:gs pos="730">
                      <a:schemeClr val="tx1"/>
                    </a:gs>
                    <a:gs pos="55000">
                      <a:schemeClr val="tx1"/>
                    </a:gs>
                  </a:gsLst>
                  <a:lin ang="5400000" scaled="1"/>
                </a:gradFill>
                <a:latin typeface="Segoe UI Semilight" panose="020B0402040204020203" pitchFamily="34" charset="0"/>
                <a:cs typeface="Segoe UI Semilight" panose="020B0402040204020203" pitchFamily="34" charset="0"/>
              </a:defRPr>
            </a:lvl1pPr>
          </a:lstStyle>
          <a:p>
            <a:pPr marL="0" marR="0" lvl="0" indent="0" algn="r" defTabSz="914016"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dirty="0">
                <a:ln>
                  <a:noFill/>
                </a:ln>
                <a:gradFill>
                  <a:gsLst>
                    <a:gs pos="730">
                      <a:srgbClr val="0078D7"/>
                    </a:gs>
                    <a:gs pos="55000">
                      <a:srgbClr val="0078D7"/>
                    </a:gs>
                  </a:gsLst>
                  <a:lin ang="5400000" scaled="1"/>
                </a:gradFill>
                <a:effectLst/>
                <a:uLnTx/>
                <a:uFillTx/>
                <a:latin typeface="Segoe UI Semibold" panose="020B0702040204020203" pitchFamily="34" charset="0"/>
                <a:ea typeface="+mn-ea"/>
                <a:cs typeface="Segoe UI Semibold" panose="020B0702040204020203" pitchFamily="34" charset="0"/>
              </a:rPr>
              <a:t>SOLUTIONS</a:t>
            </a:r>
          </a:p>
        </p:txBody>
      </p:sp>
      <p:sp>
        <p:nvSpPr>
          <p:cNvPr id="97" name="TextBox 96"/>
          <p:cNvSpPr txBox="1"/>
          <p:nvPr/>
        </p:nvSpPr>
        <p:spPr>
          <a:xfrm>
            <a:off x="383719" y="3047549"/>
            <a:ext cx="1667279" cy="416383"/>
          </a:xfrm>
          <a:prstGeom prst="rect">
            <a:avLst/>
          </a:prstGeom>
        </p:spPr>
        <p:txBody>
          <a:bodyPr wrap="none" lIns="182828" rIns="182828" rtlCol="0">
            <a:spAutoFit/>
          </a:bodyPr>
          <a:lstStyle>
            <a:defPPr>
              <a:defRPr lang="en-US"/>
            </a:defPPr>
            <a:lvl1pPr algn="ctr" defTabSz="914367">
              <a:lnSpc>
                <a:spcPct val="90000"/>
              </a:lnSpc>
              <a:spcAft>
                <a:spcPts val="588"/>
              </a:spcAft>
              <a:defRPr sz="2400">
                <a:gradFill>
                  <a:gsLst>
                    <a:gs pos="730">
                      <a:schemeClr val="tx1"/>
                    </a:gs>
                    <a:gs pos="55000">
                      <a:schemeClr val="tx1"/>
                    </a:gs>
                  </a:gsLst>
                  <a:lin ang="5400000" scaled="1"/>
                </a:gradFill>
                <a:latin typeface="Segoe UI Semilight" panose="020B0402040204020203" pitchFamily="34" charset="0"/>
                <a:cs typeface="Segoe UI Semilight" panose="020B0402040204020203" pitchFamily="34" charset="0"/>
              </a:defRPr>
            </a:lvl1pPr>
          </a:lstStyle>
          <a:p>
            <a:pPr marL="0" marR="0" lvl="0" indent="0" algn="r" defTabSz="914016"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dirty="0">
                <a:ln>
                  <a:noFill/>
                </a:ln>
                <a:gradFill>
                  <a:gsLst>
                    <a:gs pos="730">
                      <a:srgbClr val="0078D7"/>
                    </a:gs>
                    <a:gs pos="55000">
                      <a:srgbClr val="0078D7"/>
                    </a:gs>
                  </a:gsLst>
                  <a:lin ang="5400000" scaled="1"/>
                </a:gradFill>
                <a:effectLst/>
                <a:uLnTx/>
                <a:uFillTx/>
                <a:latin typeface="Segoe UI Semibold" panose="020B0702040204020203" pitchFamily="34" charset="0"/>
                <a:ea typeface="+mn-ea"/>
                <a:cs typeface="Segoe UI Semibold" panose="020B0702040204020203" pitchFamily="34" charset="0"/>
              </a:rPr>
              <a:t>SERVICES</a:t>
            </a:r>
          </a:p>
        </p:txBody>
      </p:sp>
      <p:sp>
        <p:nvSpPr>
          <p:cNvPr id="98" name="TextBox 97"/>
          <p:cNvSpPr txBox="1"/>
          <p:nvPr/>
        </p:nvSpPr>
        <p:spPr>
          <a:xfrm>
            <a:off x="223427" y="5085880"/>
            <a:ext cx="1907717" cy="416383"/>
          </a:xfrm>
          <a:prstGeom prst="rect">
            <a:avLst/>
          </a:prstGeom>
        </p:spPr>
        <p:txBody>
          <a:bodyPr wrap="none" lIns="182828" rIns="182828" rtlCol="0">
            <a:spAutoFit/>
          </a:bodyPr>
          <a:lstStyle/>
          <a:p>
            <a:pPr marL="0" marR="0" lvl="0" indent="0" algn="r" defTabSz="914016"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dirty="0">
                <a:ln>
                  <a:noFill/>
                </a:ln>
                <a:gradFill>
                  <a:gsLst>
                    <a:gs pos="730">
                      <a:srgbClr val="0078D7"/>
                    </a:gs>
                    <a:gs pos="55000">
                      <a:srgbClr val="0078D7"/>
                    </a:gs>
                  </a:gsLst>
                  <a:lin ang="5400000" scaled="1"/>
                </a:gradFill>
                <a:effectLst/>
                <a:uLnTx/>
                <a:uFillTx/>
                <a:latin typeface="Segoe UI Semibold" panose="020B0702040204020203" pitchFamily="34" charset="0"/>
                <a:ea typeface="+mn-ea"/>
                <a:cs typeface="Segoe UI Semibold" panose="020B0702040204020203" pitchFamily="34" charset="0"/>
              </a:rPr>
              <a:t>PLATFORM</a:t>
            </a:r>
          </a:p>
        </p:txBody>
      </p:sp>
      <p:grpSp>
        <p:nvGrpSpPr>
          <p:cNvPr id="2054" name="Group 2053"/>
          <p:cNvGrpSpPr/>
          <p:nvPr/>
        </p:nvGrpSpPr>
        <p:grpSpPr>
          <a:xfrm>
            <a:off x="3568531" y="1315558"/>
            <a:ext cx="1736867" cy="1578789"/>
            <a:chOff x="2009482" y="419099"/>
            <a:chExt cx="1737360" cy="1579237"/>
          </a:xfrm>
        </p:grpSpPr>
        <p:sp>
          <p:nvSpPr>
            <p:cNvPr id="51" name="Rectangle 50"/>
            <p:cNvSpPr/>
            <p:nvPr/>
          </p:nvSpPr>
          <p:spPr bwMode="auto">
            <a:xfrm>
              <a:off x="2009482" y="419099"/>
              <a:ext cx="1737360" cy="157923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745" b="0" i="0" u="sng" strike="noStrike" kern="1200" cap="none" spc="0" normalizeH="0" baseline="0" noProof="0" dirty="0">
                <a:ln>
                  <a:noFill/>
                </a:ln>
                <a:gradFill>
                  <a:gsLst>
                    <a:gs pos="89286">
                      <a:srgbClr val="000000"/>
                    </a:gs>
                    <a:gs pos="72857">
                      <a:srgbClr val="000000"/>
                    </a:gs>
                  </a:gsLst>
                  <a:lin ang="5400000" scaled="0"/>
                </a:gradFill>
                <a:effectLst/>
                <a:uLnTx/>
                <a:uFillTx/>
                <a:latin typeface="Segoe UI"/>
                <a:ea typeface="Segoe UI" pitchFamily="34" charset="0"/>
                <a:cs typeface="Segoe UI" pitchFamily="34" charset="0"/>
              </a:endParaRPr>
            </a:p>
          </p:txBody>
        </p:sp>
        <p:grpSp>
          <p:nvGrpSpPr>
            <p:cNvPr id="2049" name="Group 2048"/>
            <p:cNvGrpSpPr/>
            <p:nvPr/>
          </p:nvGrpSpPr>
          <p:grpSpPr>
            <a:xfrm>
              <a:off x="2108954" y="591070"/>
              <a:ext cx="1538423" cy="1398943"/>
              <a:chOff x="2108954" y="591070"/>
              <a:chExt cx="1538423" cy="1398943"/>
            </a:xfrm>
          </p:grpSpPr>
          <p:sp>
            <p:nvSpPr>
              <p:cNvPr id="55" name="TextBox 54"/>
              <p:cNvSpPr txBox="1"/>
              <p:nvPr/>
            </p:nvSpPr>
            <p:spPr>
              <a:xfrm>
                <a:off x="2108954" y="1410534"/>
                <a:ext cx="1538423" cy="579479"/>
              </a:xfrm>
              <a:prstGeom prst="rect">
                <a:avLst/>
              </a:prstGeom>
              <a:noFill/>
            </p:spPr>
            <p:txBody>
              <a:bodyPr wrap="none" rtlCol="0">
                <a:spAutoFit/>
              </a:bodyPr>
              <a:lstStyle/>
              <a:p>
                <a:pPr marL="0" marR="0" lvl="0" indent="0" algn="ctr" defTabSz="914016"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dirty="0">
                    <a:ln>
                      <a:noFill/>
                    </a:ln>
                    <a:gradFill>
                      <a:gsLst>
                        <a:gs pos="98571">
                          <a:srgbClr val="505050"/>
                        </a:gs>
                        <a:gs pos="72857">
                          <a:srgbClr val="505050"/>
                        </a:gs>
                      </a:gsLst>
                      <a:lin ang="5400000" scaled="1"/>
                    </a:gradFill>
                    <a:effectLst/>
                    <a:uLnTx/>
                    <a:uFillTx/>
                    <a:latin typeface="Segoe UI" panose="020B0502040204020203" pitchFamily="34" charset="0"/>
                    <a:ea typeface="+mn-ea"/>
                    <a:cs typeface="Segoe UI" panose="020B0502040204020203" pitchFamily="34" charset="0"/>
                  </a:rPr>
                  <a:t>Transactional </a:t>
                </a:r>
              </a:p>
              <a:p>
                <a:pPr marL="0" marR="0" lvl="0" indent="0" algn="ctr" defTabSz="914016"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dirty="0">
                    <a:ln>
                      <a:noFill/>
                    </a:ln>
                    <a:gradFill>
                      <a:gsLst>
                        <a:gs pos="98571">
                          <a:srgbClr val="505050"/>
                        </a:gs>
                        <a:gs pos="72857">
                          <a:srgbClr val="505050"/>
                        </a:gs>
                      </a:gsLst>
                      <a:lin ang="5400000" scaled="1"/>
                    </a:gradFill>
                    <a:effectLst/>
                    <a:uLnTx/>
                    <a:uFillTx/>
                    <a:latin typeface="Segoe UI" panose="020B0502040204020203" pitchFamily="34" charset="0"/>
                    <a:ea typeface="+mn-ea"/>
                    <a:cs typeface="Segoe UI" panose="020B0502040204020203" pitchFamily="34" charset="0"/>
                  </a:rPr>
                  <a:t>Apps</a:t>
                </a:r>
              </a:p>
            </p:txBody>
          </p:sp>
          <p:sp>
            <p:nvSpPr>
              <p:cNvPr id="57" name="Rectangle 56"/>
              <p:cNvSpPr/>
              <p:nvPr/>
            </p:nvSpPr>
            <p:spPr>
              <a:xfrm>
                <a:off x="2364336" y="718640"/>
                <a:ext cx="1018684" cy="66337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91414" rIns="91414" bIns="91414" numCol="1" spcCol="0" rtlCol="0" fromWordArt="0" anchor="b" anchorCtr="0" forceAA="0" compatLnSpc="1">
                <a:prstTxWarp prst="textNoShape">
                  <a:avLst/>
                </a:prstTxWarp>
                <a:noAutofit/>
              </a:bodyPr>
              <a:lstStyle/>
              <a:p>
                <a:pPr marL="0" marR="0" lvl="0" indent="0" algn="r" defTabSz="914049" rtl="0" eaLnBrk="1" fontAlgn="auto" latinLnBrk="0" hangingPunct="1">
                  <a:lnSpc>
                    <a:spcPct val="90000"/>
                  </a:lnSpc>
                  <a:spcBef>
                    <a:spcPts val="0"/>
                  </a:spcBef>
                  <a:spcAft>
                    <a:spcPts val="0"/>
                  </a:spcAft>
                  <a:buClrTx/>
                  <a:buSzTx/>
                  <a:buFontTx/>
                  <a:buNone/>
                  <a:tabLst/>
                  <a:defRPr/>
                </a:pPr>
                <a:endParaRPr kumimoji="0" lang="en-US" sz="1372"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99" name="Freeform 6"/>
              <p:cNvSpPr>
                <a:spLocks noChangeAspect="1" noEditPoints="1"/>
              </p:cNvSpPr>
              <p:nvPr/>
            </p:nvSpPr>
            <p:spPr bwMode="auto">
              <a:xfrm>
                <a:off x="2350215" y="591070"/>
                <a:ext cx="1055894" cy="802250"/>
              </a:xfrm>
              <a:custGeom>
                <a:avLst/>
                <a:gdLst>
                  <a:gd name="T0" fmla="*/ 235 w 238"/>
                  <a:gd name="T1" fmla="*/ 27 h 181"/>
                  <a:gd name="T2" fmla="*/ 3 w 238"/>
                  <a:gd name="T3" fmla="*/ 27 h 181"/>
                  <a:gd name="T4" fmla="*/ 0 w 238"/>
                  <a:gd name="T5" fmla="*/ 31 h 181"/>
                  <a:gd name="T6" fmla="*/ 0 w 238"/>
                  <a:gd name="T7" fmla="*/ 177 h 181"/>
                  <a:gd name="T8" fmla="*/ 3 w 238"/>
                  <a:gd name="T9" fmla="*/ 181 h 181"/>
                  <a:gd name="T10" fmla="*/ 235 w 238"/>
                  <a:gd name="T11" fmla="*/ 181 h 181"/>
                  <a:gd name="T12" fmla="*/ 238 w 238"/>
                  <a:gd name="T13" fmla="*/ 177 h 181"/>
                  <a:gd name="T14" fmla="*/ 238 w 238"/>
                  <a:gd name="T15" fmla="*/ 31 h 181"/>
                  <a:gd name="T16" fmla="*/ 235 w 238"/>
                  <a:gd name="T17" fmla="*/ 27 h 181"/>
                  <a:gd name="T18" fmla="*/ 229 w 238"/>
                  <a:gd name="T19" fmla="*/ 172 h 181"/>
                  <a:gd name="T20" fmla="*/ 9 w 238"/>
                  <a:gd name="T21" fmla="*/ 172 h 181"/>
                  <a:gd name="T22" fmla="*/ 9 w 238"/>
                  <a:gd name="T23" fmla="*/ 37 h 181"/>
                  <a:gd name="T24" fmla="*/ 229 w 238"/>
                  <a:gd name="T25" fmla="*/ 37 h 181"/>
                  <a:gd name="T26" fmla="*/ 229 w 238"/>
                  <a:gd name="T27" fmla="*/ 172 h 181"/>
                  <a:gd name="T28" fmla="*/ 229 w 238"/>
                  <a:gd name="T29" fmla="*/ 172 h 181"/>
                  <a:gd name="T30" fmla="*/ 202 w 238"/>
                  <a:gd name="T31" fmla="*/ 14 h 181"/>
                  <a:gd name="T32" fmla="*/ 197 w 238"/>
                  <a:gd name="T33" fmla="*/ 14 h 181"/>
                  <a:gd name="T34" fmla="*/ 197 w 238"/>
                  <a:gd name="T35" fmla="*/ 9 h 181"/>
                  <a:gd name="T36" fmla="*/ 202 w 238"/>
                  <a:gd name="T37" fmla="*/ 9 h 181"/>
                  <a:gd name="T38" fmla="*/ 202 w 238"/>
                  <a:gd name="T39" fmla="*/ 14 h 181"/>
                  <a:gd name="T40" fmla="*/ 202 w 238"/>
                  <a:gd name="T41" fmla="*/ 14 h 181"/>
                  <a:gd name="T42" fmla="*/ 235 w 238"/>
                  <a:gd name="T43" fmla="*/ 0 h 181"/>
                  <a:gd name="T44" fmla="*/ 3 w 238"/>
                  <a:gd name="T45" fmla="*/ 0 h 181"/>
                  <a:gd name="T46" fmla="*/ 0 w 238"/>
                  <a:gd name="T47" fmla="*/ 3 h 181"/>
                  <a:gd name="T48" fmla="*/ 0 w 238"/>
                  <a:gd name="T49" fmla="*/ 20 h 181"/>
                  <a:gd name="T50" fmla="*/ 3 w 238"/>
                  <a:gd name="T51" fmla="*/ 23 h 181"/>
                  <a:gd name="T52" fmla="*/ 235 w 238"/>
                  <a:gd name="T53" fmla="*/ 23 h 181"/>
                  <a:gd name="T54" fmla="*/ 238 w 238"/>
                  <a:gd name="T55" fmla="*/ 20 h 181"/>
                  <a:gd name="T56" fmla="*/ 238 w 238"/>
                  <a:gd name="T57" fmla="*/ 3 h 181"/>
                  <a:gd name="T58" fmla="*/ 235 w 238"/>
                  <a:gd name="T59" fmla="*/ 0 h 181"/>
                  <a:gd name="T60" fmla="*/ 189 w 238"/>
                  <a:gd name="T61" fmla="*/ 16 h 181"/>
                  <a:gd name="T62" fmla="*/ 178 w 238"/>
                  <a:gd name="T63" fmla="*/ 16 h 181"/>
                  <a:gd name="T64" fmla="*/ 178 w 238"/>
                  <a:gd name="T65" fmla="*/ 14 h 181"/>
                  <a:gd name="T66" fmla="*/ 189 w 238"/>
                  <a:gd name="T67" fmla="*/ 14 h 181"/>
                  <a:gd name="T68" fmla="*/ 189 w 238"/>
                  <a:gd name="T69" fmla="*/ 16 h 181"/>
                  <a:gd name="T70" fmla="*/ 189 w 238"/>
                  <a:gd name="T71" fmla="*/ 16 h 181"/>
                  <a:gd name="T72" fmla="*/ 203 w 238"/>
                  <a:gd name="T73" fmla="*/ 16 h 181"/>
                  <a:gd name="T74" fmla="*/ 195 w 238"/>
                  <a:gd name="T75" fmla="*/ 16 h 181"/>
                  <a:gd name="T76" fmla="*/ 195 w 238"/>
                  <a:gd name="T77" fmla="*/ 7 h 181"/>
                  <a:gd name="T78" fmla="*/ 203 w 238"/>
                  <a:gd name="T79" fmla="*/ 7 h 181"/>
                  <a:gd name="T80" fmla="*/ 203 w 238"/>
                  <a:gd name="T81" fmla="*/ 16 h 181"/>
                  <a:gd name="T82" fmla="*/ 203 w 238"/>
                  <a:gd name="T83" fmla="*/ 16 h 181"/>
                  <a:gd name="T84" fmla="*/ 223 w 238"/>
                  <a:gd name="T85" fmla="*/ 16 h 181"/>
                  <a:gd name="T86" fmla="*/ 220 w 238"/>
                  <a:gd name="T87" fmla="*/ 16 h 181"/>
                  <a:gd name="T88" fmla="*/ 218 w 238"/>
                  <a:gd name="T89" fmla="*/ 14 h 181"/>
                  <a:gd name="T90" fmla="*/ 217 w 238"/>
                  <a:gd name="T91" fmla="*/ 13 h 181"/>
                  <a:gd name="T92" fmla="*/ 214 w 238"/>
                  <a:gd name="T93" fmla="*/ 16 h 181"/>
                  <a:gd name="T94" fmla="*/ 214 w 238"/>
                  <a:gd name="T95" fmla="*/ 16 h 181"/>
                  <a:gd name="T96" fmla="*/ 211 w 238"/>
                  <a:gd name="T97" fmla="*/ 16 h 181"/>
                  <a:gd name="T98" fmla="*/ 215 w 238"/>
                  <a:gd name="T99" fmla="*/ 11 h 181"/>
                  <a:gd name="T100" fmla="*/ 211 w 238"/>
                  <a:gd name="T101" fmla="*/ 7 h 181"/>
                  <a:gd name="T102" fmla="*/ 214 w 238"/>
                  <a:gd name="T103" fmla="*/ 7 h 181"/>
                  <a:gd name="T104" fmla="*/ 217 w 238"/>
                  <a:gd name="T105" fmla="*/ 10 h 181"/>
                  <a:gd name="T106" fmla="*/ 220 w 238"/>
                  <a:gd name="T107" fmla="*/ 7 h 181"/>
                  <a:gd name="T108" fmla="*/ 223 w 238"/>
                  <a:gd name="T109" fmla="*/ 7 h 181"/>
                  <a:gd name="T110" fmla="*/ 218 w 238"/>
                  <a:gd name="T111" fmla="*/ 11 h 181"/>
                  <a:gd name="T112" fmla="*/ 223 w 238"/>
                  <a:gd name="T113" fmla="*/ 16 h 181"/>
                  <a:gd name="T114" fmla="*/ 223 w 238"/>
                  <a:gd name="T115" fmla="*/ 1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8" h="181">
                    <a:moveTo>
                      <a:pt x="235" y="27"/>
                    </a:moveTo>
                    <a:cubicBezTo>
                      <a:pt x="3" y="27"/>
                      <a:pt x="3" y="27"/>
                      <a:pt x="3" y="27"/>
                    </a:cubicBezTo>
                    <a:cubicBezTo>
                      <a:pt x="1" y="27"/>
                      <a:pt x="0" y="29"/>
                      <a:pt x="0" y="31"/>
                    </a:cubicBezTo>
                    <a:cubicBezTo>
                      <a:pt x="0" y="177"/>
                      <a:pt x="0" y="177"/>
                      <a:pt x="0" y="177"/>
                    </a:cubicBezTo>
                    <a:cubicBezTo>
                      <a:pt x="0" y="179"/>
                      <a:pt x="1" y="181"/>
                      <a:pt x="3" y="181"/>
                    </a:cubicBezTo>
                    <a:cubicBezTo>
                      <a:pt x="235" y="181"/>
                      <a:pt x="235" y="181"/>
                      <a:pt x="235" y="181"/>
                    </a:cubicBezTo>
                    <a:cubicBezTo>
                      <a:pt x="237" y="181"/>
                      <a:pt x="238" y="179"/>
                      <a:pt x="238" y="177"/>
                    </a:cubicBezTo>
                    <a:cubicBezTo>
                      <a:pt x="238" y="31"/>
                      <a:pt x="238" y="31"/>
                      <a:pt x="238" y="31"/>
                    </a:cubicBezTo>
                    <a:cubicBezTo>
                      <a:pt x="238" y="29"/>
                      <a:pt x="237" y="27"/>
                      <a:pt x="235" y="27"/>
                    </a:cubicBezTo>
                    <a:close/>
                    <a:moveTo>
                      <a:pt x="229" y="172"/>
                    </a:moveTo>
                    <a:cubicBezTo>
                      <a:pt x="9" y="172"/>
                      <a:pt x="9" y="172"/>
                      <a:pt x="9" y="172"/>
                    </a:cubicBezTo>
                    <a:cubicBezTo>
                      <a:pt x="9" y="37"/>
                      <a:pt x="9" y="37"/>
                      <a:pt x="9" y="37"/>
                    </a:cubicBezTo>
                    <a:cubicBezTo>
                      <a:pt x="229" y="37"/>
                      <a:pt x="229" y="37"/>
                      <a:pt x="229" y="37"/>
                    </a:cubicBezTo>
                    <a:cubicBezTo>
                      <a:pt x="229" y="172"/>
                      <a:pt x="229" y="172"/>
                      <a:pt x="229" y="172"/>
                    </a:cubicBezTo>
                    <a:cubicBezTo>
                      <a:pt x="229" y="172"/>
                      <a:pt x="229" y="172"/>
                      <a:pt x="229" y="172"/>
                    </a:cubicBezTo>
                    <a:close/>
                    <a:moveTo>
                      <a:pt x="202" y="14"/>
                    </a:moveTo>
                    <a:cubicBezTo>
                      <a:pt x="197" y="14"/>
                      <a:pt x="197" y="14"/>
                      <a:pt x="197" y="14"/>
                    </a:cubicBezTo>
                    <a:cubicBezTo>
                      <a:pt x="197" y="9"/>
                      <a:pt x="197" y="9"/>
                      <a:pt x="197" y="9"/>
                    </a:cubicBezTo>
                    <a:cubicBezTo>
                      <a:pt x="202" y="9"/>
                      <a:pt x="202" y="9"/>
                      <a:pt x="202" y="9"/>
                    </a:cubicBezTo>
                    <a:cubicBezTo>
                      <a:pt x="202" y="14"/>
                      <a:pt x="202" y="14"/>
                      <a:pt x="202" y="14"/>
                    </a:cubicBezTo>
                    <a:cubicBezTo>
                      <a:pt x="202" y="14"/>
                      <a:pt x="202" y="14"/>
                      <a:pt x="202" y="14"/>
                    </a:cubicBezTo>
                    <a:close/>
                    <a:moveTo>
                      <a:pt x="235" y="0"/>
                    </a:moveTo>
                    <a:cubicBezTo>
                      <a:pt x="3" y="0"/>
                      <a:pt x="3" y="0"/>
                      <a:pt x="3" y="0"/>
                    </a:cubicBezTo>
                    <a:cubicBezTo>
                      <a:pt x="1" y="0"/>
                      <a:pt x="0" y="1"/>
                      <a:pt x="0" y="3"/>
                    </a:cubicBezTo>
                    <a:cubicBezTo>
                      <a:pt x="0" y="20"/>
                      <a:pt x="0" y="20"/>
                      <a:pt x="0" y="20"/>
                    </a:cubicBezTo>
                    <a:cubicBezTo>
                      <a:pt x="0" y="22"/>
                      <a:pt x="1" y="23"/>
                      <a:pt x="3" y="23"/>
                    </a:cubicBezTo>
                    <a:cubicBezTo>
                      <a:pt x="235" y="23"/>
                      <a:pt x="235" y="23"/>
                      <a:pt x="235" y="23"/>
                    </a:cubicBezTo>
                    <a:cubicBezTo>
                      <a:pt x="237" y="23"/>
                      <a:pt x="238" y="22"/>
                      <a:pt x="238" y="20"/>
                    </a:cubicBezTo>
                    <a:cubicBezTo>
                      <a:pt x="238" y="3"/>
                      <a:pt x="238" y="3"/>
                      <a:pt x="238" y="3"/>
                    </a:cubicBezTo>
                    <a:cubicBezTo>
                      <a:pt x="238" y="1"/>
                      <a:pt x="237" y="0"/>
                      <a:pt x="235" y="0"/>
                    </a:cubicBezTo>
                    <a:close/>
                    <a:moveTo>
                      <a:pt x="189" y="16"/>
                    </a:moveTo>
                    <a:cubicBezTo>
                      <a:pt x="178" y="16"/>
                      <a:pt x="178" y="16"/>
                      <a:pt x="178" y="16"/>
                    </a:cubicBezTo>
                    <a:cubicBezTo>
                      <a:pt x="178" y="14"/>
                      <a:pt x="178" y="14"/>
                      <a:pt x="178" y="14"/>
                    </a:cubicBezTo>
                    <a:cubicBezTo>
                      <a:pt x="189" y="14"/>
                      <a:pt x="189" y="14"/>
                      <a:pt x="189" y="14"/>
                    </a:cubicBezTo>
                    <a:cubicBezTo>
                      <a:pt x="189" y="16"/>
                      <a:pt x="189" y="16"/>
                      <a:pt x="189" y="16"/>
                    </a:cubicBezTo>
                    <a:cubicBezTo>
                      <a:pt x="189" y="16"/>
                      <a:pt x="189" y="16"/>
                      <a:pt x="189" y="16"/>
                    </a:cubicBezTo>
                    <a:close/>
                    <a:moveTo>
                      <a:pt x="203" y="16"/>
                    </a:moveTo>
                    <a:cubicBezTo>
                      <a:pt x="195" y="16"/>
                      <a:pt x="195" y="16"/>
                      <a:pt x="195" y="16"/>
                    </a:cubicBezTo>
                    <a:cubicBezTo>
                      <a:pt x="195" y="7"/>
                      <a:pt x="195" y="7"/>
                      <a:pt x="195" y="7"/>
                    </a:cubicBezTo>
                    <a:cubicBezTo>
                      <a:pt x="203" y="7"/>
                      <a:pt x="203" y="7"/>
                      <a:pt x="203" y="7"/>
                    </a:cubicBezTo>
                    <a:cubicBezTo>
                      <a:pt x="203" y="16"/>
                      <a:pt x="203" y="16"/>
                      <a:pt x="203" y="16"/>
                    </a:cubicBezTo>
                    <a:cubicBezTo>
                      <a:pt x="203" y="16"/>
                      <a:pt x="203" y="16"/>
                      <a:pt x="203" y="16"/>
                    </a:cubicBezTo>
                    <a:close/>
                    <a:moveTo>
                      <a:pt x="223" y="16"/>
                    </a:moveTo>
                    <a:cubicBezTo>
                      <a:pt x="220" y="16"/>
                      <a:pt x="220" y="16"/>
                      <a:pt x="220" y="16"/>
                    </a:cubicBezTo>
                    <a:cubicBezTo>
                      <a:pt x="218" y="14"/>
                      <a:pt x="218" y="14"/>
                      <a:pt x="218" y="14"/>
                    </a:cubicBezTo>
                    <a:cubicBezTo>
                      <a:pt x="217" y="13"/>
                      <a:pt x="217" y="13"/>
                      <a:pt x="217" y="13"/>
                    </a:cubicBezTo>
                    <a:cubicBezTo>
                      <a:pt x="214" y="16"/>
                      <a:pt x="214" y="16"/>
                      <a:pt x="214" y="16"/>
                    </a:cubicBezTo>
                    <a:cubicBezTo>
                      <a:pt x="214" y="16"/>
                      <a:pt x="214" y="16"/>
                      <a:pt x="214" y="16"/>
                    </a:cubicBezTo>
                    <a:cubicBezTo>
                      <a:pt x="211" y="16"/>
                      <a:pt x="211" y="16"/>
                      <a:pt x="211" y="16"/>
                    </a:cubicBezTo>
                    <a:cubicBezTo>
                      <a:pt x="215" y="11"/>
                      <a:pt x="215" y="11"/>
                      <a:pt x="215" y="11"/>
                    </a:cubicBezTo>
                    <a:cubicBezTo>
                      <a:pt x="211" y="7"/>
                      <a:pt x="211" y="7"/>
                      <a:pt x="211" y="7"/>
                    </a:cubicBezTo>
                    <a:cubicBezTo>
                      <a:pt x="214" y="7"/>
                      <a:pt x="214" y="7"/>
                      <a:pt x="214" y="7"/>
                    </a:cubicBezTo>
                    <a:cubicBezTo>
                      <a:pt x="217" y="10"/>
                      <a:pt x="217" y="10"/>
                      <a:pt x="217" y="10"/>
                    </a:cubicBezTo>
                    <a:cubicBezTo>
                      <a:pt x="220" y="7"/>
                      <a:pt x="220" y="7"/>
                      <a:pt x="220" y="7"/>
                    </a:cubicBezTo>
                    <a:cubicBezTo>
                      <a:pt x="223" y="7"/>
                      <a:pt x="223" y="7"/>
                      <a:pt x="223" y="7"/>
                    </a:cubicBezTo>
                    <a:cubicBezTo>
                      <a:pt x="218" y="11"/>
                      <a:pt x="218" y="11"/>
                      <a:pt x="218" y="11"/>
                    </a:cubicBezTo>
                    <a:cubicBezTo>
                      <a:pt x="223" y="16"/>
                      <a:pt x="223" y="16"/>
                      <a:pt x="223" y="16"/>
                    </a:cubicBezTo>
                    <a:cubicBezTo>
                      <a:pt x="223" y="16"/>
                      <a:pt x="223" y="16"/>
                      <a:pt x="223" y="16"/>
                    </a:cubicBezTo>
                    <a:close/>
                  </a:path>
                </a:pathLst>
              </a:custGeom>
              <a:solidFill>
                <a:schemeClr val="bg1"/>
              </a:solidFill>
              <a:ln>
                <a:noFill/>
              </a:ln>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90000"/>
                  </a:lnSpc>
                  <a:spcBef>
                    <a:spcPts val="0"/>
                  </a:spcBef>
                  <a:spcAft>
                    <a:spcPts val="0"/>
                  </a:spcAft>
                  <a:buClrTx/>
                  <a:buSzTx/>
                  <a:buFontTx/>
                  <a:buNone/>
                  <a:tabLst/>
                  <a:defRPr/>
                </a:pPr>
                <a:endParaRPr kumimoji="0" lang="en-US" sz="1961" b="0" i="0" u="none" strike="noStrike" kern="0" cap="none" spc="0" normalizeH="0" baseline="0" noProof="0" dirty="0">
                  <a:ln>
                    <a:noFill/>
                  </a:ln>
                  <a:solidFill>
                    <a:sysClr val="windowText" lastClr="000000"/>
                  </a:solidFill>
                  <a:effectLst/>
                  <a:uLnTx/>
                  <a:uFillTx/>
                  <a:latin typeface="Segoe UI"/>
                  <a:ea typeface="+mn-ea"/>
                  <a:cs typeface="+mn-cs"/>
                </a:endParaRPr>
              </a:p>
            </p:txBody>
          </p:sp>
          <p:pic>
            <p:nvPicPr>
              <p:cNvPr id="69" name="Picture 6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74156" y="866155"/>
                <a:ext cx="399044" cy="368346"/>
              </a:xfrm>
              <a:prstGeom prst="rect">
                <a:avLst/>
              </a:prstGeom>
            </p:spPr>
          </p:pic>
        </p:grpSp>
      </p:grpSp>
      <p:grpSp>
        <p:nvGrpSpPr>
          <p:cNvPr id="2055" name="Group 2054"/>
          <p:cNvGrpSpPr/>
          <p:nvPr/>
        </p:nvGrpSpPr>
        <p:grpSpPr>
          <a:xfrm>
            <a:off x="5822808" y="1324333"/>
            <a:ext cx="1736866" cy="1578789"/>
            <a:chOff x="3805098" y="419099"/>
            <a:chExt cx="1737360" cy="1579237"/>
          </a:xfrm>
        </p:grpSpPr>
        <p:sp>
          <p:nvSpPr>
            <p:cNvPr id="50" name="Rectangle 49"/>
            <p:cNvSpPr/>
            <p:nvPr/>
          </p:nvSpPr>
          <p:spPr bwMode="auto">
            <a:xfrm>
              <a:off x="3805098" y="419099"/>
              <a:ext cx="1737360" cy="157923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745" b="0" i="0" u="sng" strike="noStrike" kern="1200" cap="none" spc="0" normalizeH="0" baseline="0" noProof="0" dirty="0">
                <a:ln>
                  <a:noFill/>
                </a:ln>
                <a:gradFill>
                  <a:gsLst>
                    <a:gs pos="89286">
                      <a:srgbClr val="000000"/>
                    </a:gs>
                    <a:gs pos="72857">
                      <a:srgbClr val="000000"/>
                    </a:gs>
                  </a:gsLst>
                  <a:lin ang="5400000" scaled="0"/>
                </a:gradFill>
                <a:effectLst/>
                <a:uLnTx/>
                <a:uFillTx/>
                <a:latin typeface="Segoe UI"/>
                <a:ea typeface="Segoe UI" pitchFamily="34" charset="0"/>
                <a:cs typeface="Segoe UI" pitchFamily="34" charset="0"/>
              </a:endParaRPr>
            </a:p>
          </p:txBody>
        </p:sp>
        <p:grpSp>
          <p:nvGrpSpPr>
            <p:cNvPr id="2050" name="Group 2049"/>
            <p:cNvGrpSpPr/>
            <p:nvPr/>
          </p:nvGrpSpPr>
          <p:grpSpPr>
            <a:xfrm>
              <a:off x="4079276" y="591070"/>
              <a:ext cx="1196748" cy="1398944"/>
              <a:chOff x="4079276" y="591070"/>
              <a:chExt cx="1196748" cy="1398944"/>
            </a:xfrm>
          </p:grpSpPr>
          <p:sp>
            <p:nvSpPr>
              <p:cNvPr id="56" name="TextBox 55"/>
              <p:cNvSpPr txBox="1"/>
              <p:nvPr/>
            </p:nvSpPr>
            <p:spPr>
              <a:xfrm>
                <a:off x="4079276" y="1410535"/>
                <a:ext cx="1196748" cy="579479"/>
              </a:xfrm>
              <a:prstGeom prst="rect">
                <a:avLst/>
              </a:prstGeom>
              <a:noFill/>
            </p:spPr>
            <p:txBody>
              <a:bodyPr wrap="none" rtlCol="0">
                <a:spAutoFit/>
              </a:bodyPr>
              <a:lstStyle/>
              <a:p>
                <a:pPr marL="0" marR="0" lvl="0" indent="0" algn="ctr" defTabSz="914016"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dirty="0">
                    <a:ln>
                      <a:noFill/>
                    </a:ln>
                    <a:gradFill>
                      <a:gsLst>
                        <a:gs pos="98571">
                          <a:srgbClr val="505050"/>
                        </a:gs>
                        <a:gs pos="72857">
                          <a:srgbClr val="505050"/>
                        </a:gs>
                      </a:gsLst>
                      <a:lin ang="5400000" scaled="1"/>
                    </a:gradFill>
                    <a:effectLst/>
                    <a:uLnTx/>
                    <a:uFillTx/>
                    <a:latin typeface="Segoe UI" panose="020B0502040204020203" pitchFamily="34" charset="0"/>
                    <a:ea typeface="+mn-ea"/>
                    <a:cs typeface="Segoe UI" panose="020B0502040204020203" pitchFamily="34" charset="0"/>
                  </a:rPr>
                  <a:t>Digital </a:t>
                </a:r>
              </a:p>
              <a:p>
                <a:pPr marL="0" marR="0" lvl="0" indent="0" algn="ctr" defTabSz="914016"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dirty="0">
                    <a:ln>
                      <a:noFill/>
                    </a:ln>
                    <a:gradFill>
                      <a:gsLst>
                        <a:gs pos="98571">
                          <a:srgbClr val="505050"/>
                        </a:gs>
                        <a:gs pos="72857">
                          <a:srgbClr val="505050"/>
                        </a:gs>
                      </a:gsLst>
                      <a:lin ang="5400000" scaled="1"/>
                    </a:gradFill>
                    <a:effectLst/>
                    <a:uLnTx/>
                    <a:uFillTx/>
                    <a:latin typeface="Segoe UI" panose="020B0502040204020203" pitchFamily="34" charset="0"/>
                    <a:ea typeface="+mn-ea"/>
                    <a:cs typeface="Segoe UI" panose="020B0502040204020203" pitchFamily="34" charset="0"/>
                  </a:rPr>
                  <a:t>Marketing</a:t>
                </a:r>
              </a:p>
            </p:txBody>
          </p:sp>
          <p:sp>
            <p:nvSpPr>
              <p:cNvPr id="129" name="Rectangle 128"/>
              <p:cNvSpPr/>
              <p:nvPr/>
            </p:nvSpPr>
            <p:spPr>
              <a:xfrm>
                <a:off x="4168302" y="718640"/>
                <a:ext cx="1018684" cy="66337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91414" rIns="91414" bIns="91414" numCol="1" spcCol="0" rtlCol="0" fromWordArt="0" anchor="b" anchorCtr="0" forceAA="0" compatLnSpc="1">
                <a:prstTxWarp prst="textNoShape">
                  <a:avLst/>
                </a:prstTxWarp>
                <a:noAutofit/>
              </a:bodyPr>
              <a:lstStyle/>
              <a:p>
                <a:pPr marL="0" marR="0" lvl="0" indent="0" algn="r" defTabSz="914049" rtl="0" eaLnBrk="1" fontAlgn="auto" latinLnBrk="0" hangingPunct="1">
                  <a:lnSpc>
                    <a:spcPct val="90000"/>
                  </a:lnSpc>
                  <a:spcBef>
                    <a:spcPts val="0"/>
                  </a:spcBef>
                  <a:spcAft>
                    <a:spcPts val="0"/>
                  </a:spcAft>
                  <a:buClrTx/>
                  <a:buSzTx/>
                  <a:buFontTx/>
                  <a:buNone/>
                  <a:tabLst/>
                  <a:defRPr/>
                </a:pPr>
                <a:endParaRPr kumimoji="0" lang="en-US" sz="1372"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14" name="Freeform 6"/>
              <p:cNvSpPr>
                <a:spLocks noChangeAspect="1" noEditPoints="1"/>
              </p:cNvSpPr>
              <p:nvPr/>
            </p:nvSpPr>
            <p:spPr bwMode="auto">
              <a:xfrm>
                <a:off x="4144140" y="591070"/>
                <a:ext cx="1055894" cy="802250"/>
              </a:xfrm>
              <a:custGeom>
                <a:avLst/>
                <a:gdLst>
                  <a:gd name="T0" fmla="*/ 235 w 238"/>
                  <a:gd name="T1" fmla="*/ 27 h 181"/>
                  <a:gd name="T2" fmla="*/ 3 w 238"/>
                  <a:gd name="T3" fmla="*/ 27 h 181"/>
                  <a:gd name="T4" fmla="*/ 0 w 238"/>
                  <a:gd name="T5" fmla="*/ 31 h 181"/>
                  <a:gd name="T6" fmla="*/ 0 w 238"/>
                  <a:gd name="T7" fmla="*/ 177 h 181"/>
                  <a:gd name="T8" fmla="*/ 3 w 238"/>
                  <a:gd name="T9" fmla="*/ 181 h 181"/>
                  <a:gd name="T10" fmla="*/ 235 w 238"/>
                  <a:gd name="T11" fmla="*/ 181 h 181"/>
                  <a:gd name="T12" fmla="*/ 238 w 238"/>
                  <a:gd name="T13" fmla="*/ 177 h 181"/>
                  <a:gd name="T14" fmla="*/ 238 w 238"/>
                  <a:gd name="T15" fmla="*/ 31 h 181"/>
                  <a:gd name="T16" fmla="*/ 235 w 238"/>
                  <a:gd name="T17" fmla="*/ 27 h 181"/>
                  <a:gd name="T18" fmla="*/ 229 w 238"/>
                  <a:gd name="T19" fmla="*/ 172 h 181"/>
                  <a:gd name="T20" fmla="*/ 9 w 238"/>
                  <a:gd name="T21" fmla="*/ 172 h 181"/>
                  <a:gd name="T22" fmla="*/ 9 w 238"/>
                  <a:gd name="T23" fmla="*/ 37 h 181"/>
                  <a:gd name="T24" fmla="*/ 229 w 238"/>
                  <a:gd name="T25" fmla="*/ 37 h 181"/>
                  <a:gd name="T26" fmla="*/ 229 w 238"/>
                  <a:gd name="T27" fmla="*/ 172 h 181"/>
                  <a:gd name="T28" fmla="*/ 229 w 238"/>
                  <a:gd name="T29" fmla="*/ 172 h 181"/>
                  <a:gd name="T30" fmla="*/ 202 w 238"/>
                  <a:gd name="T31" fmla="*/ 14 h 181"/>
                  <a:gd name="T32" fmla="*/ 197 w 238"/>
                  <a:gd name="T33" fmla="*/ 14 h 181"/>
                  <a:gd name="T34" fmla="*/ 197 w 238"/>
                  <a:gd name="T35" fmla="*/ 9 h 181"/>
                  <a:gd name="T36" fmla="*/ 202 w 238"/>
                  <a:gd name="T37" fmla="*/ 9 h 181"/>
                  <a:gd name="T38" fmla="*/ 202 w 238"/>
                  <a:gd name="T39" fmla="*/ 14 h 181"/>
                  <a:gd name="T40" fmla="*/ 202 w 238"/>
                  <a:gd name="T41" fmla="*/ 14 h 181"/>
                  <a:gd name="T42" fmla="*/ 235 w 238"/>
                  <a:gd name="T43" fmla="*/ 0 h 181"/>
                  <a:gd name="T44" fmla="*/ 3 w 238"/>
                  <a:gd name="T45" fmla="*/ 0 h 181"/>
                  <a:gd name="T46" fmla="*/ 0 w 238"/>
                  <a:gd name="T47" fmla="*/ 3 h 181"/>
                  <a:gd name="T48" fmla="*/ 0 w 238"/>
                  <a:gd name="T49" fmla="*/ 20 h 181"/>
                  <a:gd name="T50" fmla="*/ 3 w 238"/>
                  <a:gd name="T51" fmla="*/ 23 h 181"/>
                  <a:gd name="T52" fmla="*/ 235 w 238"/>
                  <a:gd name="T53" fmla="*/ 23 h 181"/>
                  <a:gd name="T54" fmla="*/ 238 w 238"/>
                  <a:gd name="T55" fmla="*/ 20 h 181"/>
                  <a:gd name="T56" fmla="*/ 238 w 238"/>
                  <a:gd name="T57" fmla="*/ 3 h 181"/>
                  <a:gd name="T58" fmla="*/ 235 w 238"/>
                  <a:gd name="T59" fmla="*/ 0 h 181"/>
                  <a:gd name="T60" fmla="*/ 189 w 238"/>
                  <a:gd name="T61" fmla="*/ 16 h 181"/>
                  <a:gd name="T62" fmla="*/ 178 w 238"/>
                  <a:gd name="T63" fmla="*/ 16 h 181"/>
                  <a:gd name="T64" fmla="*/ 178 w 238"/>
                  <a:gd name="T65" fmla="*/ 14 h 181"/>
                  <a:gd name="T66" fmla="*/ 189 w 238"/>
                  <a:gd name="T67" fmla="*/ 14 h 181"/>
                  <a:gd name="T68" fmla="*/ 189 w 238"/>
                  <a:gd name="T69" fmla="*/ 16 h 181"/>
                  <a:gd name="T70" fmla="*/ 189 w 238"/>
                  <a:gd name="T71" fmla="*/ 16 h 181"/>
                  <a:gd name="T72" fmla="*/ 203 w 238"/>
                  <a:gd name="T73" fmla="*/ 16 h 181"/>
                  <a:gd name="T74" fmla="*/ 195 w 238"/>
                  <a:gd name="T75" fmla="*/ 16 h 181"/>
                  <a:gd name="T76" fmla="*/ 195 w 238"/>
                  <a:gd name="T77" fmla="*/ 7 h 181"/>
                  <a:gd name="T78" fmla="*/ 203 w 238"/>
                  <a:gd name="T79" fmla="*/ 7 h 181"/>
                  <a:gd name="T80" fmla="*/ 203 w 238"/>
                  <a:gd name="T81" fmla="*/ 16 h 181"/>
                  <a:gd name="T82" fmla="*/ 203 w 238"/>
                  <a:gd name="T83" fmla="*/ 16 h 181"/>
                  <a:gd name="T84" fmla="*/ 223 w 238"/>
                  <a:gd name="T85" fmla="*/ 16 h 181"/>
                  <a:gd name="T86" fmla="*/ 220 w 238"/>
                  <a:gd name="T87" fmla="*/ 16 h 181"/>
                  <a:gd name="T88" fmla="*/ 218 w 238"/>
                  <a:gd name="T89" fmla="*/ 14 h 181"/>
                  <a:gd name="T90" fmla="*/ 217 w 238"/>
                  <a:gd name="T91" fmla="*/ 13 h 181"/>
                  <a:gd name="T92" fmla="*/ 214 w 238"/>
                  <a:gd name="T93" fmla="*/ 16 h 181"/>
                  <a:gd name="T94" fmla="*/ 214 w 238"/>
                  <a:gd name="T95" fmla="*/ 16 h 181"/>
                  <a:gd name="T96" fmla="*/ 211 w 238"/>
                  <a:gd name="T97" fmla="*/ 16 h 181"/>
                  <a:gd name="T98" fmla="*/ 215 w 238"/>
                  <a:gd name="T99" fmla="*/ 11 h 181"/>
                  <a:gd name="T100" fmla="*/ 211 w 238"/>
                  <a:gd name="T101" fmla="*/ 7 h 181"/>
                  <a:gd name="T102" fmla="*/ 214 w 238"/>
                  <a:gd name="T103" fmla="*/ 7 h 181"/>
                  <a:gd name="T104" fmla="*/ 217 w 238"/>
                  <a:gd name="T105" fmla="*/ 10 h 181"/>
                  <a:gd name="T106" fmla="*/ 220 w 238"/>
                  <a:gd name="T107" fmla="*/ 7 h 181"/>
                  <a:gd name="T108" fmla="*/ 223 w 238"/>
                  <a:gd name="T109" fmla="*/ 7 h 181"/>
                  <a:gd name="T110" fmla="*/ 218 w 238"/>
                  <a:gd name="T111" fmla="*/ 11 h 181"/>
                  <a:gd name="T112" fmla="*/ 223 w 238"/>
                  <a:gd name="T113" fmla="*/ 16 h 181"/>
                  <a:gd name="T114" fmla="*/ 223 w 238"/>
                  <a:gd name="T115" fmla="*/ 1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8" h="181">
                    <a:moveTo>
                      <a:pt x="235" y="27"/>
                    </a:moveTo>
                    <a:cubicBezTo>
                      <a:pt x="3" y="27"/>
                      <a:pt x="3" y="27"/>
                      <a:pt x="3" y="27"/>
                    </a:cubicBezTo>
                    <a:cubicBezTo>
                      <a:pt x="1" y="27"/>
                      <a:pt x="0" y="29"/>
                      <a:pt x="0" y="31"/>
                    </a:cubicBezTo>
                    <a:cubicBezTo>
                      <a:pt x="0" y="177"/>
                      <a:pt x="0" y="177"/>
                      <a:pt x="0" y="177"/>
                    </a:cubicBezTo>
                    <a:cubicBezTo>
                      <a:pt x="0" y="179"/>
                      <a:pt x="1" y="181"/>
                      <a:pt x="3" y="181"/>
                    </a:cubicBezTo>
                    <a:cubicBezTo>
                      <a:pt x="235" y="181"/>
                      <a:pt x="235" y="181"/>
                      <a:pt x="235" y="181"/>
                    </a:cubicBezTo>
                    <a:cubicBezTo>
                      <a:pt x="237" y="181"/>
                      <a:pt x="238" y="179"/>
                      <a:pt x="238" y="177"/>
                    </a:cubicBezTo>
                    <a:cubicBezTo>
                      <a:pt x="238" y="31"/>
                      <a:pt x="238" y="31"/>
                      <a:pt x="238" y="31"/>
                    </a:cubicBezTo>
                    <a:cubicBezTo>
                      <a:pt x="238" y="29"/>
                      <a:pt x="237" y="27"/>
                      <a:pt x="235" y="27"/>
                    </a:cubicBezTo>
                    <a:close/>
                    <a:moveTo>
                      <a:pt x="229" y="172"/>
                    </a:moveTo>
                    <a:cubicBezTo>
                      <a:pt x="9" y="172"/>
                      <a:pt x="9" y="172"/>
                      <a:pt x="9" y="172"/>
                    </a:cubicBezTo>
                    <a:cubicBezTo>
                      <a:pt x="9" y="37"/>
                      <a:pt x="9" y="37"/>
                      <a:pt x="9" y="37"/>
                    </a:cubicBezTo>
                    <a:cubicBezTo>
                      <a:pt x="229" y="37"/>
                      <a:pt x="229" y="37"/>
                      <a:pt x="229" y="37"/>
                    </a:cubicBezTo>
                    <a:cubicBezTo>
                      <a:pt x="229" y="172"/>
                      <a:pt x="229" y="172"/>
                      <a:pt x="229" y="172"/>
                    </a:cubicBezTo>
                    <a:cubicBezTo>
                      <a:pt x="229" y="172"/>
                      <a:pt x="229" y="172"/>
                      <a:pt x="229" y="172"/>
                    </a:cubicBezTo>
                    <a:close/>
                    <a:moveTo>
                      <a:pt x="202" y="14"/>
                    </a:moveTo>
                    <a:cubicBezTo>
                      <a:pt x="197" y="14"/>
                      <a:pt x="197" y="14"/>
                      <a:pt x="197" y="14"/>
                    </a:cubicBezTo>
                    <a:cubicBezTo>
                      <a:pt x="197" y="9"/>
                      <a:pt x="197" y="9"/>
                      <a:pt x="197" y="9"/>
                    </a:cubicBezTo>
                    <a:cubicBezTo>
                      <a:pt x="202" y="9"/>
                      <a:pt x="202" y="9"/>
                      <a:pt x="202" y="9"/>
                    </a:cubicBezTo>
                    <a:cubicBezTo>
                      <a:pt x="202" y="14"/>
                      <a:pt x="202" y="14"/>
                      <a:pt x="202" y="14"/>
                    </a:cubicBezTo>
                    <a:cubicBezTo>
                      <a:pt x="202" y="14"/>
                      <a:pt x="202" y="14"/>
                      <a:pt x="202" y="14"/>
                    </a:cubicBezTo>
                    <a:close/>
                    <a:moveTo>
                      <a:pt x="235" y="0"/>
                    </a:moveTo>
                    <a:cubicBezTo>
                      <a:pt x="3" y="0"/>
                      <a:pt x="3" y="0"/>
                      <a:pt x="3" y="0"/>
                    </a:cubicBezTo>
                    <a:cubicBezTo>
                      <a:pt x="1" y="0"/>
                      <a:pt x="0" y="1"/>
                      <a:pt x="0" y="3"/>
                    </a:cubicBezTo>
                    <a:cubicBezTo>
                      <a:pt x="0" y="20"/>
                      <a:pt x="0" y="20"/>
                      <a:pt x="0" y="20"/>
                    </a:cubicBezTo>
                    <a:cubicBezTo>
                      <a:pt x="0" y="22"/>
                      <a:pt x="1" y="23"/>
                      <a:pt x="3" y="23"/>
                    </a:cubicBezTo>
                    <a:cubicBezTo>
                      <a:pt x="235" y="23"/>
                      <a:pt x="235" y="23"/>
                      <a:pt x="235" y="23"/>
                    </a:cubicBezTo>
                    <a:cubicBezTo>
                      <a:pt x="237" y="23"/>
                      <a:pt x="238" y="22"/>
                      <a:pt x="238" y="20"/>
                    </a:cubicBezTo>
                    <a:cubicBezTo>
                      <a:pt x="238" y="3"/>
                      <a:pt x="238" y="3"/>
                      <a:pt x="238" y="3"/>
                    </a:cubicBezTo>
                    <a:cubicBezTo>
                      <a:pt x="238" y="1"/>
                      <a:pt x="237" y="0"/>
                      <a:pt x="235" y="0"/>
                    </a:cubicBezTo>
                    <a:close/>
                    <a:moveTo>
                      <a:pt x="189" y="16"/>
                    </a:moveTo>
                    <a:cubicBezTo>
                      <a:pt x="178" y="16"/>
                      <a:pt x="178" y="16"/>
                      <a:pt x="178" y="16"/>
                    </a:cubicBezTo>
                    <a:cubicBezTo>
                      <a:pt x="178" y="14"/>
                      <a:pt x="178" y="14"/>
                      <a:pt x="178" y="14"/>
                    </a:cubicBezTo>
                    <a:cubicBezTo>
                      <a:pt x="189" y="14"/>
                      <a:pt x="189" y="14"/>
                      <a:pt x="189" y="14"/>
                    </a:cubicBezTo>
                    <a:cubicBezTo>
                      <a:pt x="189" y="16"/>
                      <a:pt x="189" y="16"/>
                      <a:pt x="189" y="16"/>
                    </a:cubicBezTo>
                    <a:cubicBezTo>
                      <a:pt x="189" y="16"/>
                      <a:pt x="189" y="16"/>
                      <a:pt x="189" y="16"/>
                    </a:cubicBezTo>
                    <a:close/>
                    <a:moveTo>
                      <a:pt x="203" y="16"/>
                    </a:moveTo>
                    <a:cubicBezTo>
                      <a:pt x="195" y="16"/>
                      <a:pt x="195" y="16"/>
                      <a:pt x="195" y="16"/>
                    </a:cubicBezTo>
                    <a:cubicBezTo>
                      <a:pt x="195" y="7"/>
                      <a:pt x="195" y="7"/>
                      <a:pt x="195" y="7"/>
                    </a:cubicBezTo>
                    <a:cubicBezTo>
                      <a:pt x="203" y="7"/>
                      <a:pt x="203" y="7"/>
                      <a:pt x="203" y="7"/>
                    </a:cubicBezTo>
                    <a:cubicBezTo>
                      <a:pt x="203" y="16"/>
                      <a:pt x="203" y="16"/>
                      <a:pt x="203" y="16"/>
                    </a:cubicBezTo>
                    <a:cubicBezTo>
                      <a:pt x="203" y="16"/>
                      <a:pt x="203" y="16"/>
                      <a:pt x="203" y="16"/>
                    </a:cubicBezTo>
                    <a:close/>
                    <a:moveTo>
                      <a:pt x="223" y="16"/>
                    </a:moveTo>
                    <a:cubicBezTo>
                      <a:pt x="220" y="16"/>
                      <a:pt x="220" y="16"/>
                      <a:pt x="220" y="16"/>
                    </a:cubicBezTo>
                    <a:cubicBezTo>
                      <a:pt x="218" y="14"/>
                      <a:pt x="218" y="14"/>
                      <a:pt x="218" y="14"/>
                    </a:cubicBezTo>
                    <a:cubicBezTo>
                      <a:pt x="217" y="13"/>
                      <a:pt x="217" y="13"/>
                      <a:pt x="217" y="13"/>
                    </a:cubicBezTo>
                    <a:cubicBezTo>
                      <a:pt x="214" y="16"/>
                      <a:pt x="214" y="16"/>
                      <a:pt x="214" y="16"/>
                    </a:cubicBezTo>
                    <a:cubicBezTo>
                      <a:pt x="214" y="16"/>
                      <a:pt x="214" y="16"/>
                      <a:pt x="214" y="16"/>
                    </a:cubicBezTo>
                    <a:cubicBezTo>
                      <a:pt x="211" y="16"/>
                      <a:pt x="211" y="16"/>
                      <a:pt x="211" y="16"/>
                    </a:cubicBezTo>
                    <a:cubicBezTo>
                      <a:pt x="215" y="11"/>
                      <a:pt x="215" y="11"/>
                      <a:pt x="215" y="11"/>
                    </a:cubicBezTo>
                    <a:cubicBezTo>
                      <a:pt x="211" y="7"/>
                      <a:pt x="211" y="7"/>
                      <a:pt x="211" y="7"/>
                    </a:cubicBezTo>
                    <a:cubicBezTo>
                      <a:pt x="214" y="7"/>
                      <a:pt x="214" y="7"/>
                      <a:pt x="214" y="7"/>
                    </a:cubicBezTo>
                    <a:cubicBezTo>
                      <a:pt x="217" y="10"/>
                      <a:pt x="217" y="10"/>
                      <a:pt x="217" y="10"/>
                    </a:cubicBezTo>
                    <a:cubicBezTo>
                      <a:pt x="220" y="7"/>
                      <a:pt x="220" y="7"/>
                      <a:pt x="220" y="7"/>
                    </a:cubicBezTo>
                    <a:cubicBezTo>
                      <a:pt x="223" y="7"/>
                      <a:pt x="223" y="7"/>
                      <a:pt x="223" y="7"/>
                    </a:cubicBezTo>
                    <a:cubicBezTo>
                      <a:pt x="218" y="11"/>
                      <a:pt x="218" y="11"/>
                      <a:pt x="218" y="11"/>
                    </a:cubicBezTo>
                    <a:cubicBezTo>
                      <a:pt x="223" y="16"/>
                      <a:pt x="223" y="16"/>
                      <a:pt x="223" y="16"/>
                    </a:cubicBezTo>
                    <a:cubicBezTo>
                      <a:pt x="223" y="16"/>
                      <a:pt x="223" y="16"/>
                      <a:pt x="223" y="16"/>
                    </a:cubicBezTo>
                    <a:close/>
                  </a:path>
                </a:pathLst>
              </a:custGeom>
              <a:solidFill>
                <a:schemeClr val="bg1"/>
              </a:solidFill>
              <a:ln>
                <a:noFill/>
              </a:ln>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90000"/>
                  </a:lnSpc>
                  <a:spcBef>
                    <a:spcPts val="0"/>
                  </a:spcBef>
                  <a:spcAft>
                    <a:spcPts val="0"/>
                  </a:spcAft>
                  <a:buClrTx/>
                  <a:buSzTx/>
                  <a:buFontTx/>
                  <a:buNone/>
                  <a:tabLst/>
                  <a:defRPr/>
                </a:pPr>
                <a:endParaRPr kumimoji="0" lang="en-US" sz="1961" b="0" i="0" u="none" strike="noStrike" kern="0" cap="none" spc="0" normalizeH="0" baseline="0" noProof="0" dirty="0">
                  <a:ln>
                    <a:noFill/>
                  </a:ln>
                  <a:solidFill>
                    <a:sysClr val="windowText" lastClr="000000"/>
                  </a:solidFill>
                  <a:effectLst/>
                  <a:uLnTx/>
                  <a:uFillTx/>
                  <a:latin typeface="Segoe UI"/>
                  <a:ea typeface="+mn-ea"/>
                  <a:cs typeface="+mn-cs"/>
                </a:endParaRPr>
              </a:p>
            </p:txBody>
          </p:sp>
          <p:pic>
            <p:nvPicPr>
              <p:cNvPr id="72" name="Picture 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79202" y="849932"/>
                <a:ext cx="378548" cy="383990"/>
              </a:xfrm>
              <a:prstGeom prst="rect">
                <a:avLst/>
              </a:prstGeom>
            </p:spPr>
          </p:pic>
        </p:grpSp>
      </p:grpSp>
      <p:grpSp>
        <p:nvGrpSpPr>
          <p:cNvPr id="2052" name="Group 2051"/>
          <p:cNvGrpSpPr/>
          <p:nvPr/>
        </p:nvGrpSpPr>
        <p:grpSpPr>
          <a:xfrm>
            <a:off x="8077086" y="1316984"/>
            <a:ext cx="1736867" cy="1578789"/>
            <a:chOff x="7396328" y="419099"/>
            <a:chExt cx="1737360" cy="1579237"/>
          </a:xfrm>
        </p:grpSpPr>
        <p:sp>
          <p:nvSpPr>
            <p:cNvPr id="53" name="Rectangle 52"/>
            <p:cNvSpPr/>
            <p:nvPr/>
          </p:nvSpPr>
          <p:spPr bwMode="auto">
            <a:xfrm>
              <a:off x="7396328" y="419099"/>
              <a:ext cx="1737360" cy="157923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745" b="0" i="0" u="sng" strike="noStrike" kern="1200" cap="none" spc="0" normalizeH="0" baseline="0" noProof="0" dirty="0">
                <a:ln>
                  <a:noFill/>
                </a:ln>
                <a:gradFill>
                  <a:gsLst>
                    <a:gs pos="89286">
                      <a:srgbClr val="000000"/>
                    </a:gs>
                    <a:gs pos="72857">
                      <a:srgbClr val="000000"/>
                    </a:gs>
                  </a:gsLst>
                  <a:lin ang="5400000" scaled="0"/>
                </a:gradFill>
                <a:effectLst/>
                <a:uLnTx/>
                <a:uFillTx/>
                <a:latin typeface="Segoe UI"/>
                <a:ea typeface="Segoe UI" pitchFamily="34" charset="0"/>
                <a:cs typeface="Segoe UI" pitchFamily="34" charset="0"/>
              </a:endParaRPr>
            </a:p>
          </p:txBody>
        </p:sp>
        <p:sp>
          <p:nvSpPr>
            <p:cNvPr id="76" name="TextBox 75"/>
            <p:cNvSpPr txBox="1"/>
            <p:nvPr/>
          </p:nvSpPr>
          <p:spPr>
            <a:xfrm>
              <a:off x="7415242" y="1410535"/>
              <a:ext cx="1699538" cy="581350"/>
            </a:xfrm>
            <a:prstGeom prst="rect">
              <a:avLst/>
            </a:prstGeom>
            <a:noFill/>
          </p:spPr>
          <p:txBody>
            <a:bodyPr wrap="none" rtlCol="0">
              <a:spAutoFit/>
            </a:bodyPr>
            <a:lstStyle/>
            <a:p>
              <a:pPr marL="0" marR="0" lvl="0" indent="0" algn="ctr" defTabSz="914016"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dirty="0" err="1">
                  <a:ln>
                    <a:noFill/>
                  </a:ln>
                  <a:gradFill>
                    <a:gsLst>
                      <a:gs pos="98571">
                        <a:srgbClr val="505050"/>
                      </a:gs>
                      <a:gs pos="72857">
                        <a:srgbClr val="505050"/>
                      </a:gs>
                    </a:gsLst>
                    <a:lin ang="5400000" scaled="1"/>
                  </a:gradFill>
                  <a:effectLst/>
                  <a:uLnTx/>
                  <a:uFillTx/>
                  <a:latin typeface="Segoe UI" panose="020B0502040204020203" pitchFamily="34" charset="0"/>
                  <a:ea typeface="+mn-ea"/>
                  <a:cs typeface="Segoe UI" panose="020B0502040204020203" pitchFamily="34" charset="0"/>
                </a:rPr>
                <a:t>LoB</a:t>
              </a:r>
              <a:r>
                <a:rPr kumimoji="0" lang="en-US" sz="1765" b="0" i="0" u="none" strike="noStrike" kern="1200" cap="none" spc="0" normalizeH="0" baseline="0" noProof="0" dirty="0">
                  <a:ln>
                    <a:noFill/>
                  </a:ln>
                  <a:gradFill>
                    <a:gsLst>
                      <a:gs pos="98571">
                        <a:srgbClr val="505050"/>
                      </a:gs>
                      <a:gs pos="72857">
                        <a:srgbClr val="505050"/>
                      </a:gs>
                    </a:gsLst>
                    <a:lin ang="5400000" scaled="1"/>
                  </a:gradFill>
                  <a:effectLst/>
                  <a:uLnTx/>
                  <a:uFillTx/>
                  <a:latin typeface="Segoe UI" panose="020B0502040204020203" pitchFamily="34" charset="0"/>
                  <a:ea typeface="+mn-ea"/>
                  <a:cs typeface="Segoe UI" panose="020B0502040204020203" pitchFamily="34" charset="0"/>
                </a:rPr>
                <a:t> App</a:t>
              </a:r>
            </a:p>
            <a:p>
              <a:pPr marL="0" marR="0" lvl="0" indent="0" algn="ctr" defTabSz="914016"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dirty="0">
                  <a:ln>
                    <a:noFill/>
                  </a:ln>
                  <a:gradFill>
                    <a:gsLst>
                      <a:gs pos="98571">
                        <a:srgbClr val="505050"/>
                      </a:gs>
                      <a:gs pos="72857">
                        <a:srgbClr val="505050"/>
                      </a:gs>
                    </a:gsLst>
                    <a:lin ang="5400000" scaled="1"/>
                  </a:gradFill>
                  <a:effectLst/>
                  <a:uLnTx/>
                  <a:uFillTx/>
                  <a:latin typeface="Segoe UI" panose="020B0502040204020203" pitchFamily="34" charset="0"/>
                  <a:ea typeface="+mn-ea"/>
                  <a:cs typeface="Segoe UI" panose="020B0502040204020203" pitchFamily="34" charset="0"/>
                </a:rPr>
                <a:t>Modernization</a:t>
              </a:r>
            </a:p>
          </p:txBody>
        </p:sp>
        <p:sp>
          <p:nvSpPr>
            <p:cNvPr id="131" name="Rectangle 130"/>
            <p:cNvSpPr/>
            <p:nvPr/>
          </p:nvSpPr>
          <p:spPr>
            <a:xfrm>
              <a:off x="7755665" y="718640"/>
              <a:ext cx="1018684" cy="66337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91414" rIns="91414" bIns="91414" numCol="1" spcCol="0" rtlCol="0" fromWordArt="0" anchor="b" anchorCtr="0" forceAA="0" compatLnSpc="1">
              <a:prstTxWarp prst="textNoShape">
                <a:avLst/>
              </a:prstTxWarp>
              <a:noAutofit/>
            </a:bodyPr>
            <a:lstStyle/>
            <a:p>
              <a:pPr marL="0" marR="0" lvl="0" indent="0" algn="r" defTabSz="914049" rtl="0" eaLnBrk="1" fontAlgn="auto" latinLnBrk="0" hangingPunct="1">
                <a:lnSpc>
                  <a:spcPct val="90000"/>
                </a:lnSpc>
                <a:spcBef>
                  <a:spcPts val="0"/>
                </a:spcBef>
                <a:spcAft>
                  <a:spcPts val="0"/>
                </a:spcAft>
                <a:buClrTx/>
                <a:buSzTx/>
                <a:buFontTx/>
                <a:buNone/>
                <a:tabLst/>
                <a:defRPr/>
              </a:pPr>
              <a:endParaRPr kumimoji="0" lang="en-US" sz="1372"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15" name="Freeform 6"/>
            <p:cNvSpPr>
              <a:spLocks noChangeAspect="1" noEditPoints="1"/>
            </p:cNvSpPr>
            <p:nvPr/>
          </p:nvSpPr>
          <p:spPr bwMode="auto">
            <a:xfrm>
              <a:off x="7737061" y="591070"/>
              <a:ext cx="1055894" cy="802250"/>
            </a:xfrm>
            <a:custGeom>
              <a:avLst/>
              <a:gdLst>
                <a:gd name="T0" fmla="*/ 235 w 238"/>
                <a:gd name="T1" fmla="*/ 27 h 181"/>
                <a:gd name="T2" fmla="*/ 3 w 238"/>
                <a:gd name="T3" fmla="*/ 27 h 181"/>
                <a:gd name="T4" fmla="*/ 0 w 238"/>
                <a:gd name="T5" fmla="*/ 31 h 181"/>
                <a:gd name="T6" fmla="*/ 0 w 238"/>
                <a:gd name="T7" fmla="*/ 177 h 181"/>
                <a:gd name="T8" fmla="*/ 3 w 238"/>
                <a:gd name="T9" fmla="*/ 181 h 181"/>
                <a:gd name="T10" fmla="*/ 235 w 238"/>
                <a:gd name="T11" fmla="*/ 181 h 181"/>
                <a:gd name="T12" fmla="*/ 238 w 238"/>
                <a:gd name="T13" fmla="*/ 177 h 181"/>
                <a:gd name="T14" fmla="*/ 238 w 238"/>
                <a:gd name="T15" fmla="*/ 31 h 181"/>
                <a:gd name="T16" fmla="*/ 235 w 238"/>
                <a:gd name="T17" fmla="*/ 27 h 181"/>
                <a:gd name="T18" fmla="*/ 229 w 238"/>
                <a:gd name="T19" fmla="*/ 172 h 181"/>
                <a:gd name="T20" fmla="*/ 9 w 238"/>
                <a:gd name="T21" fmla="*/ 172 h 181"/>
                <a:gd name="T22" fmla="*/ 9 w 238"/>
                <a:gd name="T23" fmla="*/ 37 h 181"/>
                <a:gd name="T24" fmla="*/ 229 w 238"/>
                <a:gd name="T25" fmla="*/ 37 h 181"/>
                <a:gd name="T26" fmla="*/ 229 w 238"/>
                <a:gd name="T27" fmla="*/ 172 h 181"/>
                <a:gd name="T28" fmla="*/ 229 w 238"/>
                <a:gd name="T29" fmla="*/ 172 h 181"/>
                <a:gd name="T30" fmla="*/ 202 w 238"/>
                <a:gd name="T31" fmla="*/ 14 h 181"/>
                <a:gd name="T32" fmla="*/ 197 w 238"/>
                <a:gd name="T33" fmla="*/ 14 h 181"/>
                <a:gd name="T34" fmla="*/ 197 w 238"/>
                <a:gd name="T35" fmla="*/ 9 h 181"/>
                <a:gd name="T36" fmla="*/ 202 w 238"/>
                <a:gd name="T37" fmla="*/ 9 h 181"/>
                <a:gd name="T38" fmla="*/ 202 w 238"/>
                <a:gd name="T39" fmla="*/ 14 h 181"/>
                <a:gd name="T40" fmla="*/ 202 w 238"/>
                <a:gd name="T41" fmla="*/ 14 h 181"/>
                <a:gd name="T42" fmla="*/ 235 w 238"/>
                <a:gd name="T43" fmla="*/ 0 h 181"/>
                <a:gd name="T44" fmla="*/ 3 w 238"/>
                <a:gd name="T45" fmla="*/ 0 h 181"/>
                <a:gd name="T46" fmla="*/ 0 w 238"/>
                <a:gd name="T47" fmla="*/ 3 h 181"/>
                <a:gd name="T48" fmla="*/ 0 w 238"/>
                <a:gd name="T49" fmla="*/ 20 h 181"/>
                <a:gd name="T50" fmla="*/ 3 w 238"/>
                <a:gd name="T51" fmla="*/ 23 h 181"/>
                <a:gd name="T52" fmla="*/ 235 w 238"/>
                <a:gd name="T53" fmla="*/ 23 h 181"/>
                <a:gd name="T54" fmla="*/ 238 w 238"/>
                <a:gd name="T55" fmla="*/ 20 h 181"/>
                <a:gd name="T56" fmla="*/ 238 w 238"/>
                <a:gd name="T57" fmla="*/ 3 h 181"/>
                <a:gd name="T58" fmla="*/ 235 w 238"/>
                <a:gd name="T59" fmla="*/ 0 h 181"/>
                <a:gd name="T60" fmla="*/ 189 w 238"/>
                <a:gd name="T61" fmla="*/ 16 h 181"/>
                <a:gd name="T62" fmla="*/ 178 w 238"/>
                <a:gd name="T63" fmla="*/ 16 h 181"/>
                <a:gd name="T64" fmla="*/ 178 w 238"/>
                <a:gd name="T65" fmla="*/ 14 h 181"/>
                <a:gd name="T66" fmla="*/ 189 w 238"/>
                <a:gd name="T67" fmla="*/ 14 h 181"/>
                <a:gd name="T68" fmla="*/ 189 w 238"/>
                <a:gd name="T69" fmla="*/ 16 h 181"/>
                <a:gd name="T70" fmla="*/ 189 w 238"/>
                <a:gd name="T71" fmla="*/ 16 h 181"/>
                <a:gd name="T72" fmla="*/ 203 w 238"/>
                <a:gd name="T73" fmla="*/ 16 h 181"/>
                <a:gd name="T74" fmla="*/ 195 w 238"/>
                <a:gd name="T75" fmla="*/ 16 h 181"/>
                <a:gd name="T76" fmla="*/ 195 w 238"/>
                <a:gd name="T77" fmla="*/ 7 h 181"/>
                <a:gd name="T78" fmla="*/ 203 w 238"/>
                <a:gd name="T79" fmla="*/ 7 h 181"/>
                <a:gd name="T80" fmla="*/ 203 w 238"/>
                <a:gd name="T81" fmla="*/ 16 h 181"/>
                <a:gd name="T82" fmla="*/ 203 w 238"/>
                <a:gd name="T83" fmla="*/ 16 h 181"/>
                <a:gd name="T84" fmla="*/ 223 w 238"/>
                <a:gd name="T85" fmla="*/ 16 h 181"/>
                <a:gd name="T86" fmla="*/ 220 w 238"/>
                <a:gd name="T87" fmla="*/ 16 h 181"/>
                <a:gd name="T88" fmla="*/ 218 w 238"/>
                <a:gd name="T89" fmla="*/ 14 h 181"/>
                <a:gd name="T90" fmla="*/ 217 w 238"/>
                <a:gd name="T91" fmla="*/ 13 h 181"/>
                <a:gd name="T92" fmla="*/ 214 w 238"/>
                <a:gd name="T93" fmla="*/ 16 h 181"/>
                <a:gd name="T94" fmla="*/ 214 w 238"/>
                <a:gd name="T95" fmla="*/ 16 h 181"/>
                <a:gd name="T96" fmla="*/ 211 w 238"/>
                <a:gd name="T97" fmla="*/ 16 h 181"/>
                <a:gd name="T98" fmla="*/ 215 w 238"/>
                <a:gd name="T99" fmla="*/ 11 h 181"/>
                <a:gd name="T100" fmla="*/ 211 w 238"/>
                <a:gd name="T101" fmla="*/ 7 h 181"/>
                <a:gd name="T102" fmla="*/ 214 w 238"/>
                <a:gd name="T103" fmla="*/ 7 h 181"/>
                <a:gd name="T104" fmla="*/ 217 w 238"/>
                <a:gd name="T105" fmla="*/ 10 h 181"/>
                <a:gd name="T106" fmla="*/ 220 w 238"/>
                <a:gd name="T107" fmla="*/ 7 h 181"/>
                <a:gd name="T108" fmla="*/ 223 w 238"/>
                <a:gd name="T109" fmla="*/ 7 h 181"/>
                <a:gd name="T110" fmla="*/ 218 w 238"/>
                <a:gd name="T111" fmla="*/ 11 h 181"/>
                <a:gd name="T112" fmla="*/ 223 w 238"/>
                <a:gd name="T113" fmla="*/ 16 h 181"/>
                <a:gd name="T114" fmla="*/ 223 w 238"/>
                <a:gd name="T115" fmla="*/ 1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8" h="181">
                  <a:moveTo>
                    <a:pt x="235" y="27"/>
                  </a:moveTo>
                  <a:cubicBezTo>
                    <a:pt x="3" y="27"/>
                    <a:pt x="3" y="27"/>
                    <a:pt x="3" y="27"/>
                  </a:cubicBezTo>
                  <a:cubicBezTo>
                    <a:pt x="1" y="27"/>
                    <a:pt x="0" y="29"/>
                    <a:pt x="0" y="31"/>
                  </a:cubicBezTo>
                  <a:cubicBezTo>
                    <a:pt x="0" y="177"/>
                    <a:pt x="0" y="177"/>
                    <a:pt x="0" y="177"/>
                  </a:cubicBezTo>
                  <a:cubicBezTo>
                    <a:pt x="0" y="179"/>
                    <a:pt x="1" y="181"/>
                    <a:pt x="3" y="181"/>
                  </a:cubicBezTo>
                  <a:cubicBezTo>
                    <a:pt x="235" y="181"/>
                    <a:pt x="235" y="181"/>
                    <a:pt x="235" y="181"/>
                  </a:cubicBezTo>
                  <a:cubicBezTo>
                    <a:pt x="237" y="181"/>
                    <a:pt x="238" y="179"/>
                    <a:pt x="238" y="177"/>
                  </a:cubicBezTo>
                  <a:cubicBezTo>
                    <a:pt x="238" y="31"/>
                    <a:pt x="238" y="31"/>
                    <a:pt x="238" y="31"/>
                  </a:cubicBezTo>
                  <a:cubicBezTo>
                    <a:pt x="238" y="29"/>
                    <a:pt x="237" y="27"/>
                    <a:pt x="235" y="27"/>
                  </a:cubicBezTo>
                  <a:close/>
                  <a:moveTo>
                    <a:pt x="229" y="172"/>
                  </a:moveTo>
                  <a:cubicBezTo>
                    <a:pt x="9" y="172"/>
                    <a:pt x="9" y="172"/>
                    <a:pt x="9" y="172"/>
                  </a:cubicBezTo>
                  <a:cubicBezTo>
                    <a:pt x="9" y="37"/>
                    <a:pt x="9" y="37"/>
                    <a:pt x="9" y="37"/>
                  </a:cubicBezTo>
                  <a:cubicBezTo>
                    <a:pt x="229" y="37"/>
                    <a:pt x="229" y="37"/>
                    <a:pt x="229" y="37"/>
                  </a:cubicBezTo>
                  <a:cubicBezTo>
                    <a:pt x="229" y="172"/>
                    <a:pt x="229" y="172"/>
                    <a:pt x="229" y="172"/>
                  </a:cubicBezTo>
                  <a:cubicBezTo>
                    <a:pt x="229" y="172"/>
                    <a:pt x="229" y="172"/>
                    <a:pt x="229" y="172"/>
                  </a:cubicBezTo>
                  <a:close/>
                  <a:moveTo>
                    <a:pt x="202" y="14"/>
                  </a:moveTo>
                  <a:cubicBezTo>
                    <a:pt x="197" y="14"/>
                    <a:pt x="197" y="14"/>
                    <a:pt x="197" y="14"/>
                  </a:cubicBezTo>
                  <a:cubicBezTo>
                    <a:pt x="197" y="9"/>
                    <a:pt x="197" y="9"/>
                    <a:pt x="197" y="9"/>
                  </a:cubicBezTo>
                  <a:cubicBezTo>
                    <a:pt x="202" y="9"/>
                    <a:pt x="202" y="9"/>
                    <a:pt x="202" y="9"/>
                  </a:cubicBezTo>
                  <a:cubicBezTo>
                    <a:pt x="202" y="14"/>
                    <a:pt x="202" y="14"/>
                    <a:pt x="202" y="14"/>
                  </a:cubicBezTo>
                  <a:cubicBezTo>
                    <a:pt x="202" y="14"/>
                    <a:pt x="202" y="14"/>
                    <a:pt x="202" y="14"/>
                  </a:cubicBezTo>
                  <a:close/>
                  <a:moveTo>
                    <a:pt x="235" y="0"/>
                  </a:moveTo>
                  <a:cubicBezTo>
                    <a:pt x="3" y="0"/>
                    <a:pt x="3" y="0"/>
                    <a:pt x="3" y="0"/>
                  </a:cubicBezTo>
                  <a:cubicBezTo>
                    <a:pt x="1" y="0"/>
                    <a:pt x="0" y="1"/>
                    <a:pt x="0" y="3"/>
                  </a:cubicBezTo>
                  <a:cubicBezTo>
                    <a:pt x="0" y="20"/>
                    <a:pt x="0" y="20"/>
                    <a:pt x="0" y="20"/>
                  </a:cubicBezTo>
                  <a:cubicBezTo>
                    <a:pt x="0" y="22"/>
                    <a:pt x="1" y="23"/>
                    <a:pt x="3" y="23"/>
                  </a:cubicBezTo>
                  <a:cubicBezTo>
                    <a:pt x="235" y="23"/>
                    <a:pt x="235" y="23"/>
                    <a:pt x="235" y="23"/>
                  </a:cubicBezTo>
                  <a:cubicBezTo>
                    <a:pt x="237" y="23"/>
                    <a:pt x="238" y="22"/>
                    <a:pt x="238" y="20"/>
                  </a:cubicBezTo>
                  <a:cubicBezTo>
                    <a:pt x="238" y="3"/>
                    <a:pt x="238" y="3"/>
                    <a:pt x="238" y="3"/>
                  </a:cubicBezTo>
                  <a:cubicBezTo>
                    <a:pt x="238" y="1"/>
                    <a:pt x="237" y="0"/>
                    <a:pt x="235" y="0"/>
                  </a:cubicBezTo>
                  <a:close/>
                  <a:moveTo>
                    <a:pt x="189" y="16"/>
                  </a:moveTo>
                  <a:cubicBezTo>
                    <a:pt x="178" y="16"/>
                    <a:pt x="178" y="16"/>
                    <a:pt x="178" y="16"/>
                  </a:cubicBezTo>
                  <a:cubicBezTo>
                    <a:pt x="178" y="14"/>
                    <a:pt x="178" y="14"/>
                    <a:pt x="178" y="14"/>
                  </a:cubicBezTo>
                  <a:cubicBezTo>
                    <a:pt x="189" y="14"/>
                    <a:pt x="189" y="14"/>
                    <a:pt x="189" y="14"/>
                  </a:cubicBezTo>
                  <a:cubicBezTo>
                    <a:pt x="189" y="16"/>
                    <a:pt x="189" y="16"/>
                    <a:pt x="189" y="16"/>
                  </a:cubicBezTo>
                  <a:cubicBezTo>
                    <a:pt x="189" y="16"/>
                    <a:pt x="189" y="16"/>
                    <a:pt x="189" y="16"/>
                  </a:cubicBezTo>
                  <a:close/>
                  <a:moveTo>
                    <a:pt x="203" y="16"/>
                  </a:moveTo>
                  <a:cubicBezTo>
                    <a:pt x="195" y="16"/>
                    <a:pt x="195" y="16"/>
                    <a:pt x="195" y="16"/>
                  </a:cubicBezTo>
                  <a:cubicBezTo>
                    <a:pt x="195" y="7"/>
                    <a:pt x="195" y="7"/>
                    <a:pt x="195" y="7"/>
                  </a:cubicBezTo>
                  <a:cubicBezTo>
                    <a:pt x="203" y="7"/>
                    <a:pt x="203" y="7"/>
                    <a:pt x="203" y="7"/>
                  </a:cubicBezTo>
                  <a:cubicBezTo>
                    <a:pt x="203" y="16"/>
                    <a:pt x="203" y="16"/>
                    <a:pt x="203" y="16"/>
                  </a:cubicBezTo>
                  <a:cubicBezTo>
                    <a:pt x="203" y="16"/>
                    <a:pt x="203" y="16"/>
                    <a:pt x="203" y="16"/>
                  </a:cubicBezTo>
                  <a:close/>
                  <a:moveTo>
                    <a:pt x="223" y="16"/>
                  </a:moveTo>
                  <a:cubicBezTo>
                    <a:pt x="220" y="16"/>
                    <a:pt x="220" y="16"/>
                    <a:pt x="220" y="16"/>
                  </a:cubicBezTo>
                  <a:cubicBezTo>
                    <a:pt x="218" y="14"/>
                    <a:pt x="218" y="14"/>
                    <a:pt x="218" y="14"/>
                  </a:cubicBezTo>
                  <a:cubicBezTo>
                    <a:pt x="217" y="13"/>
                    <a:pt x="217" y="13"/>
                    <a:pt x="217" y="13"/>
                  </a:cubicBezTo>
                  <a:cubicBezTo>
                    <a:pt x="214" y="16"/>
                    <a:pt x="214" y="16"/>
                    <a:pt x="214" y="16"/>
                  </a:cubicBezTo>
                  <a:cubicBezTo>
                    <a:pt x="214" y="16"/>
                    <a:pt x="214" y="16"/>
                    <a:pt x="214" y="16"/>
                  </a:cubicBezTo>
                  <a:cubicBezTo>
                    <a:pt x="211" y="16"/>
                    <a:pt x="211" y="16"/>
                    <a:pt x="211" y="16"/>
                  </a:cubicBezTo>
                  <a:cubicBezTo>
                    <a:pt x="215" y="11"/>
                    <a:pt x="215" y="11"/>
                    <a:pt x="215" y="11"/>
                  </a:cubicBezTo>
                  <a:cubicBezTo>
                    <a:pt x="211" y="7"/>
                    <a:pt x="211" y="7"/>
                    <a:pt x="211" y="7"/>
                  </a:cubicBezTo>
                  <a:cubicBezTo>
                    <a:pt x="214" y="7"/>
                    <a:pt x="214" y="7"/>
                    <a:pt x="214" y="7"/>
                  </a:cubicBezTo>
                  <a:cubicBezTo>
                    <a:pt x="217" y="10"/>
                    <a:pt x="217" y="10"/>
                    <a:pt x="217" y="10"/>
                  </a:cubicBezTo>
                  <a:cubicBezTo>
                    <a:pt x="220" y="7"/>
                    <a:pt x="220" y="7"/>
                    <a:pt x="220" y="7"/>
                  </a:cubicBezTo>
                  <a:cubicBezTo>
                    <a:pt x="223" y="7"/>
                    <a:pt x="223" y="7"/>
                    <a:pt x="223" y="7"/>
                  </a:cubicBezTo>
                  <a:cubicBezTo>
                    <a:pt x="218" y="11"/>
                    <a:pt x="218" y="11"/>
                    <a:pt x="218" y="11"/>
                  </a:cubicBezTo>
                  <a:cubicBezTo>
                    <a:pt x="223" y="16"/>
                    <a:pt x="223" y="16"/>
                    <a:pt x="223" y="16"/>
                  </a:cubicBezTo>
                  <a:cubicBezTo>
                    <a:pt x="223" y="16"/>
                    <a:pt x="223" y="16"/>
                    <a:pt x="223" y="16"/>
                  </a:cubicBezTo>
                  <a:close/>
                </a:path>
              </a:pathLst>
            </a:custGeom>
            <a:solidFill>
              <a:schemeClr val="bg1"/>
            </a:solidFill>
            <a:ln>
              <a:noFill/>
            </a:ln>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90000"/>
                </a:lnSpc>
                <a:spcBef>
                  <a:spcPts val="0"/>
                </a:spcBef>
                <a:spcAft>
                  <a:spcPts val="0"/>
                </a:spcAft>
                <a:buClrTx/>
                <a:buSzTx/>
                <a:buFontTx/>
                <a:buNone/>
                <a:tabLst/>
                <a:defRPr/>
              </a:pPr>
              <a:endParaRPr kumimoji="0" lang="en-US" sz="1961" b="0" i="0" u="none" strike="noStrike" kern="0" cap="none" spc="0" normalizeH="0" baseline="0" noProof="0" dirty="0">
                <a:ln>
                  <a:noFill/>
                </a:ln>
                <a:solidFill>
                  <a:sysClr val="windowText" lastClr="000000"/>
                </a:solidFill>
                <a:effectLst/>
                <a:uLnTx/>
                <a:uFillTx/>
                <a:latin typeface="Segoe UI"/>
                <a:ea typeface="+mn-ea"/>
                <a:cs typeface="+mn-cs"/>
              </a:endParaRPr>
            </a:p>
          </p:txBody>
        </p:sp>
        <p:pic>
          <p:nvPicPr>
            <p:cNvPr id="75" name="Picture 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47749" y="861922"/>
              <a:ext cx="421504" cy="360260"/>
            </a:xfrm>
            <a:prstGeom prst="rect">
              <a:avLst/>
            </a:prstGeom>
          </p:spPr>
        </p:pic>
      </p:grpSp>
      <p:grpSp>
        <p:nvGrpSpPr>
          <p:cNvPr id="3" name="Group 2"/>
          <p:cNvGrpSpPr/>
          <p:nvPr/>
        </p:nvGrpSpPr>
        <p:grpSpPr>
          <a:xfrm>
            <a:off x="2405854" y="5269501"/>
            <a:ext cx="870794" cy="865907"/>
            <a:chOff x="827088" y="-3463925"/>
            <a:chExt cx="3833812" cy="3816350"/>
          </a:xfrm>
          <a:solidFill>
            <a:schemeClr val="tx2"/>
          </a:solidFill>
        </p:grpSpPr>
        <p:sp>
          <p:nvSpPr>
            <p:cNvPr id="4" name="Freeform 5"/>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marL="0" marR="0" lvl="0" indent="0" algn="l" defTabSz="913841" rtl="0" eaLnBrk="1" fontAlgn="auto" latinLnBrk="0" hangingPunct="1">
                <a:lnSpc>
                  <a:spcPct val="9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Light" charset="0"/>
                <a:ea typeface="+mn-ea"/>
                <a:cs typeface="+mn-cs"/>
              </a:endParaRPr>
            </a:p>
          </p:txBody>
        </p:sp>
        <p:sp>
          <p:nvSpPr>
            <p:cNvPr id="5"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marL="0" marR="0" lvl="0" indent="0" algn="l" defTabSz="913841" rtl="0" eaLnBrk="1" fontAlgn="auto" latinLnBrk="0" hangingPunct="1">
                <a:lnSpc>
                  <a:spcPct val="9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Light" charset="0"/>
                <a:ea typeface="+mn-ea"/>
                <a:cs typeface="+mn-cs"/>
              </a:endParaRPr>
            </a:p>
          </p:txBody>
        </p:sp>
        <p:sp>
          <p:nvSpPr>
            <p:cNvPr id="6" name="Freeform 7"/>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marL="0" marR="0" lvl="0" indent="0" algn="l" defTabSz="913841" rtl="0" eaLnBrk="1" fontAlgn="auto" latinLnBrk="0" hangingPunct="1">
                <a:lnSpc>
                  <a:spcPct val="9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Light" charset="0"/>
                <a:ea typeface="+mn-ea"/>
                <a:cs typeface="+mn-cs"/>
              </a:endParaRPr>
            </a:p>
          </p:txBody>
        </p:sp>
        <p:sp>
          <p:nvSpPr>
            <p:cNvPr id="7"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marL="0" marR="0" lvl="0" indent="0" algn="l" defTabSz="913841" rtl="0" eaLnBrk="1" fontAlgn="auto" latinLnBrk="0" hangingPunct="1">
                <a:lnSpc>
                  <a:spcPct val="9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Light" charset="0"/>
                <a:ea typeface="+mn-ea"/>
                <a:cs typeface="+mn-cs"/>
              </a:endParaRPr>
            </a:p>
          </p:txBody>
        </p:sp>
        <p:sp>
          <p:nvSpPr>
            <p:cNvPr id="8"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marL="0" marR="0" lvl="0" indent="0" algn="l" defTabSz="913841" rtl="0" eaLnBrk="1" fontAlgn="auto" latinLnBrk="0" hangingPunct="1">
                <a:lnSpc>
                  <a:spcPct val="9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Light" charset="0"/>
                <a:ea typeface="+mn-ea"/>
                <a:cs typeface="+mn-cs"/>
              </a:endParaRPr>
            </a:p>
          </p:txBody>
        </p:sp>
        <p:sp>
          <p:nvSpPr>
            <p:cNvPr id="9"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marL="0" marR="0" lvl="0" indent="0" algn="l" defTabSz="913841" rtl="0" eaLnBrk="1" fontAlgn="auto" latinLnBrk="0" hangingPunct="1">
                <a:lnSpc>
                  <a:spcPct val="9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Light" charset="0"/>
                <a:ea typeface="+mn-ea"/>
                <a:cs typeface="+mn-cs"/>
              </a:endParaRPr>
            </a:p>
          </p:txBody>
        </p:sp>
        <p:sp>
          <p:nvSpPr>
            <p:cNvPr id="10"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marL="0" marR="0" lvl="0" indent="0" algn="l" defTabSz="913841" rtl="0" eaLnBrk="1" fontAlgn="auto" latinLnBrk="0" hangingPunct="1">
                <a:lnSpc>
                  <a:spcPct val="9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Light" charset="0"/>
                <a:ea typeface="+mn-ea"/>
                <a:cs typeface="+mn-cs"/>
              </a:endParaRPr>
            </a:p>
          </p:txBody>
        </p:sp>
        <p:sp>
          <p:nvSpPr>
            <p:cNvPr id="11"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marL="0" marR="0" lvl="0" indent="0" algn="l" defTabSz="913841" rtl="0" eaLnBrk="1" fontAlgn="auto" latinLnBrk="0" hangingPunct="1">
                <a:lnSpc>
                  <a:spcPct val="9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Light" charset="0"/>
                <a:ea typeface="+mn-ea"/>
                <a:cs typeface="+mn-cs"/>
              </a:endParaRPr>
            </a:p>
          </p:txBody>
        </p:sp>
      </p:grpSp>
      <p:grpSp>
        <p:nvGrpSpPr>
          <p:cNvPr id="21" name="Group 20">
            <a:extLst>
              <a:ext uri="{FF2B5EF4-FFF2-40B4-BE49-F238E27FC236}">
                <a16:creationId xmlns:a16="http://schemas.microsoft.com/office/drawing/2014/main" id="{87350DC7-A6F1-43C8-8899-824026027434}"/>
              </a:ext>
            </a:extLst>
          </p:cNvPr>
          <p:cNvGrpSpPr/>
          <p:nvPr/>
        </p:nvGrpSpPr>
        <p:grpSpPr>
          <a:xfrm>
            <a:off x="5166383" y="4079084"/>
            <a:ext cx="1431064" cy="914141"/>
            <a:chOff x="6860448" y="4107612"/>
            <a:chExt cx="2225726" cy="932471"/>
          </a:xfrm>
        </p:grpSpPr>
        <p:sp>
          <p:nvSpPr>
            <p:cNvPr id="126" name="Rectangle 125"/>
            <p:cNvSpPr/>
            <p:nvPr/>
          </p:nvSpPr>
          <p:spPr bwMode="auto">
            <a:xfrm>
              <a:off x="6860448" y="4107612"/>
              <a:ext cx="2225726" cy="93247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0" rIns="91440" bIns="143387" numCol="1" spcCol="0" rtlCol="0" fromWordArt="0" anchor="t" anchorCtr="0" forceAA="0" compatLnSpc="1">
              <a:prstTxWarp prst="textNoShape">
                <a:avLst/>
              </a:prstTxWarp>
              <a:noAutofit/>
            </a:bodyPr>
            <a:lstStyle/>
            <a:p>
              <a:pPr marL="0" marR="0" lvl="0" indent="0" algn="ctr" defTabSz="896042" rtl="0" eaLnBrk="1" fontAlgn="auto" latinLnBrk="0" hangingPunct="1">
                <a:lnSpc>
                  <a:spcPct val="90000"/>
                </a:lnSpc>
                <a:spcBef>
                  <a:spcPts val="0"/>
                </a:spcBef>
                <a:spcAft>
                  <a:spcPts val="0"/>
                </a:spcAft>
                <a:buClrTx/>
                <a:buSzTx/>
                <a:buFontTx/>
                <a:buNone/>
                <a:tabLst/>
                <a:defRPr/>
              </a:pPr>
              <a:r>
                <a:rPr kumimoji="0" lang="en-US" sz="1700" b="0" i="0" u="none" strike="noStrike" kern="0" cap="none" spc="0" normalizeH="0" baseline="0" noProof="0" dirty="0" err="1">
                  <a:ln>
                    <a:noFill/>
                  </a:ln>
                  <a:gradFill>
                    <a:gsLst>
                      <a:gs pos="9023">
                        <a:prstClr val="white"/>
                      </a:gs>
                      <a:gs pos="20301">
                        <a:prstClr val="white"/>
                      </a:gs>
                    </a:gsLst>
                    <a:lin ang="5400000" scaled="1"/>
                  </a:gradFill>
                  <a:effectLst/>
                  <a:uLnTx/>
                  <a:uFillTx/>
                  <a:latin typeface="Segoe UI" panose="020B0502040204020203" pitchFamily="34" charset="0"/>
                  <a:ea typeface="+mn-ea"/>
                  <a:cs typeface="Segoe UI" panose="020B0502040204020203" pitchFamily="34" charset="0"/>
                </a:rPr>
                <a:t>Serverless</a:t>
              </a:r>
              <a:r>
                <a:rPr kumimoji="0" lang="en-US" sz="1700" b="0" i="0" u="none" strike="noStrike" kern="0" cap="none" spc="0" normalizeH="0" baseline="0" noProof="0" dirty="0">
                  <a:ln>
                    <a:noFill/>
                  </a:ln>
                  <a:gradFill>
                    <a:gsLst>
                      <a:gs pos="9023">
                        <a:prstClr val="white"/>
                      </a:gs>
                      <a:gs pos="20301">
                        <a:prstClr val="white"/>
                      </a:gs>
                    </a:gsLst>
                    <a:lin ang="5400000" scaled="1"/>
                  </a:gradFill>
                  <a:effectLst/>
                  <a:uLnTx/>
                  <a:uFillTx/>
                  <a:latin typeface="Segoe UI" panose="020B0502040204020203" pitchFamily="34" charset="0"/>
                  <a:ea typeface="+mn-ea"/>
                  <a:cs typeface="Segoe UI" panose="020B0502040204020203" pitchFamily="34" charset="0"/>
                </a:rPr>
                <a:t> compute</a:t>
              </a:r>
            </a:p>
          </p:txBody>
        </p:sp>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31434" y="4192054"/>
              <a:ext cx="571341" cy="376062"/>
            </a:xfrm>
            <a:prstGeom prst="rect">
              <a:avLst/>
            </a:prstGeom>
          </p:spPr>
        </p:pic>
      </p:grpSp>
      <p:grpSp>
        <p:nvGrpSpPr>
          <p:cNvPr id="17" name="Group 16">
            <a:extLst>
              <a:ext uri="{FF2B5EF4-FFF2-40B4-BE49-F238E27FC236}">
                <a16:creationId xmlns:a16="http://schemas.microsoft.com/office/drawing/2014/main" id="{789F1F31-457D-4994-8382-03401CD3DB4A}"/>
              </a:ext>
            </a:extLst>
          </p:cNvPr>
          <p:cNvGrpSpPr/>
          <p:nvPr/>
        </p:nvGrpSpPr>
        <p:grpSpPr>
          <a:xfrm>
            <a:off x="2207093" y="3105661"/>
            <a:ext cx="2181973" cy="914141"/>
            <a:chOff x="2252574" y="3108162"/>
            <a:chExt cx="2225726" cy="932471"/>
          </a:xfrm>
        </p:grpSpPr>
        <p:sp>
          <p:nvSpPr>
            <p:cNvPr id="123" name="Rectangle 122"/>
            <p:cNvSpPr/>
            <p:nvPr/>
          </p:nvSpPr>
          <p:spPr bwMode="auto">
            <a:xfrm>
              <a:off x="2252574" y="3108162"/>
              <a:ext cx="2225726" cy="93247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1314" tIns="143387" rIns="0" bIns="143387" numCol="1" spcCol="0" rtlCol="0" fromWordArt="0" anchor="t" anchorCtr="0" forceAA="0" compatLnSpc="1">
              <a:prstTxWarp prst="textNoShape">
                <a:avLst/>
              </a:prstTxWarp>
              <a:noAutofit/>
            </a:bodyPr>
            <a:lstStyle/>
            <a:p>
              <a:pPr marL="0" marR="0" lvl="0" indent="0" algn="l" defTabSz="896042" rtl="0" eaLnBrk="1" fontAlgn="auto" latinLnBrk="0" hangingPunct="1">
                <a:lnSpc>
                  <a:spcPct val="90000"/>
                </a:lnSpc>
                <a:spcBef>
                  <a:spcPts val="0"/>
                </a:spcBef>
                <a:spcAft>
                  <a:spcPts val="0"/>
                </a:spcAft>
                <a:buClrTx/>
                <a:buSzTx/>
                <a:buFontTx/>
                <a:buNone/>
                <a:tabLst/>
                <a:defRPr/>
              </a:pPr>
              <a:r>
                <a:rPr kumimoji="0" lang="en-US" sz="1900" b="0" i="0" u="none" strike="noStrike" kern="0" cap="none" spc="0" normalizeH="0" baseline="0" noProof="0" dirty="0">
                  <a:ln>
                    <a:noFill/>
                  </a:ln>
                  <a:gradFill>
                    <a:gsLst>
                      <a:gs pos="9023">
                        <a:prstClr val="white"/>
                      </a:gs>
                      <a:gs pos="20301">
                        <a:prstClr val="white"/>
                      </a:gs>
                    </a:gsLst>
                    <a:lin ang="5400000" scaled="1"/>
                  </a:gradFill>
                  <a:effectLst/>
                  <a:uLnTx/>
                  <a:uFillTx/>
                  <a:latin typeface="Segoe UI" panose="020B0502040204020203" pitchFamily="34" charset="0"/>
                  <a:ea typeface="+mn-ea"/>
                  <a:cs typeface="Segoe UI" panose="020B0502040204020203" pitchFamily="34" charset="0"/>
                </a:rPr>
                <a:t>Web Apps</a:t>
              </a:r>
            </a:p>
          </p:txBody>
        </p:sp>
        <p:pic>
          <p:nvPicPr>
            <p:cNvPr id="19" name="Picture 18"/>
            <p:cNvPicPr>
              <a:picLocks noChangeAspect="1"/>
            </p:cNvPicPr>
            <p:nvPr/>
          </p:nvPicPr>
          <p:blipFill>
            <a:blip r:embed="rId7"/>
            <a:stretch>
              <a:fillRect/>
            </a:stretch>
          </p:blipFill>
          <p:spPr>
            <a:xfrm>
              <a:off x="2458722" y="3276361"/>
              <a:ext cx="411731" cy="402127"/>
            </a:xfrm>
            <a:prstGeom prst="rect">
              <a:avLst/>
            </a:prstGeom>
          </p:spPr>
        </p:pic>
      </p:grpSp>
      <p:grpSp>
        <p:nvGrpSpPr>
          <p:cNvPr id="16" name="Group 15">
            <a:extLst>
              <a:ext uri="{FF2B5EF4-FFF2-40B4-BE49-F238E27FC236}">
                <a16:creationId xmlns:a16="http://schemas.microsoft.com/office/drawing/2014/main" id="{001B3784-A71D-4F37-AF9A-A4CA99120455}"/>
              </a:ext>
            </a:extLst>
          </p:cNvPr>
          <p:cNvGrpSpPr/>
          <p:nvPr/>
        </p:nvGrpSpPr>
        <p:grpSpPr>
          <a:xfrm>
            <a:off x="8959190" y="3105660"/>
            <a:ext cx="2179146" cy="914141"/>
            <a:chOff x="4557953" y="3116909"/>
            <a:chExt cx="2222842" cy="932471"/>
          </a:xfrm>
        </p:grpSpPr>
        <p:sp>
          <p:nvSpPr>
            <p:cNvPr id="120" name="Rectangle 119"/>
            <p:cNvSpPr/>
            <p:nvPr/>
          </p:nvSpPr>
          <p:spPr bwMode="auto">
            <a:xfrm>
              <a:off x="4557953" y="3116909"/>
              <a:ext cx="2222842" cy="93247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1314" tIns="143387" rIns="0" bIns="143387" numCol="1" spcCol="0" rtlCol="0" fromWordArt="0" anchor="t" anchorCtr="0" forceAA="0" compatLnSpc="1">
              <a:prstTxWarp prst="textNoShape">
                <a:avLst/>
              </a:prstTxWarp>
              <a:noAutofit/>
            </a:bodyPr>
            <a:lstStyle/>
            <a:p>
              <a:pPr marL="0" marR="0" lvl="0" indent="0" algn="l" defTabSz="896042" rtl="0" eaLnBrk="1" fontAlgn="auto" latinLnBrk="0" hangingPunct="1">
                <a:lnSpc>
                  <a:spcPct val="90000"/>
                </a:lnSpc>
                <a:spcBef>
                  <a:spcPts val="0"/>
                </a:spcBef>
                <a:spcAft>
                  <a:spcPts val="0"/>
                </a:spcAft>
                <a:buClrTx/>
                <a:buSzTx/>
                <a:buFontTx/>
                <a:buNone/>
                <a:tabLst/>
                <a:defRPr/>
              </a:pPr>
              <a:r>
                <a:rPr kumimoji="0" lang="en-US" sz="1900" b="0" i="0" u="none" strike="noStrike" kern="0" cap="none" spc="0" normalizeH="0" baseline="0" noProof="0" dirty="0">
                  <a:ln>
                    <a:noFill/>
                  </a:ln>
                  <a:gradFill>
                    <a:gsLst>
                      <a:gs pos="9023">
                        <a:prstClr val="white"/>
                      </a:gs>
                      <a:gs pos="20301">
                        <a:prstClr val="white"/>
                      </a:gs>
                    </a:gsLst>
                    <a:lin ang="5400000" scaled="1"/>
                  </a:gradFill>
                  <a:effectLst/>
                  <a:uLnTx/>
                  <a:uFillTx/>
                  <a:latin typeface="Segoe UI" panose="020B0502040204020203" pitchFamily="34" charset="0"/>
                  <a:ea typeface="+mn-ea"/>
                  <a:cs typeface="Segoe UI" panose="020B0502040204020203" pitchFamily="34" charset="0"/>
                </a:rPr>
                <a:t>Mobile </a:t>
              </a:r>
              <a:br>
                <a:rPr kumimoji="0" lang="en-US" sz="1900" b="0" i="0" u="none" strike="noStrike" kern="0" cap="none" spc="0" normalizeH="0" baseline="0" noProof="0" dirty="0">
                  <a:ln>
                    <a:noFill/>
                  </a:ln>
                  <a:gradFill>
                    <a:gsLst>
                      <a:gs pos="9023">
                        <a:prstClr val="white"/>
                      </a:gs>
                      <a:gs pos="20301">
                        <a:prstClr val="white"/>
                      </a:gs>
                    </a:gsLst>
                    <a:lin ang="5400000" scaled="1"/>
                  </a:gradFill>
                  <a:effectLst/>
                  <a:uLnTx/>
                  <a:uFillTx/>
                  <a:latin typeface="Segoe UI" panose="020B0502040204020203" pitchFamily="34" charset="0"/>
                  <a:ea typeface="+mn-ea"/>
                  <a:cs typeface="Segoe UI" panose="020B0502040204020203" pitchFamily="34" charset="0"/>
                </a:rPr>
              </a:br>
              <a:r>
                <a:rPr kumimoji="0" lang="en-US" sz="1900" b="0" i="0" u="none" strike="noStrike" kern="0" cap="none" spc="0" normalizeH="0" baseline="0" noProof="0" dirty="0">
                  <a:ln>
                    <a:noFill/>
                  </a:ln>
                  <a:gradFill>
                    <a:gsLst>
                      <a:gs pos="9023">
                        <a:prstClr val="white"/>
                      </a:gs>
                      <a:gs pos="20301">
                        <a:prstClr val="white"/>
                      </a:gs>
                    </a:gsLst>
                    <a:lin ang="5400000" scaled="1"/>
                  </a:gradFill>
                  <a:effectLst/>
                  <a:uLnTx/>
                  <a:uFillTx/>
                  <a:latin typeface="Segoe UI" panose="020B0502040204020203" pitchFamily="34" charset="0"/>
                  <a:ea typeface="+mn-ea"/>
                  <a:cs typeface="Segoe UI" panose="020B0502040204020203" pitchFamily="34" charset="0"/>
                </a:rPr>
                <a:t>Apps</a:t>
              </a:r>
            </a:p>
          </p:txBody>
        </p:sp>
        <p:pic>
          <p:nvPicPr>
            <p:cNvPr id="22" name="Picture 21"/>
            <p:cNvPicPr>
              <a:picLocks noChangeAspect="1"/>
            </p:cNvPicPr>
            <p:nvPr/>
          </p:nvPicPr>
          <p:blipFill>
            <a:blip r:embed="rId8"/>
            <a:stretch>
              <a:fillRect/>
            </a:stretch>
          </p:blipFill>
          <p:spPr>
            <a:xfrm>
              <a:off x="4794876" y="3290399"/>
              <a:ext cx="273747" cy="393071"/>
            </a:xfrm>
            <a:prstGeom prst="rect">
              <a:avLst/>
            </a:prstGeom>
          </p:spPr>
        </p:pic>
      </p:grpSp>
      <p:grpSp>
        <p:nvGrpSpPr>
          <p:cNvPr id="18" name="Group 17">
            <a:extLst>
              <a:ext uri="{FF2B5EF4-FFF2-40B4-BE49-F238E27FC236}">
                <a16:creationId xmlns:a16="http://schemas.microsoft.com/office/drawing/2014/main" id="{0CE994BD-FAE0-4D53-8B24-C300275CB3E4}"/>
              </a:ext>
            </a:extLst>
          </p:cNvPr>
          <p:cNvGrpSpPr/>
          <p:nvPr/>
        </p:nvGrpSpPr>
        <p:grpSpPr>
          <a:xfrm>
            <a:off x="6695802" y="3108707"/>
            <a:ext cx="2202988" cy="914141"/>
            <a:chOff x="2252574" y="4107612"/>
            <a:chExt cx="2247162" cy="932471"/>
          </a:xfrm>
        </p:grpSpPr>
        <p:sp>
          <p:nvSpPr>
            <p:cNvPr id="124" name="Rectangle 123"/>
            <p:cNvSpPr/>
            <p:nvPr/>
          </p:nvSpPr>
          <p:spPr bwMode="auto">
            <a:xfrm>
              <a:off x="2252574" y="4107612"/>
              <a:ext cx="2247162" cy="93247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1314" tIns="143387" rIns="0" bIns="143387" numCol="1" spcCol="0" rtlCol="0" fromWordArt="0" anchor="t" anchorCtr="0" forceAA="0" compatLnSpc="1">
              <a:prstTxWarp prst="textNoShape">
                <a:avLst/>
              </a:prstTxWarp>
              <a:noAutofit/>
            </a:bodyPr>
            <a:lstStyle/>
            <a:p>
              <a:pPr marL="0" marR="0" lvl="0" indent="0" algn="l" defTabSz="896042" rtl="0" eaLnBrk="1" fontAlgn="auto" latinLnBrk="0" hangingPunct="1">
                <a:lnSpc>
                  <a:spcPct val="90000"/>
                </a:lnSpc>
                <a:spcBef>
                  <a:spcPts val="0"/>
                </a:spcBef>
                <a:spcAft>
                  <a:spcPts val="0"/>
                </a:spcAft>
                <a:buClrTx/>
                <a:buSzTx/>
                <a:buFontTx/>
                <a:buNone/>
                <a:tabLst/>
                <a:defRPr/>
              </a:pPr>
              <a:r>
                <a:rPr kumimoji="0" lang="en-US" sz="1900" b="0" i="0" u="none" strike="noStrike" kern="0" cap="none" spc="0" normalizeH="0" baseline="0" noProof="0" dirty="0">
                  <a:ln>
                    <a:noFill/>
                  </a:ln>
                  <a:gradFill>
                    <a:gsLst>
                      <a:gs pos="9023">
                        <a:prstClr val="white"/>
                      </a:gs>
                      <a:gs pos="20301">
                        <a:prstClr val="white"/>
                      </a:gs>
                    </a:gsLst>
                    <a:lin ang="5400000" scaled="1"/>
                  </a:gradFill>
                  <a:effectLst/>
                  <a:uLnTx/>
                  <a:uFillTx/>
                  <a:latin typeface="Segoe UI" panose="020B0502040204020203" pitchFamily="34" charset="0"/>
                  <a:ea typeface="+mn-ea"/>
                  <a:cs typeface="Segoe UI" panose="020B0502040204020203" pitchFamily="34" charset="0"/>
                </a:rPr>
                <a:t>API Apps</a:t>
              </a:r>
            </a:p>
          </p:txBody>
        </p:sp>
        <p:pic>
          <p:nvPicPr>
            <p:cNvPr id="24" name="Picture 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470079" y="4247481"/>
              <a:ext cx="424420" cy="425015"/>
            </a:xfrm>
            <a:prstGeom prst="rect">
              <a:avLst/>
            </a:prstGeom>
            <a:noFill/>
          </p:spPr>
        </p:pic>
      </p:grpSp>
      <p:sp>
        <p:nvSpPr>
          <p:cNvPr id="14" name="Title 13">
            <a:extLst>
              <a:ext uri="{FF2B5EF4-FFF2-40B4-BE49-F238E27FC236}">
                <a16:creationId xmlns:a16="http://schemas.microsoft.com/office/drawing/2014/main" id="{5F84C7F8-E7F3-4B04-AB0A-EA12B3A92627}"/>
              </a:ext>
            </a:extLst>
          </p:cNvPr>
          <p:cNvSpPr>
            <a:spLocks noGrp="1"/>
          </p:cNvSpPr>
          <p:nvPr>
            <p:ph type="title"/>
          </p:nvPr>
        </p:nvSpPr>
        <p:spPr>
          <a:xfrm>
            <a:off x="269241" y="289958"/>
            <a:ext cx="11655840" cy="457384"/>
          </a:xfrm>
        </p:spPr>
        <p:txBody>
          <a:bodyPr/>
          <a:lstStyle/>
          <a:p>
            <a:r>
              <a:rPr lang="en-US" dirty="0"/>
              <a:t>Industry-leading Application PaaS Platform </a:t>
            </a:r>
          </a:p>
        </p:txBody>
      </p:sp>
      <p:grpSp>
        <p:nvGrpSpPr>
          <p:cNvPr id="20" name="Group 19">
            <a:extLst>
              <a:ext uri="{FF2B5EF4-FFF2-40B4-BE49-F238E27FC236}">
                <a16:creationId xmlns:a16="http://schemas.microsoft.com/office/drawing/2014/main" id="{61AF2E73-71A6-4537-981B-D55FF79AC25A}"/>
              </a:ext>
            </a:extLst>
          </p:cNvPr>
          <p:cNvGrpSpPr/>
          <p:nvPr/>
        </p:nvGrpSpPr>
        <p:grpSpPr>
          <a:xfrm>
            <a:off x="4454282" y="3108707"/>
            <a:ext cx="2179146" cy="914141"/>
            <a:chOff x="4557953" y="4107612"/>
            <a:chExt cx="2222842" cy="932471"/>
          </a:xfrm>
        </p:grpSpPr>
        <p:sp>
          <p:nvSpPr>
            <p:cNvPr id="70" name="Rectangle 69">
              <a:extLst>
                <a:ext uri="{FF2B5EF4-FFF2-40B4-BE49-F238E27FC236}">
                  <a16:creationId xmlns:a16="http://schemas.microsoft.com/office/drawing/2014/main" id="{766FC4E3-E54E-4C1D-ABB9-09ED2D58836E}"/>
                </a:ext>
              </a:extLst>
            </p:cNvPr>
            <p:cNvSpPr/>
            <p:nvPr/>
          </p:nvSpPr>
          <p:spPr bwMode="auto">
            <a:xfrm>
              <a:off x="4557953" y="4107612"/>
              <a:ext cx="2222842" cy="93247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1314" tIns="143387" rIns="0" bIns="143387" numCol="1" spcCol="0" rtlCol="0" fromWordArt="0" anchor="t" anchorCtr="0" forceAA="0" compatLnSpc="1">
              <a:prstTxWarp prst="textNoShape">
                <a:avLst/>
              </a:prstTxWarp>
              <a:noAutofit/>
            </a:bodyPr>
            <a:lstStyle/>
            <a:p>
              <a:pPr marL="0" marR="0" lvl="0" indent="0" algn="l" defTabSz="896042" rtl="0" eaLnBrk="1" fontAlgn="auto" latinLnBrk="0" hangingPunct="1">
                <a:lnSpc>
                  <a:spcPct val="90000"/>
                </a:lnSpc>
                <a:spcBef>
                  <a:spcPts val="0"/>
                </a:spcBef>
                <a:spcAft>
                  <a:spcPts val="0"/>
                </a:spcAft>
                <a:buClrTx/>
                <a:buSzTx/>
                <a:buFontTx/>
                <a:buNone/>
                <a:tabLst/>
                <a:defRPr/>
              </a:pPr>
              <a:r>
                <a:rPr kumimoji="0" lang="en-US" sz="1900" b="0" i="0" u="none" strike="noStrike" kern="0" cap="none" spc="-49" normalizeH="0" baseline="0" noProof="0" dirty="0">
                  <a:ln>
                    <a:noFill/>
                  </a:ln>
                  <a:gradFill>
                    <a:gsLst>
                      <a:gs pos="9023">
                        <a:prstClr val="white"/>
                      </a:gs>
                      <a:gs pos="20301">
                        <a:prstClr val="white"/>
                      </a:gs>
                    </a:gsLst>
                    <a:lin ang="5400000" scaled="1"/>
                  </a:gradFill>
                  <a:effectLst/>
                  <a:uLnTx/>
                  <a:uFillTx/>
                  <a:latin typeface="Segoe UI" panose="020B0502040204020203" pitchFamily="34" charset="0"/>
                  <a:ea typeface="+mn-ea"/>
                  <a:cs typeface="Segoe UI" panose="020B0502040204020203" pitchFamily="34" charset="0"/>
                </a:rPr>
                <a:t>Web App for </a:t>
              </a:r>
              <a:r>
                <a:rPr kumimoji="0" lang="en-US" sz="1900" b="0" i="0" u="none" strike="noStrike" kern="0" cap="none" spc="0" normalizeH="0" baseline="0" noProof="0" dirty="0">
                  <a:ln>
                    <a:noFill/>
                  </a:ln>
                  <a:gradFill>
                    <a:gsLst>
                      <a:gs pos="9023">
                        <a:prstClr val="white"/>
                      </a:gs>
                      <a:gs pos="20301">
                        <a:prstClr val="white"/>
                      </a:gs>
                    </a:gsLst>
                    <a:lin ang="5400000" scaled="1"/>
                  </a:gradFill>
                  <a:effectLst/>
                  <a:uLnTx/>
                  <a:uFillTx/>
                  <a:latin typeface="Segoe UI" panose="020B0502040204020203" pitchFamily="34" charset="0"/>
                  <a:ea typeface="+mn-ea"/>
                  <a:cs typeface="Segoe UI" panose="020B0502040204020203" pitchFamily="34" charset="0"/>
                </a:rPr>
                <a:t>Containers</a:t>
              </a:r>
            </a:p>
          </p:txBody>
        </p:sp>
        <p:grpSp>
          <p:nvGrpSpPr>
            <p:cNvPr id="54" name="Group 53">
              <a:extLst>
                <a:ext uri="{FF2B5EF4-FFF2-40B4-BE49-F238E27FC236}">
                  <a16:creationId xmlns:a16="http://schemas.microsoft.com/office/drawing/2014/main" id="{A58D7B23-A03E-4738-BEA0-02E55FC76647}"/>
                </a:ext>
              </a:extLst>
            </p:cNvPr>
            <p:cNvGrpSpPr/>
            <p:nvPr/>
          </p:nvGrpSpPr>
          <p:grpSpPr>
            <a:xfrm>
              <a:off x="4746717" y="4247481"/>
              <a:ext cx="434247" cy="324183"/>
              <a:chOff x="3009901" y="1612900"/>
              <a:chExt cx="2636837" cy="1968500"/>
            </a:xfrm>
            <a:solidFill>
              <a:schemeClr val="bg1"/>
            </a:solidFill>
          </p:grpSpPr>
          <p:sp>
            <p:nvSpPr>
              <p:cNvPr id="58" name="Freeform: Shape 57">
                <a:extLst>
                  <a:ext uri="{FF2B5EF4-FFF2-40B4-BE49-F238E27FC236}">
                    <a16:creationId xmlns:a16="http://schemas.microsoft.com/office/drawing/2014/main" id="{2F75BC82-416C-406B-BE49-6D5913B58FC2}"/>
                  </a:ext>
                </a:extLst>
              </p:cNvPr>
              <p:cNvSpPr>
                <a:spLocks/>
              </p:cNvSpPr>
              <p:nvPr/>
            </p:nvSpPr>
            <p:spPr bwMode="auto">
              <a:xfrm>
                <a:off x="3009901" y="1612900"/>
                <a:ext cx="2613025" cy="1935162"/>
              </a:xfrm>
              <a:custGeom>
                <a:avLst/>
                <a:gdLst>
                  <a:gd name="connsiteX0" fmla="*/ 169862 w 2613025"/>
                  <a:gd name="connsiteY0" fmla="*/ 415925 h 1935162"/>
                  <a:gd name="connsiteX1" fmla="*/ 96837 w 2613025"/>
                  <a:gd name="connsiteY1" fmla="*/ 439738 h 1935162"/>
                  <a:gd name="connsiteX2" fmla="*/ 96837 w 2613025"/>
                  <a:gd name="connsiteY2" fmla="*/ 1276350 h 1935162"/>
                  <a:gd name="connsiteX3" fmla="*/ 112712 w 2613025"/>
                  <a:gd name="connsiteY3" fmla="*/ 1284287 h 1935162"/>
                  <a:gd name="connsiteX4" fmla="*/ 122237 w 2613025"/>
                  <a:gd name="connsiteY4" fmla="*/ 1293812 h 1935162"/>
                  <a:gd name="connsiteX5" fmla="*/ 122237 w 2613025"/>
                  <a:gd name="connsiteY5" fmla="*/ 471488 h 1935162"/>
                  <a:gd name="connsiteX6" fmla="*/ 169862 w 2613025"/>
                  <a:gd name="connsiteY6" fmla="*/ 447675 h 1935162"/>
                  <a:gd name="connsiteX7" fmla="*/ 2198687 w 2613025"/>
                  <a:gd name="connsiteY7" fmla="*/ 406400 h 1935162"/>
                  <a:gd name="connsiteX8" fmla="*/ 2166937 w 2613025"/>
                  <a:gd name="connsiteY8" fmla="*/ 434975 h 1935162"/>
                  <a:gd name="connsiteX9" fmla="*/ 2198687 w 2613025"/>
                  <a:gd name="connsiteY9" fmla="*/ 463550 h 1935162"/>
                  <a:gd name="connsiteX10" fmla="*/ 2230437 w 2613025"/>
                  <a:gd name="connsiteY10" fmla="*/ 434975 h 1935162"/>
                  <a:gd name="connsiteX11" fmla="*/ 2198687 w 2613025"/>
                  <a:gd name="connsiteY11" fmla="*/ 406400 h 1935162"/>
                  <a:gd name="connsiteX12" fmla="*/ 349250 w 2613025"/>
                  <a:gd name="connsiteY12" fmla="*/ 358775 h 1935162"/>
                  <a:gd name="connsiteX13" fmla="*/ 315912 w 2613025"/>
                  <a:gd name="connsiteY13" fmla="*/ 374650 h 1935162"/>
                  <a:gd name="connsiteX14" fmla="*/ 276225 w 2613025"/>
                  <a:gd name="connsiteY14" fmla="*/ 382588 h 1935162"/>
                  <a:gd name="connsiteX15" fmla="*/ 242887 w 2613025"/>
                  <a:gd name="connsiteY15" fmla="*/ 398463 h 1935162"/>
                  <a:gd name="connsiteX16" fmla="*/ 242887 w 2613025"/>
                  <a:gd name="connsiteY16" fmla="*/ 1317625 h 1935162"/>
                  <a:gd name="connsiteX17" fmla="*/ 276225 w 2613025"/>
                  <a:gd name="connsiteY17" fmla="*/ 1333500 h 1935162"/>
                  <a:gd name="connsiteX18" fmla="*/ 276225 w 2613025"/>
                  <a:gd name="connsiteY18" fmla="*/ 423863 h 1935162"/>
                  <a:gd name="connsiteX19" fmla="*/ 315912 w 2613025"/>
                  <a:gd name="connsiteY19" fmla="*/ 415925 h 1935162"/>
                  <a:gd name="connsiteX20" fmla="*/ 349250 w 2613025"/>
                  <a:gd name="connsiteY20" fmla="*/ 398463 h 1935162"/>
                  <a:gd name="connsiteX21" fmla="*/ 560387 w 2613025"/>
                  <a:gd name="connsiteY21" fmla="*/ 285750 h 1935162"/>
                  <a:gd name="connsiteX22" fmla="*/ 414337 w 2613025"/>
                  <a:gd name="connsiteY22" fmla="*/ 341313 h 1935162"/>
                  <a:gd name="connsiteX23" fmla="*/ 414337 w 2613025"/>
                  <a:gd name="connsiteY23" fmla="*/ 1390650 h 1935162"/>
                  <a:gd name="connsiteX24" fmla="*/ 454025 w 2613025"/>
                  <a:gd name="connsiteY24" fmla="*/ 1406525 h 1935162"/>
                  <a:gd name="connsiteX25" fmla="*/ 454025 w 2613025"/>
                  <a:gd name="connsiteY25" fmla="*/ 366713 h 1935162"/>
                  <a:gd name="connsiteX26" fmla="*/ 560387 w 2613025"/>
                  <a:gd name="connsiteY26" fmla="*/ 325438 h 1935162"/>
                  <a:gd name="connsiteX27" fmla="*/ 795337 w 2613025"/>
                  <a:gd name="connsiteY27" fmla="*/ 211138 h 1935162"/>
                  <a:gd name="connsiteX28" fmla="*/ 738187 w 2613025"/>
                  <a:gd name="connsiteY28" fmla="*/ 228601 h 1935162"/>
                  <a:gd name="connsiteX29" fmla="*/ 681037 w 2613025"/>
                  <a:gd name="connsiteY29" fmla="*/ 244476 h 1935162"/>
                  <a:gd name="connsiteX30" fmla="*/ 633412 w 2613025"/>
                  <a:gd name="connsiteY30" fmla="*/ 252413 h 1935162"/>
                  <a:gd name="connsiteX31" fmla="*/ 633412 w 2613025"/>
                  <a:gd name="connsiteY31" fmla="*/ 1471613 h 1935162"/>
                  <a:gd name="connsiteX32" fmla="*/ 673100 w 2613025"/>
                  <a:gd name="connsiteY32" fmla="*/ 1479550 h 1935162"/>
                  <a:gd name="connsiteX33" fmla="*/ 673100 w 2613025"/>
                  <a:gd name="connsiteY33" fmla="*/ 285751 h 1935162"/>
                  <a:gd name="connsiteX34" fmla="*/ 722312 w 2613025"/>
                  <a:gd name="connsiteY34" fmla="*/ 268288 h 1935162"/>
                  <a:gd name="connsiteX35" fmla="*/ 769937 w 2613025"/>
                  <a:gd name="connsiteY35" fmla="*/ 252413 h 1935162"/>
                  <a:gd name="connsiteX36" fmla="*/ 795337 w 2613025"/>
                  <a:gd name="connsiteY36" fmla="*/ 244476 h 1935162"/>
                  <a:gd name="connsiteX37" fmla="*/ 1054100 w 2613025"/>
                  <a:gd name="connsiteY37" fmla="*/ 114300 h 1935162"/>
                  <a:gd name="connsiteX38" fmla="*/ 860425 w 2613025"/>
                  <a:gd name="connsiteY38" fmla="*/ 187452 h 1935162"/>
                  <a:gd name="connsiteX39" fmla="*/ 860425 w 2613025"/>
                  <a:gd name="connsiteY39" fmla="*/ 1333500 h 1935162"/>
                  <a:gd name="connsiteX40" fmla="*/ 892704 w 2613025"/>
                  <a:gd name="connsiteY40" fmla="*/ 1284732 h 1935162"/>
                  <a:gd name="connsiteX41" fmla="*/ 892704 w 2613025"/>
                  <a:gd name="connsiteY41" fmla="*/ 211836 h 1935162"/>
                  <a:gd name="connsiteX42" fmla="*/ 1054100 w 2613025"/>
                  <a:gd name="connsiteY42" fmla="*/ 154940 h 1935162"/>
                  <a:gd name="connsiteX43" fmla="*/ 1054100 w 2613025"/>
                  <a:gd name="connsiteY43" fmla="*/ 114300 h 1935162"/>
                  <a:gd name="connsiteX44" fmla="*/ 1216819 w 2613025"/>
                  <a:gd name="connsiteY44" fmla="*/ 90488 h 1935162"/>
                  <a:gd name="connsiteX45" fmla="*/ 1184275 w 2613025"/>
                  <a:gd name="connsiteY45" fmla="*/ 118269 h 1935162"/>
                  <a:gd name="connsiteX46" fmla="*/ 1216819 w 2613025"/>
                  <a:gd name="connsiteY46" fmla="*/ 146050 h 1935162"/>
                  <a:gd name="connsiteX47" fmla="*/ 1249363 w 2613025"/>
                  <a:gd name="connsiteY47" fmla="*/ 118269 h 1935162"/>
                  <a:gd name="connsiteX48" fmla="*/ 1216819 w 2613025"/>
                  <a:gd name="connsiteY48" fmla="*/ 90488 h 1935162"/>
                  <a:gd name="connsiteX49" fmla="*/ 1135063 w 2613025"/>
                  <a:gd name="connsiteY49" fmla="*/ 0 h 1935162"/>
                  <a:gd name="connsiteX50" fmla="*/ 2279650 w 2613025"/>
                  <a:gd name="connsiteY50" fmla="*/ 382588 h 1935162"/>
                  <a:gd name="connsiteX51" fmla="*/ 2279650 w 2613025"/>
                  <a:gd name="connsiteY51" fmla="*/ 1027146 h 1935162"/>
                  <a:gd name="connsiteX52" fmla="*/ 2308667 w 2613025"/>
                  <a:gd name="connsiteY52" fmla="*/ 1062749 h 1935162"/>
                  <a:gd name="connsiteX53" fmla="*/ 2401981 w 2613025"/>
                  <a:gd name="connsiteY53" fmla="*/ 1373981 h 1935162"/>
                  <a:gd name="connsiteX54" fmla="*/ 2377630 w 2613025"/>
                  <a:gd name="connsiteY54" fmla="*/ 1520376 h 1935162"/>
                  <a:gd name="connsiteX55" fmla="*/ 2401981 w 2613025"/>
                  <a:gd name="connsiteY55" fmla="*/ 1520376 h 1935162"/>
                  <a:gd name="connsiteX56" fmla="*/ 2613025 w 2613025"/>
                  <a:gd name="connsiteY56" fmla="*/ 1723703 h 1935162"/>
                  <a:gd name="connsiteX57" fmla="*/ 2418215 w 2613025"/>
                  <a:gd name="connsiteY57" fmla="*/ 1935162 h 1935162"/>
                  <a:gd name="connsiteX58" fmla="*/ 1200653 w 2613025"/>
                  <a:gd name="connsiteY58" fmla="*/ 1935162 h 1935162"/>
                  <a:gd name="connsiteX59" fmla="*/ 826887 w 2613025"/>
                  <a:gd name="connsiteY59" fmla="*/ 1635494 h 1935162"/>
                  <a:gd name="connsiteX60" fmla="*/ 825642 w 2613025"/>
                  <a:gd name="connsiteY60" fmla="*/ 1623510 h 1935162"/>
                  <a:gd name="connsiteX61" fmla="*/ 0 w 2613025"/>
                  <a:gd name="connsiteY61" fmla="*/ 1317625 h 1935162"/>
                  <a:gd name="connsiteX62" fmla="*/ 0 w 2613025"/>
                  <a:gd name="connsiteY62" fmla="*/ 382588 h 1935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613025" h="1935162">
                    <a:moveTo>
                      <a:pt x="169862" y="415925"/>
                    </a:moveTo>
                    <a:lnTo>
                      <a:pt x="96837" y="439738"/>
                    </a:lnTo>
                    <a:lnTo>
                      <a:pt x="96837" y="1276350"/>
                    </a:lnTo>
                    <a:lnTo>
                      <a:pt x="112712" y="1284287"/>
                    </a:lnTo>
                    <a:lnTo>
                      <a:pt x="122237" y="1293812"/>
                    </a:lnTo>
                    <a:lnTo>
                      <a:pt x="122237" y="471488"/>
                    </a:lnTo>
                    <a:lnTo>
                      <a:pt x="169862" y="447675"/>
                    </a:lnTo>
                    <a:close/>
                    <a:moveTo>
                      <a:pt x="2198687" y="406400"/>
                    </a:moveTo>
                    <a:cubicBezTo>
                      <a:pt x="2181152" y="406400"/>
                      <a:pt x="2166937" y="419193"/>
                      <a:pt x="2166937" y="434975"/>
                    </a:cubicBezTo>
                    <a:cubicBezTo>
                      <a:pt x="2166937" y="450757"/>
                      <a:pt x="2181152" y="463550"/>
                      <a:pt x="2198687" y="463550"/>
                    </a:cubicBezTo>
                    <a:cubicBezTo>
                      <a:pt x="2216222" y="463550"/>
                      <a:pt x="2230437" y="450757"/>
                      <a:pt x="2230437" y="434975"/>
                    </a:cubicBezTo>
                    <a:cubicBezTo>
                      <a:pt x="2230437" y="419193"/>
                      <a:pt x="2216222" y="406400"/>
                      <a:pt x="2198687" y="406400"/>
                    </a:cubicBezTo>
                    <a:close/>
                    <a:moveTo>
                      <a:pt x="349250" y="358775"/>
                    </a:moveTo>
                    <a:lnTo>
                      <a:pt x="315912" y="374650"/>
                    </a:lnTo>
                    <a:lnTo>
                      <a:pt x="276225" y="382588"/>
                    </a:lnTo>
                    <a:lnTo>
                      <a:pt x="242887" y="398463"/>
                    </a:lnTo>
                    <a:lnTo>
                      <a:pt x="242887" y="1317625"/>
                    </a:lnTo>
                    <a:lnTo>
                      <a:pt x="276225" y="1333500"/>
                    </a:lnTo>
                    <a:lnTo>
                      <a:pt x="276225" y="423863"/>
                    </a:lnTo>
                    <a:lnTo>
                      <a:pt x="315912" y="415925"/>
                    </a:lnTo>
                    <a:lnTo>
                      <a:pt x="349250" y="398463"/>
                    </a:lnTo>
                    <a:close/>
                    <a:moveTo>
                      <a:pt x="560387" y="285750"/>
                    </a:moveTo>
                    <a:lnTo>
                      <a:pt x="414337" y="341313"/>
                    </a:lnTo>
                    <a:lnTo>
                      <a:pt x="414337" y="1390650"/>
                    </a:lnTo>
                    <a:lnTo>
                      <a:pt x="454025" y="1406525"/>
                    </a:lnTo>
                    <a:lnTo>
                      <a:pt x="454025" y="366713"/>
                    </a:lnTo>
                    <a:lnTo>
                      <a:pt x="560387" y="325438"/>
                    </a:lnTo>
                    <a:close/>
                    <a:moveTo>
                      <a:pt x="795337" y="211138"/>
                    </a:moveTo>
                    <a:lnTo>
                      <a:pt x="738187" y="228601"/>
                    </a:lnTo>
                    <a:lnTo>
                      <a:pt x="681037" y="244476"/>
                    </a:lnTo>
                    <a:lnTo>
                      <a:pt x="633412" y="252413"/>
                    </a:lnTo>
                    <a:lnTo>
                      <a:pt x="633412" y="1471613"/>
                    </a:lnTo>
                    <a:lnTo>
                      <a:pt x="673100" y="1479550"/>
                    </a:lnTo>
                    <a:lnTo>
                      <a:pt x="673100" y="285751"/>
                    </a:lnTo>
                    <a:lnTo>
                      <a:pt x="722312" y="268288"/>
                    </a:lnTo>
                    <a:lnTo>
                      <a:pt x="769937" y="252413"/>
                    </a:lnTo>
                    <a:lnTo>
                      <a:pt x="795337" y="244476"/>
                    </a:lnTo>
                    <a:close/>
                    <a:moveTo>
                      <a:pt x="1054100" y="114300"/>
                    </a:moveTo>
                    <a:cubicBezTo>
                      <a:pt x="860425" y="187452"/>
                      <a:pt x="860425" y="187452"/>
                      <a:pt x="860425" y="187452"/>
                    </a:cubicBezTo>
                    <a:cubicBezTo>
                      <a:pt x="860425" y="1333500"/>
                      <a:pt x="860425" y="1333500"/>
                      <a:pt x="860425" y="1333500"/>
                    </a:cubicBezTo>
                    <a:cubicBezTo>
                      <a:pt x="868495" y="1317244"/>
                      <a:pt x="884635" y="1300988"/>
                      <a:pt x="892704" y="1284732"/>
                    </a:cubicBezTo>
                    <a:cubicBezTo>
                      <a:pt x="892704" y="211836"/>
                      <a:pt x="892704" y="211836"/>
                      <a:pt x="892704" y="211836"/>
                    </a:cubicBezTo>
                    <a:cubicBezTo>
                      <a:pt x="1054100" y="154940"/>
                      <a:pt x="1054100" y="154940"/>
                      <a:pt x="1054100" y="154940"/>
                    </a:cubicBezTo>
                    <a:cubicBezTo>
                      <a:pt x="1054100" y="114300"/>
                      <a:pt x="1054100" y="114300"/>
                      <a:pt x="1054100" y="114300"/>
                    </a:cubicBezTo>
                    <a:close/>
                    <a:moveTo>
                      <a:pt x="1216819" y="90488"/>
                    </a:moveTo>
                    <a:cubicBezTo>
                      <a:pt x="1198845" y="90488"/>
                      <a:pt x="1184275" y="102926"/>
                      <a:pt x="1184275" y="118269"/>
                    </a:cubicBezTo>
                    <a:cubicBezTo>
                      <a:pt x="1184275" y="133612"/>
                      <a:pt x="1198845" y="146050"/>
                      <a:pt x="1216819" y="146050"/>
                    </a:cubicBezTo>
                    <a:cubicBezTo>
                      <a:pt x="1234793" y="146050"/>
                      <a:pt x="1249363" y="133612"/>
                      <a:pt x="1249363" y="118269"/>
                    </a:cubicBezTo>
                    <a:cubicBezTo>
                      <a:pt x="1249363" y="102926"/>
                      <a:pt x="1234793" y="90488"/>
                      <a:pt x="1216819" y="90488"/>
                    </a:cubicBezTo>
                    <a:close/>
                    <a:moveTo>
                      <a:pt x="1135063" y="0"/>
                    </a:moveTo>
                    <a:lnTo>
                      <a:pt x="2279650" y="382588"/>
                    </a:lnTo>
                    <a:lnTo>
                      <a:pt x="2279650" y="1027146"/>
                    </a:lnTo>
                    <a:lnTo>
                      <a:pt x="2308667" y="1062749"/>
                    </a:lnTo>
                    <a:cubicBezTo>
                      <a:pt x="2367737" y="1151339"/>
                      <a:pt x="2401981" y="1258085"/>
                      <a:pt x="2401981" y="1373981"/>
                    </a:cubicBezTo>
                    <a:cubicBezTo>
                      <a:pt x="2393864" y="1422780"/>
                      <a:pt x="2385747" y="1471578"/>
                      <a:pt x="2377630" y="1520376"/>
                    </a:cubicBezTo>
                    <a:cubicBezTo>
                      <a:pt x="2377630" y="1520376"/>
                      <a:pt x="2377630" y="1520376"/>
                      <a:pt x="2401981" y="1520376"/>
                    </a:cubicBezTo>
                    <a:cubicBezTo>
                      <a:pt x="2515620" y="1520376"/>
                      <a:pt x="2613025" y="1609840"/>
                      <a:pt x="2613025" y="1723703"/>
                    </a:cubicBezTo>
                    <a:cubicBezTo>
                      <a:pt x="2613025" y="1837565"/>
                      <a:pt x="2531854" y="1927029"/>
                      <a:pt x="2418215" y="1935162"/>
                    </a:cubicBezTo>
                    <a:cubicBezTo>
                      <a:pt x="2418215" y="1935162"/>
                      <a:pt x="2418215" y="1935162"/>
                      <a:pt x="1200653" y="1935162"/>
                    </a:cubicBezTo>
                    <a:cubicBezTo>
                      <a:pt x="1015990" y="1935162"/>
                      <a:pt x="862399" y="1804398"/>
                      <a:pt x="826887" y="1635494"/>
                    </a:cubicBezTo>
                    <a:lnTo>
                      <a:pt x="825642" y="1623510"/>
                    </a:lnTo>
                    <a:lnTo>
                      <a:pt x="0" y="1317625"/>
                    </a:lnTo>
                    <a:lnTo>
                      <a:pt x="0" y="3825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9" name="Freeform 18">
                <a:extLst>
                  <a:ext uri="{FF2B5EF4-FFF2-40B4-BE49-F238E27FC236}">
                    <a16:creationId xmlns:a16="http://schemas.microsoft.com/office/drawing/2014/main" id="{44122459-CF0D-4384-92DB-AEB5E559751D}"/>
                  </a:ext>
                </a:extLst>
              </p:cNvPr>
              <p:cNvSpPr>
                <a:spLocks noEditPoints="1"/>
              </p:cNvSpPr>
              <p:nvPr/>
            </p:nvSpPr>
            <p:spPr bwMode="auto">
              <a:xfrm>
                <a:off x="3805238" y="2401888"/>
                <a:ext cx="1841500" cy="1179512"/>
              </a:xfrm>
              <a:custGeom>
                <a:avLst/>
                <a:gdLst>
                  <a:gd name="T0" fmla="*/ 50 w 227"/>
                  <a:gd name="T1" fmla="*/ 145 h 145"/>
                  <a:gd name="T2" fmla="*/ 0 w 227"/>
                  <a:gd name="T3" fmla="*/ 95 h 145"/>
                  <a:gd name="T4" fmla="*/ 50 w 227"/>
                  <a:gd name="T5" fmla="*/ 44 h 145"/>
                  <a:gd name="T6" fmla="*/ 63 w 227"/>
                  <a:gd name="T7" fmla="*/ 46 h 145"/>
                  <a:gd name="T8" fmla="*/ 129 w 227"/>
                  <a:gd name="T9" fmla="*/ 0 h 145"/>
                  <a:gd name="T10" fmla="*/ 201 w 227"/>
                  <a:gd name="T11" fmla="*/ 72 h 145"/>
                  <a:gd name="T12" fmla="*/ 199 w 227"/>
                  <a:gd name="T13" fmla="*/ 87 h 145"/>
                  <a:gd name="T14" fmla="*/ 227 w 227"/>
                  <a:gd name="T15" fmla="*/ 115 h 145"/>
                  <a:gd name="T16" fmla="*/ 201 w 227"/>
                  <a:gd name="T17" fmla="*/ 145 h 145"/>
                  <a:gd name="T18" fmla="*/ 50 w 227"/>
                  <a:gd name="T19" fmla="*/ 145 h 145"/>
                  <a:gd name="T20" fmla="*/ 50 w 227"/>
                  <a:gd name="T21" fmla="*/ 51 h 145"/>
                  <a:gd name="T22" fmla="*/ 6 w 227"/>
                  <a:gd name="T23" fmla="*/ 95 h 145"/>
                  <a:gd name="T24" fmla="*/ 50 w 227"/>
                  <a:gd name="T25" fmla="*/ 138 h 145"/>
                  <a:gd name="T26" fmla="*/ 200 w 227"/>
                  <a:gd name="T27" fmla="*/ 138 h 145"/>
                  <a:gd name="T28" fmla="*/ 221 w 227"/>
                  <a:gd name="T29" fmla="*/ 115 h 145"/>
                  <a:gd name="T30" fmla="*/ 198 w 227"/>
                  <a:gd name="T31" fmla="*/ 93 h 145"/>
                  <a:gd name="T32" fmla="*/ 191 w 227"/>
                  <a:gd name="T33" fmla="*/ 93 h 145"/>
                  <a:gd name="T34" fmla="*/ 192 w 227"/>
                  <a:gd name="T35" fmla="*/ 89 h 145"/>
                  <a:gd name="T36" fmla="*/ 194 w 227"/>
                  <a:gd name="T37" fmla="*/ 72 h 145"/>
                  <a:gd name="T38" fmla="*/ 129 w 227"/>
                  <a:gd name="T39" fmla="*/ 7 h 145"/>
                  <a:gd name="T40" fmla="*/ 68 w 227"/>
                  <a:gd name="T41" fmla="*/ 51 h 145"/>
                  <a:gd name="T42" fmla="*/ 67 w 227"/>
                  <a:gd name="T43" fmla="*/ 54 h 145"/>
                  <a:gd name="T44" fmla="*/ 64 w 227"/>
                  <a:gd name="T45" fmla="*/ 54 h 145"/>
                  <a:gd name="T46" fmla="*/ 50 w 227"/>
                  <a:gd name="T47" fmla="*/ 51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7" h="145">
                    <a:moveTo>
                      <a:pt x="50" y="145"/>
                    </a:moveTo>
                    <a:cubicBezTo>
                      <a:pt x="22" y="145"/>
                      <a:pt x="0" y="122"/>
                      <a:pt x="0" y="95"/>
                    </a:cubicBezTo>
                    <a:cubicBezTo>
                      <a:pt x="0" y="67"/>
                      <a:pt x="22" y="44"/>
                      <a:pt x="50" y="44"/>
                    </a:cubicBezTo>
                    <a:cubicBezTo>
                      <a:pt x="54" y="44"/>
                      <a:pt x="59" y="45"/>
                      <a:pt x="63" y="46"/>
                    </a:cubicBezTo>
                    <a:cubicBezTo>
                      <a:pt x="73" y="19"/>
                      <a:pt x="100" y="0"/>
                      <a:pt x="129" y="0"/>
                    </a:cubicBezTo>
                    <a:cubicBezTo>
                      <a:pt x="169" y="0"/>
                      <a:pt x="201" y="32"/>
                      <a:pt x="201" y="72"/>
                    </a:cubicBezTo>
                    <a:cubicBezTo>
                      <a:pt x="201" y="77"/>
                      <a:pt x="200" y="82"/>
                      <a:pt x="199" y="87"/>
                    </a:cubicBezTo>
                    <a:cubicBezTo>
                      <a:pt x="215" y="87"/>
                      <a:pt x="227" y="100"/>
                      <a:pt x="227" y="115"/>
                    </a:cubicBezTo>
                    <a:cubicBezTo>
                      <a:pt x="227" y="130"/>
                      <a:pt x="216" y="143"/>
                      <a:pt x="201" y="145"/>
                    </a:cubicBezTo>
                    <a:cubicBezTo>
                      <a:pt x="50" y="145"/>
                      <a:pt x="50" y="145"/>
                      <a:pt x="50" y="145"/>
                    </a:cubicBezTo>
                    <a:moveTo>
                      <a:pt x="50" y="51"/>
                    </a:moveTo>
                    <a:cubicBezTo>
                      <a:pt x="26" y="51"/>
                      <a:pt x="6" y="70"/>
                      <a:pt x="6" y="95"/>
                    </a:cubicBezTo>
                    <a:cubicBezTo>
                      <a:pt x="6" y="119"/>
                      <a:pt x="26" y="138"/>
                      <a:pt x="50" y="138"/>
                    </a:cubicBezTo>
                    <a:cubicBezTo>
                      <a:pt x="200" y="138"/>
                      <a:pt x="200" y="138"/>
                      <a:pt x="200" y="138"/>
                    </a:cubicBezTo>
                    <a:cubicBezTo>
                      <a:pt x="212" y="137"/>
                      <a:pt x="221" y="127"/>
                      <a:pt x="221" y="115"/>
                    </a:cubicBezTo>
                    <a:cubicBezTo>
                      <a:pt x="220" y="103"/>
                      <a:pt x="211" y="93"/>
                      <a:pt x="198" y="93"/>
                    </a:cubicBezTo>
                    <a:cubicBezTo>
                      <a:pt x="191" y="93"/>
                      <a:pt x="191" y="93"/>
                      <a:pt x="191" y="93"/>
                    </a:cubicBezTo>
                    <a:cubicBezTo>
                      <a:pt x="192" y="89"/>
                      <a:pt x="192" y="89"/>
                      <a:pt x="192" y="89"/>
                    </a:cubicBezTo>
                    <a:cubicBezTo>
                      <a:pt x="193" y="83"/>
                      <a:pt x="194" y="78"/>
                      <a:pt x="194" y="72"/>
                    </a:cubicBezTo>
                    <a:cubicBezTo>
                      <a:pt x="194" y="36"/>
                      <a:pt x="165" y="7"/>
                      <a:pt x="129" y="7"/>
                    </a:cubicBezTo>
                    <a:cubicBezTo>
                      <a:pt x="101" y="7"/>
                      <a:pt x="77" y="25"/>
                      <a:pt x="68" y="51"/>
                    </a:cubicBezTo>
                    <a:cubicBezTo>
                      <a:pt x="67" y="54"/>
                      <a:pt x="67" y="54"/>
                      <a:pt x="67" y="54"/>
                    </a:cubicBezTo>
                    <a:cubicBezTo>
                      <a:pt x="64" y="54"/>
                      <a:pt x="64" y="54"/>
                      <a:pt x="64" y="54"/>
                    </a:cubicBezTo>
                    <a:cubicBezTo>
                      <a:pt x="60" y="52"/>
                      <a:pt x="55" y="51"/>
                      <a:pt x="50" y="51"/>
                    </a:cubicBezTo>
                  </a:path>
                </a:pathLst>
              </a:custGeom>
              <a:solidFill>
                <a:srgbClr val="6969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grpSp>
      <p:grpSp>
        <p:nvGrpSpPr>
          <p:cNvPr id="15" name="Group 14">
            <a:extLst>
              <a:ext uri="{FF2B5EF4-FFF2-40B4-BE49-F238E27FC236}">
                <a16:creationId xmlns:a16="http://schemas.microsoft.com/office/drawing/2014/main" id="{A44E030A-E352-4DEC-8A72-2E3FEB9881D4}"/>
              </a:ext>
            </a:extLst>
          </p:cNvPr>
          <p:cNvGrpSpPr/>
          <p:nvPr/>
        </p:nvGrpSpPr>
        <p:grpSpPr>
          <a:xfrm>
            <a:off x="6661793" y="4079084"/>
            <a:ext cx="1424581" cy="933359"/>
            <a:chOff x="5769607" y="4068704"/>
            <a:chExt cx="1424581" cy="933359"/>
          </a:xfrm>
        </p:grpSpPr>
        <p:sp>
          <p:nvSpPr>
            <p:cNvPr id="64" name="Rectangle 63">
              <a:extLst>
                <a:ext uri="{FF2B5EF4-FFF2-40B4-BE49-F238E27FC236}">
                  <a16:creationId xmlns:a16="http://schemas.microsoft.com/office/drawing/2014/main" id="{364AC283-F76F-4074-8039-F13DEF25358E}"/>
                </a:ext>
              </a:extLst>
            </p:cNvPr>
            <p:cNvSpPr/>
            <p:nvPr/>
          </p:nvSpPr>
          <p:spPr bwMode="auto">
            <a:xfrm>
              <a:off x="5769607" y="4068704"/>
              <a:ext cx="1424581" cy="933359"/>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0" rIns="91440" bIns="143387" numCol="1" spcCol="0" rtlCol="0" fromWordArt="0" anchor="t" anchorCtr="0" forceAA="0" compatLnSpc="1">
              <a:prstTxWarp prst="textNoShape">
                <a:avLst/>
              </a:prstTxWarp>
              <a:noAutofit/>
            </a:bodyPr>
            <a:lstStyle/>
            <a:p>
              <a:pPr marL="0" marR="0" lvl="0" indent="0" algn="ctr" defTabSz="896042" rtl="0" eaLnBrk="1" fontAlgn="auto" latinLnBrk="0" hangingPunct="1">
                <a:lnSpc>
                  <a:spcPct val="90000"/>
                </a:lnSpc>
                <a:spcBef>
                  <a:spcPts val="0"/>
                </a:spcBef>
                <a:spcAft>
                  <a:spcPts val="0"/>
                </a:spcAft>
                <a:buClrTx/>
                <a:buSzTx/>
                <a:buFontTx/>
                <a:buNone/>
                <a:tabLst/>
                <a:defRPr/>
              </a:pPr>
              <a:r>
                <a:rPr kumimoji="0" lang="en-US" sz="1700" b="0" i="0" u="none" strike="noStrike" kern="0" cap="none" spc="0" normalizeH="0" baseline="0" noProof="0" dirty="0">
                  <a:ln>
                    <a:noFill/>
                  </a:ln>
                  <a:gradFill>
                    <a:gsLst>
                      <a:gs pos="9023">
                        <a:prstClr val="white"/>
                      </a:gs>
                      <a:gs pos="20301">
                        <a:prstClr val="white"/>
                      </a:gs>
                    </a:gsLst>
                    <a:lin ang="5400000" scaled="1"/>
                  </a:gradFill>
                  <a:effectLst/>
                  <a:uLnTx/>
                  <a:uFillTx/>
                  <a:latin typeface="Segoe UI" panose="020B0502040204020203" pitchFamily="34" charset="0"/>
                  <a:ea typeface="+mn-ea"/>
                  <a:cs typeface="Segoe UI" panose="020B0502040204020203" pitchFamily="34" charset="0"/>
                </a:rPr>
                <a:t>Data /Storage</a:t>
              </a:r>
            </a:p>
          </p:txBody>
        </p:sp>
        <p:sp>
          <p:nvSpPr>
            <p:cNvPr id="66" name="Freeform 6">
              <a:extLst>
                <a:ext uri="{FF2B5EF4-FFF2-40B4-BE49-F238E27FC236}">
                  <a16:creationId xmlns:a16="http://schemas.microsoft.com/office/drawing/2014/main" id="{F915754A-5DBF-4A14-B2CE-318FABC0ADCF}"/>
                </a:ext>
              </a:extLst>
            </p:cNvPr>
            <p:cNvSpPr>
              <a:spLocks noEditPoints="1"/>
            </p:cNvSpPr>
            <p:nvPr/>
          </p:nvSpPr>
          <p:spPr bwMode="auto">
            <a:xfrm>
              <a:off x="6323201" y="4117922"/>
              <a:ext cx="336468" cy="336468"/>
            </a:xfrm>
            <a:custGeom>
              <a:avLst/>
              <a:gdLst>
                <a:gd name="T0" fmla="*/ 134 w 268"/>
                <a:gd name="T1" fmla="*/ 0 h 268"/>
                <a:gd name="T2" fmla="*/ 40 w 268"/>
                <a:gd name="T3" fmla="*/ 59 h 268"/>
                <a:gd name="T4" fmla="*/ 0 w 268"/>
                <a:gd name="T5" fmla="*/ 59 h 268"/>
                <a:gd name="T6" fmla="*/ 0 w 268"/>
                <a:gd name="T7" fmla="*/ 268 h 268"/>
                <a:gd name="T8" fmla="*/ 268 w 268"/>
                <a:gd name="T9" fmla="*/ 268 h 268"/>
                <a:gd name="T10" fmla="*/ 268 w 268"/>
                <a:gd name="T11" fmla="*/ 59 h 268"/>
                <a:gd name="T12" fmla="*/ 228 w 268"/>
                <a:gd name="T13" fmla="*/ 59 h 268"/>
                <a:gd name="T14" fmla="*/ 134 w 268"/>
                <a:gd name="T15" fmla="*/ 0 h 268"/>
                <a:gd name="T16" fmla="*/ 50 w 268"/>
                <a:gd name="T17" fmla="*/ 84 h 268"/>
                <a:gd name="T18" fmla="*/ 126 w 268"/>
                <a:gd name="T19" fmla="*/ 138 h 268"/>
                <a:gd name="T20" fmla="*/ 126 w 268"/>
                <a:gd name="T21" fmla="*/ 212 h 268"/>
                <a:gd name="T22" fmla="*/ 50 w 268"/>
                <a:gd name="T23" fmla="*/ 159 h 268"/>
                <a:gd name="T24" fmla="*/ 50 w 268"/>
                <a:gd name="T25" fmla="*/ 84 h 268"/>
                <a:gd name="T26" fmla="*/ 142 w 268"/>
                <a:gd name="T27" fmla="*/ 138 h 268"/>
                <a:gd name="T28" fmla="*/ 218 w 268"/>
                <a:gd name="T29" fmla="*/ 84 h 268"/>
                <a:gd name="T30" fmla="*/ 218 w 268"/>
                <a:gd name="T31" fmla="*/ 159 h 268"/>
                <a:gd name="T32" fmla="*/ 142 w 268"/>
                <a:gd name="T33" fmla="*/ 212 h 268"/>
                <a:gd name="T34" fmla="*/ 142 w 268"/>
                <a:gd name="T35" fmla="*/ 138 h 268"/>
                <a:gd name="T36" fmla="*/ 212 w 268"/>
                <a:gd name="T37" fmla="*/ 69 h 268"/>
                <a:gd name="T38" fmla="*/ 134 w 268"/>
                <a:gd name="T39" fmla="*/ 124 h 268"/>
                <a:gd name="T40" fmla="*/ 56 w 268"/>
                <a:gd name="T41" fmla="*/ 69 h 268"/>
                <a:gd name="T42" fmla="*/ 134 w 268"/>
                <a:gd name="T43" fmla="*/ 19 h 268"/>
                <a:gd name="T44" fmla="*/ 212 w 268"/>
                <a:gd name="T45" fmla="*/ 69 h 268"/>
                <a:gd name="T46" fmla="*/ 251 w 268"/>
                <a:gd name="T47" fmla="*/ 251 h 268"/>
                <a:gd name="T48" fmla="*/ 17 w 268"/>
                <a:gd name="T49" fmla="*/ 251 h 268"/>
                <a:gd name="T50" fmla="*/ 17 w 268"/>
                <a:gd name="T51" fmla="*/ 75 h 268"/>
                <a:gd name="T52" fmla="*/ 33 w 268"/>
                <a:gd name="T53" fmla="*/ 75 h 268"/>
                <a:gd name="T54" fmla="*/ 33 w 268"/>
                <a:gd name="T55" fmla="*/ 168 h 268"/>
                <a:gd name="T56" fmla="*/ 134 w 268"/>
                <a:gd name="T57" fmla="*/ 237 h 268"/>
                <a:gd name="T58" fmla="*/ 235 w 268"/>
                <a:gd name="T59" fmla="*/ 168 h 268"/>
                <a:gd name="T60" fmla="*/ 235 w 268"/>
                <a:gd name="T61" fmla="*/ 75 h 268"/>
                <a:gd name="T62" fmla="*/ 251 w 268"/>
                <a:gd name="T63" fmla="*/ 75 h 268"/>
                <a:gd name="T64" fmla="*/ 251 w 268"/>
                <a:gd name="T65" fmla="*/ 25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8" h="268">
                  <a:moveTo>
                    <a:pt x="134" y="0"/>
                  </a:moveTo>
                  <a:lnTo>
                    <a:pt x="40" y="59"/>
                  </a:lnTo>
                  <a:lnTo>
                    <a:pt x="0" y="59"/>
                  </a:lnTo>
                  <a:lnTo>
                    <a:pt x="0" y="268"/>
                  </a:lnTo>
                  <a:lnTo>
                    <a:pt x="268" y="268"/>
                  </a:lnTo>
                  <a:lnTo>
                    <a:pt x="268" y="59"/>
                  </a:lnTo>
                  <a:lnTo>
                    <a:pt x="228" y="59"/>
                  </a:lnTo>
                  <a:lnTo>
                    <a:pt x="134" y="0"/>
                  </a:lnTo>
                  <a:close/>
                  <a:moveTo>
                    <a:pt x="50" y="84"/>
                  </a:moveTo>
                  <a:lnTo>
                    <a:pt x="126" y="138"/>
                  </a:lnTo>
                  <a:lnTo>
                    <a:pt x="126" y="212"/>
                  </a:lnTo>
                  <a:lnTo>
                    <a:pt x="50" y="159"/>
                  </a:lnTo>
                  <a:lnTo>
                    <a:pt x="50" y="84"/>
                  </a:lnTo>
                  <a:close/>
                  <a:moveTo>
                    <a:pt x="142" y="138"/>
                  </a:moveTo>
                  <a:lnTo>
                    <a:pt x="218" y="84"/>
                  </a:lnTo>
                  <a:lnTo>
                    <a:pt x="218" y="159"/>
                  </a:lnTo>
                  <a:lnTo>
                    <a:pt x="142" y="212"/>
                  </a:lnTo>
                  <a:lnTo>
                    <a:pt x="142" y="138"/>
                  </a:lnTo>
                  <a:close/>
                  <a:moveTo>
                    <a:pt x="212" y="69"/>
                  </a:moveTo>
                  <a:lnTo>
                    <a:pt x="134" y="124"/>
                  </a:lnTo>
                  <a:lnTo>
                    <a:pt x="56" y="69"/>
                  </a:lnTo>
                  <a:lnTo>
                    <a:pt x="134" y="19"/>
                  </a:lnTo>
                  <a:lnTo>
                    <a:pt x="212" y="69"/>
                  </a:lnTo>
                  <a:close/>
                  <a:moveTo>
                    <a:pt x="251" y="251"/>
                  </a:moveTo>
                  <a:lnTo>
                    <a:pt x="17" y="251"/>
                  </a:lnTo>
                  <a:lnTo>
                    <a:pt x="17" y="75"/>
                  </a:lnTo>
                  <a:lnTo>
                    <a:pt x="33" y="75"/>
                  </a:lnTo>
                  <a:lnTo>
                    <a:pt x="33" y="168"/>
                  </a:lnTo>
                  <a:lnTo>
                    <a:pt x="134" y="237"/>
                  </a:lnTo>
                  <a:lnTo>
                    <a:pt x="235" y="168"/>
                  </a:lnTo>
                  <a:lnTo>
                    <a:pt x="235" y="75"/>
                  </a:lnTo>
                  <a:lnTo>
                    <a:pt x="251" y="75"/>
                  </a:lnTo>
                  <a:lnTo>
                    <a:pt x="251" y="251"/>
                  </a:lnTo>
                  <a:close/>
                </a:path>
              </a:pathLst>
            </a:custGeom>
            <a:solidFill>
              <a:schemeClr val="bg1"/>
            </a:solidFill>
            <a:ln>
              <a:noFill/>
            </a:ln>
          </p:spPr>
          <p:txBody>
            <a:bodyPr vert="horz" wrap="square" lIns="91440" tIns="457200" rIns="9144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FFFFFF"/>
                    </a:gs>
                    <a:gs pos="99000">
                      <a:srgbClr val="FFFFFF"/>
                    </a:gs>
                  </a:gsLst>
                  <a:lin ang="5400000" scaled="0"/>
                </a:gradFill>
                <a:effectLst/>
                <a:uLnTx/>
                <a:uFillTx/>
                <a:latin typeface="Segoe UI"/>
                <a:ea typeface="+mn-ea"/>
                <a:cs typeface="+mn-cs"/>
              </a:endParaRPr>
            </a:p>
          </p:txBody>
        </p:sp>
      </p:grpSp>
      <p:grpSp>
        <p:nvGrpSpPr>
          <p:cNvPr id="25" name="Group 24">
            <a:extLst>
              <a:ext uri="{FF2B5EF4-FFF2-40B4-BE49-F238E27FC236}">
                <a16:creationId xmlns:a16="http://schemas.microsoft.com/office/drawing/2014/main" id="{3B442D9A-76E7-4477-83C4-28CFF382F77C}"/>
              </a:ext>
            </a:extLst>
          </p:cNvPr>
          <p:cNvGrpSpPr/>
          <p:nvPr/>
        </p:nvGrpSpPr>
        <p:grpSpPr>
          <a:xfrm>
            <a:off x="8150720" y="4079084"/>
            <a:ext cx="1497994" cy="917466"/>
            <a:chOff x="8559200" y="4050487"/>
            <a:chExt cx="1497994" cy="917466"/>
          </a:xfrm>
        </p:grpSpPr>
        <p:sp>
          <p:nvSpPr>
            <p:cNvPr id="65" name="Rectangle 64">
              <a:extLst>
                <a:ext uri="{FF2B5EF4-FFF2-40B4-BE49-F238E27FC236}">
                  <a16:creationId xmlns:a16="http://schemas.microsoft.com/office/drawing/2014/main" id="{F26BEA25-7AC4-40E7-90DC-24B26D25DB60}"/>
                </a:ext>
              </a:extLst>
            </p:cNvPr>
            <p:cNvSpPr/>
            <p:nvPr/>
          </p:nvSpPr>
          <p:spPr bwMode="auto">
            <a:xfrm>
              <a:off x="8559200" y="4050487"/>
              <a:ext cx="1497994" cy="917466"/>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0" rIns="91440" bIns="143387" numCol="1" spcCol="0" rtlCol="0" fromWordArt="0" anchor="t" anchorCtr="0" forceAA="0" compatLnSpc="1">
              <a:prstTxWarp prst="textNoShape">
                <a:avLst/>
              </a:prstTxWarp>
              <a:noAutofit/>
            </a:bodyPr>
            <a:lstStyle/>
            <a:p>
              <a:pPr marL="0" marR="0" lvl="0" indent="0" algn="ctr" defTabSz="896042" rtl="0" eaLnBrk="1" fontAlgn="auto" latinLnBrk="0" hangingPunct="1">
                <a:lnSpc>
                  <a:spcPct val="90000"/>
                </a:lnSpc>
                <a:spcBef>
                  <a:spcPts val="0"/>
                </a:spcBef>
                <a:spcAft>
                  <a:spcPts val="0"/>
                </a:spcAft>
                <a:buClrTx/>
                <a:buSzTx/>
                <a:buFontTx/>
                <a:buNone/>
                <a:tabLst/>
                <a:defRPr/>
              </a:pPr>
              <a:r>
                <a:rPr kumimoji="0" lang="en-US" sz="1700" b="0" i="0" u="none" strike="noStrike" kern="0" cap="none" spc="0" normalizeH="0" baseline="0" noProof="0" dirty="0">
                  <a:ln>
                    <a:noFill/>
                  </a:ln>
                  <a:gradFill>
                    <a:gsLst>
                      <a:gs pos="9023">
                        <a:prstClr val="white"/>
                      </a:gs>
                      <a:gs pos="20301">
                        <a:prstClr val="white"/>
                      </a:gs>
                    </a:gsLst>
                    <a:lin ang="5400000" scaled="1"/>
                  </a:gradFill>
                  <a:effectLst/>
                  <a:uLnTx/>
                  <a:uFillTx/>
                  <a:latin typeface="Segoe UI" panose="020B0502040204020203" pitchFamily="34" charset="0"/>
                  <a:ea typeface="+mn-ea"/>
                  <a:cs typeface="Segoe UI" panose="020B0502040204020203" pitchFamily="34" charset="0"/>
                </a:rPr>
                <a:t>Intelligence</a:t>
              </a:r>
            </a:p>
            <a:p>
              <a:pPr marL="0" marR="0" lvl="0" indent="0" algn="ctr" defTabSz="896042" rtl="0" eaLnBrk="1" fontAlgn="auto" latinLnBrk="0" hangingPunct="1">
                <a:lnSpc>
                  <a:spcPct val="90000"/>
                </a:lnSpc>
                <a:spcBef>
                  <a:spcPts val="0"/>
                </a:spcBef>
                <a:spcAft>
                  <a:spcPts val="0"/>
                </a:spcAft>
                <a:buClrTx/>
                <a:buSzTx/>
                <a:buFontTx/>
                <a:buNone/>
                <a:tabLst/>
                <a:defRPr/>
              </a:pPr>
              <a:r>
                <a:rPr kumimoji="0" lang="en-US" sz="1700" b="0" i="0" u="none" strike="noStrike" kern="0" cap="none" spc="0" normalizeH="0" baseline="0" noProof="0" dirty="0">
                  <a:ln>
                    <a:noFill/>
                  </a:ln>
                  <a:gradFill>
                    <a:gsLst>
                      <a:gs pos="9023">
                        <a:prstClr val="white"/>
                      </a:gs>
                      <a:gs pos="20301">
                        <a:prstClr val="white"/>
                      </a:gs>
                    </a:gsLst>
                    <a:lin ang="5400000" scaled="1"/>
                  </a:gradFill>
                  <a:effectLst/>
                  <a:uLnTx/>
                  <a:uFillTx/>
                  <a:latin typeface="Segoe UI" panose="020B0502040204020203" pitchFamily="34" charset="0"/>
                  <a:ea typeface="+mn-ea"/>
                  <a:cs typeface="Segoe UI" panose="020B0502040204020203" pitchFamily="34" charset="0"/>
                </a:rPr>
                <a:t>      </a:t>
              </a:r>
            </a:p>
          </p:txBody>
        </p:sp>
        <p:sp>
          <p:nvSpPr>
            <p:cNvPr id="67" name="Freeform 14">
              <a:extLst>
                <a:ext uri="{FF2B5EF4-FFF2-40B4-BE49-F238E27FC236}">
                  <a16:creationId xmlns:a16="http://schemas.microsoft.com/office/drawing/2014/main" id="{F82FB8C9-A727-425A-A603-F1B18DC1187D}"/>
                </a:ext>
              </a:extLst>
            </p:cNvPr>
            <p:cNvSpPr>
              <a:spLocks noEditPoints="1"/>
            </p:cNvSpPr>
            <p:nvPr/>
          </p:nvSpPr>
          <p:spPr bwMode="auto">
            <a:xfrm>
              <a:off x="9149706" y="4146754"/>
              <a:ext cx="299857" cy="325483"/>
            </a:xfrm>
            <a:custGeom>
              <a:avLst/>
              <a:gdLst>
                <a:gd name="T0" fmla="*/ 81 w 82"/>
                <a:gd name="T1" fmla="*/ 76 h 96"/>
                <a:gd name="T2" fmla="*/ 61 w 82"/>
                <a:gd name="T3" fmla="*/ 39 h 96"/>
                <a:gd name="T4" fmla="*/ 61 w 82"/>
                <a:gd name="T5" fmla="*/ 8 h 96"/>
                <a:gd name="T6" fmla="*/ 65 w 82"/>
                <a:gd name="T7" fmla="*/ 8 h 96"/>
                <a:gd name="T8" fmla="*/ 65 w 82"/>
                <a:gd name="T9" fmla="*/ 0 h 96"/>
                <a:gd name="T10" fmla="*/ 61 w 82"/>
                <a:gd name="T11" fmla="*/ 0 h 96"/>
                <a:gd name="T12" fmla="*/ 21 w 82"/>
                <a:gd name="T13" fmla="*/ 0 h 96"/>
                <a:gd name="T14" fmla="*/ 17 w 82"/>
                <a:gd name="T15" fmla="*/ 0 h 96"/>
                <a:gd name="T16" fmla="*/ 17 w 82"/>
                <a:gd name="T17" fmla="*/ 8 h 96"/>
                <a:gd name="T18" fmla="*/ 21 w 82"/>
                <a:gd name="T19" fmla="*/ 8 h 96"/>
                <a:gd name="T20" fmla="*/ 21 w 82"/>
                <a:gd name="T21" fmla="*/ 39 h 96"/>
                <a:gd name="T22" fmla="*/ 1 w 82"/>
                <a:gd name="T23" fmla="*/ 76 h 96"/>
                <a:gd name="T24" fmla="*/ 0 w 82"/>
                <a:gd name="T25" fmla="*/ 82 h 96"/>
                <a:gd name="T26" fmla="*/ 3 w 82"/>
                <a:gd name="T27" fmla="*/ 92 h 96"/>
                <a:gd name="T28" fmla="*/ 13 w 82"/>
                <a:gd name="T29" fmla="*/ 96 h 96"/>
                <a:gd name="T30" fmla="*/ 69 w 82"/>
                <a:gd name="T31" fmla="*/ 96 h 96"/>
                <a:gd name="T32" fmla="*/ 79 w 82"/>
                <a:gd name="T33" fmla="*/ 92 h 96"/>
                <a:gd name="T34" fmla="*/ 82 w 82"/>
                <a:gd name="T35" fmla="*/ 82 h 96"/>
                <a:gd name="T36" fmla="*/ 81 w 82"/>
                <a:gd name="T37" fmla="*/ 76 h 96"/>
                <a:gd name="T38" fmla="*/ 53 w 82"/>
                <a:gd name="T39" fmla="*/ 8 h 96"/>
                <a:gd name="T40" fmla="*/ 53 w 82"/>
                <a:gd name="T41" fmla="*/ 16 h 96"/>
                <a:gd name="T42" fmla="*/ 45 w 82"/>
                <a:gd name="T43" fmla="*/ 16 h 96"/>
                <a:gd name="T44" fmla="*/ 45 w 82"/>
                <a:gd name="T45" fmla="*/ 24 h 96"/>
                <a:gd name="T46" fmla="*/ 53 w 82"/>
                <a:gd name="T47" fmla="*/ 24 h 96"/>
                <a:gd name="T48" fmla="*/ 53 w 82"/>
                <a:gd name="T49" fmla="*/ 32 h 96"/>
                <a:gd name="T50" fmla="*/ 45 w 82"/>
                <a:gd name="T51" fmla="*/ 32 h 96"/>
                <a:gd name="T52" fmla="*/ 45 w 82"/>
                <a:gd name="T53" fmla="*/ 40 h 96"/>
                <a:gd name="T54" fmla="*/ 53 w 82"/>
                <a:gd name="T55" fmla="*/ 40 h 96"/>
                <a:gd name="T56" fmla="*/ 53 w 82"/>
                <a:gd name="T57" fmla="*/ 41 h 96"/>
                <a:gd name="T58" fmla="*/ 57 w 82"/>
                <a:gd name="T59" fmla="*/ 48 h 96"/>
                <a:gd name="T60" fmla="*/ 45 w 82"/>
                <a:gd name="T61" fmla="*/ 48 h 96"/>
                <a:gd name="T62" fmla="*/ 45 w 82"/>
                <a:gd name="T63" fmla="*/ 56 h 96"/>
                <a:gd name="T64" fmla="*/ 61 w 82"/>
                <a:gd name="T65" fmla="*/ 56 h 96"/>
                <a:gd name="T66" fmla="*/ 65 w 82"/>
                <a:gd name="T67" fmla="*/ 64 h 96"/>
                <a:gd name="T68" fmla="*/ 17 w 82"/>
                <a:gd name="T69" fmla="*/ 64 h 96"/>
                <a:gd name="T70" fmla="*/ 29 w 82"/>
                <a:gd name="T71" fmla="*/ 41 h 96"/>
                <a:gd name="T72" fmla="*/ 29 w 82"/>
                <a:gd name="T73" fmla="*/ 40 h 96"/>
                <a:gd name="T74" fmla="*/ 29 w 82"/>
                <a:gd name="T75" fmla="*/ 8 h 96"/>
                <a:gd name="T76" fmla="*/ 53 w 82"/>
                <a:gd name="T77" fmla="*/ 8 h 96"/>
                <a:gd name="T78" fmla="*/ 73 w 82"/>
                <a:gd name="T79" fmla="*/ 86 h 96"/>
                <a:gd name="T80" fmla="*/ 69 w 82"/>
                <a:gd name="T81" fmla="*/ 88 h 96"/>
                <a:gd name="T82" fmla="*/ 13 w 82"/>
                <a:gd name="T83" fmla="*/ 88 h 96"/>
                <a:gd name="T84" fmla="*/ 9 w 82"/>
                <a:gd name="T85" fmla="*/ 86 h 96"/>
                <a:gd name="T86" fmla="*/ 8 w 82"/>
                <a:gd name="T87" fmla="*/ 82 h 96"/>
                <a:gd name="T88" fmla="*/ 8 w 82"/>
                <a:gd name="T89" fmla="*/ 80 h 96"/>
                <a:gd name="T90" fmla="*/ 12 w 82"/>
                <a:gd name="T91" fmla="*/ 72 h 96"/>
                <a:gd name="T92" fmla="*/ 70 w 82"/>
                <a:gd name="T93" fmla="*/ 72 h 96"/>
                <a:gd name="T94" fmla="*/ 74 w 82"/>
                <a:gd name="T95" fmla="*/ 80 h 96"/>
                <a:gd name="T96" fmla="*/ 74 w 82"/>
                <a:gd name="T97" fmla="*/ 82 h 96"/>
                <a:gd name="T98" fmla="*/ 73 w 82"/>
                <a:gd name="T99" fmla="*/ 8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2" h="96">
                  <a:moveTo>
                    <a:pt x="81" y="76"/>
                  </a:moveTo>
                  <a:cubicBezTo>
                    <a:pt x="61" y="39"/>
                    <a:pt x="61" y="39"/>
                    <a:pt x="61" y="39"/>
                  </a:cubicBezTo>
                  <a:cubicBezTo>
                    <a:pt x="61" y="8"/>
                    <a:pt x="61" y="8"/>
                    <a:pt x="61" y="8"/>
                  </a:cubicBezTo>
                  <a:cubicBezTo>
                    <a:pt x="65" y="8"/>
                    <a:pt x="65" y="8"/>
                    <a:pt x="65" y="8"/>
                  </a:cubicBezTo>
                  <a:cubicBezTo>
                    <a:pt x="65" y="0"/>
                    <a:pt x="65" y="0"/>
                    <a:pt x="65" y="0"/>
                  </a:cubicBezTo>
                  <a:cubicBezTo>
                    <a:pt x="61" y="0"/>
                    <a:pt x="61" y="0"/>
                    <a:pt x="61" y="0"/>
                  </a:cubicBezTo>
                  <a:cubicBezTo>
                    <a:pt x="21" y="0"/>
                    <a:pt x="21" y="0"/>
                    <a:pt x="21" y="0"/>
                  </a:cubicBezTo>
                  <a:cubicBezTo>
                    <a:pt x="17" y="0"/>
                    <a:pt x="17" y="0"/>
                    <a:pt x="17" y="0"/>
                  </a:cubicBezTo>
                  <a:cubicBezTo>
                    <a:pt x="17" y="8"/>
                    <a:pt x="17" y="8"/>
                    <a:pt x="17" y="8"/>
                  </a:cubicBezTo>
                  <a:cubicBezTo>
                    <a:pt x="21" y="8"/>
                    <a:pt x="21" y="8"/>
                    <a:pt x="21" y="8"/>
                  </a:cubicBezTo>
                  <a:cubicBezTo>
                    <a:pt x="21" y="39"/>
                    <a:pt x="21" y="39"/>
                    <a:pt x="21" y="39"/>
                  </a:cubicBezTo>
                  <a:cubicBezTo>
                    <a:pt x="1" y="76"/>
                    <a:pt x="1" y="76"/>
                    <a:pt x="1" y="76"/>
                  </a:cubicBezTo>
                  <a:cubicBezTo>
                    <a:pt x="0" y="78"/>
                    <a:pt x="0" y="80"/>
                    <a:pt x="0" y="82"/>
                  </a:cubicBezTo>
                  <a:cubicBezTo>
                    <a:pt x="0" y="86"/>
                    <a:pt x="1" y="89"/>
                    <a:pt x="3" y="92"/>
                  </a:cubicBezTo>
                  <a:cubicBezTo>
                    <a:pt x="6" y="94"/>
                    <a:pt x="9" y="96"/>
                    <a:pt x="13" y="96"/>
                  </a:cubicBezTo>
                  <a:cubicBezTo>
                    <a:pt x="69" y="96"/>
                    <a:pt x="69" y="96"/>
                    <a:pt x="69" y="96"/>
                  </a:cubicBezTo>
                  <a:cubicBezTo>
                    <a:pt x="73" y="96"/>
                    <a:pt x="76" y="94"/>
                    <a:pt x="79" y="92"/>
                  </a:cubicBezTo>
                  <a:cubicBezTo>
                    <a:pt x="81" y="89"/>
                    <a:pt x="82" y="86"/>
                    <a:pt x="82" y="82"/>
                  </a:cubicBezTo>
                  <a:cubicBezTo>
                    <a:pt x="82" y="80"/>
                    <a:pt x="82" y="78"/>
                    <a:pt x="81" y="76"/>
                  </a:cubicBezTo>
                  <a:close/>
                  <a:moveTo>
                    <a:pt x="53" y="8"/>
                  </a:moveTo>
                  <a:cubicBezTo>
                    <a:pt x="53" y="16"/>
                    <a:pt x="53" y="16"/>
                    <a:pt x="53" y="16"/>
                  </a:cubicBezTo>
                  <a:cubicBezTo>
                    <a:pt x="45" y="16"/>
                    <a:pt x="45" y="16"/>
                    <a:pt x="45" y="16"/>
                  </a:cubicBezTo>
                  <a:cubicBezTo>
                    <a:pt x="45" y="24"/>
                    <a:pt x="45" y="24"/>
                    <a:pt x="45" y="24"/>
                  </a:cubicBezTo>
                  <a:cubicBezTo>
                    <a:pt x="53" y="24"/>
                    <a:pt x="53" y="24"/>
                    <a:pt x="53" y="24"/>
                  </a:cubicBezTo>
                  <a:cubicBezTo>
                    <a:pt x="53" y="32"/>
                    <a:pt x="53" y="32"/>
                    <a:pt x="53" y="32"/>
                  </a:cubicBezTo>
                  <a:cubicBezTo>
                    <a:pt x="45" y="32"/>
                    <a:pt x="45" y="32"/>
                    <a:pt x="45" y="32"/>
                  </a:cubicBezTo>
                  <a:cubicBezTo>
                    <a:pt x="45" y="40"/>
                    <a:pt x="45" y="40"/>
                    <a:pt x="45" y="40"/>
                  </a:cubicBezTo>
                  <a:cubicBezTo>
                    <a:pt x="53" y="40"/>
                    <a:pt x="53" y="40"/>
                    <a:pt x="53" y="40"/>
                  </a:cubicBezTo>
                  <a:cubicBezTo>
                    <a:pt x="53" y="41"/>
                    <a:pt x="53" y="41"/>
                    <a:pt x="53" y="41"/>
                  </a:cubicBezTo>
                  <a:cubicBezTo>
                    <a:pt x="57" y="48"/>
                    <a:pt x="57" y="48"/>
                    <a:pt x="57" y="48"/>
                  </a:cubicBezTo>
                  <a:cubicBezTo>
                    <a:pt x="45" y="48"/>
                    <a:pt x="45" y="48"/>
                    <a:pt x="45" y="48"/>
                  </a:cubicBezTo>
                  <a:cubicBezTo>
                    <a:pt x="45" y="56"/>
                    <a:pt x="45" y="56"/>
                    <a:pt x="45" y="56"/>
                  </a:cubicBezTo>
                  <a:cubicBezTo>
                    <a:pt x="61" y="56"/>
                    <a:pt x="61" y="56"/>
                    <a:pt x="61" y="56"/>
                  </a:cubicBezTo>
                  <a:cubicBezTo>
                    <a:pt x="65" y="64"/>
                    <a:pt x="65" y="64"/>
                    <a:pt x="65" y="64"/>
                  </a:cubicBezTo>
                  <a:cubicBezTo>
                    <a:pt x="17" y="64"/>
                    <a:pt x="17" y="64"/>
                    <a:pt x="17" y="64"/>
                  </a:cubicBezTo>
                  <a:cubicBezTo>
                    <a:pt x="29" y="41"/>
                    <a:pt x="29" y="41"/>
                    <a:pt x="29" y="41"/>
                  </a:cubicBezTo>
                  <a:cubicBezTo>
                    <a:pt x="29" y="40"/>
                    <a:pt x="29" y="40"/>
                    <a:pt x="29" y="40"/>
                  </a:cubicBezTo>
                  <a:cubicBezTo>
                    <a:pt x="29" y="8"/>
                    <a:pt x="29" y="8"/>
                    <a:pt x="29" y="8"/>
                  </a:cubicBezTo>
                  <a:lnTo>
                    <a:pt x="53" y="8"/>
                  </a:lnTo>
                  <a:close/>
                  <a:moveTo>
                    <a:pt x="73" y="86"/>
                  </a:moveTo>
                  <a:cubicBezTo>
                    <a:pt x="72" y="87"/>
                    <a:pt x="71" y="88"/>
                    <a:pt x="69" y="88"/>
                  </a:cubicBezTo>
                  <a:cubicBezTo>
                    <a:pt x="13" y="88"/>
                    <a:pt x="13" y="88"/>
                    <a:pt x="13" y="88"/>
                  </a:cubicBezTo>
                  <a:cubicBezTo>
                    <a:pt x="12" y="88"/>
                    <a:pt x="10" y="87"/>
                    <a:pt x="9" y="86"/>
                  </a:cubicBezTo>
                  <a:cubicBezTo>
                    <a:pt x="8" y="85"/>
                    <a:pt x="8" y="84"/>
                    <a:pt x="8" y="82"/>
                  </a:cubicBezTo>
                  <a:cubicBezTo>
                    <a:pt x="8" y="81"/>
                    <a:pt x="8" y="81"/>
                    <a:pt x="8" y="80"/>
                  </a:cubicBezTo>
                  <a:cubicBezTo>
                    <a:pt x="12" y="72"/>
                    <a:pt x="12" y="72"/>
                    <a:pt x="12" y="72"/>
                  </a:cubicBezTo>
                  <a:cubicBezTo>
                    <a:pt x="70" y="72"/>
                    <a:pt x="70" y="72"/>
                    <a:pt x="70" y="72"/>
                  </a:cubicBezTo>
                  <a:cubicBezTo>
                    <a:pt x="74" y="80"/>
                    <a:pt x="74" y="80"/>
                    <a:pt x="74" y="80"/>
                  </a:cubicBezTo>
                  <a:cubicBezTo>
                    <a:pt x="74" y="81"/>
                    <a:pt x="74" y="81"/>
                    <a:pt x="74" y="82"/>
                  </a:cubicBezTo>
                  <a:cubicBezTo>
                    <a:pt x="74" y="84"/>
                    <a:pt x="74" y="85"/>
                    <a:pt x="73" y="86"/>
                  </a:cubicBezTo>
                  <a:close/>
                </a:path>
              </a:pathLst>
            </a:custGeom>
            <a:solidFill>
              <a:schemeClr val="bg1"/>
            </a:solidFill>
            <a:ln>
              <a:noFill/>
            </a:ln>
          </p:spPr>
          <p:txBody>
            <a:bodyPr vert="horz" wrap="square" lIns="91440" tIns="457200" rIns="9144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FFFFFF"/>
                    </a:gs>
                    <a:gs pos="99000">
                      <a:srgbClr val="FFFFFF"/>
                    </a:gs>
                  </a:gsLst>
                  <a:lin ang="5400000" scaled="0"/>
                </a:gradFill>
                <a:effectLst/>
                <a:uLnTx/>
                <a:uFillTx/>
                <a:latin typeface="Segoe UI"/>
                <a:ea typeface="+mn-ea"/>
                <a:cs typeface="+mn-cs"/>
              </a:endParaRPr>
            </a:p>
          </p:txBody>
        </p:sp>
      </p:grpSp>
      <p:grpSp>
        <p:nvGrpSpPr>
          <p:cNvPr id="26" name="Group 25">
            <a:extLst>
              <a:ext uri="{FF2B5EF4-FFF2-40B4-BE49-F238E27FC236}">
                <a16:creationId xmlns:a16="http://schemas.microsoft.com/office/drawing/2014/main" id="{1AE777D7-54B1-40BD-BEFB-6F645892F8EF}"/>
              </a:ext>
            </a:extLst>
          </p:cNvPr>
          <p:cNvGrpSpPr/>
          <p:nvPr/>
        </p:nvGrpSpPr>
        <p:grpSpPr>
          <a:xfrm>
            <a:off x="3676763" y="4079084"/>
            <a:ext cx="1425274" cy="914141"/>
            <a:chOff x="2242560" y="4087922"/>
            <a:chExt cx="1425274" cy="914141"/>
          </a:xfrm>
        </p:grpSpPr>
        <p:sp>
          <p:nvSpPr>
            <p:cNvPr id="121" name="Rectangle 120"/>
            <p:cNvSpPr/>
            <p:nvPr/>
          </p:nvSpPr>
          <p:spPr bwMode="auto">
            <a:xfrm>
              <a:off x="2242560" y="4087922"/>
              <a:ext cx="1425274" cy="91414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0" rIns="91440" bIns="143387" numCol="1" spcCol="0" rtlCol="0" fromWordArt="0" anchor="t" anchorCtr="0" forceAA="0" compatLnSpc="1">
              <a:prstTxWarp prst="textNoShape">
                <a:avLst/>
              </a:prstTxWarp>
              <a:noAutofit/>
            </a:bodyPr>
            <a:lstStyle/>
            <a:p>
              <a:pPr marL="0" marR="0" lvl="0" indent="0" algn="ctr" defTabSz="896042" rtl="0" eaLnBrk="1" fontAlgn="auto" latinLnBrk="0" hangingPunct="1">
                <a:lnSpc>
                  <a:spcPct val="90000"/>
                </a:lnSpc>
                <a:spcBef>
                  <a:spcPts val="0"/>
                </a:spcBef>
                <a:spcAft>
                  <a:spcPts val="0"/>
                </a:spcAft>
                <a:buClrTx/>
                <a:buSzTx/>
                <a:buFontTx/>
                <a:buNone/>
                <a:tabLst/>
                <a:defRPr/>
              </a:pPr>
              <a:r>
                <a:rPr kumimoji="0" lang="en-US" sz="1700" b="0" i="0" u="none" strike="noStrike" kern="0" cap="none" spc="0" normalizeH="0" baseline="0" noProof="0" dirty="0">
                  <a:ln>
                    <a:noFill/>
                  </a:ln>
                  <a:gradFill>
                    <a:gsLst>
                      <a:gs pos="9023">
                        <a:prstClr val="white"/>
                      </a:gs>
                      <a:gs pos="20301">
                        <a:prstClr val="white"/>
                      </a:gs>
                    </a:gsLst>
                    <a:lin ang="5400000" scaled="1"/>
                  </a:gradFill>
                  <a:effectLst/>
                  <a:uLnTx/>
                  <a:uFillTx/>
                  <a:latin typeface="Segoe UI" panose="020B0502040204020203" pitchFamily="34" charset="0"/>
                  <a:ea typeface="+mn-ea"/>
                  <a:cs typeface="Segoe UI" panose="020B0502040204020203" pitchFamily="34" charset="0"/>
                </a:rPr>
                <a:t>Enterprise Integration </a:t>
              </a:r>
            </a:p>
          </p:txBody>
        </p:sp>
        <p:sp>
          <p:nvSpPr>
            <p:cNvPr id="73" name="Freeform 29">
              <a:extLst>
                <a:ext uri="{FF2B5EF4-FFF2-40B4-BE49-F238E27FC236}">
                  <a16:creationId xmlns:a16="http://schemas.microsoft.com/office/drawing/2014/main" id="{57A3EB4A-D6A6-4E3E-94C5-EDE81E51B19B}"/>
                </a:ext>
              </a:extLst>
            </p:cNvPr>
            <p:cNvSpPr>
              <a:spLocks/>
            </p:cNvSpPr>
            <p:nvPr/>
          </p:nvSpPr>
          <p:spPr bwMode="auto">
            <a:xfrm>
              <a:off x="2857606" y="4202781"/>
              <a:ext cx="336470" cy="213431"/>
            </a:xfrm>
            <a:custGeom>
              <a:avLst/>
              <a:gdLst>
                <a:gd name="T0" fmla="*/ 184 w 268"/>
                <a:gd name="T1" fmla="*/ 42 h 170"/>
                <a:gd name="T2" fmla="*/ 184 w 268"/>
                <a:gd name="T3" fmla="*/ 25 h 170"/>
                <a:gd name="T4" fmla="*/ 168 w 268"/>
                <a:gd name="T5" fmla="*/ 25 h 170"/>
                <a:gd name="T6" fmla="*/ 100 w 268"/>
                <a:gd name="T7" fmla="*/ 25 h 170"/>
                <a:gd name="T8" fmla="*/ 100 w 268"/>
                <a:gd name="T9" fmla="*/ 17 h 170"/>
                <a:gd name="T10" fmla="*/ 100 w 268"/>
                <a:gd name="T11" fmla="*/ 0 h 170"/>
                <a:gd name="T12" fmla="*/ 84 w 268"/>
                <a:gd name="T13" fmla="*/ 0 h 170"/>
                <a:gd name="T14" fmla="*/ 0 w 268"/>
                <a:gd name="T15" fmla="*/ 0 h 170"/>
                <a:gd name="T16" fmla="*/ 0 w 268"/>
                <a:gd name="T17" fmla="*/ 17 h 170"/>
                <a:gd name="T18" fmla="*/ 84 w 268"/>
                <a:gd name="T19" fmla="*/ 17 h 170"/>
                <a:gd name="T20" fmla="*/ 84 w 268"/>
                <a:gd name="T21" fmla="*/ 51 h 170"/>
                <a:gd name="T22" fmla="*/ 0 w 268"/>
                <a:gd name="T23" fmla="*/ 51 h 170"/>
                <a:gd name="T24" fmla="*/ 0 w 268"/>
                <a:gd name="T25" fmla="*/ 68 h 170"/>
                <a:gd name="T26" fmla="*/ 84 w 268"/>
                <a:gd name="T27" fmla="*/ 68 h 170"/>
                <a:gd name="T28" fmla="*/ 100 w 268"/>
                <a:gd name="T29" fmla="*/ 68 h 170"/>
                <a:gd name="T30" fmla="*/ 100 w 268"/>
                <a:gd name="T31" fmla="*/ 51 h 170"/>
                <a:gd name="T32" fmla="*/ 100 w 268"/>
                <a:gd name="T33" fmla="*/ 42 h 170"/>
                <a:gd name="T34" fmla="*/ 168 w 268"/>
                <a:gd name="T35" fmla="*/ 42 h 170"/>
                <a:gd name="T36" fmla="*/ 168 w 268"/>
                <a:gd name="T37" fmla="*/ 128 h 170"/>
                <a:gd name="T38" fmla="*/ 100 w 268"/>
                <a:gd name="T39" fmla="*/ 128 h 170"/>
                <a:gd name="T40" fmla="*/ 100 w 268"/>
                <a:gd name="T41" fmla="*/ 119 h 170"/>
                <a:gd name="T42" fmla="*/ 100 w 268"/>
                <a:gd name="T43" fmla="*/ 102 h 170"/>
                <a:gd name="T44" fmla="*/ 84 w 268"/>
                <a:gd name="T45" fmla="*/ 102 h 170"/>
                <a:gd name="T46" fmla="*/ 0 w 268"/>
                <a:gd name="T47" fmla="*/ 102 h 170"/>
                <a:gd name="T48" fmla="*/ 0 w 268"/>
                <a:gd name="T49" fmla="*/ 119 h 170"/>
                <a:gd name="T50" fmla="*/ 84 w 268"/>
                <a:gd name="T51" fmla="*/ 119 h 170"/>
                <a:gd name="T52" fmla="*/ 84 w 268"/>
                <a:gd name="T53" fmla="*/ 153 h 170"/>
                <a:gd name="T54" fmla="*/ 0 w 268"/>
                <a:gd name="T55" fmla="*/ 153 h 170"/>
                <a:gd name="T56" fmla="*/ 0 w 268"/>
                <a:gd name="T57" fmla="*/ 170 h 170"/>
                <a:gd name="T58" fmla="*/ 84 w 268"/>
                <a:gd name="T59" fmla="*/ 170 h 170"/>
                <a:gd name="T60" fmla="*/ 100 w 268"/>
                <a:gd name="T61" fmla="*/ 170 h 170"/>
                <a:gd name="T62" fmla="*/ 100 w 268"/>
                <a:gd name="T63" fmla="*/ 153 h 170"/>
                <a:gd name="T64" fmla="*/ 100 w 268"/>
                <a:gd name="T65" fmla="*/ 145 h 170"/>
                <a:gd name="T66" fmla="*/ 168 w 268"/>
                <a:gd name="T67" fmla="*/ 145 h 170"/>
                <a:gd name="T68" fmla="*/ 184 w 268"/>
                <a:gd name="T69" fmla="*/ 145 h 170"/>
                <a:gd name="T70" fmla="*/ 184 w 268"/>
                <a:gd name="T71" fmla="*/ 128 h 170"/>
                <a:gd name="T72" fmla="*/ 184 w 268"/>
                <a:gd name="T73" fmla="*/ 94 h 170"/>
                <a:gd name="T74" fmla="*/ 268 w 268"/>
                <a:gd name="T75" fmla="*/ 94 h 170"/>
                <a:gd name="T76" fmla="*/ 268 w 268"/>
                <a:gd name="T77" fmla="*/ 77 h 170"/>
                <a:gd name="T78" fmla="*/ 184 w 268"/>
                <a:gd name="T79" fmla="*/ 77 h 170"/>
                <a:gd name="T80" fmla="*/ 184 w 268"/>
                <a:gd name="T81" fmla="*/ 4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68" h="170">
                  <a:moveTo>
                    <a:pt x="184" y="42"/>
                  </a:moveTo>
                  <a:lnTo>
                    <a:pt x="184" y="25"/>
                  </a:lnTo>
                  <a:lnTo>
                    <a:pt x="168" y="25"/>
                  </a:lnTo>
                  <a:lnTo>
                    <a:pt x="100" y="25"/>
                  </a:lnTo>
                  <a:lnTo>
                    <a:pt x="100" y="17"/>
                  </a:lnTo>
                  <a:lnTo>
                    <a:pt x="100" y="0"/>
                  </a:lnTo>
                  <a:lnTo>
                    <a:pt x="84" y="0"/>
                  </a:lnTo>
                  <a:lnTo>
                    <a:pt x="0" y="0"/>
                  </a:lnTo>
                  <a:lnTo>
                    <a:pt x="0" y="17"/>
                  </a:lnTo>
                  <a:lnTo>
                    <a:pt x="84" y="17"/>
                  </a:lnTo>
                  <a:lnTo>
                    <a:pt x="84" y="51"/>
                  </a:lnTo>
                  <a:lnTo>
                    <a:pt x="0" y="51"/>
                  </a:lnTo>
                  <a:lnTo>
                    <a:pt x="0" y="68"/>
                  </a:lnTo>
                  <a:lnTo>
                    <a:pt x="84" y="68"/>
                  </a:lnTo>
                  <a:lnTo>
                    <a:pt x="100" y="68"/>
                  </a:lnTo>
                  <a:lnTo>
                    <a:pt x="100" y="51"/>
                  </a:lnTo>
                  <a:lnTo>
                    <a:pt x="100" y="42"/>
                  </a:lnTo>
                  <a:lnTo>
                    <a:pt x="168" y="42"/>
                  </a:lnTo>
                  <a:lnTo>
                    <a:pt x="168" y="128"/>
                  </a:lnTo>
                  <a:lnTo>
                    <a:pt x="100" y="128"/>
                  </a:lnTo>
                  <a:lnTo>
                    <a:pt x="100" y="119"/>
                  </a:lnTo>
                  <a:lnTo>
                    <a:pt x="100" y="102"/>
                  </a:lnTo>
                  <a:lnTo>
                    <a:pt x="84" y="102"/>
                  </a:lnTo>
                  <a:lnTo>
                    <a:pt x="0" y="102"/>
                  </a:lnTo>
                  <a:lnTo>
                    <a:pt x="0" y="119"/>
                  </a:lnTo>
                  <a:lnTo>
                    <a:pt x="84" y="119"/>
                  </a:lnTo>
                  <a:lnTo>
                    <a:pt x="84" y="153"/>
                  </a:lnTo>
                  <a:lnTo>
                    <a:pt x="0" y="153"/>
                  </a:lnTo>
                  <a:lnTo>
                    <a:pt x="0" y="170"/>
                  </a:lnTo>
                  <a:lnTo>
                    <a:pt x="84" y="170"/>
                  </a:lnTo>
                  <a:lnTo>
                    <a:pt x="100" y="170"/>
                  </a:lnTo>
                  <a:lnTo>
                    <a:pt x="100" y="153"/>
                  </a:lnTo>
                  <a:lnTo>
                    <a:pt x="100" y="145"/>
                  </a:lnTo>
                  <a:lnTo>
                    <a:pt x="168" y="145"/>
                  </a:lnTo>
                  <a:lnTo>
                    <a:pt x="184" y="145"/>
                  </a:lnTo>
                  <a:lnTo>
                    <a:pt x="184" y="128"/>
                  </a:lnTo>
                  <a:lnTo>
                    <a:pt x="184" y="94"/>
                  </a:lnTo>
                  <a:lnTo>
                    <a:pt x="268" y="94"/>
                  </a:lnTo>
                  <a:lnTo>
                    <a:pt x="268" y="77"/>
                  </a:lnTo>
                  <a:lnTo>
                    <a:pt x="184" y="77"/>
                  </a:lnTo>
                  <a:lnTo>
                    <a:pt x="184" y="42"/>
                  </a:lnTo>
                  <a:close/>
                </a:path>
              </a:pathLst>
            </a:custGeom>
            <a:solidFill>
              <a:schemeClr val="bg1"/>
            </a:solidFill>
            <a:ln>
              <a:noFill/>
            </a:ln>
          </p:spPr>
          <p:txBody>
            <a:bodyPr vert="horz" wrap="square" lIns="91440" tIns="457200" rIns="9144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FFFFFF"/>
                    </a:gs>
                    <a:gs pos="99000">
                      <a:srgbClr val="FFFFFF"/>
                    </a:gs>
                  </a:gsLst>
                  <a:lin ang="5400000" scaled="0"/>
                </a:gradFill>
                <a:effectLst/>
                <a:uLnTx/>
                <a:uFillTx/>
                <a:latin typeface="Segoe UI"/>
                <a:ea typeface="+mn-ea"/>
                <a:cs typeface="+mn-cs"/>
              </a:endParaRPr>
            </a:p>
          </p:txBody>
        </p:sp>
      </p:grpSp>
      <p:sp>
        <p:nvSpPr>
          <p:cNvPr id="68" name="Rectangle 67">
            <a:extLst>
              <a:ext uri="{FF2B5EF4-FFF2-40B4-BE49-F238E27FC236}">
                <a16:creationId xmlns:a16="http://schemas.microsoft.com/office/drawing/2014/main" id="{D079E031-07FB-49C1-A313-C0D62461A779}"/>
              </a:ext>
            </a:extLst>
          </p:cNvPr>
          <p:cNvSpPr/>
          <p:nvPr/>
        </p:nvSpPr>
        <p:spPr bwMode="auto">
          <a:xfrm>
            <a:off x="2187143" y="4079084"/>
            <a:ext cx="1425274" cy="91414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0" rIns="91440" bIns="143387" numCol="1" spcCol="0" rtlCol="0" fromWordArt="0" anchor="t" anchorCtr="0" forceAA="0" compatLnSpc="1">
            <a:prstTxWarp prst="textNoShape">
              <a:avLst/>
            </a:prstTxWarp>
            <a:noAutofit/>
          </a:bodyPr>
          <a:lstStyle/>
          <a:p>
            <a:pPr marL="0" marR="0" lvl="0" indent="0" algn="ctr" defTabSz="896042" rtl="0" eaLnBrk="1" fontAlgn="auto" latinLnBrk="0" hangingPunct="1">
              <a:lnSpc>
                <a:spcPct val="90000"/>
              </a:lnSpc>
              <a:spcBef>
                <a:spcPts val="0"/>
              </a:spcBef>
              <a:spcAft>
                <a:spcPts val="0"/>
              </a:spcAft>
              <a:buClrTx/>
              <a:buSzTx/>
              <a:buFontTx/>
              <a:buNone/>
              <a:tabLst/>
              <a:defRPr/>
            </a:pPr>
            <a:r>
              <a:rPr kumimoji="0" lang="en-US" sz="1700" b="0" i="0" u="none" strike="noStrike" kern="0" cap="none" spc="0" normalizeH="0" baseline="0" noProof="0" dirty="0">
                <a:ln>
                  <a:noFill/>
                </a:ln>
                <a:gradFill>
                  <a:gsLst>
                    <a:gs pos="9023">
                      <a:prstClr val="white"/>
                    </a:gs>
                    <a:gs pos="20301">
                      <a:prstClr val="white"/>
                    </a:gs>
                  </a:gsLst>
                  <a:lin ang="5400000" scaled="1"/>
                </a:gradFill>
                <a:effectLst/>
                <a:uLnTx/>
                <a:uFillTx/>
                <a:latin typeface="Segoe UI" panose="020B0502040204020203" pitchFamily="34" charset="0"/>
                <a:ea typeface="+mn-ea"/>
                <a:cs typeface="Segoe UI" panose="020B0502040204020203" pitchFamily="34" charset="0"/>
              </a:rPr>
              <a:t>IDE</a:t>
            </a:r>
          </a:p>
        </p:txBody>
      </p:sp>
      <p:sp>
        <p:nvSpPr>
          <p:cNvPr id="71" name="Rectangle 70">
            <a:extLst>
              <a:ext uri="{FF2B5EF4-FFF2-40B4-BE49-F238E27FC236}">
                <a16:creationId xmlns:a16="http://schemas.microsoft.com/office/drawing/2014/main" id="{68A7BCEB-2FC9-4996-9AFC-8AE1C16A060B}"/>
              </a:ext>
            </a:extLst>
          </p:cNvPr>
          <p:cNvSpPr/>
          <p:nvPr/>
        </p:nvSpPr>
        <p:spPr bwMode="auto">
          <a:xfrm>
            <a:off x="9713062" y="4079084"/>
            <a:ext cx="1425274" cy="91414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0" rIns="91440" bIns="143387" numCol="1" spcCol="0" rtlCol="0" fromWordArt="0" anchor="t" anchorCtr="0" forceAA="0" compatLnSpc="1">
            <a:prstTxWarp prst="textNoShape">
              <a:avLst/>
            </a:prstTxWarp>
            <a:noAutofit/>
          </a:bodyPr>
          <a:lstStyle/>
          <a:p>
            <a:pPr marL="0" marR="0" lvl="0" indent="0" algn="ctr" defTabSz="896042" rtl="0" eaLnBrk="1" fontAlgn="auto" latinLnBrk="0" hangingPunct="1">
              <a:lnSpc>
                <a:spcPct val="90000"/>
              </a:lnSpc>
              <a:spcBef>
                <a:spcPts val="0"/>
              </a:spcBef>
              <a:spcAft>
                <a:spcPts val="0"/>
              </a:spcAft>
              <a:buClrTx/>
              <a:buSzTx/>
              <a:buFontTx/>
              <a:buNone/>
              <a:tabLst/>
              <a:defRPr/>
            </a:pPr>
            <a:r>
              <a:rPr kumimoji="0" lang="en-US" sz="1700" b="0" i="0" u="none" strike="noStrike" kern="0" cap="none" spc="0" normalizeH="0" baseline="0" noProof="0" dirty="0">
                <a:ln>
                  <a:noFill/>
                </a:ln>
                <a:gradFill>
                  <a:gsLst>
                    <a:gs pos="9023">
                      <a:prstClr val="white"/>
                    </a:gs>
                    <a:gs pos="20301">
                      <a:prstClr val="white"/>
                    </a:gs>
                  </a:gsLst>
                  <a:lin ang="5400000" scaled="1"/>
                </a:gradFill>
                <a:effectLst/>
                <a:uLnTx/>
                <a:uFillTx/>
                <a:latin typeface="Segoe UI" panose="020B0502040204020203" pitchFamily="34" charset="0"/>
                <a:ea typeface="+mn-ea"/>
                <a:cs typeface="Segoe UI" panose="020B0502040204020203" pitchFamily="34" charset="0"/>
              </a:rPr>
              <a:t>Application Insights</a:t>
            </a:r>
          </a:p>
        </p:txBody>
      </p:sp>
      <p:grpSp>
        <p:nvGrpSpPr>
          <p:cNvPr id="74" name="Group 73">
            <a:extLst>
              <a:ext uri="{FF2B5EF4-FFF2-40B4-BE49-F238E27FC236}">
                <a16:creationId xmlns:a16="http://schemas.microsoft.com/office/drawing/2014/main" id="{38F7931D-5F0F-486B-A449-643D280244A1}"/>
              </a:ext>
            </a:extLst>
          </p:cNvPr>
          <p:cNvGrpSpPr>
            <a:grpSpLocks noChangeAspect="1"/>
          </p:cNvGrpSpPr>
          <p:nvPr/>
        </p:nvGrpSpPr>
        <p:grpSpPr>
          <a:xfrm>
            <a:off x="10263304" y="4193943"/>
            <a:ext cx="324789" cy="295445"/>
            <a:chOff x="4048125" y="3987800"/>
            <a:chExt cx="773113" cy="703263"/>
          </a:xfrm>
          <a:solidFill>
            <a:schemeClr val="bg1"/>
          </a:solidFill>
        </p:grpSpPr>
        <p:sp>
          <p:nvSpPr>
            <p:cNvPr id="77" name="Freeform 20">
              <a:extLst>
                <a:ext uri="{FF2B5EF4-FFF2-40B4-BE49-F238E27FC236}">
                  <a16:creationId xmlns:a16="http://schemas.microsoft.com/office/drawing/2014/main" id="{E61ADFF6-B13C-4543-B5BC-45EDCAD0D20C}"/>
                </a:ext>
              </a:extLst>
            </p:cNvPr>
            <p:cNvSpPr>
              <a:spLocks/>
            </p:cNvSpPr>
            <p:nvPr/>
          </p:nvSpPr>
          <p:spPr bwMode="auto">
            <a:xfrm>
              <a:off x="4278313" y="4595813"/>
              <a:ext cx="311150" cy="69850"/>
            </a:xfrm>
            <a:custGeom>
              <a:avLst/>
              <a:gdLst>
                <a:gd name="T0" fmla="*/ 0 w 152"/>
                <a:gd name="T1" fmla="*/ 34 h 34"/>
                <a:gd name="T2" fmla="*/ 152 w 152"/>
                <a:gd name="T3" fmla="*/ 34 h 34"/>
                <a:gd name="T4" fmla="*/ 131 w 152"/>
                <a:gd name="T5" fmla="*/ 0 h 34"/>
                <a:gd name="T6" fmla="*/ 21 w 152"/>
                <a:gd name="T7" fmla="*/ 0 h 34"/>
                <a:gd name="T8" fmla="*/ 0 w 152"/>
                <a:gd name="T9" fmla="*/ 34 h 34"/>
              </a:gdLst>
              <a:ahLst/>
              <a:cxnLst>
                <a:cxn ang="0">
                  <a:pos x="T0" y="T1"/>
                </a:cxn>
                <a:cxn ang="0">
                  <a:pos x="T2" y="T3"/>
                </a:cxn>
                <a:cxn ang="0">
                  <a:pos x="T4" y="T5"/>
                </a:cxn>
                <a:cxn ang="0">
                  <a:pos x="T6" y="T7"/>
                </a:cxn>
                <a:cxn ang="0">
                  <a:pos x="T8" y="T9"/>
                </a:cxn>
              </a:cxnLst>
              <a:rect l="0" t="0" r="r" b="b"/>
              <a:pathLst>
                <a:path w="152" h="34">
                  <a:moveTo>
                    <a:pt x="0" y="34"/>
                  </a:moveTo>
                  <a:cubicBezTo>
                    <a:pt x="152" y="34"/>
                    <a:pt x="152" y="34"/>
                    <a:pt x="152" y="34"/>
                  </a:cubicBezTo>
                  <a:cubicBezTo>
                    <a:pt x="128" y="27"/>
                    <a:pt x="122" y="10"/>
                    <a:pt x="131" y="0"/>
                  </a:cubicBezTo>
                  <a:cubicBezTo>
                    <a:pt x="21" y="0"/>
                    <a:pt x="21" y="0"/>
                    <a:pt x="21" y="0"/>
                  </a:cubicBezTo>
                  <a:cubicBezTo>
                    <a:pt x="30" y="10"/>
                    <a:pt x="24" y="27"/>
                    <a:pt x="0"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86">
                <a:defRPr/>
              </a:pPr>
              <a:endParaRPr lang="en-US" sz="1730" dirty="0">
                <a:gradFill>
                  <a:gsLst>
                    <a:gs pos="0">
                      <a:srgbClr val="353535"/>
                    </a:gs>
                    <a:gs pos="100000">
                      <a:srgbClr val="353535"/>
                    </a:gs>
                  </a:gsLst>
                  <a:lin ang="5400000" scaled="0"/>
                </a:gradFill>
                <a:latin typeface="Segoe UI"/>
              </a:endParaRPr>
            </a:p>
          </p:txBody>
        </p:sp>
        <p:sp>
          <p:nvSpPr>
            <p:cNvPr id="78" name="Freeform 21">
              <a:extLst>
                <a:ext uri="{FF2B5EF4-FFF2-40B4-BE49-F238E27FC236}">
                  <a16:creationId xmlns:a16="http://schemas.microsoft.com/office/drawing/2014/main" id="{29BC479A-0DE0-4567-8550-F65B49D4F179}"/>
                </a:ext>
              </a:extLst>
            </p:cNvPr>
            <p:cNvSpPr>
              <a:spLocks noEditPoints="1"/>
            </p:cNvSpPr>
            <p:nvPr/>
          </p:nvSpPr>
          <p:spPr bwMode="auto">
            <a:xfrm>
              <a:off x="4048125" y="3987800"/>
              <a:ext cx="773113" cy="584200"/>
            </a:xfrm>
            <a:custGeom>
              <a:avLst/>
              <a:gdLst>
                <a:gd name="T0" fmla="*/ 358 w 378"/>
                <a:gd name="T1" fmla="*/ 0 h 285"/>
                <a:gd name="T2" fmla="*/ 20 w 378"/>
                <a:gd name="T3" fmla="*/ 0 h 285"/>
                <a:gd name="T4" fmla="*/ 0 w 378"/>
                <a:gd name="T5" fmla="*/ 20 h 285"/>
                <a:gd name="T6" fmla="*/ 0 w 378"/>
                <a:gd name="T7" fmla="*/ 265 h 285"/>
                <a:gd name="T8" fmla="*/ 20 w 378"/>
                <a:gd name="T9" fmla="*/ 285 h 285"/>
                <a:gd name="T10" fmla="*/ 358 w 378"/>
                <a:gd name="T11" fmla="*/ 285 h 285"/>
                <a:gd name="T12" fmla="*/ 378 w 378"/>
                <a:gd name="T13" fmla="*/ 265 h 285"/>
                <a:gd name="T14" fmla="*/ 378 w 378"/>
                <a:gd name="T15" fmla="*/ 20 h 285"/>
                <a:gd name="T16" fmla="*/ 358 w 378"/>
                <a:gd name="T17" fmla="*/ 0 h 285"/>
                <a:gd name="T18" fmla="*/ 189 w 378"/>
                <a:gd name="T19" fmla="*/ 273 h 285"/>
                <a:gd name="T20" fmla="*/ 177 w 378"/>
                <a:gd name="T21" fmla="*/ 261 h 285"/>
                <a:gd name="T22" fmla="*/ 189 w 378"/>
                <a:gd name="T23" fmla="*/ 249 h 285"/>
                <a:gd name="T24" fmla="*/ 201 w 378"/>
                <a:gd name="T25" fmla="*/ 261 h 285"/>
                <a:gd name="T26" fmla="*/ 189 w 378"/>
                <a:gd name="T27" fmla="*/ 273 h 285"/>
                <a:gd name="T28" fmla="*/ 348 w 378"/>
                <a:gd name="T29" fmla="*/ 234 h 285"/>
                <a:gd name="T30" fmla="*/ 344 w 378"/>
                <a:gd name="T31" fmla="*/ 238 h 285"/>
                <a:gd name="T32" fmla="*/ 34 w 378"/>
                <a:gd name="T33" fmla="*/ 238 h 285"/>
                <a:gd name="T34" fmla="*/ 30 w 378"/>
                <a:gd name="T35" fmla="*/ 234 h 285"/>
                <a:gd name="T36" fmla="*/ 30 w 378"/>
                <a:gd name="T37" fmla="*/ 33 h 285"/>
                <a:gd name="T38" fmla="*/ 34 w 378"/>
                <a:gd name="T39" fmla="*/ 29 h 285"/>
                <a:gd name="T40" fmla="*/ 344 w 378"/>
                <a:gd name="T41" fmla="*/ 29 h 285"/>
                <a:gd name="T42" fmla="*/ 348 w 378"/>
                <a:gd name="T43" fmla="*/ 33 h 285"/>
                <a:gd name="T44" fmla="*/ 348 w 378"/>
                <a:gd name="T45" fmla="*/ 234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8" h="285">
                  <a:moveTo>
                    <a:pt x="358" y="0"/>
                  </a:moveTo>
                  <a:cubicBezTo>
                    <a:pt x="20" y="0"/>
                    <a:pt x="20" y="0"/>
                    <a:pt x="20" y="0"/>
                  </a:cubicBezTo>
                  <a:cubicBezTo>
                    <a:pt x="9" y="0"/>
                    <a:pt x="0" y="9"/>
                    <a:pt x="0" y="20"/>
                  </a:cubicBezTo>
                  <a:cubicBezTo>
                    <a:pt x="0" y="265"/>
                    <a:pt x="0" y="265"/>
                    <a:pt x="0" y="265"/>
                  </a:cubicBezTo>
                  <a:cubicBezTo>
                    <a:pt x="0" y="276"/>
                    <a:pt x="9" y="285"/>
                    <a:pt x="20" y="285"/>
                  </a:cubicBezTo>
                  <a:cubicBezTo>
                    <a:pt x="358" y="285"/>
                    <a:pt x="358" y="285"/>
                    <a:pt x="358" y="285"/>
                  </a:cubicBezTo>
                  <a:cubicBezTo>
                    <a:pt x="369" y="285"/>
                    <a:pt x="378" y="276"/>
                    <a:pt x="378" y="265"/>
                  </a:cubicBezTo>
                  <a:cubicBezTo>
                    <a:pt x="378" y="20"/>
                    <a:pt x="378" y="20"/>
                    <a:pt x="378" y="20"/>
                  </a:cubicBezTo>
                  <a:cubicBezTo>
                    <a:pt x="378" y="9"/>
                    <a:pt x="369" y="0"/>
                    <a:pt x="358" y="0"/>
                  </a:cubicBezTo>
                  <a:close/>
                  <a:moveTo>
                    <a:pt x="189" y="273"/>
                  </a:moveTo>
                  <a:cubicBezTo>
                    <a:pt x="182" y="273"/>
                    <a:pt x="177" y="268"/>
                    <a:pt x="177" y="261"/>
                  </a:cubicBezTo>
                  <a:cubicBezTo>
                    <a:pt x="177" y="254"/>
                    <a:pt x="182" y="249"/>
                    <a:pt x="189" y="249"/>
                  </a:cubicBezTo>
                  <a:cubicBezTo>
                    <a:pt x="196" y="249"/>
                    <a:pt x="201" y="254"/>
                    <a:pt x="201" y="261"/>
                  </a:cubicBezTo>
                  <a:cubicBezTo>
                    <a:pt x="201" y="268"/>
                    <a:pt x="196" y="273"/>
                    <a:pt x="189" y="273"/>
                  </a:cubicBezTo>
                  <a:close/>
                  <a:moveTo>
                    <a:pt x="348" y="234"/>
                  </a:moveTo>
                  <a:cubicBezTo>
                    <a:pt x="348" y="236"/>
                    <a:pt x="346" y="238"/>
                    <a:pt x="344" y="238"/>
                  </a:cubicBezTo>
                  <a:cubicBezTo>
                    <a:pt x="34" y="238"/>
                    <a:pt x="34" y="238"/>
                    <a:pt x="34" y="238"/>
                  </a:cubicBezTo>
                  <a:cubicBezTo>
                    <a:pt x="32" y="238"/>
                    <a:pt x="30" y="236"/>
                    <a:pt x="30" y="234"/>
                  </a:cubicBezTo>
                  <a:cubicBezTo>
                    <a:pt x="30" y="33"/>
                    <a:pt x="30" y="33"/>
                    <a:pt x="30" y="33"/>
                  </a:cubicBezTo>
                  <a:cubicBezTo>
                    <a:pt x="30" y="31"/>
                    <a:pt x="32" y="29"/>
                    <a:pt x="34" y="29"/>
                  </a:cubicBezTo>
                  <a:cubicBezTo>
                    <a:pt x="344" y="29"/>
                    <a:pt x="344" y="29"/>
                    <a:pt x="344" y="29"/>
                  </a:cubicBezTo>
                  <a:cubicBezTo>
                    <a:pt x="346" y="29"/>
                    <a:pt x="348" y="31"/>
                    <a:pt x="348" y="33"/>
                  </a:cubicBezTo>
                  <a:lnTo>
                    <a:pt x="348" y="2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86">
                <a:defRPr/>
              </a:pPr>
              <a:endParaRPr lang="en-US" sz="1730">
                <a:gradFill>
                  <a:gsLst>
                    <a:gs pos="0">
                      <a:srgbClr val="353535"/>
                    </a:gs>
                    <a:gs pos="100000">
                      <a:srgbClr val="353535"/>
                    </a:gs>
                  </a:gsLst>
                  <a:lin ang="5400000" scaled="0"/>
                </a:gradFill>
                <a:latin typeface="Segoe UI"/>
              </a:endParaRPr>
            </a:p>
          </p:txBody>
        </p:sp>
        <p:sp>
          <p:nvSpPr>
            <p:cNvPr id="79" name="Freeform 22">
              <a:extLst>
                <a:ext uri="{FF2B5EF4-FFF2-40B4-BE49-F238E27FC236}">
                  <a16:creationId xmlns:a16="http://schemas.microsoft.com/office/drawing/2014/main" id="{8E555C97-FE78-45D2-A29A-6E8F843991F8}"/>
                </a:ext>
              </a:extLst>
            </p:cNvPr>
            <p:cNvSpPr>
              <a:spLocks/>
            </p:cNvSpPr>
            <p:nvPr/>
          </p:nvSpPr>
          <p:spPr bwMode="auto">
            <a:xfrm>
              <a:off x="4167188" y="4140200"/>
              <a:ext cx="533400" cy="258762"/>
            </a:xfrm>
            <a:custGeom>
              <a:avLst/>
              <a:gdLst>
                <a:gd name="T0" fmla="*/ 257 w 261"/>
                <a:gd name="T1" fmla="*/ 3 h 127"/>
                <a:gd name="T2" fmla="*/ 246 w 261"/>
                <a:gd name="T3" fmla="*/ 4 h 127"/>
                <a:gd name="T4" fmla="*/ 193 w 261"/>
                <a:gd name="T5" fmla="*/ 71 h 127"/>
                <a:gd name="T6" fmla="*/ 141 w 261"/>
                <a:gd name="T7" fmla="*/ 30 h 127"/>
                <a:gd name="T8" fmla="*/ 135 w 261"/>
                <a:gd name="T9" fmla="*/ 29 h 127"/>
                <a:gd name="T10" fmla="*/ 129 w 261"/>
                <a:gd name="T11" fmla="*/ 32 h 127"/>
                <a:gd name="T12" fmla="*/ 90 w 261"/>
                <a:gd name="T13" fmla="*/ 82 h 127"/>
                <a:gd name="T14" fmla="*/ 63 w 261"/>
                <a:gd name="T15" fmla="*/ 58 h 127"/>
                <a:gd name="T16" fmla="*/ 57 w 261"/>
                <a:gd name="T17" fmla="*/ 56 h 127"/>
                <a:gd name="T18" fmla="*/ 52 w 261"/>
                <a:gd name="T19" fmla="*/ 58 h 127"/>
                <a:gd name="T20" fmla="*/ 3 w 261"/>
                <a:gd name="T21" fmla="*/ 114 h 127"/>
                <a:gd name="T22" fmla="*/ 3 w 261"/>
                <a:gd name="T23" fmla="*/ 125 h 127"/>
                <a:gd name="T24" fmla="*/ 9 w 261"/>
                <a:gd name="T25" fmla="*/ 127 h 127"/>
                <a:gd name="T26" fmla="*/ 15 w 261"/>
                <a:gd name="T27" fmla="*/ 125 h 127"/>
                <a:gd name="T28" fmla="*/ 58 w 261"/>
                <a:gd name="T29" fmla="*/ 75 h 127"/>
                <a:gd name="T30" fmla="*/ 86 w 261"/>
                <a:gd name="T31" fmla="*/ 100 h 127"/>
                <a:gd name="T32" fmla="*/ 92 w 261"/>
                <a:gd name="T33" fmla="*/ 102 h 127"/>
                <a:gd name="T34" fmla="*/ 98 w 261"/>
                <a:gd name="T35" fmla="*/ 99 h 127"/>
                <a:gd name="T36" fmla="*/ 137 w 261"/>
                <a:gd name="T37" fmla="*/ 48 h 127"/>
                <a:gd name="T38" fmla="*/ 189 w 261"/>
                <a:gd name="T39" fmla="*/ 88 h 127"/>
                <a:gd name="T40" fmla="*/ 200 w 261"/>
                <a:gd name="T41" fmla="*/ 87 h 127"/>
                <a:gd name="T42" fmla="*/ 258 w 261"/>
                <a:gd name="T43" fmla="*/ 14 h 127"/>
                <a:gd name="T44" fmla="*/ 257 w 261"/>
                <a:gd name="T45" fmla="*/ 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1" h="127">
                  <a:moveTo>
                    <a:pt x="257" y="3"/>
                  </a:moveTo>
                  <a:cubicBezTo>
                    <a:pt x="254" y="0"/>
                    <a:pt x="249" y="1"/>
                    <a:pt x="246" y="4"/>
                  </a:cubicBezTo>
                  <a:cubicBezTo>
                    <a:pt x="193" y="71"/>
                    <a:pt x="193" y="71"/>
                    <a:pt x="193" y="71"/>
                  </a:cubicBezTo>
                  <a:cubicBezTo>
                    <a:pt x="141" y="30"/>
                    <a:pt x="141" y="30"/>
                    <a:pt x="141" y="30"/>
                  </a:cubicBezTo>
                  <a:cubicBezTo>
                    <a:pt x="139" y="29"/>
                    <a:pt x="137" y="28"/>
                    <a:pt x="135" y="29"/>
                  </a:cubicBezTo>
                  <a:cubicBezTo>
                    <a:pt x="133" y="29"/>
                    <a:pt x="131" y="30"/>
                    <a:pt x="129" y="32"/>
                  </a:cubicBezTo>
                  <a:cubicBezTo>
                    <a:pt x="90" y="82"/>
                    <a:pt x="90" y="82"/>
                    <a:pt x="90" y="82"/>
                  </a:cubicBezTo>
                  <a:cubicBezTo>
                    <a:pt x="63" y="58"/>
                    <a:pt x="63" y="58"/>
                    <a:pt x="63" y="58"/>
                  </a:cubicBezTo>
                  <a:cubicBezTo>
                    <a:pt x="61" y="56"/>
                    <a:pt x="59" y="55"/>
                    <a:pt x="57" y="56"/>
                  </a:cubicBezTo>
                  <a:cubicBezTo>
                    <a:pt x="55" y="56"/>
                    <a:pt x="53" y="57"/>
                    <a:pt x="52" y="58"/>
                  </a:cubicBezTo>
                  <a:cubicBezTo>
                    <a:pt x="3" y="114"/>
                    <a:pt x="3" y="114"/>
                    <a:pt x="3" y="114"/>
                  </a:cubicBezTo>
                  <a:cubicBezTo>
                    <a:pt x="0" y="117"/>
                    <a:pt x="0" y="123"/>
                    <a:pt x="3" y="125"/>
                  </a:cubicBezTo>
                  <a:cubicBezTo>
                    <a:pt x="5" y="127"/>
                    <a:pt x="7" y="127"/>
                    <a:pt x="9" y="127"/>
                  </a:cubicBezTo>
                  <a:cubicBezTo>
                    <a:pt x="11" y="127"/>
                    <a:pt x="13" y="127"/>
                    <a:pt x="15" y="125"/>
                  </a:cubicBezTo>
                  <a:cubicBezTo>
                    <a:pt x="58" y="75"/>
                    <a:pt x="58" y="75"/>
                    <a:pt x="58" y="75"/>
                  </a:cubicBezTo>
                  <a:cubicBezTo>
                    <a:pt x="86" y="100"/>
                    <a:pt x="86" y="100"/>
                    <a:pt x="86" y="100"/>
                  </a:cubicBezTo>
                  <a:cubicBezTo>
                    <a:pt x="88" y="101"/>
                    <a:pt x="90" y="102"/>
                    <a:pt x="92" y="102"/>
                  </a:cubicBezTo>
                  <a:cubicBezTo>
                    <a:pt x="94" y="101"/>
                    <a:pt x="96" y="100"/>
                    <a:pt x="98" y="99"/>
                  </a:cubicBezTo>
                  <a:cubicBezTo>
                    <a:pt x="137" y="48"/>
                    <a:pt x="137" y="48"/>
                    <a:pt x="137" y="48"/>
                  </a:cubicBezTo>
                  <a:cubicBezTo>
                    <a:pt x="189" y="88"/>
                    <a:pt x="189" y="88"/>
                    <a:pt x="189" y="88"/>
                  </a:cubicBezTo>
                  <a:cubicBezTo>
                    <a:pt x="192" y="91"/>
                    <a:pt x="197" y="90"/>
                    <a:pt x="200" y="87"/>
                  </a:cubicBezTo>
                  <a:cubicBezTo>
                    <a:pt x="258" y="14"/>
                    <a:pt x="258" y="14"/>
                    <a:pt x="258" y="14"/>
                  </a:cubicBezTo>
                  <a:cubicBezTo>
                    <a:pt x="261" y="11"/>
                    <a:pt x="261" y="6"/>
                    <a:pt x="25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86">
                <a:defRPr/>
              </a:pPr>
              <a:endParaRPr lang="en-US" sz="1730">
                <a:gradFill>
                  <a:gsLst>
                    <a:gs pos="0">
                      <a:srgbClr val="353535"/>
                    </a:gs>
                    <a:gs pos="100000">
                      <a:srgbClr val="353535"/>
                    </a:gs>
                  </a:gsLst>
                  <a:lin ang="5400000" scaled="0"/>
                </a:gradFill>
                <a:latin typeface="Segoe UI"/>
              </a:endParaRPr>
            </a:p>
          </p:txBody>
        </p:sp>
        <p:sp>
          <p:nvSpPr>
            <p:cNvPr id="80" name="Rectangle 23">
              <a:extLst>
                <a:ext uri="{FF2B5EF4-FFF2-40B4-BE49-F238E27FC236}">
                  <a16:creationId xmlns:a16="http://schemas.microsoft.com/office/drawing/2014/main" id="{0D849223-52CA-4FA6-A958-7DBF027F1F73}"/>
                </a:ext>
              </a:extLst>
            </p:cNvPr>
            <p:cNvSpPr>
              <a:spLocks noChangeArrowheads="1"/>
            </p:cNvSpPr>
            <p:nvPr/>
          </p:nvSpPr>
          <p:spPr bwMode="auto">
            <a:xfrm>
              <a:off x="4278313" y="4665663"/>
              <a:ext cx="311150"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86">
                <a:defRPr/>
              </a:pPr>
              <a:endParaRPr lang="en-US" sz="1730" dirty="0">
                <a:gradFill>
                  <a:gsLst>
                    <a:gs pos="0">
                      <a:srgbClr val="353535"/>
                    </a:gs>
                    <a:gs pos="100000">
                      <a:srgbClr val="353535"/>
                    </a:gs>
                  </a:gsLst>
                  <a:lin ang="5400000" scaled="0"/>
                </a:gradFill>
                <a:latin typeface="Segoe UI"/>
              </a:endParaRPr>
            </a:p>
          </p:txBody>
        </p:sp>
      </p:grpSp>
      <p:sp>
        <p:nvSpPr>
          <p:cNvPr id="81" name="Freeform 13">
            <a:extLst>
              <a:ext uri="{FF2B5EF4-FFF2-40B4-BE49-F238E27FC236}">
                <a16:creationId xmlns:a16="http://schemas.microsoft.com/office/drawing/2014/main" id="{13AF232E-1499-4B6F-821E-837BC76E0EA7}"/>
              </a:ext>
            </a:extLst>
          </p:cNvPr>
          <p:cNvSpPr>
            <a:spLocks noChangeAspect="1" noEditPoints="1"/>
          </p:cNvSpPr>
          <p:nvPr/>
        </p:nvSpPr>
        <p:spPr bwMode="auto">
          <a:xfrm>
            <a:off x="2760680" y="4167938"/>
            <a:ext cx="278200" cy="310744"/>
          </a:xfrm>
          <a:custGeom>
            <a:avLst/>
            <a:gdLst>
              <a:gd name="T0" fmla="*/ 115 w 136"/>
              <a:gd name="T1" fmla="*/ 87 h 152"/>
              <a:gd name="T2" fmla="*/ 34 w 136"/>
              <a:gd name="T3" fmla="*/ 76 h 152"/>
              <a:gd name="T4" fmla="*/ 19 w 136"/>
              <a:gd name="T5" fmla="*/ 122 h 152"/>
              <a:gd name="T6" fmla="*/ 8 w 136"/>
              <a:gd name="T7" fmla="*/ 152 h 152"/>
              <a:gd name="T8" fmla="*/ 59 w 136"/>
              <a:gd name="T9" fmla="*/ 152 h 152"/>
              <a:gd name="T10" fmla="*/ 67 w 136"/>
              <a:gd name="T11" fmla="*/ 152 h 152"/>
              <a:gd name="T12" fmla="*/ 92 w 136"/>
              <a:gd name="T13" fmla="*/ 144 h 152"/>
              <a:gd name="T14" fmla="*/ 83 w 136"/>
              <a:gd name="T15" fmla="*/ 137 h 152"/>
              <a:gd name="T16" fmla="*/ 100 w 136"/>
              <a:gd name="T17" fmla="*/ 152 h 152"/>
              <a:gd name="T18" fmla="*/ 136 w 136"/>
              <a:gd name="T19" fmla="*/ 95 h 152"/>
              <a:gd name="T20" fmla="*/ 128 w 136"/>
              <a:gd name="T21" fmla="*/ 103 h 152"/>
              <a:gd name="T22" fmla="*/ 115 w 136"/>
              <a:gd name="T23" fmla="*/ 110 h 152"/>
              <a:gd name="T24" fmla="*/ 128 w 136"/>
              <a:gd name="T25" fmla="*/ 103 h 152"/>
              <a:gd name="T26" fmla="*/ 128 w 136"/>
              <a:gd name="T27" fmla="*/ 124 h 152"/>
              <a:gd name="T28" fmla="*/ 115 w 136"/>
              <a:gd name="T29" fmla="*/ 118 h 152"/>
              <a:gd name="T30" fmla="*/ 17 w 136"/>
              <a:gd name="T31" fmla="*/ 101 h 152"/>
              <a:gd name="T32" fmla="*/ 51 w 136"/>
              <a:gd name="T33" fmla="*/ 101 h 152"/>
              <a:gd name="T34" fmla="*/ 17 w 136"/>
              <a:gd name="T35" fmla="*/ 101 h 152"/>
              <a:gd name="T36" fmla="*/ 59 w 136"/>
              <a:gd name="T37" fmla="*/ 101 h 152"/>
              <a:gd name="T38" fmla="*/ 107 w 136"/>
              <a:gd name="T39" fmla="*/ 95 h 152"/>
              <a:gd name="T40" fmla="*/ 59 w 136"/>
              <a:gd name="T41" fmla="*/ 129 h 152"/>
              <a:gd name="T42" fmla="*/ 75 w 136"/>
              <a:gd name="T43" fmla="*/ 144 h 152"/>
              <a:gd name="T44" fmla="*/ 64 w 136"/>
              <a:gd name="T45" fmla="*/ 137 h 152"/>
              <a:gd name="T46" fmla="*/ 75 w 136"/>
              <a:gd name="T47" fmla="*/ 144 h 152"/>
              <a:gd name="T48" fmla="*/ 108 w 136"/>
              <a:gd name="T49" fmla="*/ 137 h 152"/>
              <a:gd name="T50" fmla="*/ 115 w 136"/>
              <a:gd name="T51" fmla="*/ 132 h 152"/>
              <a:gd name="T52" fmla="*/ 128 w 136"/>
              <a:gd name="T53" fmla="*/ 144 h 152"/>
              <a:gd name="T54" fmla="*/ 67 w 136"/>
              <a:gd name="T55" fmla="*/ 81 h 152"/>
              <a:gd name="T56" fmla="*/ 57 w 136"/>
              <a:gd name="T57" fmla="*/ 41 h 152"/>
              <a:gd name="T58" fmla="*/ 115 w 136"/>
              <a:gd name="T59" fmla="*/ 13 h 152"/>
              <a:gd name="T60" fmla="*/ 82 w 136"/>
              <a:gd name="T61" fmla="*/ 72 h 152"/>
              <a:gd name="T62" fmla="*/ 92 w 136"/>
              <a:gd name="T63" fmla="*/ 12 h 152"/>
              <a:gd name="T64" fmla="*/ 65 w 136"/>
              <a:gd name="T65" fmla="*/ 41 h 152"/>
              <a:gd name="T66" fmla="*/ 76 w 136"/>
              <a:gd name="T67" fmla="*/ 60 h 152"/>
              <a:gd name="T68" fmla="*/ 82 w 136"/>
              <a:gd name="T69" fmla="*/ 64 h 152"/>
              <a:gd name="T70" fmla="*/ 112 w 136"/>
              <a:gd name="T71" fmla="*/ 57 h 152"/>
              <a:gd name="T72" fmla="*/ 92 w 136"/>
              <a:gd name="T73" fmla="*/ 12 h 152"/>
              <a:gd name="T74" fmla="*/ 76 w 136"/>
              <a:gd name="T75" fmla="*/ 32 h 152"/>
              <a:gd name="T76" fmla="*/ 91 w 136"/>
              <a:gd name="T77" fmla="*/ 45 h 152"/>
              <a:gd name="T78" fmla="*/ 99 w 136"/>
              <a:gd name="T79" fmla="*/ 49 h 152"/>
              <a:gd name="T80" fmla="*/ 102 w 136"/>
              <a:gd name="T81" fmla="*/ 38 h 152"/>
              <a:gd name="T82" fmla="*/ 99 w 136"/>
              <a:gd name="T83" fmla="*/ 26 h 152"/>
              <a:gd name="T84" fmla="*/ 99 w 136"/>
              <a:gd name="T85" fmla="*/ 4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52">
                <a:moveTo>
                  <a:pt x="115" y="95"/>
                </a:moveTo>
                <a:cubicBezTo>
                  <a:pt x="115" y="87"/>
                  <a:pt x="115" y="87"/>
                  <a:pt x="115" y="87"/>
                </a:cubicBezTo>
                <a:cubicBezTo>
                  <a:pt x="54" y="87"/>
                  <a:pt x="54" y="87"/>
                  <a:pt x="54" y="87"/>
                </a:cubicBezTo>
                <a:cubicBezTo>
                  <a:pt x="49" y="80"/>
                  <a:pt x="42" y="76"/>
                  <a:pt x="34" y="76"/>
                </a:cubicBezTo>
                <a:cubicBezTo>
                  <a:pt x="20" y="76"/>
                  <a:pt x="9" y="88"/>
                  <a:pt x="9" y="101"/>
                </a:cubicBezTo>
                <a:cubicBezTo>
                  <a:pt x="9" y="110"/>
                  <a:pt x="13" y="117"/>
                  <a:pt x="19" y="122"/>
                </a:cubicBezTo>
                <a:cubicBezTo>
                  <a:pt x="8" y="127"/>
                  <a:pt x="0" y="139"/>
                  <a:pt x="0" y="152"/>
                </a:cubicBezTo>
                <a:cubicBezTo>
                  <a:pt x="8" y="152"/>
                  <a:pt x="8" y="152"/>
                  <a:pt x="8" y="152"/>
                </a:cubicBezTo>
                <a:cubicBezTo>
                  <a:pt x="8" y="138"/>
                  <a:pt x="20" y="126"/>
                  <a:pt x="34" y="126"/>
                </a:cubicBezTo>
                <a:cubicBezTo>
                  <a:pt x="48" y="126"/>
                  <a:pt x="59" y="138"/>
                  <a:pt x="59" y="152"/>
                </a:cubicBezTo>
                <a:cubicBezTo>
                  <a:pt x="67" y="152"/>
                  <a:pt x="67" y="152"/>
                  <a:pt x="67" y="152"/>
                </a:cubicBezTo>
                <a:cubicBezTo>
                  <a:pt x="67" y="152"/>
                  <a:pt x="67" y="152"/>
                  <a:pt x="67" y="152"/>
                </a:cubicBezTo>
                <a:cubicBezTo>
                  <a:pt x="92" y="152"/>
                  <a:pt x="92" y="152"/>
                  <a:pt x="92" y="152"/>
                </a:cubicBezTo>
                <a:cubicBezTo>
                  <a:pt x="92" y="144"/>
                  <a:pt x="92" y="144"/>
                  <a:pt x="92" y="144"/>
                </a:cubicBezTo>
                <a:cubicBezTo>
                  <a:pt x="83" y="144"/>
                  <a:pt x="83" y="144"/>
                  <a:pt x="83" y="144"/>
                </a:cubicBezTo>
                <a:cubicBezTo>
                  <a:pt x="83" y="137"/>
                  <a:pt x="83" y="137"/>
                  <a:pt x="83" y="137"/>
                </a:cubicBezTo>
                <a:cubicBezTo>
                  <a:pt x="100" y="137"/>
                  <a:pt x="100" y="137"/>
                  <a:pt x="100" y="137"/>
                </a:cubicBezTo>
                <a:cubicBezTo>
                  <a:pt x="100" y="152"/>
                  <a:pt x="100" y="152"/>
                  <a:pt x="100" y="152"/>
                </a:cubicBezTo>
                <a:cubicBezTo>
                  <a:pt x="136" y="152"/>
                  <a:pt x="136" y="152"/>
                  <a:pt x="136" y="152"/>
                </a:cubicBezTo>
                <a:cubicBezTo>
                  <a:pt x="136" y="95"/>
                  <a:pt x="136" y="95"/>
                  <a:pt x="136" y="95"/>
                </a:cubicBezTo>
                <a:lnTo>
                  <a:pt x="115" y="95"/>
                </a:lnTo>
                <a:close/>
                <a:moveTo>
                  <a:pt x="128" y="103"/>
                </a:moveTo>
                <a:cubicBezTo>
                  <a:pt x="128" y="110"/>
                  <a:pt x="128" y="110"/>
                  <a:pt x="128" y="110"/>
                </a:cubicBezTo>
                <a:cubicBezTo>
                  <a:pt x="115" y="110"/>
                  <a:pt x="115" y="110"/>
                  <a:pt x="115" y="110"/>
                </a:cubicBezTo>
                <a:cubicBezTo>
                  <a:pt x="115" y="103"/>
                  <a:pt x="115" y="103"/>
                  <a:pt x="115" y="103"/>
                </a:cubicBezTo>
                <a:lnTo>
                  <a:pt x="128" y="103"/>
                </a:lnTo>
                <a:close/>
                <a:moveTo>
                  <a:pt x="128" y="118"/>
                </a:moveTo>
                <a:cubicBezTo>
                  <a:pt x="128" y="124"/>
                  <a:pt x="128" y="124"/>
                  <a:pt x="128" y="124"/>
                </a:cubicBezTo>
                <a:cubicBezTo>
                  <a:pt x="115" y="124"/>
                  <a:pt x="115" y="124"/>
                  <a:pt x="115" y="124"/>
                </a:cubicBezTo>
                <a:cubicBezTo>
                  <a:pt x="115" y="118"/>
                  <a:pt x="115" y="118"/>
                  <a:pt x="115" y="118"/>
                </a:cubicBezTo>
                <a:lnTo>
                  <a:pt x="128" y="118"/>
                </a:lnTo>
                <a:close/>
                <a:moveTo>
                  <a:pt x="17" y="101"/>
                </a:moveTo>
                <a:cubicBezTo>
                  <a:pt x="17" y="92"/>
                  <a:pt x="24" y="84"/>
                  <a:pt x="34" y="84"/>
                </a:cubicBezTo>
                <a:cubicBezTo>
                  <a:pt x="43" y="84"/>
                  <a:pt x="51" y="92"/>
                  <a:pt x="51" y="101"/>
                </a:cubicBezTo>
                <a:cubicBezTo>
                  <a:pt x="51" y="111"/>
                  <a:pt x="43" y="118"/>
                  <a:pt x="34" y="118"/>
                </a:cubicBezTo>
                <a:cubicBezTo>
                  <a:pt x="24" y="118"/>
                  <a:pt x="17" y="111"/>
                  <a:pt x="17" y="101"/>
                </a:cubicBezTo>
                <a:close/>
                <a:moveTo>
                  <a:pt x="48" y="122"/>
                </a:moveTo>
                <a:cubicBezTo>
                  <a:pt x="55" y="117"/>
                  <a:pt x="59" y="110"/>
                  <a:pt x="59" y="101"/>
                </a:cubicBezTo>
                <a:cubicBezTo>
                  <a:pt x="59" y="99"/>
                  <a:pt x="58" y="97"/>
                  <a:pt x="58" y="95"/>
                </a:cubicBezTo>
                <a:cubicBezTo>
                  <a:pt x="107" y="95"/>
                  <a:pt x="107" y="95"/>
                  <a:pt x="107" y="95"/>
                </a:cubicBezTo>
                <a:cubicBezTo>
                  <a:pt x="107" y="129"/>
                  <a:pt x="107" y="129"/>
                  <a:pt x="107" y="129"/>
                </a:cubicBezTo>
                <a:cubicBezTo>
                  <a:pt x="59" y="129"/>
                  <a:pt x="59" y="129"/>
                  <a:pt x="59" y="129"/>
                </a:cubicBezTo>
                <a:cubicBezTo>
                  <a:pt x="56" y="126"/>
                  <a:pt x="52" y="123"/>
                  <a:pt x="48" y="122"/>
                </a:cubicBezTo>
                <a:close/>
                <a:moveTo>
                  <a:pt x="75" y="144"/>
                </a:moveTo>
                <a:cubicBezTo>
                  <a:pt x="66" y="144"/>
                  <a:pt x="66" y="144"/>
                  <a:pt x="66" y="144"/>
                </a:cubicBezTo>
                <a:cubicBezTo>
                  <a:pt x="66" y="142"/>
                  <a:pt x="65" y="139"/>
                  <a:pt x="64" y="137"/>
                </a:cubicBezTo>
                <a:cubicBezTo>
                  <a:pt x="75" y="137"/>
                  <a:pt x="75" y="137"/>
                  <a:pt x="75" y="137"/>
                </a:cubicBezTo>
                <a:lnTo>
                  <a:pt x="75" y="144"/>
                </a:lnTo>
                <a:close/>
                <a:moveTo>
                  <a:pt x="108" y="144"/>
                </a:moveTo>
                <a:cubicBezTo>
                  <a:pt x="108" y="137"/>
                  <a:pt x="108" y="137"/>
                  <a:pt x="108" y="137"/>
                </a:cubicBezTo>
                <a:cubicBezTo>
                  <a:pt x="115" y="137"/>
                  <a:pt x="115" y="137"/>
                  <a:pt x="115" y="137"/>
                </a:cubicBezTo>
                <a:cubicBezTo>
                  <a:pt x="115" y="132"/>
                  <a:pt x="115" y="132"/>
                  <a:pt x="115" y="132"/>
                </a:cubicBezTo>
                <a:cubicBezTo>
                  <a:pt x="128" y="132"/>
                  <a:pt x="128" y="132"/>
                  <a:pt x="128" y="132"/>
                </a:cubicBezTo>
                <a:cubicBezTo>
                  <a:pt x="128" y="144"/>
                  <a:pt x="128" y="144"/>
                  <a:pt x="128" y="144"/>
                </a:cubicBezTo>
                <a:lnTo>
                  <a:pt x="108" y="144"/>
                </a:lnTo>
                <a:close/>
                <a:moveTo>
                  <a:pt x="67" y="81"/>
                </a:moveTo>
                <a:cubicBezTo>
                  <a:pt x="68" y="64"/>
                  <a:pt x="68" y="64"/>
                  <a:pt x="68" y="64"/>
                </a:cubicBezTo>
                <a:cubicBezTo>
                  <a:pt x="62" y="58"/>
                  <a:pt x="58" y="50"/>
                  <a:pt x="57" y="41"/>
                </a:cubicBezTo>
                <a:cubicBezTo>
                  <a:pt x="57" y="32"/>
                  <a:pt x="60" y="23"/>
                  <a:pt x="66" y="16"/>
                </a:cubicBezTo>
                <a:cubicBezTo>
                  <a:pt x="79" y="1"/>
                  <a:pt x="101" y="0"/>
                  <a:pt x="115" y="13"/>
                </a:cubicBezTo>
                <a:cubicBezTo>
                  <a:pt x="130" y="26"/>
                  <a:pt x="131" y="48"/>
                  <a:pt x="118" y="62"/>
                </a:cubicBezTo>
                <a:cubicBezTo>
                  <a:pt x="109" y="72"/>
                  <a:pt x="95" y="76"/>
                  <a:pt x="82" y="72"/>
                </a:cubicBezTo>
                <a:lnTo>
                  <a:pt x="67" y="81"/>
                </a:lnTo>
                <a:close/>
                <a:moveTo>
                  <a:pt x="92" y="12"/>
                </a:moveTo>
                <a:cubicBezTo>
                  <a:pt x="85" y="12"/>
                  <a:pt x="77" y="15"/>
                  <a:pt x="72" y="21"/>
                </a:cubicBezTo>
                <a:cubicBezTo>
                  <a:pt x="67" y="27"/>
                  <a:pt x="65" y="33"/>
                  <a:pt x="65" y="41"/>
                </a:cubicBezTo>
                <a:cubicBezTo>
                  <a:pt x="66" y="48"/>
                  <a:pt x="69" y="54"/>
                  <a:pt x="74" y="59"/>
                </a:cubicBezTo>
                <a:cubicBezTo>
                  <a:pt x="76" y="60"/>
                  <a:pt x="76" y="60"/>
                  <a:pt x="76" y="60"/>
                </a:cubicBezTo>
                <a:cubicBezTo>
                  <a:pt x="76" y="67"/>
                  <a:pt x="76" y="67"/>
                  <a:pt x="76" y="67"/>
                </a:cubicBezTo>
                <a:cubicBezTo>
                  <a:pt x="82" y="64"/>
                  <a:pt x="82" y="64"/>
                  <a:pt x="82" y="64"/>
                </a:cubicBezTo>
                <a:cubicBezTo>
                  <a:pt x="83" y="64"/>
                  <a:pt x="83" y="64"/>
                  <a:pt x="83" y="64"/>
                </a:cubicBezTo>
                <a:cubicBezTo>
                  <a:pt x="94" y="68"/>
                  <a:pt x="105" y="65"/>
                  <a:pt x="112" y="57"/>
                </a:cubicBezTo>
                <a:cubicBezTo>
                  <a:pt x="122" y="46"/>
                  <a:pt x="121" y="29"/>
                  <a:pt x="110" y="19"/>
                </a:cubicBezTo>
                <a:cubicBezTo>
                  <a:pt x="105" y="14"/>
                  <a:pt x="99" y="12"/>
                  <a:pt x="92" y="12"/>
                </a:cubicBezTo>
                <a:close/>
                <a:moveTo>
                  <a:pt x="86" y="48"/>
                </a:moveTo>
                <a:cubicBezTo>
                  <a:pt x="76" y="32"/>
                  <a:pt x="76" y="32"/>
                  <a:pt x="76" y="32"/>
                </a:cubicBezTo>
                <a:cubicBezTo>
                  <a:pt x="81" y="29"/>
                  <a:pt x="81" y="29"/>
                  <a:pt x="81" y="29"/>
                </a:cubicBezTo>
                <a:cubicBezTo>
                  <a:pt x="91" y="45"/>
                  <a:pt x="91" y="45"/>
                  <a:pt x="91" y="45"/>
                </a:cubicBezTo>
                <a:lnTo>
                  <a:pt x="86" y="48"/>
                </a:lnTo>
                <a:close/>
                <a:moveTo>
                  <a:pt x="99" y="49"/>
                </a:moveTo>
                <a:cubicBezTo>
                  <a:pt x="95" y="45"/>
                  <a:pt x="95" y="45"/>
                  <a:pt x="95" y="45"/>
                </a:cubicBezTo>
                <a:cubicBezTo>
                  <a:pt x="102" y="38"/>
                  <a:pt x="102" y="38"/>
                  <a:pt x="102" y="38"/>
                </a:cubicBezTo>
                <a:cubicBezTo>
                  <a:pt x="94" y="30"/>
                  <a:pt x="94" y="30"/>
                  <a:pt x="94" y="30"/>
                </a:cubicBezTo>
                <a:cubicBezTo>
                  <a:pt x="99" y="26"/>
                  <a:pt x="99" y="26"/>
                  <a:pt x="99" y="26"/>
                </a:cubicBezTo>
                <a:cubicBezTo>
                  <a:pt x="110" y="38"/>
                  <a:pt x="110" y="38"/>
                  <a:pt x="110" y="38"/>
                </a:cubicBezTo>
                <a:lnTo>
                  <a:pt x="99" y="49"/>
                </a:ln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p>
            <a:pPr defTabSz="896386">
              <a:defRPr/>
            </a:pPr>
            <a:endParaRPr lang="en-US" sz="1765">
              <a:solidFill>
                <a:srgbClr val="000000"/>
              </a:solidFill>
              <a:latin typeface="Segoe UI"/>
            </a:endParaRPr>
          </a:p>
        </p:txBody>
      </p:sp>
    </p:spTree>
    <p:extLst>
      <p:ext uri="{BB962C8B-B14F-4D97-AF65-F5344CB8AC3E}">
        <p14:creationId xmlns:p14="http://schemas.microsoft.com/office/powerpoint/2010/main" val="410721477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a:extLst>
              <a:ext uri="{FF2B5EF4-FFF2-40B4-BE49-F238E27FC236}">
                <a16:creationId xmlns:a16="http://schemas.microsoft.com/office/drawing/2014/main" id="{A361355D-B3E8-463A-9948-464AA71C8FD9}"/>
              </a:ext>
            </a:extLst>
          </p:cNvPr>
          <p:cNvPicPr>
            <a:picLocks noChangeAspect="1"/>
          </p:cNvPicPr>
          <p:nvPr/>
        </p:nvPicPr>
        <p:blipFill>
          <a:blip r:embed="rId3"/>
          <a:stretch>
            <a:fillRect/>
          </a:stretch>
        </p:blipFill>
        <p:spPr>
          <a:xfrm>
            <a:off x="460184" y="303200"/>
            <a:ext cx="896117" cy="896117"/>
          </a:xfrm>
          <a:prstGeom prst="rect">
            <a:avLst/>
          </a:prstGeom>
        </p:spPr>
      </p:pic>
      <p:sp>
        <p:nvSpPr>
          <p:cNvPr id="3" name="Title 2"/>
          <p:cNvSpPr>
            <a:spLocks noGrp="1"/>
          </p:cNvSpPr>
          <p:nvPr>
            <p:ph type="title"/>
          </p:nvPr>
        </p:nvSpPr>
        <p:spPr/>
        <p:txBody>
          <a:bodyPr/>
          <a:lstStyle/>
          <a:p>
            <a:r>
              <a:rPr lang="en-US" dirty="0"/>
              <a:t>       Azure App Service</a:t>
            </a:r>
          </a:p>
        </p:txBody>
      </p:sp>
      <p:sp>
        <p:nvSpPr>
          <p:cNvPr id="70" name="TextBox 69"/>
          <p:cNvSpPr txBox="1"/>
          <p:nvPr/>
        </p:nvSpPr>
        <p:spPr>
          <a:xfrm>
            <a:off x="269241" y="1622814"/>
            <a:ext cx="3854628" cy="4764698"/>
          </a:xfrm>
          <a:prstGeom prst="rect">
            <a:avLst/>
          </a:prstGeom>
          <a:solidFill>
            <a:schemeClr val="accent5">
              <a:lumMod val="75000"/>
            </a:schemeClr>
          </a:solidFill>
        </p:spPr>
        <p:txBody>
          <a:bodyPr wrap="square" lIns="175761" tIns="140609" rIns="175761" bIns="140609" rtlCol="0">
            <a:noAutofit/>
          </a:bodyPr>
          <a:lstStyle/>
          <a:p>
            <a:pPr algn="ctr" defTabSz="878163">
              <a:lnSpc>
                <a:spcPct val="90000"/>
              </a:lnSpc>
              <a:tabLst>
                <a:tab pos="860864" algn="l"/>
              </a:tabLst>
              <a:defRPr/>
            </a:pPr>
            <a:r>
              <a:rPr lang="en-US" sz="2353" kern="0" dirty="0">
                <a:gradFill>
                  <a:gsLst>
                    <a:gs pos="0">
                      <a:srgbClr val="FFFFFF"/>
                    </a:gs>
                    <a:gs pos="100000">
                      <a:srgbClr val="FFFFFF"/>
                    </a:gs>
                  </a:gsLst>
                  <a:lin ang="5400000" scaled="1"/>
                </a:gradFill>
                <a:latin typeface="Segoe UI Semilight" charset="0"/>
                <a:ea typeface="Segoe UI Semilight" charset="0"/>
                <a:cs typeface="Segoe UI Semilight" charset="0"/>
              </a:rPr>
              <a:t>Enterprise-grade apps</a:t>
            </a:r>
          </a:p>
        </p:txBody>
      </p:sp>
      <p:sp>
        <p:nvSpPr>
          <p:cNvPr id="71" name="TextBox 70"/>
          <p:cNvSpPr txBox="1"/>
          <p:nvPr/>
        </p:nvSpPr>
        <p:spPr>
          <a:xfrm>
            <a:off x="4168687" y="1622816"/>
            <a:ext cx="3854628" cy="4764698"/>
          </a:xfrm>
          <a:prstGeom prst="rect">
            <a:avLst/>
          </a:prstGeom>
          <a:solidFill>
            <a:schemeClr val="tx1"/>
          </a:solidFill>
        </p:spPr>
        <p:txBody>
          <a:bodyPr wrap="square" lIns="175761" tIns="140609" rIns="175761" bIns="140609" rtlCol="0">
            <a:noAutofit/>
          </a:bodyPr>
          <a:lstStyle/>
          <a:p>
            <a:pPr algn="ctr" defTabSz="878163">
              <a:lnSpc>
                <a:spcPct val="90000"/>
              </a:lnSpc>
              <a:tabLst>
                <a:tab pos="860864" algn="l"/>
              </a:tabLst>
              <a:defRPr/>
            </a:pPr>
            <a:r>
              <a:rPr lang="en-US" sz="2353" kern="0" dirty="0">
                <a:gradFill>
                  <a:gsLst>
                    <a:gs pos="0">
                      <a:srgbClr val="FFFFFF"/>
                    </a:gs>
                    <a:gs pos="100000">
                      <a:srgbClr val="FFFFFF"/>
                    </a:gs>
                  </a:gsLst>
                  <a:lin ang="5400000" scaled="1"/>
                </a:gradFill>
                <a:latin typeface="Segoe UI Semilight" charset="0"/>
                <a:ea typeface="Segoe UI Semilight" charset="0"/>
                <a:cs typeface="Segoe UI Semilight" charset="0"/>
              </a:rPr>
              <a:t>Fully managed platform</a:t>
            </a:r>
          </a:p>
        </p:txBody>
      </p:sp>
      <p:sp>
        <p:nvSpPr>
          <p:cNvPr id="72" name="TextBox 71"/>
          <p:cNvSpPr txBox="1"/>
          <p:nvPr/>
        </p:nvSpPr>
        <p:spPr>
          <a:xfrm>
            <a:off x="8044763" y="1627368"/>
            <a:ext cx="3854628" cy="4764698"/>
          </a:xfrm>
          <a:prstGeom prst="rect">
            <a:avLst/>
          </a:prstGeom>
          <a:solidFill>
            <a:schemeClr val="accent5">
              <a:lumMod val="75000"/>
            </a:schemeClr>
          </a:solidFill>
        </p:spPr>
        <p:txBody>
          <a:bodyPr wrap="square" lIns="175761" tIns="140609" rIns="175761" bIns="140609" rtlCol="0">
            <a:noAutofit/>
          </a:bodyPr>
          <a:lstStyle/>
          <a:p>
            <a:pPr algn="ctr" defTabSz="878163">
              <a:lnSpc>
                <a:spcPct val="90000"/>
              </a:lnSpc>
              <a:tabLst>
                <a:tab pos="860864" algn="l"/>
              </a:tabLst>
              <a:defRPr/>
            </a:pPr>
            <a:r>
              <a:rPr lang="en-US" sz="2353" kern="0" dirty="0">
                <a:gradFill>
                  <a:gsLst>
                    <a:gs pos="0">
                      <a:srgbClr val="FFFFFF"/>
                    </a:gs>
                    <a:gs pos="100000">
                      <a:srgbClr val="FFFFFF"/>
                    </a:gs>
                  </a:gsLst>
                  <a:lin ang="5400000" scaled="1"/>
                </a:gradFill>
                <a:latin typeface="Segoe UI Semilight" charset="0"/>
                <a:ea typeface="Segoe UI Semilight" charset="0"/>
                <a:cs typeface="Segoe UI Semilight" charset="0"/>
              </a:rPr>
              <a:t>High productivity development</a:t>
            </a:r>
          </a:p>
        </p:txBody>
      </p:sp>
      <p:grpSp>
        <p:nvGrpSpPr>
          <p:cNvPr id="30" name="Group 29"/>
          <p:cNvGrpSpPr/>
          <p:nvPr/>
        </p:nvGrpSpPr>
        <p:grpSpPr>
          <a:xfrm>
            <a:off x="512528" y="4767663"/>
            <a:ext cx="1438230" cy="911769"/>
            <a:chOff x="522807" y="4735511"/>
            <a:chExt cx="1467069" cy="930052"/>
          </a:xfrm>
        </p:grpSpPr>
        <p:sp>
          <p:nvSpPr>
            <p:cNvPr id="85" name="Freeform 118"/>
            <p:cNvSpPr>
              <a:spLocks noChangeAspect="1" noEditPoints="1"/>
            </p:cNvSpPr>
            <p:nvPr/>
          </p:nvSpPr>
          <p:spPr bwMode="auto">
            <a:xfrm>
              <a:off x="895581" y="4735511"/>
              <a:ext cx="721520" cy="450057"/>
            </a:xfrm>
            <a:custGeom>
              <a:avLst/>
              <a:gdLst>
                <a:gd name="T0" fmla="*/ 64 w 128"/>
                <a:gd name="T1" fmla="*/ 56 h 80"/>
                <a:gd name="T2" fmla="*/ 16 w 128"/>
                <a:gd name="T3" fmla="*/ 56 h 80"/>
                <a:gd name="T4" fmla="*/ 0 w 128"/>
                <a:gd name="T5" fmla="*/ 40 h 80"/>
                <a:gd name="T6" fmla="*/ 0 w 128"/>
                <a:gd name="T7" fmla="*/ 16 h 80"/>
                <a:gd name="T8" fmla="*/ 16 w 128"/>
                <a:gd name="T9" fmla="*/ 0 h 80"/>
                <a:gd name="T10" fmla="*/ 64 w 128"/>
                <a:gd name="T11" fmla="*/ 0 h 80"/>
                <a:gd name="T12" fmla="*/ 80 w 128"/>
                <a:gd name="T13" fmla="*/ 16 h 80"/>
                <a:gd name="T14" fmla="*/ 72 w 128"/>
                <a:gd name="T15" fmla="*/ 16 h 80"/>
                <a:gd name="T16" fmla="*/ 64 w 128"/>
                <a:gd name="T17" fmla="*/ 8 h 80"/>
                <a:gd name="T18" fmla="*/ 16 w 128"/>
                <a:gd name="T19" fmla="*/ 8 h 80"/>
                <a:gd name="T20" fmla="*/ 8 w 128"/>
                <a:gd name="T21" fmla="*/ 16 h 80"/>
                <a:gd name="T22" fmla="*/ 8 w 128"/>
                <a:gd name="T23" fmla="*/ 40 h 80"/>
                <a:gd name="T24" fmla="*/ 16 w 128"/>
                <a:gd name="T25" fmla="*/ 48 h 80"/>
                <a:gd name="T26" fmla="*/ 64 w 128"/>
                <a:gd name="T27" fmla="*/ 48 h 80"/>
                <a:gd name="T28" fmla="*/ 72 w 128"/>
                <a:gd name="T29" fmla="*/ 40 h 80"/>
                <a:gd name="T30" fmla="*/ 80 w 128"/>
                <a:gd name="T31" fmla="*/ 40 h 80"/>
                <a:gd name="T32" fmla="*/ 64 w 128"/>
                <a:gd name="T33" fmla="*/ 56 h 80"/>
                <a:gd name="T34" fmla="*/ 112 w 128"/>
                <a:gd name="T35" fmla="*/ 24 h 80"/>
                <a:gd name="T36" fmla="*/ 64 w 128"/>
                <a:gd name="T37" fmla="*/ 24 h 80"/>
                <a:gd name="T38" fmla="*/ 48 w 128"/>
                <a:gd name="T39" fmla="*/ 40 h 80"/>
                <a:gd name="T40" fmla="*/ 56 w 128"/>
                <a:gd name="T41" fmla="*/ 40 h 80"/>
                <a:gd name="T42" fmla="*/ 64 w 128"/>
                <a:gd name="T43" fmla="*/ 32 h 80"/>
                <a:gd name="T44" fmla="*/ 112 w 128"/>
                <a:gd name="T45" fmla="*/ 32 h 80"/>
                <a:gd name="T46" fmla="*/ 120 w 128"/>
                <a:gd name="T47" fmla="*/ 40 h 80"/>
                <a:gd name="T48" fmla="*/ 120 w 128"/>
                <a:gd name="T49" fmla="*/ 64 h 80"/>
                <a:gd name="T50" fmla="*/ 112 w 128"/>
                <a:gd name="T51" fmla="*/ 72 h 80"/>
                <a:gd name="T52" fmla="*/ 64 w 128"/>
                <a:gd name="T53" fmla="*/ 72 h 80"/>
                <a:gd name="T54" fmla="*/ 56 w 128"/>
                <a:gd name="T55" fmla="*/ 64 h 80"/>
                <a:gd name="T56" fmla="*/ 48 w 128"/>
                <a:gd name="T57" fmla="*/ 64 h 80"/>
                <a:gd name="T58" fmla="*/ 64 w 128"/>
                <a:gd name="T59" fmla="*/ 80 h 80"/>
                <a:gd name="T60" fmla="*/ 112 w 128"/>
                <a:gd name="T61" fmla="*/ 80 h 80"/>
                <a:gd name="T62" fmla="*/ 128 w 128"/>
                <a:gd name="T63" fmla="*/ 64 h 80"/>
                <a:gd name="T64" fmla="*/ 128 w 128"/>
                <a:gd name="T65" fmla="*/ 40 h 80"/>
                <a:gd name="T66" fmla="*/ 112 w 128"/>
                <a:gd name="T67"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8" h="80">
                  <a:moveTo>
                    <a:pt x="64" y="56"/>
                  </a:moveTo>
                  <a:cubicBezTo>
                    <a:pt x="16" y="56"/>
                    <a:pt x="16" y="56"/>
                    <a:pt x="16" y="56"/>
                  </a:cubicBezTo>
                  <a:cubicBezTo>
                    <a:pt x="7" y="56"/>
                    <a:pt x="0" y="49"/>
                    <a:pt x="0" y="40"/>
                  </a:cubicBezTo>
                  <a:cubicBezTo>
                    <a:pt x="0" y="16"/>
                    <a:pt x="0" y="16"/>
                    <a:pt x="0" y="16"/>
                  </a:cubicBezTo>
                  <a:cubicBezTo>
                    <a:pt x="0" y="8"/>
                    <a:pt x="7" y="0"/>
                    <a:pt x="16" y="0"/>
                  </a:cubicBezTo>
                  <a:cubicBezTo>
                    <a:pt x="64" y="0"/>
                    <a:pt x="64" y="0"/>
                    <a:pt x="64" y="0"/>
                  </a:cubicBezTo>
                  <a:cubicBezTo>
                    <a:pt x="72" y="0"/>
                    <a:pt x="80" y="8"/>
                    <a:pt x="80" y="16"/>
                  </a:cubicBezTo>
                  <a:cubicBezTo>
                    <a:pt x="72" y="16"/>
                    <a:pt x="72" y="16"/>
                    <a:pt x="72" y="16"/>
                  </a:cubicBezTo>
                  <a:cubicBezTo>
                    <a:pt x="72" y="12"/>
                    <a:pt x="68" y="8"/>
                    <a:pt x="64" y="8"/>
                  </a:cubicBezTo>
                  <a:cubicBezTo>
                    <a:pt x="16" y="8"/>
                    <a:pt x="16" y="8"/>
                    <a:pt x="16" y="8"/>
                  </a:cubicBezTo>
                  <a:cubicBezTo>
                    <a:pt x="11" y="8"/>
                    <a:pt x="8" y="12"/>
                    <a:pt x="8" y="16"/>
                  </a:cubicBezTo>
                  <a:cubicBezTo>
                    <a:pt x="8" y="40"/>
                    <a:pt x="8" y="40"/>
                    <a:pt x="8" y="40"/>
                  </a:cubicBezTo>
                  <a:cubicBezTo>
                    <a:pt x="8" y="45"/>
                    <a:pt x="11" y="48"/>
                    <a:pt x="16" y="48"/>
                  </a:cubicBezTo>
                  <a:cubicBezTo>
                    <a:pt x="64" y="48"/>
                    <a:pt x="64" y="48"/>
                    <a:pt x="64" y="48"/>
                  </a:cubicBezTo>
                  <a:cubicBezTo>
                    <a:pt x="68" y="48"/>
                    <a:pt x="72" y="45"/>
                    <a:pt x="72" y="40"/>
                  </a:cubicBezTo>
                  <a:cubicBezTo>
                    <a:pt x="80" y="40"/>
                    <a:pt x="80" y="40"/>
                    <a:pt x="80" y="40"/>
                  </a:cubicBezTo>
                  <a:cubicBezTo>
                    <a:pt x="80" y="49"/>
                    <a:pt x="72" y="56"/>
                    <a:pt x="64" y="56"/>
                  </a:cubicBezTo>
                  <a:close/>
                  <a:moveTo>
                    <a:pt x="112" y="24"/>
                  </a:moveTo>
                  <a:cubicBezTo>
                    <a:pt x="64" y="24"/>
                    <a:pt x="64" y="24"/>
                    <a:pt x="64" y="24"/>
                  </a:cubicBezTo>
                  <a:cubicBezTo>
                    <a:pt x="55" y="24"/>
                    <a:pt x="48" y="32"/>
                    <a:pt x="48" y="40"/>
                  </a:cubicBezTo>
                  <a:cubicBezTo>
                    <a:pt x="56" y="40"/>
                    <a:pt x="56" y="40"/>
                    <a:pt x="56" y="40"/>
                  </a:cubicBezTo>
                  <a:cubicBezTo>
                    <a:pt x="56" y="36"/>
                    <a:pt x="59" y="32"/>
                    <a:pt x="64" y="32"/>
                  </a:cubicBezTo>
                  <a:cubicBezTo>
                    <a:pt x="112" y="32"/>
                    <a:pt x="112" y="32"/>
                    <a:pt x="112" y="32"/>
                  </a:cubicBezTo>
                  <a:cubicBezTo>
                    <a:pt x="116" y="32"/>
                    <a:pt x="120" y="36"/>
                    <a:pt x="120" y="40"/>
                  </a:cubicBezTo>
                  <a:cubicBezTo>
                    <a:pt x="120" y="64"/>
                    <a:pt x="120" y="64"/>
                    <a:pt x="120" y="64"/>
                  </a:cubicBezTo>
                  <a:cubicBezTo>
                    <a:pt x="120" y="69"/>
                    <a:pt x="116" y="72"/>
                    <a:pt x="112" y="72"/>
                  </a:cubicBezTo>
                  <a:cubicBezTo>
                    <a:pt x="64" y="72"/>
                    <a:pt x="64" y="72"/>
                    <a:pt x="64" y="72"/>
                  </a:cubicBezTo>
                  <a:cubicBezTo>
                    <a:pt x="59" y="72"/>
                    <a:pt x="56" y="69"/>
                    <a:pt x="56" y="64"/>
                  </a:cubicBezTo>
                  <a:cubicBezTo>
                    <a:pt x="48" y="64"/>
                    <a:pt x="48" y="64"/>
                    <a:pt x="48" y="64"/>
                  </a:cubicBezTo>
                  <a:cubicBezTo>
                    <a:pt x="48" y="73"/>
                    <a:pt x="55" y="80"/>
                    <a:pt x="64" y="80"/>
                  </a:cubicBezTo>
                  <a:cubicBezTo>
                    <a:pt x="112" y="80"/>
                    <a:pt x="112" y="80"/>
                    <a:pt x="112" y="80"/>
                  </a:cubicBezTo>
                  <a:cubicBezTo>
                    <a:pt x="120" y="80"/>
                    <a:pt x="128" y="73"/>
                    <a:pt x="128" y="64"/>
                  </a:cubicBezTo>
                  <a:cubicBezTo>
                    <a:pt x="128" y="40"/>
                    <a:pt x="128" y="40"/>
                    <a:pt x="128" y="40"/>
                  </a:cubicBezTo>
                  <a:cubicBezTo>
                    <a:pt x="128" y="32"/>
                    <a:pt x="120" y="24"/>
                    <a:pt x="112" y="24"/>
                  </a:cubicBez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p>
              <a:pPr defTabSz="896386">
                <a:defRPr/>
              </a:pPr>
              <a:endParaRPr lang="en-US" sz="1765">
                <a:solidFill>
                  <a:srgbClr val="000000"/>
                </a:solidFill>
                <a:latin typeface="Segoe UI"/>
              </a:endParaRPr>
            </a:p>
          </p:txBody>
        </p:sp>
        <p:sp>
          <p:nvSpPr>
            <p:cNvPr id="110" name="TextBox 109"/>
            <p:cNvSpPr txBox="1"/>
            <p:nvPr/>
          </p:nvSpPr>
          <p:spPr>
            <a:xfrm>
              <a:off x="522807" y="5379331"/>
              <a:ext cx="1467069" cy="286232"/>
            </a:xfrm>
            <a:prstGeom prst="rect">
              <a:avLst/>
            </a:prstGeom>
            <a:noFill/>
          </p:spPr>
          <p:txBody>
            <a:bodyPr wrap="none" lIns="87880" tIns="43940" rIns="87880" bIns="43940" rtlCol="0">
              <a:spAutoFit/>
            </a:bodyPr>
            <a:lstStyle>
              <a:defPPr>
                <a:defRPr lang="en-US"/>
              </a:defPPr>
              <a:lvl1pPr algn="ctr" defTabSz="913664">
                <a:lnSpc>
                  <a:spcPct val="90000"/>
                </a:lnSpc>
                <a:defRPr sz="1400" kern="0">
                  <a:gradFill>
                    <a:gsLst>
                      <a:gs pos="0">
                        <a:srgbClr val="FFFFFF"/>
                      </a:gs>
                      <a:gs pos="100000">
                        <a:srgbClr val="FFFFFF"/>
                      </a:gs>
                    </a:gsLst>
                    <a:lin ang="5400000" scaled="1"/>
                  </a:gradFill>
                </a:defRPr>
              </a:lvl1pPr>
            </a:lstStyle>
            <a:p>
              <a:pPr defTabSz="895665">
                <a:defRPr/>
              </a:pPr>
              <a:r>
                <a:rPr lang="en-US" sz="1372">
                  <a:latin typeface="Segoe UI"/>
                </a:rPr>
                <a:t>AAD integrated </a:t>
              </a:r>
            </a:p>
          </p:txBody>
        </p:sp>
      </p:grpSp>
      <p:grpSp>
        <p:nvGrpSpPr>
          <p:cNvPr id="31" name="Group 30"/>
          <p:cNvGrpSpPr/>
          <p:nvPr/>
        </p:nvGrpSpPr>
        <p:grpSpPr>
          <a:xfrm>
            <a:off x="2286276" y="4695295"/>
            <a:ext cx="1739154" cy="984101"/>
            <a:chOff x="2332121" y="4661692"/>
            <a:chExt cx="1774027" cy="1003834"/>
          </a:xfrm>
        </p:grpSpPr>
        <p:sp>
          <p:nvSpPr>
            <p:cNvPr id="74" name="Freeform 144"/>
            <p:cNvSpPr>
              <a:spLocks noChangeAspect="1" noEditPoints="1"/>
            </p:cNvSpPr>
            <p:nvPr/>
          </p:nvSpPr>
          <p:spPr bwMode="auto">
            <a:xfrm>
              <a:off x="2945291" y="4661692"/>
              <a:ext cx="547688" cy="597695"/>
            </a:xfrm>
            <a:custGeom>
              <a:avLst/>
              <a:gdLst>
                <a:gd name="T0" fmla="*/ 48 w 97"/>
                <a:gd name="T1" fmla="*/ 106 h 106"/>
                <a:gd name="T2" fmla="*/ 49 w 97"/>
                <a:gd name="T3" fmla="*/ 105 h 106"/>
                <a:gd name="T4" fmla="*/ 97 w 97"/>
                <a:gd name="T5" fmla="*/ 45 h 106"/>
                <a:gd name="T6" fmla="*/ 97 w 97"/>
                <a:gd name="T7" fmla="*/ 0 h 106"/>
                <a:gd name="T8" fmla="*/ 90 w 97"/>
                <a:gd name="T9" fmla="*/ 5 h 106"/>
                <a:gd name="T10" fmla="*/ 71 w 97"/>
                <a:gd name="T11" fmla="*/ 10 h 106"/>
                <a:gd name="T12" fmla="*/ 50 w 97"/>
                <a:gd name="T13" fmla="*/ 5 h 106"/>
                <a:gd name="T14" fmla="*/ 48 w 97"/>
                <a:gd name="T15" fmla="*/ 3 h 106"/>
                <a:gd name="T16" fmla="*/ 46 w 97"/>
                <a:gd name="T17" fmla="*/ 4 h 106"/>
                <a:gd name="T18" fmla="*/ 25 w 97"/>
                <a:gd name="T19" fmla="*/ 10 h 106"/>
                <a:gd name="T20" fmla="*/ 6 w 97"/>
                <a:gd name="T21" fmla="*/ 5 h 106"/>
                <a:gd name="T22" fmla="*/ 0 w 97"/>
                <a:gd name="T23" fmla="*/ 1 h 106"/>
                <a:gd name="T24" fmla="*/ 0 w 97"/>
                <a:gd name="T25" fmla="*/ 45 h 106"/>
                <a:gd name="T26" fmla="*/ 47 w 97"/>
                <a:gd name="T27" fmla="*/ 105 h 106"/>
                <a:gd name="T28" fmla="*/ 48 w 97"/>
                <a:gd name="T29" fmla="*/ 106 h 106"/>
                <a:gd name="T30" fmla="*/ 8 w 97"/>
                <a:gd name="T31" fmla="*/ 45 h 106"/>
                <a:gd name="T32" fmla="*/ 8 w 97"/>
                <a:gd name="T33" fmla="*/ 14 h 106"/>
                <a:gd name="T34" fmla="*/ 25 w 97"/>
                <a:gd name="T35" fmla="*/ 18 h 106"/>
                <a:gd name="T36" fmla="*/ 48 w 97"/>
                <a:gd name="T37" fmla="*/ 12 h 106"/>
                <a:gd name="T38" fmla="*/ 71 w 97"/>
                <a:gd name="T39" fmla="*/ 18 h 106"/>
                <a:gd name="T40" fmla="*/ 89 w 97"/>
                <a:gd name="T41" fmla="*/ 15 h 106"/>
                <a:gd name="T42" fmla="*/ 89 w 97"/>
                <a:gd name="T43" fmla="*/ 45 h 106"/>
                <a:gd name="T44" fmla="*/ 48 w 97"/>
                <a:gd name="T45" fmla="*/ 97 h 106"/>
                <a:gd name="T46" fmla="*/ 8 w 97"/>
                <a:gd name="T47" fmla="*/ 4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7" h="106">
                  <a:moveTo>
                    <a:pt x="48" y="106"/>
                  </a:moveTo>
                  <a:cubicBezTo>
                    <a:pt x="49" y="105"/>
                    <a:pt x="49" y="105"/>
                    <a:pt x="49" y="105"/>
                  </a:cubicBezTo>
                  <a:cubicBezTo>
                    <a:pt x="51" y="104"/>
                    <a:pt x="97" y="86"/>
                    <a:pt x="97" y="45"/>
                  </a:cubicBezTo>
                  <a:cubicBezTo>
                    <a:pt x="97" y="0"/>
                    <a:pt x="97" y="0"/>
                    <a:pt x="97" y="0"/>
                  </a:cubicBezTo>
                  <a:cubicBezTo>
                    <a:pt x="90" y="5"/>
                    <a:pt x="90" y="5"/>
                    <a:pt x="90" y="5"/>
                  </a:cubicBezTo>
                  <a:cubicBezTo>
                    <a:pt x="90" y="5"/>
                    <a:pt x="82" y="10"/>
                    <a:pt x="71" y="10"/>
                  </a:cubicBezTo>
                  <a:cubicBezTo>
                    <a:pt x="60" y="10"/>
                    <a:pt x="50" y="5"/>
                    <a:pt x="50" y="5"/>
                  </a:cubicBezTo>
                  <a:cubicBezTo>
                    <a:pt x="48" y="3"/>
                    <a:pt x="48" y="3"/>
                    <a:pt x="48" y="3"/>
                  </a:cubicBezTo>
                  <a:cubicBezTo>
                    <a:pt x="46" y="4"/>
                    <a:pt x="46" y="4"/>
                    <a:pt x="46" y="4"/>
                  </a:cubicBezTo>
                  <a:cubicBezTo>
                    <a:pt x="46" y="4"/>
                    <a:pt x="35" y="10"/>
                    <a:pt x="25" y="10"/>
                  </a:cubicBezTo>
                  <a:cubicBezTo>
                    <a:pt x="15" y="10"/>
                    <a:pt x="6" y="5"/>
                    <a:pt x="6" y="5"/>
                  </a:cubicBezTo>
                  <a:cubicBezTo>
                    <a:pt x="0" y="1"/>
                    <a:pt x="0" y="1"/>
                    <a:pt x="0" y="1"/>
                  </a:cubicBezTo>
                  <a:cubicBezTo>
                    <a:pt x="0" y="45"/>
                    <a:pt x="0" y="45"/>
                    <a:pt x="0" y="45"/>
                  </a:cubicBezTo>
                  <a:cubicBezTo>
                    <a:pt x="0" y="86"/>
                    <a:pt x="45" y="104"/>
                    <a:pt x="47" y="105"/>
                  </a:cubicBezTo>
                  <a:lnTo>
                    <a:pt x="48" y="106"/>
                  </a:lnTo>
                  <a:close/>
                  <a:moveTo>
                    <a:pt x="8" y="45"/>
                  </a:moveTo>
                  <a:cubicBezTo>
                    <a:pt x="8" y="14"/>
                    <a:pt x="8" y="14"/>
                    <a:pt x="8" y="14"/>
                  </a:cubicBezTo>
                  <a:cubicBezTo>
                    <a:pt x="12" y="16"/>
                    <a:pt x="18" y="18"/>
                    <a:pt x="25" y="18"/>
                  </a:cubicBezTo>
                  <a:cubicBezTo>
                    <a:pt x="34" y="18"/>
                    <a:pt x="44" y="14"/>
                    <a:pt x="48" y="12"/>
                  </a:cubicBezTo>
                  <a:cubicBezTo>
                    <a:pt x="52" y="14"/>
                    <a:pt x="61" y="18"/>
                    <a:pt x="71" y="18"/>
                  </a:cubicBezTo>
                  <a:cubicBezTo>
                    <a:pt x="78" y="18"/>
                    <a:pt x="84" y="16"/>
                    <a:pt x="89" y="15"/>
                  </a:cubicBezTo>
                  <a:cubicBezTo>
                    <a:pt x="89" y="45"/>
                    <a:pt x="89" y="45"/>
                    <a:pt x="89" y="45"/>
                  </a:cubicBezTo>
                  <a:cubicBezTo>
                    <a:pt x="89" y="77"/>
                    <a:pt x="55" y="94"/>
                    <a:pt x="48" y="97"/>
                  </a:cubicBezTo>
                  <a:cubicBezTo>
                    <a:pt x="41" y="94"/>
                    <a:pt x="8" y="77"/>
                    <a:pt x="8" y="45"/>
                  </a:cubicBez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p>
              <a:pPr defTabSz="896386">
                <a:defRPr/>
              </a:pPr>
              <a:endParaRPr lang="en-US" sz="1765">
                <a:solidFill>
                  <a:srgbClr val="000000"/>
                </a:solidFill>
                <a:latin typeface="Segoe UI"/>
              </a:endParaRPr>
            </a:p>
          </p:txBody>
        </p:sp>
        <p:sp>
          <p:nvSpPr>
            <p:cNvPr id="116" name="TextBox 115"/>
            <p:cNvSpPr txBox="1"/>
            <p:nvPr/>
          </p:nvSpPr>
          <p:spPr>
            <a:xfrm>
              <a:off x="2332121" y="5379331"/>
              <a:ext cx="1774027" cy="286195"/>
            </a:xfrm>
            <a:prstGeom prst="rect">
              <a:avLst/>
            </a:prstGeom>
            <a:noFill/>
          </p:spPr>
          <p:txBody>
            <a:bodyPr wrap="none" lIns="87880" tIns="43940" rIns="87880" bIns="43940" rtlCol="0">
              <a:spAutoFit/>
            </a:bodyPr>
            <a:lstStyle>
              <a:defPPr>
                <a:defRPr lang="en-US"/>
              </a:defPPr>
              <a:lvl1pPr algn="ctr" defTabSz="913664">
                <a:lnSpc>
                  <a:spcPct val="90000"/>
                </a:lnSpc>
                <a:defRPr sz="1400" kern="0">
                  <a:gradFill>
                    <a:gsLst>
                      <a:gs pos="0">
                        <a:srgbClr val="FFFFFF"/>
                      </a:gs>
                      <a:gs pos="100000">
                        <a:srgbClr val="FFFFFF"/>
                      </a:gs>
                    </a:gsLst>
                    <a:lin ang="5400000" scaled="1"/>
                  </a:gradFill>
                </a:defRPr>
              </a:lvl1pPr>
            </a:lstStyle>
            <a:p>
              <a:pPr defTabSz="895665">
                <a:defRPr/>
              </a:pPr>
              <a:r>
                <a:rPr lang="en-US" sz="1372">
                  <a:latin typeface="Segoe UI"/>
                </a:rPr>
                <a:t>Secure + compliant </a:t>
              </a:r>
            </a:p>
          </p:txBody>
        </p:sp>
      </p:grpSp>
      <p:grpSp>
        <p:nvGrpSpPr>
          <p:cNvPr id="35" name="Group 34"/>
          <p:cNvGrpSpPr/>
          <p:nvPr/>
        </p:nvGrpSpPr>
        <p:grpSpPr>
          <a:xfrm>
            <a:off x="4378042" y="4689268"/>
            <a:ext cx="1505804" cy="1180251"/>
            <a:chOff x="4465832" y="4655544"/>
            <a:chExt cx="1535998" cy="1203918"/>
          </a:xfrm>
        </p:grpSpPr>
        <p:sp>
          <p:nvSpPr>
            <p:cNvPr id="78" name="Freeform 290"/>
            <p:cNvSpPr>
              <a:spLocks noChangeAspect="1" noEditPoints="1"/>
            </p:cNvSpPr>
            <p:nvPr/>
          </p:nvSpPr>
          <p:spPr bwMode="auto">
            <a:xfrm>
              <a:off x="4919759" y="4655544"/>
              <a:ext cx="628146" cy="609990"/>
            </a:xfrm>
            <a:custGeom>
              <a:avLst/>
              <a:gdLst>
                <a:gd name="T0" fmla="*/ 71 w 146"/>
                <a:gd name="T1" fmla="*/ 39 h 142"/>
                <a:gd name="T2" fmla="*/ 71 w 146"/>
                <a:gd name="T3" fmla="*/ 47 h 142"/>
                <a:gd name="T4" fmla="*/ 67 w 146"/>
                <a:gd name="T5" fmla="*/ 47 h 142"/>
                <a:gd name="T6" fmla="*/ 53 w 146"/>
                <a:gd name="T7" fmla="*/ 61 h 142"/>
                <a:gd name="T8" fmla="*/ 67 w 146"/>
                <a:gd name="T9" fmla="*/ 75 h 142"/>
                <a:gd name="T10" fmla="*/ 71 w 146"/>
                <a:gd name="T11" fmla="*/ 75 h 142"/>
                <a:gd name="T12" fmla="*/ 71 w 146"/>
                <a:gd name="T13" fmla="*/ 88 h 142"/>
                <a:gd name="T14" fmla="*/ 57 w 146"/>
                <a:gd name="T15" fmla="*/ 88 h 142"/>
                <a:gd name="T16" fmla="*/ 57 w 146"/>
                <a:gd name="T17" fmla="*/ 96 h 142"/>
                <a:gd name="T18" fmla="*/ 71 w 146"/>
                <a:gd name="T19" fmla="*/ 96 h 142"/>
                <a:gd name="T20" fmla="*/ 71 w 146"/>
                <a:gd name="T21" fmla="*/ 104 h 142"/>
                <a:gd name="T22" fmla="*/ 79 w 146"/>
                <a:gd name="T23" fmla="*/ 104 h 142"/>
                <a:gd name="T24" fmla="*/ 79 w 146"/>
                <a:gd name="T25" fmla="*/ 96 h 142"/>
                <a:gd name="T26" fmla="*/ 83 w 146"/>
                <a:gd name="T27" fmla="*/ 96 h 142"/>
                <a:gd name="T28" fmla="*/ 97 w 146"/>
                <a:gd name="T29" fmla="*/ 82 h 142"/>
                <a:gd name="T30" fmla="*/ 83 w 146"/>
                <a:gd name="T31" fmla="*/ 67 h 142"/>
                <a:gd name="T32" fmla="*/ 79 w 146"/>
                <a:gd name="T33" fmla="*/ 67 h 142"/>
                <a:gd name="T34" fmla="*/ 79 w 146"/>
                <a:gd name="T35" fmla="*/ 55 h 142"/>
                <a:gd name="T36" fmla="*/ 93 w 146"/>
                <a:gd name="T37" fmla="*/ 55 h 142"/>
                <a:gd name="T38" fmla="*/ 93 w 146"/>
                <a:gd name="T39" fmla="*/ 47 h 142"/>
                <a:gd name="T40" fmla="*/ 79 w 146"/>
                <a:gd name="T41" fmla="*/ 47 h 142"/>
                <a:gd name="T42" fmla="*/ 79 w 146"/>
                <a:gd name="T43" fmla="*/ 39 h 142"/>
                <a:gd name="T44" fmla="*/ 71 w 146"/>
                <a:gd name="T45" fmla="*/ 39 h 142"/>
                <a:gd name="T46" fmla="*/ 71 w 146"/>
                <a:gd name="T47" fmla="*/ 67 h 142"/>
                <a:gd name="T48" fmla="*/ 67 w 146"/>
                <a:gd name="T49" fmla="*/ 67 h 142"/>
                <a:gd name="T50" fmla="*/ 61 w 146"/>
                <a:gd name="T51" fmla="*/ 61 h 142"/>
                <a:gd name="T52" fmla="*/ 67 w 146"/>
                <a:gd name="T53" fmla="*/ 55 h 142"/>
                <a:gd name="T54" fmla="*/ 71 w 146"/>
                <a:gd name="T55" fmla="*/ 55 h 142"/>
                <a:gd name="T56" fmla="*/ 71 w 146"/>
                <a:gd name="T57" fmla="*/ 67 h 142"/>
                <a:gd name="T58" fmla="*/ 83 w 146"/>
                <a:gd name="T59" fmla="*/ 75 h 142"/>
                <a:gd name="T60" fmla="*/ 89 w 146"/>
                <a:gd name="T61" fmla="*/ 82 h 142"/>
                <a:gd name="T62" fmla="*/ 83 w 146"/>
                <a:gd name="T63" fmla="*/ 88 h 142"/>
                <a:gd name="T64" fmla="*/ 79 w 146"/>
                <a:gd name="T65" fmla="*/ 88 h 142"/>
                <a:gd name="T66" fmla="*/ 79 w 146"/>
                <a:gd name="T67" fmla="*/ 75 h 142"/>
                <a:gd name="T68" fmla="*/ 83 w 146"/>
                <a:gd name="T69" fmla="*/ 75 h 142"/>
                <a:gd name="T70" fmla="*/ 2 w 146"/>
                <a:gd name="T71" fmla="*/ 99 h 142"/>
                <a:gd name="T72" fmla="*/ 11 w 146"/>
                <a:gd name="T73" fmla="*/ 102 h 142"/>
                <a:gd name="T74" fmla="*/ 4 w 146"/>
                <a:gd name="T75" fmla="*/ 71 h 142"/>
                <a:gd name="T76" fmla="*/ 75 w 146"/>
                <a:gd name="T77" fmla="*/ 0 h 142"/>
                <a:gd name="T78" fmla="*/ 146 w 146"/>
                <a:gd name="T79" fmla="*/ 71 h 142"/>
                <a:gd name="T80" fmla="*/ 75 w 146"/>
                <a:gd name="T81" fmla="*/ 142 h 142"/>
                <a:gd name="T82" fmla="*/ 34 w 146"/>
                <a:gd name="T83" fmla="*/ 130 h 142"/>
                <a:gd name="T84" fmla="*/ 39 w 146"/>
                <a:gd name="T85" fmla="*/ 123 h 142"/>
                <a:gd name="T86" fmla="*/ 75 w 146"/>
                <a:gd name="T87" fmla="*/ 134 h 142"/>
                <a:gd name="T88" fmla="*/ 138 w 146"/>
                <a:gd name="T89" fmla="*/ 71 h 142"/>
                <a:gd name="T90" fmla="*/ 75 w 146"/>
                <a:gd name="T91" fmla="*/ 8 h 142"/>
                <a:gd name="T92" fmla="*/ 12 w 146"/>
                <a:gd name="T93" fmla="*/ 71 h 142"/>
                <a:gd name="T94" fmla="*/ 18 w 146"/>
                <a:gd name="T95" fmla="*/ 98 h 142"/>
                <a:gd name="T96" fmla="*/ 21 w 146"/>
                <a:gd name="T97" fmla="*/ 90 h 142"/>
                <a:gd name="T98" fmla="*/ 28 w 146"/>
                <a:gd name="T99" fmla="*/ 92 h 142"/>
                <a:gd name="T100" fmla="*/ 21 w 146"/>
                <a:gd name="T101" fmla="*/ 114 h 142"/>
                <a:gd name="T102" fmla="*/ 0 w 146"/>
                <a:gd name="T103" fmla="*/ 107 h 142"/>
                <a:gd name="T104" fmla="*/ 2 w 146"/>
                <a:gd name="T105" fmla="*/ 99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6" h="142">
                  <a:moveTo>
                    <a:pt x="71" y="39"/>
                  </a:moveTo>
                  <a:cubicBezTo>
                    <a:pt x="71" y="47"/>
                    <a:pt x="71" y="47"/>
                    <a:pt x="71" y="47"/>
                  </a:cubicBezTo>
                  <a:cubicBezTo>
                    <a:pt x="67" y="47"/>
                    <a:pt x="67" y="47"/>
                    <a:pt x="67" y="47"/>
                  </a:cubicBezTo>
                  <a:cubicBezTo>
                    <a:pt x="60" y="47"/>
                    <a:pt x="53" y="53"/>
                    <a:pt x="53" y="61"/>
                  </a:cubicBezTo>
                  <a:cubicBezTo>
                    <a:pt x="53" y="69"/>
                    <a:pt x="60" y="75"/>
                    <a:pt x="67" y="75"/>
                  </a:cubicBezTo>
                  <a:cubicBezTo>
                    <a:pt x="71" y="75"/>
                    <a:pt x="71" y="75"/>
                    <a:pt x="71" y="75"/>
                  </a:cubicBezTo>
                  <a:cubicBezTo>
                    <a:pt x="71" y="88"/>
                    <a:pt x="71" y="88"/>
                    <a:pt x="71" y="88"/>
                  </a:cubicBezTo>
                  <a:cubicBezTo>
                    <a:pt x="57" y="88"/>
                    <a:pt x="57" y="88"/>
                    <a:pt x="57" y="88"/>
                  </a:cubicBezTo>
                  <a:cubicBezTo>
                    <a:pt x="57" y="96"/>
                    <a:pt x="57" y="96"/>
                    <a:pt x="57" y="96"/>
                  </a:cubicBezTo>
                  <a:cubicBezTo>
                    <a:pt x="71" y="96"/>
                    <a:pt x="71" y="96"/>
                    <a:pt x="71" y="96"/>
                  </a:cubicBezTo>
                  <a:cubicBezTo>
                    <a:pt x="71" y="104"/>
                    <a:pt x="71" y="104"/>
                    <a:pt x="71" y="104"/>
                  </a:cubicBezTo>
                  <a:cubicBezTo>
                    <a:pt x="79" y="104"/>
                    <a:pt x="79" y="104"/>
                    <a:pt x="79" y="104"/>
                  </a:cubicBezTo>
                  <a:cubicBezTo>
                    <a:pt x="79" y="96"/>
                    <a:pt x="79" y="96"/>
                    <a:pt x="79" y="96"/>
                  </a:cubicBezTo>
                  <a:cubicBezTo>
                    <a:pt x="83" y="96"/>
                    <a:pt x="83" y="96"/>
                    <a:pt x="83" y="96"/>
                  </a:cubicBezTo>
                  <a:cubicBezTo>
                    <a:pt x="90" y="96"/>
                    <a:pt x="97" y="90"/>
                    <a:pt x="97" y="82"/>
                  </a:cubicBezTo>
                  <a:cubicBezTo>
                    <a:pt x="97" y="74"/>
                    <a:pt x="90" y="67"/>
                    <a:pt x="83" y="67"/>
                  </a:cubicBezTo>
                  <a:cubicBezTo>
                    <a:pt x="79" y="67"/>
                    <a:pt x="79" y="67"/>
                    <a:pt x="79" y="67"/>
                  </a:cubicBezTo>
                  <a:cubicBezTo>
                    <a:pt x="79" y="55"/>
                    <a:pt x="79" y="55"/>
                    <a:pt x="79" y="55"/>
                  </a:cubicBezTo>
                  <a:cubicBezTo>
                    <a:pt x="93" y="55"/>
                    <a:pt x="93" y="55"/>
                    <a:pt x="93" y="55"/>
                  </a:cubicBezTo>
                  <a:cubicBezTo>
                    <a:pt x="93" y="47"/>
                    <a:pt x="93" y="47"/>
                    <a:pt x="93" y="47"/>
                  </a:cubicBezTo>
                  <a:cubicBezTo>
                    <a:pt x="79" y="47"/>
                    <a:pt x="79" y="47"/>
                    <a:pt x="79" y="47"/>
                  </a:cubicBezTo>
                  <a:cubicBezTo>
                    <a:pt x="79" y="39"/>
                    <a:pt x="79" y="39"/>
                    <a:pt x="79" y="39"/>
                  </a:cubicBezTo>
                  <a:lnTo>
                    <a:pt x="71" y="39"/>
                  </a:lnTo>
                  <a:close/>
                  <a:moveTo>
                    <a:pt x="71" y="67"/>
                  </a:moveTo>
                  <a:cubicBezTo>
                    <a:pt x="67" y="67"/>
                    <a:pt x="67" y="67"/>
                    <a:pt x="67" y="67"/>
                  </a:cubicBezTo>
                  <a:cubicBezTo>
                    <a:pt x="64" y="67"/>
                    <a:pt x="61" y="65"/>
                    <a:pt x="61" y="61"/>
                  </a:cubicBezTo>
                  <a:cubicBezTo>
                    <a:pt x="61" y="58"/>
                    <a:pt x="64" y="55"/>
                    <a:pt x="67" y="55"/>
                  </a:cubicBezTo>
                  <a:cubicBezTo>
                    <a:pt x="71" y="55"/>
                    <a:pt x="71" y="55"/>
                    <a:pt x="71" y="55"/>
                  </a:cubicBezTo>
                  <a:lnTo>
                    <a:pt x="71" y="67"/>
                  </a:lnTo>
                  <a:close/>
                  <a:moveTo>
                    <a:pt x="83" y="75"/>
                  </a:moveTo>
                  <a:cubicBezTo>
                    <a:pt x="86" y="75"/>
                    <a:pt x="89" y="78"/>
                    <a:pt x="89" y="82"/>
                  </a:cubicBezTo>
                  <a:cubicBezTo>
                    <a:pt x="89" y="85"/>
                    <a:pt x="86" y="88"/>
                    <a:pt x="83" y="88"/>
                  </a:cubicBezTo>
                  <a:cubicBezTo>
                    <a:pt x="79" y="88"/>
                    <a:pt x="79" y="88"/>
                    <a:pt x="79" y="88"/>
                  </a:cubicBezTo>
                  <a:cubicBezTo>
                    <a:pt x="79" y="75"/>
                    <a:pt x="79" y="75"/>
                    <a:pt x="79" y="75"/>
                  </a:cubicBezTo>
                  <a:lnTo>
                    <a:pt x="83" y="75"/>
                  </a:lnTo>
                  <a:close/>
                  <a:moveTo>
                    <a:pt x="2" y="99"/>
                  </a:moveTo>
                  <a:cubicBezTo>
                    <a:pt x="11" y="102"/>
                    <a:pt x="11" y="102"/>
                    <a:pt x="11" y="102"/>
                  </a:cubicBezTo>
                  <a:cubicBezTo>
                    <a:pt x="6" y="92"/>
                    <a:pt x="4" y="82"/>
                    <a:pt x="4" y="71"/>
                  </a:cubicBezTo>
                  <a:cubicBezTo>
                    <a:pt x="4" y="32"/>
                    <a:pt x="36" y="0"/>
                    <a:pt x="75" y="0"/>
                  </a:cubicBezTo>
                  <a:cubicBezTo>
                    <a:pt x="114" y="0"/>
                    <a:pt x="146" y="32"/>
                    <a:pt x="146" y="71"/>
                  </a:cubicBezTo>
                  <a:cubicBezTo>
                    <a:pt x="146" y="110"/>
                    <a:pt x="114" y="142"/>
                    <a:pt x="75" y="142"/>
                  </a:cubicBezTo>
                  <a:cubicBezTo>
                    <a:pt x="60" y="142"/>
                    <a:pt x="46" y="138"/>
                    <a:pt x="34" y="130"/>
                  </a:cubicBezTo>
                  <a:cubicBezTo>
                    <a:pt x="39" y="123"/>
                    <a:pt x="39" y="123"/>
                    <a:pt x="39" y="123"/>
                  </a:cubicBezTo>
                  <a:cubicBezTo>
                    <a:pt x="50" y="130"/>
                    <a:pt x="62" y="134"/>
                    <a:pt x="75" y="134"/>
                  </a:cubicBezTo>
                  <a:cubicBezTo>
                    <a:pt x="110" y="134"/>
                    <a:pt x="138" y="106"/>
                    <a:pt x="138" y="71"/>
                  </a:cubicBezTo>
                  <a:cubicBezTo>
                    <a:pt x="138" y="37"/>
                    <a:pt x="110" y="8"/>
                    <a:pt x="75" y="8"/>
                  </a:cubicBezTo>
                  <a:cubicBezTo>
                    <a:pt x="40" y="8"/>
                    <a:pt x="12" y="37"/>
                    <a:pt x="12" y="71"/>
                  </a:cubicBezTo>
                  <a:cubicBezTo>
                    <a:pt x="12" y="81"/>
                    <a:pt x="14" y="90"/>
                    <a:pt x="18" y="98"/>
                  </a:cubicBezTo>
                  <a:cubicBezTo>
                    <a:pt x="21" y="90"/>
                    <a:pt x="21" y="90"/>
                    <a:pt x="21" y="90"/>
                  </a:cubicBezTo>
                  <a:cubicBezTo>
                    <a:pt x="28" y="92"/>
                    <a:pt x="28" y="92"/>
                    <a:pt x="28" y="92"/>
                  </a:cubicBezTo>
                  <a:cubicBezTo>
                    <a:pt x="21" y="114"/>
                    <a:pt x="21" y="114"/>
                    <a:pt x="21" y="114"/>
                  </a:cubicBezTo>
                  <a:cubicBezTo>
                    <a:pt x="0" y="107"/>
                    <a:pt x="0" y="107"/>
                    <a:pt x="0" y="107"/>
                  </a:cubicBezTo>
                  <a:lnTo>
                    <a:pt x="2" y="99"/>
                  </a:ln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p>
              <a:pPr defTabSz="896386">
                <a:defRPr/>
              </a:pPr>
              <a:endParaRPr lang="en-US" sz="1765">
                <a:solidFill>
                  <a:srgbClr val="000000"/>
                </a:solidFill>
                <a:latin typeface="Segoe UI"/>
              </a:endParaRPr>
            </a:p>
          </p:txBody>
        </p:sp>
        <p:sp>
          <p:nvSpPr>
            <p:cNvPr id="125" name="TextBox 124"/>
            <p:cNvSpPr txBox="1"/>
            <p:nvPr/>
          </p:nvSpPr>
          <p:spPr>
            <a:xfrm>
              <a:off x="4465832" y="5379331"/>
              <a:ext cx="1535998" cy="480131"/>
            </a:xfrm>
            <a:prstGeom prst="rect">
              <a:avLst/>
            </a:prstGeom>
            <a:noFill/>
          </p:spPr>
          <p:txBody>
            <a:bodyPr wrap="none" lIns="87880" tIns="43940" rIns="87880" bIns="43940" rtlCol="0">
              <a:spAutoFit/>
            </a:bodyPr>
            <a:lstStyle>
              <a:defPPr>
                <a:defRPr lang="en-US"/>
              </a:defPPr>
              <a:lvl1pPr algn="ctr" defTabSz="913664">
                <a:lnSpc>
                  <a:spcPct val="90000"/>
                </a:lnSpc>
                <a:defRPr sz="1400" kern="0">
                  <a:gradFill>
                    <a:gsLst>
                      <a:gs pos="0">
                        <a:srgbClr val="FFFFFF"/>
                      </a:gs>
                      <a:gs pos="100000">
                        <a:srgbClr val="FFFFFF"/>
                      </a:gs>
                    </a:gsLst>
                    <a:lin ang="5400000" scaled="1"/>
                  </a:gradFill>
                </a:defRPr>
              </a:lvl1pPr>
            </a:lstStyle>
            <a:p>
              <a:pPr defTabSz="895665">
                <a:defRPr/>
              </a:pPr>
              <a:r>
                <a:rPr lang="en-US" sz="1372" dirty="0">
                  <a:latin typeface="Segoe UI"/>
                </a:rPr>
                <a:t>Reduced</a:t>
              </a:r>
              <a:br>
                <a:rPr lang="en-US" sz="1372" dirty="0">
                  <a:latin typeface="Segoe UI"/>
                </a:rPr>
              </a:br>
              <a:r>
                <a:rPr lang="en-US" sz="1372" dirty="0">
                  <a:latin typeface="Segoe UI"/>
                </a:rPr>
                <a:t>operations costs </a:t>
              </a:r>
            </a:p>
          </p:txBody>
        </p:sp>
      </p:grpSp>
      <p:grpSp>
        <p:nvGrpSpPr>
          <p:cNvPr id="36" name="Group 35"/>
          <p:cNvGrpSpPr/>
          <p:nvPr/>
        </p:nvGrpSpPr>
        <p:grpSpPr>
          <a:xfrm>
            <a:off x="6514450" y="4629932"/>
            <a:ext cx="1084643" cy="1239589"/>
            <a:chOff x="6645078" y="4595017"/>
            <a:chExt cx="1106392" cy="1264445"/>
          </a:xfrm>
        </p:grpSpPr>
        <p:sp>
          <p:nvSpPr>
            <p:cNvPr id="77" name="Freeform 149"/>
            <p:cNvSpPr>
              <a:spLocks noChangeAspect="1" noEditPoints="1"/>
            </p:cNvSpPr>
            <p:nvPr/>
          </p:nvSpPr>
          <p:spPr bwMode="auto">
            <a:xfrm>
              <a:off x="6895855" y="4595017"/>
              <a:ext cx="604838" cy="731045"/>
            </a:xfrm>
            <a:custGeom>
              <a:avLst/>
              <a:gdLst>
                <a:gd name="T0" fmla="*/ 36 w 104"/>
                <a:gd name="T1" fmla="*/ 105 h 127"/>
                <a:gd name="T2" fmla="*/ 33 w 104"/>
                <a:gd name="T3" fmla="*/ 112 h 127"/>
                <a:gd name="T4" fmla="*/ 0 w 104"/>
                <a:gd name="T5" fmla="*/ 64 h 127"/>
                <a:gd name="T6" fmla="*/ 49 w 104"/>
                <a:gd name="T7" fmla="*/ 12 h 127"/>
                <a:gd name="T8" fmla="*/ 43 w 104"/>
                <a:gd name="T9" fmla="*/ 6 h 127"/>
                <a:gd name="T10" fmla="*/ 49 w 104"/>
                <a:gd name="T11" fmla="*/ 0 h 127"/>
                <a:gd name="T12" fmla="*/ 64 w 104"/>
                <a:gd name="T13" fmla="*/ 15 h 127"/>
                <a:gd name="T14" fmla="*/ 49 w 104"/>
                <a:gd name="T15" fmla="*/ 31 h 127"/>
                <a:gd name="T16" fmla="*/ 43 w 104"/>
                <a:gd name="T17" fmla="*/ 25 h 127"/>
                <a:gd name="T18" fmla="*/ 48 w 104"/>
                <a:gd name="T19" fmla="*/ 20 h 127"/>
                <a:gd name="T20" fmla="*/ 8 w 104"/>
                <a:gd name="T21" fmla="*/ 64 h 127"/>
                <a:gd name="T22" fmla="*/ 36 w 104"/>
                <a:gd name="T23" fmla="*/ 105 h 127"/>
                <a:gd name="T24" fmla="*/ 104 w 104"/>
                <a:gd name="T25" fmla="*/ 64 h 127"/>
                <a:gd name="T26" fmla="*/ 70 w 104"/>
                <a:gd name="T27" fmla="*/ 15 h 127"/>
                <a:gd name="T28" fmla="*/ 68 w 104"/>
                <a:gd name="T29" fmla="*/ 22 h 127"/>
                <a:gd name="T30" fmla="*/ 96 w 104"/>
                <a:gd name="T31" fmla="*/ 64 h 127"/>
                <a:gd name="T32" fmla="*/ 56 w 104"/>
                <a:gd name="T33" fmla="*/ 108 h 127"/>
                <a:gd name="T34" fmla="*/ 61 w 104"/>
                <a:gd name="T35" fmla="*/ 102 h 127"/>
                <a:gd name="T36" fmla="*/ 55 w 104"/>
                <a:gd name="T37" fmla="*/ 97 h 127"/>
                <a:gd name="T38" fmla="*/ 40 w 104"/>
                <a:gd name="T39" fmla="*/ 112 h 127"/>
                <a:gd name="T40" fmla="*/ 55 w 104"/>
                <a:gd name="T41" fmla="*/ 127 h 127"/>
                <a:gd name="T42" fmla="*/ 61 w 104"/>
                <a:gd name="T43" fmla="*/ 121 h 127"/>
                <a:gd name="T44" fmla="*/ 55 w 104"/>
                <a:gd name="T45" fmla="*/ 116 h 127"/>
                <a:gd name="T46" fmla="*/ 55 w 104"/>
                <a:gd name="T47" fmla="*/ 116 h 127"/>
                <a:gd name="T48" fmla="*/ 55 w 104"/>
                <a:gd name="T49" fmla="*/ 116 h 127"/>
                <a:gd name="T50" fmla="*/ 104 w 104"/>
                <a:gd name="T51" fmla="*/ 6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4" h="127">
                  <a:moveTo>
                    <a:pt x="36" y="105"/>
                  </a:moveTo>
                  <a:cubicBezTo>
                    <a:pt x="33" y="112"/>
                    <a:pt x="33" y="112"/>
                    <a:pt x="33" y="112"/>
                  </a:cubicBezTo>
                  <a:cubicBezTo>
                    <a:pt x="13" y="105"/>
                    <a:pt x="0" y="85"/>
                    <a:pt x="0" y="64"/>
                  </a:cubicBezTo>
                  <a:cubicBezTo>
                    <a:pt x="0" y="36"/>
                    <a:pt x="21" y="13"/>
                    <a:pt x="49" y="12"/>
                  </a:cubicBezTo>
                  <a:cubicBezTo>
                    <a:pt x="43" y="6"/>
                    <a:pt x="43" y="6"/>
                    <a:pt x="43" y="6"/>
                  </a:cubicBezTo>
                  <a:cubicBezTo>
                    <a:pt x="49" y="0"/>
                    <a:pt x="49" y="0"/>
                    <a:pt x="49" y="0"/>
                  </a:cubicBezTo>
                  <a:cubicBezTo>
                    <a:pt x="64" y="15"/>
                    <a:pt x="64" y="15"/>
                    <a:pt x="64" y="15"/>
                  </a:cubicBezTo>
                  <a:cubicBezTo>
                    <a:pt x="49" y="31"/>
                    <a:pt x="49" y="31"/>
                    <a:pt x="49" y="31"/>
                  </a:cubicBezTo>
                  <a:cubicBezTo>
                    <a:pt x="43" y="25"/>
                    <a:pt x="43" y="25"/>
                    <a:pt x="43" y="25"/>
                  </a:cubicBezTo>
                  <a:cubicBezTo>
                    <a:pt x="48" y="20"/>
                    <a:pt x="48" y="20"/>
                    <a:pt x="48" y="20"/>
                  </a:cubicBezTo>
                  <a:cubicBezTo>
                    <a:pt x="26" y="21"/>
                    <a:pt x="8" y="40"/>
                    <a:pt x="8" y="64"/>
                  </a:cubicBezTo>
                  <a:cubicBezTo>
                    <a:pt x="8" y="82"/>
                    <a:pt x="19" y="98"/>
                    <a:pt x="36" y="105"/>
                  </a:cubicBezTo>
                  <a:close/>
                  <a:moveTo>
                    <a:pt x="104" y="64"/>
                  </a:moveTo>
                  <a:cubicBezTo>
                    <a:pt x="104" y="42"/>
                    <a:pt x="91" y="22"/>
                    <a:pt x="70" y="15"/>
                  </a:cubicBezTo>
                  <a:cubicBezTo>
                    <a:pt x="68" y="22"/>
                    <a:pt x="68" y="22"/>
                    <a:pt x="68" y="22"/>
                  </a:cubicBezTo>
                  <a:cubicBezTo>
                    <a:pt x="85" y="29"/>
                    <a:pt x="96" y="45"/>
                    <a:pt x="96" y="64"/>
                  </a:cubicBezTo>
                  <a:cubicBezTo>
                    <a:pt x="96" y="87"/>
                    <a:pt x="78" y="106"/>
                    <a:pt x="56" y="108"/>
                  </a:cubicBezTo>
                  <a:cubicBezTo>
                    <a:pt x="61" y="102"/>
                    <a:pt x="61" y="102"/>
                    <a:pt x="61" y="102"/>
                  </a:cubicBezTo>
                  <a:cubicBezTo>
                    <a:pt x="55" y="97"/>
                    <a:pt x="55" y="97"/>
                    <a:pt x="55" y="97"/>
                  </a:cubicBezTo>
                  <a:cubicBezTo>
                    <a:pt x="40" y="112"/>
                    <a:pt x="40" y="112"/>
                    <a:pt x="40" y="112"/>
                  </a:cubicBezTo>
                  <a:cubicBezTo>
                    <a:pt x="55" y="127"/>
                    <a:pt x="55" y="127"/>
                    <a:pt x="55" y="127"/>
                  </a:cubicBezTo>
                  <a:cubicBezTo>
                    <a:pt x="61" y="121"/>
                    <a:pt x="61" y="121"/>
                    <a:pt x="61" y="121"/>
                  </a:cubicBezTo>
                  <a:cubicBezTo>
                    <a:pt x="55" y="116"/>
                    <a:pt x="55" y="116"/>
                    <a:pt x="55" y="116"/>
                  </a:cubicBezTo>
                  <a:cubicBezTo>
                    <a:pt x="55" y="116"/>
                    <a:pt x="55" y="116"/>
                    <a:pt x="55" y="116"/>
                  </a:cubicBezTo>
                  <a:cubicBezTo>
                    <a:pt x="55" y="116"/>
                    <a:pt x="55" y="116"/>
                    <a:pt x="55" y="116"/>
                  </a:cubicBezTo>
                  <a:cubicBezTo>
                    <a:pt x="82" y="114"/>
                    <a:pt x="104" y="91"/>
                    <a:pt x="104" y="64"/>
                  </a:cubicBez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p>
              <a:pPr defTabSz="896386">
                <a:defRPr/>
              </a:pPr>
              <a:endParaRPr lang="en-US" sz="1765">
                <a:solidFill>
                  <a:srgbClr val="000000"/>
                </a:solidFill>
                <a:latin typeface="Segoe UI"/>
              </a:endParaRPr>
            </a:p>
          </p:txBody>
        </p:sp>
        <p:sp>
          <p:nvSpPr>
            <p:cNvPr id="128" name="TextBox 127"/>
            <p:cNvSpPr txBox="1"/>
            <p:nvPr/>
          </p:nvSpPr>
          <p:spPr>
            <a:xfrm>
              <a:off x="6645078" y="5379331"/>
              <a:ext cx="1106392" cy="480131"/>
            </a:xfrm>
            <a:prstGeom prst="rect">
              <a:avLst/>
            </a:prstGeom>
            <a:noFill/>
          </p:spPr>
          <p:txBody>
            <a:bodyPr wrap="none" lIns="87880" tIns="43940" rIns="87880" bIns="43940" rtlCol="0">
              <a:spAutoFit/>
            </a:bodyPr>
            <a:lstStyle>
              <a:defPPr>
                <a:defRPr lang="en-US"/>
              </a:defPPr>
              <a:lvl1pPr algn="ctr" defTabSz="913664">
                <a:lnSpc>
                  <a:spcPct val="90000"/>
                </a:lnSpc>
                <a:defRPr sz="1400" kern="0">
                  <a:gradFill>
                    <a:gsLst>
                      <a:gs pos="0">
                        <a:srgbClr val="FFFFFF"/>
                      </a:gs>
                      <a:gs pos="100000">
                        <a:srgbClr val="FFFFFF"/>
                      </a:gs>
                    </a:gsLst>
                    <a:lin ang="5400000" scaled="1"/>
                  </a:gradFill>
                </a:defRPr>
              </a:lvl1pPr>
            </a:lstStyle>
            <a:p>
              <a:pPr defTabSz="895665">
                <a:defRPr/>
              </a:pPr>
              <a:r>
                <a:rPr lang="en-US" sz="1372" dirty="0">
                  <a:latin typeface="Segoe UI"/>
                </a:rPr>
                <a:t>Backup and</a:t>
              </a:r>
              <a:br>
                <a:rPr lang="en-US" sz="1372" dirty="0">
                  <a:latin typeface="Segoe UI"/>
                </a:rPr>
              </a:br>
              <a:r>
                <a:rPr lang="en-US" sz="1372" dirty="0">
                  <a:latin typeface="Segoe UI"/>
                </a:rPr>
                <a:t>recovery </a:t>
              </a:r>
            </a:p>
          </p:txBody>
        </p:sp>
      </p:grpSp>
      <p:grpSp>
        <p:nvGrpSpPr>
          <p:cNvPr id="40" name="Group 39"/>
          <p:cNvGrpSpPr/>
          <p:nvPr/>
        </p:nvGrpSpPr>
        <p:grpSpPr>
          <a:xfrm>
            <a:off x="8559438" y="4723310"/>
            <a:ext cx="1039070" cy="1146211"/>
            <a:chOff x="8682945" y="4690267"/>
            <a:chExt cx="1059906" cy="1169195"/>
          </a:xfrm>
        </p:grpSpPr>
        <p:sp>
          <p:nvSpPr>
            <p:cNvPr id="79" name="Freeform 150"/>
            <p:cNvSpPr>
              <a:spLocks noChangeAspect="1" noEditPoints="1"/>
            </p:cNvSpPr>
            <p:nvPr/>
          </p:nvSpPr>
          <p:spPr bwMode="auto">
            <a:xfrm>
              <a:off x="8897382" y="4690267"/>
              <a:ext cx="631032" cy="540545"/>
            </a:xfrm>
            <a:custGeom>
              <a:avLst/>
              <a:gdLst>
                <a:gd name="T0" fmla="*/ 227 w 265"/>
                <a:gd name="T1" fmla="*/ 57 h 227"/>
                <a:gd name="T2" fmla="*/ 208 w 265"/>
                <a:gd name="T3" fmla="*/ 57 h 227"/>
                <a:gd name="T4" fmla="*/ 208 w 265"/>
                <a:gd name="T5" fmla="*/ 38 h 227"/>
                <a:gd name="T6" fmla="*/ 227 w 265"/>
                <a:gd name="T7" fmla="*/ 38 h 227"/>
                <a:gd name="T8" fmla="*/ 227 w 265"/>
                <a:gd name="T9" fmla="*/ 57 h 227"/>
                <a:gd name="T10" fmla="*/ 94 w 265"/>
                <a:gd name="T11" fmla="*/ 189 h 227"/>
                <a:gd name="T12" fmla="*/ 0 w 265"/>
                <a:gd name="T13" fmla="*/ 189 h 227"/>
                <a:gd name="T14" fmla="*/ 0 w 265"/>
                <a:gd name="T15" fmla="*/ 57 h 227"/>
                <a:gd name="T16" fmla="*/ 123 w 265"/>
                <a:gd name="T17" fmla="*/ 57 h 227"/>
                <a:gd name="T18" fmla="*/ 123 w 265"/>
                <a:gd name="T19" fmla="*/ 0 h 227"/>
                <a:gd name="T20" fmla="*/ 265 w 265"/>
                <a:gd name="T21" fmla="*/ 0 h 227"/>
                <a:gd name="T22" fmla="*/ 265 w 265"/>
                <a:gd name="T23" fmla="*/ 227 h 227"/>
                <a:gd name="T24" fmla="*/ 56 w 265"/>
                <a:gd name="T25" fmla="*/ 227 h 227"/>
                <a:gd name="T26" fmla="*/ 56 w 265"/>
                <a:gd name="T27" fmla="*/ 208 h 227"/>
                <a:gd name="T28" fmla="*/ 94 w 265"/>
                <a:gd name="T29" fmla="*/ 208 h 227"/>
                <a:gd name="T30" fmla="*/ 94 w 265"/>
                <a:gd name="T31" fmla="*/ 189 h 227"/>
                <a:gd name="T32" fmla="*/ 246 w 265"/>
                <a:gd name="T33" fmla="*/ 151 h 227"/>
                <a:gd name="T34" fmla="*/ 198 w 265"/>
                <a:gd name="T35" fmla="*/ 151 h 227"/>
                <a:gd name="T36" fmla="*/ 198 w 265"/>
                <a:gd name="T37" fmla="*/ 189 h 227"/>
                <a:gd name="T38" fmla="*/ 113 w 265"/>
                <a:gd name="T39" fmla="*/ 189 h 227"/>
                <a:gd name="T40" fmla="*/ 113 w 265"/>
                <a:gd name="T41" fmla="*/ 208 h 227"/>
                <a:gd name="T42" fmla="*/ 246 w 265"/>
                <a:gd name="T43" fmla="*/ 208 h 227"/>
                <a:gd name="T44" fmla="*/ 246 w 265"/>
                <a:gd name="T45" fmla="*/ 151 h 227"/>
                <a:gd name="T46" fmla="*/ 246 w 265"/>
                <a:gd name="T47" fmla="*/ 94 h 227"/>
                <a:gd name="T48" fmla="*/ 198 w 265"/>
                <a:gd name="T49" fmla="*/ 94 h 227"/>
                <a:gd name="T50" fmla="*/ 198 w 265"/>
                <a:gd name="T51" fmla="*/ 132 h 227"/>
                <a:gd name="T52" fmla="*/ 246 w 265"/>
                <a:gd name="T53" fmla="*/ 132 h 227"/>
                <a:gd name="T54" fmla="*/ 246 w 265"/>
                <a:gd name="T55" fmla="*/ 94 h 227"/>
                <a:gd name="T56" fmla="*/ 142 w 265"/>
                <a:gd name="T57" fmla="*/ 57 h 227"/>
                <a:gd name="T58" fmla="*/ 198 w 265"/>
                <a:gd name="T59" fmla="*/ 57 h 227"/>
                <a:gd name="T60" fmla="*/ 198 w 265"/>
                <a:gd name="T61" fmla="*/ 75 h 227"/>
                <a:gd name="T62" fmla="*/ 246 w 265"/>
                <a:gd name="T63" fmla="*/ 75 h 227"/>
                <a:gd name="T64" fmla="*/ 246 w 265"/>
                <a:gd name="T65" fmla="*/ 19 h 227"/>
                <a:gd name="T66" fmla="*/ 142 w 265"/>
                <a:gd name="T67" fmla="*/ 19 h 227"/>
                <a:gd name="T68" fmla="*/ 142 w 265"/>
                <a:gd name="T69" fmla="*/ 57 h 227"/>
                <a:gd name="T70" fmla="*/ 179 w 265"/>
                <a:gd name="T71" fmla="*/ 170 h 227"/>
                <a:gd name="T72" fmla="*/ 179 w 265"/>
                <a:gd name="T73" fmla="*/ 75 h 227"/>
                <a:gd name="T74" fmla="*/ 19 w 265"/>
                <a:gd name="T75" fmla="*/ 75 h 227"/>
                <a:gd name="T76" fmla="*/ 19 w 265"/>
                <a:gd name="T77" fmla="*/ 170 h 227"/>
                <a:gd name="T78" fmla="*/ 179 w 265"/>
                <a:gd name="T79" fmla="*/ 17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5" h="227">
                  <a:moveTo>
                    <a:pt x="227" y="57"/>
                  </a:moveTo>
                  <a:lnTo>
                    <a:pt x="208" y="57"/>
                  </a:lnTo>
                  <a:lnTo>
                    <a:pt x="208" y="38"/>
                  </a:lnTo>
                  <a:lnTo>
                    <a:pt x="227" y="38"/>
                  </a:lnTo>
                  <a:lnTo>
                    <a:pt x="227" y="57"/>
                  </a:lnTo>
                  <a:close/>
                  <a:moveTo>
                    <a:pt x="94" y="189"/>
                  </a:moveTo>
                  <a:lnTo>
                    <a:pt x="0" y="189"/>
                  </a:lnTo>
                  <a:lnTo>
                    <a:pt x="0" y="57"/>
                  </a:lnTo>
                  <a:lnTo>
                    <a:pt x="123" y="57"/>
                  </a:lnTo>
                  <a:lnTo>
                    <a:pt x="123" y="0"/>
                  </a:lnTo>
                  <a:lnTo>
                    <a:pt x="265" y="0"/>
                  </a:lnTo>
                  <a:lnTo>
                    <a:pt x="265" y="227"/>
                  </a:lnTo>
                  <a:lnTo>
                    <a:pt x="56" y="227"/>
                  </a:lnTo>
                  <a:lnTo>
                    <a:pt x="56" y="208"/>
                  </a:lnTo>
                  <a:lnTo>
                    <a:pt x="94" y="208"/>
                  </a:lnTo>
                  <a:lnTo>
                    <a:pt x="94" y="189"/>
                  </a:lnTo>
                  <a:close/>
                  <a:moveTo>
                    <a:pt x="246" y="151"/>
                  </a:moveTo>
                  <a:lnTo>
                    <a:pt x="198" y="151"/>
                  </a:lnTo>
                  <a:lnTo>
                    <a:pt x="198" y="189"/>
                  </a:lnTo>
                  <a:lnTo>
                    <a:pt x="113" y="189"/>
                  </a:lnTo>
                  <a:lnTo>
                    <a:pt x="113" y="208"/>
                  </a:lnTo>
                  <a:lnTo>
                    <a:pt x="246" y="208"/>
                  </a:lnTo>
                  <a:lnTo>
                    <a:pt x="246" y="151"/>
                  </a:lnTo>
                  <a:close/>
                  <a:moveTo>
                    <a:pt x="246" y="94"/>
                  </a:moveTo>
                  <a:lnTo>
                    <a:pt x="198" y="94"/>
                  </a:lnTo>
                  <a:lnTo>
                    <a:pt x="198" y="132"/>
                  </a:lnTo>
                  <a:lnTo>
                    <a:pt x="246" y="132"/>
                  </a:lnTo>
                  <a:lnTo>
                    <a:pt x="246" y="94"/>
                  </a:lnTo>
                  <a:close/>
                  <a:moveTo>
                    <a:pt x="142" y="57"/>
                  </a:moveTo>
                  <a:lnTo>
                    <a:pt x="198" y="57"/>
                  </a:lnTo>
                  <a:lnTo>
                    <a:pt x="198" y="75"/>
                  </a:lnTo>
                  <a:lnTo>
                    <a:pt x="246" y="75"/>
                  </a:lnTo>
                  <a:lnTo>
                    <a:pt x="246" y="19"/>
                  </a:lnTo>
                  <a:lnTo>
                    <a:pt x="142" y="19"/>
                  </a:lnTo>
                  <a:lnTo>
                    <a:pt x="142" y="57"/>
                  </a:lnTo>
                  <a:close/>
                  <a:moveTo>
                    <a:pt x="179" y="170"/>
                  </a:moveTo>
                  <a:lnTo>
                    <a:pt x="179" y="75"/>
                  </a:lnTo>
                  <a:lnTo>
                    <a:pt x="19" y="75"/>
                  </a:lnTo>
                  <a:lnTo>
                    <a:pt x="19" y="170"/>
                  </a:lnTo>
                  <a:lnTo>
                    <a:pt x="179" y="170"/>
                  </a:ln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p>
              <a:pPr defTabSz="896386">
                <a:defRPr/>
              </a:pPr>
              <a:endParaRPr lang="en-US" sz="1765">
                <a:solidFill>
                  <a:srgbClr val="000000"/>
                </a:solidFill>
                <a:latin typeface="Segoe UI"/>
              </a:endParaRPr>
            </a:p>
          </p:txBody>
        </p:sp>
        <p:sp>
          <p:nvSpPr>
            <p:cNvPr id="137" name="TextBox 136"/>
            <p:cNvSpPr txBox="1"/>
            <p:nvPr/>
          </p:nvSpPr>
          <p:spPr>
            <a:xfrm>
              <a:off x="8682945" y="5379331"/>
              <a:ext cx="1059906" cy="480131"/>
            </a:xfrm>
            <a:prstGeom prst="rect">
              <a:avLst/>
            </a:prstGeom>
            <a:noFill/>
          </p:spPr>
          <p:txBody>
            <a:bodyPr wrap="none" lIns="87880" tIns="43940" rIns="87880" bIns="43940" rtlCol="0">
              <a:spAutoFit/>
            </a:bodyPr>
            <a:lstStyle>
              <a:defPPr>
                <a:defRPr lang="en-US"/>
              </a:defPPr>
              <a:lvl1pPr algn="ctr" defTabSz="913664">
                <a:lnSpc>
                  <a:spcPct val="90000"/>
                </a:lnSpc>
                <a:defRPr sz="1400" kern="0">
                  <a:gradFill>
                    <a:gsLst>
                      <a:gs pos="0">
                        <a:srgbClr val="FFFFFF"/>
                      </a:gs>
                      <a:gs pos="100000">
                        <a:srgbClr val="FFFFFF"/>
                      </a:gs>
                    </a:gsLst>
                    <a:lin ang="5400000" scaled="1"/>
                  </a:gradFill>
                </a:defRPr>
              </a:lvl1pPr>
            </a:lstStyle>
            <a:p>
              <a:pPr defTabSz="895665">
                <a:defRPr/>
              </a:pPr>
              <a:r>
                <a:rPr lang="en-US" sz="1372">
                  <a:latin typeface="Segoe UI"/>
                </a:rPr>
                <a:t>Testing in</a:t>
              </a:r>
              <a:br>
                <a:rPr lang="en-US" sz="1372">
                  <a:latin typeface="Segoe UI"/>
                </a:rPr>
              </a:br>
              <a:r>
                <a:rPr lang="en-US" sz="1372">
                  <a:latin typeface="Segoe UI"/>
                </a:rPr>
                <a:t>production</a:t>
              </a:r>
            </a:p>
          </p:txBody>
        </p:sp>
      </p:grpSp>
      <p:grpSp>
        <p:nvGrpSpPr>
          <p:cNvPr id="39" name="Group 38"/>
          <p:cNvGrpSpPr/>
          <p:nvPr/>
        </p:nvGrpSpPr>
        <p:grpSpPr>
          <a:xfrm>
            <a:off x="10388652" y="4683622"/>
            <a:ext cx="1141216" cy="1185896"/>
            <a:chOff x="10596967" y="4649786"/>
            <a:chExt cx="1164100" cy="1209676"/>
          </a:xfrm>
        </p:grpSpPr>
        <p:sp>
          <p:nvSpPr>
            <p:cNvPr id="24" name="Freeform 21"/>
            <p:cNvSpPr>
              <a:spLocks noChangeAspect="1" noEditPoints="1"/>
            </p:cNvSpPr>
            <p:nvPr/>
          </p:nvSpPr>
          <p:spPr bwMode="auto">
            <a:xfrm>
              <a:off x="10807542" y="4649786"/>
              <a:ext cx="742950" cy="621507"/>
            </a:xfrm>
            <a:custGeom>
              <a:avLst/>
              <a:gdLst>
                <a:gd name="T0" fmla="*/ 95 w 161"/>
                <a:gd name="T1" fmla="*/ 134 h 134"/>
                <a:gd name="T2" fmla="*/ 83 w 161"/>
                <a:gd name="T3" fmla="*/ 123 h 134"/>
                <a:gd name="T4" fmla="*/ 95 w 161"/>
                <a:gd name="T5" fmla="*/ 111 h 134"/>
                <a:gd name="T6" fmla="*/ 106 w 161"/>
                <a:gd name="T7" fmla="*/ 123 h 134"/>
                <a:gd name="T8" fmla="*/ 95 w 161"/>
                <a:gd name="T9" fmla="*/ 134 h 134"/>
                <a:gd name="T10" fmla="*/ 95 w 161"/>
                <a:gd name="T11" fmla="*/ 119 h 134"/>
                <a:gd name="T12" fmla="*/ 91 w 161"/>
                <a:gd name="T13" fmla="*/ 123 h 134"/>
                <a:gd name="T14" fmla="*/ 95 w 161"/>
                <a:gd name="T15" fmla="*/ 126 h 134"/>
                <a:gd name="T16" fmla="*/ 98 w 161"/>
                <a:gd name="T17" fmla="*/ 123 h 134"/>
                <a:gd name="T18" fmla="*/ 95 w 161"/>
                <a:gd name="T19" fmla="*/ 119 h 134"/>
                <a:gd name="T20" fmla="*/ 29 w 161"/>
                <a:gd name="T21" fmla="*/ 134 h 134"/>
                <a:gd name="T22" fmla="*/ 18 w 161"/>
                <a:gd name="T23" fmla="*/ 123 h 134"/>
                <a:gd name="T24" fmla="*/ 29 w 161"/>
                <a:gd name="T25" fmla="*/ 111 h 134"/>
                <a:gd name="T26" fmla="*/ 40 w 161"/>
                <a:gd name="T27" fmla="*/ 123 h 134"/>
                <a:gd name="T28" fmla="*/ 29 w 161"/>
                <a:gd name="T29" fmla="*/ 134 h 134"/>
                <a:gd name="T30" fmla="*/ 29 w 161"/>
                <a:gd name="T31" fmla="*/ 119 h 134"/>
                <a:gd name="T32" fmla="*/ 26 w 161"/>
                <a:gd name="T33" fmla="*/ 123 h 134"/>
                <a:gd name="T34" fmla="*/ 29 w 161"/>
                <a:gd name="T35" fmla="*/ 126 h 134"/>
                <a:gd name="T36" fmla="*/ 32 w 161"/>
                <a:gd name="T37" fmla="*/ 123 h 134"/>
                <a:gd name="T38" fmla="*/ 29 w 161"/>
                <a:gd name="T39" fmla="*/ 119 h 134"/>
                <a:gd name="T40" fmla="*/ 130 w 161"/>
                <a:gd name="T41" fmla="*/ 0 h 134"/>
                <a:gd name="T42" fmla="*/ 126 w 161"/>
                <a:gd name="T43" fmla="*/ 15 h 134"/>
                <a:gd name="T44" fmla="*/ 0 w 161"/>
                <a:gd name="T45" fmla="*/ 15 h 134"/>
                <a:gd name="T46" fmla="*/ 16 w 161"/>
                <a:gd name="T47" fmla="*/ 86 h 134"/>
                <a:gd name="T48" fmla="*/ 109 w 161"/>
                <a:gd name="T49" fmla="*/ 86 h 134"/>
                <a:gd name="T50" fmla="*/ 105 w 161"/>
                <a:gd name="T51" fmla="*/ 100 h 134"/>
                <a:gd name="T52" fmla="*/ 14 w 161"/>
                <a:gd name="T53" fmla="*/ 100 h 134"/>
                <a:gd name="T54" fmla="*/ 14 w 161"/>
                <a:gd name="T55" fmla="*/ 108 h 134"/>
                <a:gd name="T56" fmla="*/ 111 w 161"/>
                <a:gd name="T57" fmla="*/ 108 h 134"/>
                <a:gd name="T58" fmla="*/ 136 w 161"/>
                <a:gd name="T59" fmla="*/ 8 h 134"/>
                <a:gd name="T60" fmla="*/ 161 w 161"/>
                <a:gd name="T61" fmla="*/ 8 h 134"/>
                <a:gd name="T62" fmla="*/ 161 w 161"/>
                <a:gd name="T63" fmla="*/ 0 h 134"/>
                <a:gd name="T64" fmla="*/ 130 w 161"/>
                <a:gd name="T65" fmla="*/ 0 h 134"/>
                <a:gd name="T66" fmla="*/ 23 w 161"/>
                <a:gd name="T67" fmla="*/ 78 h 134"/>
                <a:gd name="T68" fmla="*/ 10 w 161"/>
                <a:gd name="T69" fmla="*/ 23 h 134"/>
                <a:gd name="T70" fmla="*/ 124 w 161"/>
                <a:gd name="T71" fmla="*/ 23 h 134"/>
                <a:gd name="T72" fmla="*/ 111 w 161"/>
                <a:gd name="T73" fmla="*/ 78 h 134"/>
                <a:gd name="T74" fmla="*/ 23 w 161"/>
                <a:gd name="T75" fmla="*/ 7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1" h="134">
                  <a:moveTo>
                    <a:pt x="95" y="134"/>
                  </a:moveTo>
                  <a:cubicBezTo>
                    <a:pt x="88" y="134"/>
                    <a:pt x="83" y="129"/>
                    <a:pt x="83" y="123"/>
                  </a:cubicBezTo>
                  <a:cubicBezTo>
                    <a:pt x="83" y="116"/>
                    <a:pt x="88" y="111"/>
                    <a:pt x="95" y="111"/>
                  </a:cubicBezTo>
                  <a:cubicBezTo>
                    <a:pt x="101" y="111"/>
                    <a:pt x="106" y="116"/>
                    <a:pt x="106" y="123"/>
                  </a:cubicBezTo>
                  <a:cubicBezTo>
                    <a:pt x="106" y="129"/>
                    <a:pt x="101" y="134"/>
                    <a:pt x="95" y="134"/>
                  </a:cubicBezTo>
                  <a:close/>
                  <a:moveTo>
                    <a:pt x="95" y="119"/>
                  </a:moveTo>
                  <a:cubicBezTo>
                    <a:pt x="93" y="119"/>
                    <a:pt x="91" y="121"/>
                    <a:pt x="91" y="123"/>
                  </a:cubicBezTo>
                  <a:cubicBezTo>
                    <a:pt x="91" y="125"/>
                    <a:pt x="93" y="126"/>
                    <a:pt x="95" y="126"/>
                  </a:cubicBezTo>
                  <a:cubicBezTo>
                    <a:pt x="96" y="126"/>
                    <a:pt x="98" y="125"/>
                    <a:pt x="98" y="123"/>
                  </a:cubicBezTo>
                  <a:cubicBezTo>
                    <a:pt x="98" y="121"/>
                    <a:pt x="96" y="119"/>
                    <a:pt x="95" y="119"/>
                  </a:cubicBezTo>
                  <a:close/>
                  <a:moveTo>
                    <a:pt x="29" y="134"/>
                  </a:moveTo>
                  <a:cubicBezTo>
                    <a:pt x="23" y="134"/>
                    <a:pt x="18" y="129"/>
                    <a:pt x="18" y="123"/>
                  </a:cubicBezTo>
                  <a:cubicBezTo>
                    <a:pt x="18" y="116"/>
                    <a:pt x="23" y="111"/>
                    <a:pt x="29" y="111"/>
                  </a:cubicBezTo>
                  <a:cubicBezTo>
                    <a:pt x="35" y="111"/>
                    <a:pt x="40" y="116"/>
                    <a:pt x="40" y="123"/>
                  </a:cubicBezTo>
                  <a:cubicBezTo>
                    <a:pt x="40" y="129"/>
                    <a:pt x="35" y="134"/>
                    <a:pt x="29" y="134"/>
                  </a:cubicBezTo>
                  <a:close/>
                  <a:moveTo>
                    <a:pt x="29" y="119"/>
                  </a:moveTo>
                  <a:cubicBezTo>
                    <a:pt x="27" y="119"/>
                    <a:pt x="26" y="121"/>
                    <a:pt x="26" y="123"/>
                  </a:cubicBezTo>
                  <a:cubicBezTo>
                    <a:pt x="26" y="125"/>
                    <a:pt x="27" y="126"/>
                    <a:pt x="29" y="126"/>
                  </a:cubicBezTo>
                  <a:cubicBezTo>
                    <a:pt x="31" y="126"/>
                    <a:pt x="32" y="125"/>
                    <a:pt x="32" y="123"/>
                  </a:cubicBezTo>
                  <a:cubicBezTo>
                    <a:pt x="32" y="121"/>
                    <a:pt x="31" y="119"/>
                    <a:pt x="29" y="119"/>
                  </a:cubicBezTo>
                  <a:close/>
                  <a:moveTo>
                    <a:pt x="130" y="0"/>
                  </a:moveTo>
                  <a:cubicBezTo>
                    <a:pt x="126" y="15"/>
                    <a:pt x="126" y="15"/>
                    <a:pt x="126" y="15"/>
                  </a:cubicBezTo>
                  <a:cubicBezTo>
                    <a:pt x="0" y="15"/>
                    <a:pt x="0" y="15"/>
                    <a:pt x="0" y="15"/>
                  </a:cubicBezTo>
                  <a:cubicBezTo>
                    <a:pt x="16" y="86"/>
                    <a:pt x="16" y="86"/>
                    <a:pt x="16" y="86"/>
                  </a:cubicBezTo>
                  <a:cubicBezTo>
                    <a:pt x="109" y="86"/>
                    <a:pt x="109" y="86"/>
                    <a:pt x="109" y="86"/>
                  </a:cubicBezTo>
                  <a:cubicBezTo>
                    <a:pt x="105" y="100"/>
                    <a:pt x="105" y="100"/>
                    <a:pt x="105" y="100"/>
                  </a:cubicBezTo>
                  <a:cubicBezTo>
                    <a:pt x="14" y="100"/>
                    <a:pt x="14" y="100"/>
                    <a:pt x="14" y="100"/>
                  </a:cubicBezTo>
                  <a:cubicBezTo>
                    <a:pt x="14" y="108"/>
                    <a:pt x="14" y="108"/>
                    <a:pt x="14" y="108"/>
                  </a:cubicBezTo>
                  <a:cubicBezTo>
                    <a:pt x="111" y="108"/>
                    <a:pt x="111" y="108"/>
                    <a:pt x="111" y="108"/>
                  </a:cubicBezTo>
                  <a:cubicBezTo>
                    <a:pt x="136" y="8"/>
                    <a:pt x="136" y="8"/>
                    <a:pt x="136" y="8"/>
                  </a:cubicBezTo>
                  <a:cubicBezTo>
                    <a:pt x="161" y="8"/>
                    <a:pt x="161" y="8"/>
                    <a:pt x="161" y="8"/>
                  </a:cubicBezTo>
                  <a:cubicBezTo>
                    <a:pt x="161" y="0"/>
                    <a:pt x="161" y="0"/>
                    <a:pt x="161" y="0"/>
                  </a:cubicBezTo>
                  <a:lnTo>
                    <a:pt x="130" y="0"/>
                  </a:lnTo>
                  <a:close/>
                  <a:moveTo>
                    <a:pt x="23" y="78"/>
                  </a:moveTo>
                  <a:cubicBezTo>
                    <a:pt x="10" y="23"/>
                    <a:pt x="10" y="23"/>
                    <a:pt x="10" y="23"/>
                  </a:cubicBezTo>
                  <a:cubicBezTo>
                    <a:pt x="124" y="23"/>
                    <a:pt x="124" y="23"/>
                    <a:pt x="124" y="23"/>
                  </a:cubicBezTo>
                  <a:cubicBezTo>
                    <a:pt x="111" y="78"/>
                    <a:pt x="111" y="78"/>
                    <a:pt x="111" y="78"/>
                  </a:cubicBezTo>
                  <a:lnTo>
                    <a:pt x="23" y="78"/>
                  </a:ln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p>
              <a:pPr defTabSz="896386">
                <a:defRPr/>
              </a:pPr>
              <a:endParaRPr lang="en-US" sz="1765">
                <a:solidFill>
                  <a:srgbClr val="000000"/>
                </a:solidFill>
                <a:latin typeface="Segoe UI"/>
              </a:endParaRPr>
            </a:p>
          </p:txBody>
        </p:sp>
        <p:sp>
          <p:nvSpPr>
            <p:cNvPr id="140" name="TextBox 139"/>
            <p:cNvSpPr txBox="1"/>
            <p:nvPr/>
          </p:nvSpPr>
          <p:spPr>
            <a:xfrm>
              <a:off x="10596967" y="5379331"/>
              <a:ext cx="1164100" cy="480131"/>
            </a:xfrm>
            <a:prstGeom prst="rect">
              <a:avLst/>
            </a:prstGeom>
            <a:noFill/>
          </p:spPr>
          <p:txBody>
            <a:bodyPr wrap="none" lIns="87880" tIns="43940" rIns="87880" bIns="43940" rtlCol="0">
              <a:spAutoFit/>
            </a:bodyPr>
            <a:lstStyle>
              <a:defPPr>
                <a:defRPr lang="en-US"/>
              </a:defPPr>
              <a:lvl1pPr algn="ctr" defTabSz="913664">
                <a:lnSpc>
                  <a:spcPct val="90000"/>
                </a:lnSpc>
                <a:defRPr sz="1400" kern="0">
                  <a:gradFill>
                    <a:gsLst>
                      <a:gs pos="0">
                        <a:srgbClr val="FFFFFF"/>
                      </a:gs>
                      <a:gs pos="100000">
                        <a:srgbClr val="FFFFFF"/>
                      </a:gs>
                    </a:gsLst>
                    <a:lin ang="5400000" scaled="1"/>
                  </a:gradFill>
                </a:defRPr>
              </a:lvl1pPr>
            </a:lstStyle>
            <a:p>
              <a:pPr defTabSz="895665">
                <a:defRPr/>
              </a:pPr>
              <a:r>
                <a:rPr lang="en-US" sz="1372">
                  <a:latin typeface="Segoe UI"/>
                </a:rPr>
                <a:t>App gallery</a:t>
              </a:r>
              <a:br>
                <a:rPr lang="en-US" sz="1372">
                  <a:latin typeface="Segoe UI"/>
                </a:rPr>
              </a:br>
              <a:r>
                <a:rPr lang="en-US" sz="1372">
                  <a:latin typeface="Segoe UI"/>
                </a:rPr>
                <a:t>marketplace</a:t>
              </a:r>
            </a:p>
          </p:txBody>
        </p:sp>
      </p:grpSp>
      <p:grpSp>
        <p:nvGrpSpPr>
          <p:cNvPr id="29" name="Group 28"/>
          <p:cNvGrpSpPr/>
          <p:nvPr/>
        </p:nvGrpSpPr>
        <p:grpSpPr>
          <a:xfrm>
            <a:off x="504673" y="2742670"/>
            <a:ext cx="1453943" cy="1281779"/>
            <a:chOff x="514792" y="2669912"/>
            <a:chExt cx="1483098" cy="1307481"/>
          </a:xfrm>
        </p:grpSpPr>
        <p:sp>
          <p:nvSpPr>
            <p:cNvPr id="73" name="Freeform 90"/>
            <p:cNvSpPr>
              <a:spLocks noChangeAspect="1" noEditPoints="1"/>
            </p:cNvSpPr>
            <p:nvPr/>
          </p:nvSpPr>
          <p:spPr bwMode="auto">
            <a:xfrm>
              <a:off x="895581" y="2669912"/>
              <a:ext cx="721520" cy="721520"/>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115 w 128"/>
                <a:gd name="T11" fmla="*/ 40 h 128"/>
                <a:gd name="T12" fmla="*/ 90 w 128"/>
                <a:gd name="T13" fmla="*/ 40 h 128"/>
                <a:gd name="T14" fmla="*/ 79 w 128"/>
                <a:gd name="T15" fmla="*/ 11 h 128"/>
                <a:gd name="T16" fmla="*/ 115 w 128"/>
                <a:gd name="T17" fmla="*/ 40 h 128"/>
                <a:gd name="T18" fmla="*/ 120 w 128"/>
                <a:gd name="T19" fmla="*/ 64 h 128"/>
                <a:gd name="T20" fmla="*/ 118 w 128"/>
                <a:gd name="T21" fmla="*/ 80 h 128"/>
                <a:gd name="T22" fmla="*/ 91 w 128"/>
                <a:gd name="T23" fmla="*/ 80 h 128"/>
                <a:gd name="T24" fmla="*/ 91 w 128"/>
                <a:gd name="T25" fmla="*/ 64 h 128"/>
                <a:gd name="T26" fmla="*/ 91 w 128"/>
                <a:gd name="T27" fmla="*/ 48 h 128"/>
                <a:gd name="T28" fmla="*/ 118 w 128"/>
                <a:gd name="T29" fmla="*/ 48 h 128"/>
                <a:gd name="T30" fmla="*/ 120 w 128"/>
                <a:gd name="T31" fmla="*/ 64 h 128"/>
                <a:gd name="T32" fmla="*/ 64 w 128"/>
                <a:gd name="T33" fmla="*/ 120 h 128"/>
                <a:gd name="T34" fmla="*/ 47 w 128"/>
                <a:gd name="T35" fmla="*/ 88 h 128"/>
                <a:gd name="T36" fmla="*/ 81 w 128"/>
                <a:gd name="T37" fmla="*/ 88 h 128"/>
                <a:gd name="T38" fmla="*/ 64 w 128"/>
                <a:gd name="T39" fmla="*/ 120 h 128"/>
                <a:gd name="T40" fmla="*/ 46 w 128"/>
                <a:gd name="T41" fmla="*/ 80 h 128"/>
                <a:gd name="T42" fmla="*/ 45 w 128"/>
                <a:gd name="T43" fmla="*/ 64 h 128"/>
                <a:gd name="T44" fmla="*/ 46 w 128"/>
                <a:gd name="T45" fmla="*/ 48 h 128"/>
                <a:gd name="T46" fmla="*/ 83 w 128"/>
                <a:gd name="T47" fmla="*/ 48 h 128"/>
                <a:gd name="T48" fmla="*/ 83 w 128"/>
                <a:gd name="T49" fmla="*/ 64 h 128"/>
                <a:gd name="T50" fmla="*/ 83 w 128"/>
                <a:gd name="T51" fmla="*/ 80 h 128"/>
                <a:gd name="T52" fmla="*/ 46 w 128"/>
                <a:gd name="T53" fmla="*/ 80 h 128"/>
                <a:gd name="T54" fmla="*/ 8 w 128"/>
                <a:gd name="T55" fmla="*/ 64 h 128"/>
                <a:gd name="T56" fmla="*/ 11 w 128"/>
                <a:gd name="T57" fmla="*/ 48 h 128"/>
                <a:gd name="T58" fmla="*/ 38 w 128"/>
                <a:gd name="T59" fmla="*/ 48 h 128"/>
                <a:gd name="T60" fmla="*/ 37 w 128"/>
                <a:gd name="T61" fmla="*/ 64 h 128"/>
                <a:gd name="T62" fmla="*/ 38 w 128"/>
                <a:gd name="T63" fmla="*/ 80 h 128"/>
                <a:gd name="T64" fmla="*/ 11 w 128"/>
                <a:gd name="T65" fmla="*/ 80 h 128"/>
                <a:gd name="T66" fmla="*/ 8 w 128"/>
                <a:gd name="T67" fmla="*/ 64 h 128"/>
                <a:gd name="T68" fmla="*/ 64 w 128"/>
                <a:gd name="T69" fmla="*/ 8 h 128"/>
                <a:gd name="T70" fmla="*/ 81 w 128"/>
                <a:gd name="T71" fmla="*/ 40 h 128"/>
                <a:gd name="T72" fmla="*/ 47 w 128"/>
                <a:gd name="T73" fmla="*/ 40 h 128"/>
                <a:gd name="T74" fmla="*/ 64 w 128"/>
                <a:gd name="T75" fmla="*/ 8 h 128"/>
                <a:gd name="T76" fmla="*/ 49 w 128"/>
                <a:gd name="T77" fmla="*/ 11 h 128"/>
                <a:gd name="T78" fmla="*/ 39 w 128"/>
                <a:gd name="T79" fmla="*/ 40 h 128"/>
                <a:gd name="T80" fmla="*/ 14 w 128"/>
                <a:gd name="T81" fmla="*/ 40 h 128"/>
                <a:gd name="T82" fmla="*/ 49 w 128"/>
                <a:gd name="T83" fmla="*/ 11 h 128"/>
                <a:gd name="T84" fmla="*/ 14 w 128"/>
                <a:gd name="T85" fmla="*/ 88 h 128"/>
                <a:gd name="T86" fmla="*/ 39 w 128"/>
                <a:gd name="T87" fmla="*/ 88 h 128"/>
                <a:gd name="T88" fmla="*/ 49 w 128"/>
                <a:gd name="T89" fmla="*/ 118 h 128"/>
                <a:gd name="T90" fmla="*/ 14 w 128"/>
                <a:gd name="T91" fmla="*/ 88 h 128"/>
                <a:gd name="T92" fmla="*/ 79 w 128"/>
                <a:gd name="T93" fmla="*/ 118 h 128"/>
                <a:gd name="T94" fmla="*/ 90 w 128"/>
                <a:gd name="T95" fmla="*/ 88 h 128"/>
                <a:gd name="T96" fmla="*/ 115 w 128"/>
                <a:gd name="T97" fmla="*/ 88 h 128"/>
                <a:gd name="T98" fmla="*/ 79 w 128"/>
                <a:gd name="T9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8" h="128">
                  <a:moveTo>
                    <a:pt x="64" y="0"/>
                  </a:moveTo>
                  <a:cubicBezTo>
                    <a:pt x="29" y="0"/>
                    <a:pt x="0" y="29"/>
                    <a:pt x="0" y="64"/>
                  </a:cubicBezTo>
                  <a:cubicBezTo>
                    <a:pt x="0" y="100"/>
                    <a:pt x="29" y="128"/>
                    <a:pt x="64" y="128"/>
                  </a:cubicBezTo>
                  <a:cubicBezTo>
                    <a:pt x="100" y="128"/>
                    <a:pt x="128" y="100"/>
                    <a:pt x="128" y="64"/>
                  </a:cubicBezTo>
                  <a:cubicBezTo>
                    <a:pt x="128" y="29"/>
                    <a:pt x="100" y="0"/>
                    <a:pt x="64" y="0"/>
                  </a:cubicBezTo>
                  <a:moveTo>
                    <a:pt x="115" y="40"/>
                  </a:moveTo>
                  <a:cubicBezTo>
                    <a:pt x="90" y="40"/>
                    <a:pt x="90" y="40"/>
                    <a:pt x="90" y="40"/>
                  </a:cubicBezTo>
                  <a:cubicBezTo>
                    <a:pt x="88" y="29"/>
                    <a:pt x="84" y="18"/>
                    <a:pt x="79" y="11"/>
                  </a:cubicBezTo>
                  <a:cubicBezTo>
                    <a:pt x="95" y="15"/>
                    <a:pt x="108" y="26"/>
                    <a:pt x="115" y="40"/>
                  </a:cubicBezTo>
                  <a:moveTo>
                    <a:pt x="120" y="64"/>
                  </a:moveTo>
                  <a:cubicBezTo>
                    <a:pt x="120" y="70"/>
                    <a:pt x="120" y="75"/>
                    <a:pt x="118" y="80"/>
                  </a:cubicBezTo>
                  <a:cubicBezTo>
                    <a:pt x="91" y="80"/>
                    <a:pt x="91" y="80"/>
                    <a:pt x="91" y="80"/>
                  </a:cubicBezTo>
                  <a:cubicBezTo>
                    <a:pt x="91" y="75"/>
                    <a:pt x="91" y="70"/>
                    <a:pt x="91" y="64"/>
                  </a:cubicBezTo>
                  <a:cubicBezTo>
                    <a:pt x="91" y="59"/>
                    <a:pt x="91" y="54"/>
                    <a:pt x="91" y="48"/>
                  </a:cubicBezTo>
                  <a:cubicBezTo>
                    <a:pt x="118" y="48"/>
                    <a:pt x="118" y="48"/>
                    <a:pt x="118" y="48"/>
                  </a:cubicBezTo>
                  <a:cubicBezTo>
                    <a:pt x="120" y="53"/>
                    <a:pt x="120" y="59"/>
                    <a:pt x="120" y="64"/>
                  </a:cubicBezTo>
                  <a:moveTo>
                    <a:pt x="64" y="120"/>
                  </a:moveTo>
                  <a:cubicBezTo>
                    <a:pt x="58" y="120"/>
                    <a:pt x="51" y="108"/>
                    <a:pt x="47" y="88"/>
                  </a:cubicBezTo>
                  <a:cubicBezTo>
                    <a:pt x="81" y="88"/>
                    <a:pt x="81" y="88"/>
                    <a:pt x="81" y="88"/>
                  </a:cubicBezTo>
                  <a:cubicBezTo>
                    <a:pt x="78" y="108"/>
                    <a:pt x="71" y="120"/>
                    <a:pt x="64" y="120"/>
                  </a:cubicBezTo>
                  <a:moveTo>
                    <a:pt x="46" y="80"/>
                  </a:moveTo>
                  <a:cubicBezTo>
                    <a:pt x="46" y="75"/>
                    <a:pt x="45" y="70"/>
                    <a:pt x="45" y="64"/>
                  </a:cubicBezTo>
                  <a:cubicBezTo>
                    <a:pt x="45" y="59"/>
                    <a:pt x="46" y="53"/>
                    <a:pt x="46" y="48"/>
                  </a:cubicBezTo>
                  <a:cubicBezTo>
                    <a:pt x="83" y="48"/>
                    <a:pt x="83" y="48"/>
                    <a:pt x="83" y="48"/>
                  </a:cubicBezTo>
                  <a:cubicBezTo>
                    <a:pt x="83" y="53"/>
                    <a:pt x="83" y="59"/>
                    <a:pt x="83" y="64"/>
                  </a:cubicBezTo>
                  <a:cubicBezTo>
                    <a:pt x="83" y="70"/>
                    <a:pt x="83" y="75"/>
                    <a:pt x="83" y="80"/>
                  </a:cubicBezTo>
                  <a:lnTo>
                    <a:pt x="46" y="80"/>
                  </a:lnTo>
                  <a:close/>
                  <a:moveTo>
                    <a:pt x="8" y="64"/>
                  </a:moveTo>
                  <a:cubicBezTo>
                    <a:pt x="8" y="59"/>
                    <a:pt x="9" y="53"/>
                    <a:pt x="11" y="48"/>
                  </a:cubicBezTo>
                  <a:cubicBezTo>
                    <a:pt x="38" y="48"/>
                    <a:pt x="38" y="48"/>
                    <a:pt x="38" y="48"/>
                  </a:cubicBezTo>
                  <a:cubicBezTo>
                    <a:pt x="38" y="54"/>
                    <a:pt x="37" y="59"/>
                    <a:pt x="37" y="64"/>
                  </a:cubicBezTo>
                  <a:cubicBezTo>
                    <a:pt x="37" y="70"/>
                    <a:pt x="38" y="75"/>
                    <a:pt x="38" y="80"/>
                  </a:cubicBezTo>
                  <a:cubicBezTo>
                    <a:pt x="11" y="80"/>
                    <a:pt x="11" y="80"/>
                    <a:pt x="11" y="80"/>
                  </a:cubicBezTo>
                  <a:cubicBezTo>
                    <a:pt x="9" y="75"/>
                    <a:pt x="8" y="70"/>
                    <a:pt x="8" y="64"/>
                  </a:cubicBezTo>
                  <a:moveTo>
                    <a:pt x="64" y="8"/>
                  </a:moveTo>
                  <a:cubicBezTo>
                    <a:pt x="71" y="8"/>
                    <a:pt x="78" y="21"/>
                    <a:pt x="81" y="40"/>
                  </a:cubicBezTo>
                  <a:cubicBezTo>
                    <a:pt x="47" y="40"/>
                    <a:pt x="47" y="40"/>
                    <a:pt x="47" y="40"/>
                  </a:cubicBezTo>
                  <a:cubicBezTo>
                    <a:pt x="51" y="21"/>
                    <a:pt x="58" y="8"/>
                    <a:pt x="64" y="8"/>
                  </a:cubicBezTo>
                  <a:moveTo>
                    <a:pt x="49" y="11"/>
                  </a:moveTo>
                  <a:cubicBezTo>
                    <a:pt x="45" y="18"/>
                    <a:pt x="41" y="29"/>
                    <a:pt x="39" y="40"/>
                  </a:cubicBezTo>
                  <a:cubicBezTo>
                    <a:pt x="14" y="40"/>
                    <a:pt x="14" y="40"/>
                    <a:pt x="14" y="40"/>
                  </a:cubicBezTo>
                  <a:cubicBezTo>
                    <a:pt x="21" y="26"/>
                    <a:pt x="34" y="15"/>
                    <a:pt x="49" y="11"/>
                  </a:cubicBezTo>
                  <a:moveTo>
                    <a:pt x="14" y="88"/>
                  </a:moveTo>
                  <a:cubicBezTo>
                    <a:pt x="39" y="88"/>
                    <a:pt x="39" y="88"/>
                    <a:pt x="39" y="88"/>
                  </a:cubicBezTo>
                  <a:cubicBezTo>
                    <a:pt x="41" y="100"/>
                    <a:pt x="45" y="111"/>
                    <a:pt x="49" y="118"/>
                  </a:cubicBezTo>
                  <a:cubicBezTo>
                    <a:pt x="34" y="114"/>
                    <a:pt x="21" y="103"/>
                    <a:pt x="14" y="88"/>
                  </a:cubicBezTo>
                  <a:moveTo>
                    <a:pt x="79" y="118"/>
                  </a:moveTo>
                  <a:cubicBezTo>
                    <a:pt x="84" y="111"/>
                    <a:pt x="88" y="100"/>
                    <a:pt x="90" y="88"/>
                  </a:cubicBezTo>
                  <a:cubicBezTo>
                    <a:pt x="115" y="88"/>
                    <a:pt x="115" y="88"/>
                    <a:pt x="115" y="88"/>
                  </a:cubicBezTo>
                  <a:cubicBezTo>
                    <a:pt x="108" y="103"/>
                    <a:pt x="95" y="114"/>
                    <a:pt x="79" y="118"/>
                  </a:cubicBezTo>
                </a:path>
              </a:pathLst>
            </a:custGeom>
            <a:solidFill>
              <a:srgbClr val="FFFFFF"/>
            </a:solidFill>
            <a:ln>
              <a:noFill/>
            </a:ln>
          </p:spPr>
          <p:txBody>
            <a:bodyPr vert="horz" wrap="square" lIns="87880" tIns="43940" rIns="87880" bIns="43940" numCol="1" anchor="t" anchorCtr="0" compatLnSpc="1">
              <a:prstTxWarp prst="textNoShape">
                <a:avLst/>
              </a:prstTxWarp>
            </a:bodyPr>
            <a:lstStyle/>
            <a:p>
              <a:pPr defTabSz="896386">
                <a:defRPr/>
              </a:pPr>
              <a:endParaRPr lang="en-US" sz="1765">
                <a:solidFill>
                  <a:srgbClr val="000000"/>
                </a:solidFill>
                <a:latin typeface="Segoe UI"/>
              </a:endParaRPr>
            </a:p>
          </p:txBody>
        </p:sp>
        <p:sp>
          <p:nvSpPr>
            <p:cNvPr id="107" name="TextBox 106"/>
            <p:cNvSpPr txBox="1"/>
            <p:nvPr/>
          </p:nvSpPr>
          <p:spPr>
            <a:xfrm>
              <a:off x="514792" y="3497262"/>
              <a:ext cx="1483098" cy="480131"/>
            </a:xfrm>
            <a:prstGeom prst="rect">
              <a:avLst/>
            </a:prstGeom>
            <a:noFill/>
          </p:spPr>
          <p:txBody>
            <a:bodyPr wrap="none" lIns="87880" tIns="43940" rIns="87880" bIns="43940" rtlCol="0">
              <a:spAutoFit/>
            </a:bodyPr>
            <a:lstStyle/>
            <a:p>
              <a:pPr algn="ctr" defTabSz="878020">
                <a:lnSpc>
                  <a:spcPct val="90000"/>
                </a:lnSpc>
                <a:defRPr/>
              </a:pPr>
              <a:r>
                <a:rPr lang="en-US" sz="1372" kern="0">
                  <a:gradFill>
                    <a:gsLst>
                      <a:gs pos="0">
                        <a:srgbClr val="FFFFFF"/>
                      </a:gs>
                      <a:gs pos="100000">
                        <a:srgbClr val="FFFFFF"/>
                      </a:gs>
                    </a:gsLst>
                    <a:lin ang="5400000" scaled="1"/>
                  </a:gradFill>
                  <a:latin typeface="Segoe UI"/>
                </a:rPr>
                <a:t>Global data</a:t>
              </a:r>
              <a:br>
                <a:rPr lang="en-US" sz="1372" kern="0">
                  <a:gradFill>
                    <a:gsLst>
                      <a:gs pos="0">
                        <a:srgbClr val="FFFFFF"/>
                      </a:gs>
                      <a:gs pos="100000">
                        <a:srgbClr val="FFFFFF"/>
                      </a:gs>
                    </a:gsLst>
                    <a:lin ang="5400000" scaled="1"/>
                  </a:gradFill>
                  <a:latin typeface="Segoe UI"/>
                </a:rPr>
              </a:br>
              <a:r>
                <a:rPr lang="en-US" sz="1372" kern="0">
                  <a:gradFill>
                    <a:gsLst>
                      <a:gs pos="0">
                        <a:srgbClr val="FFFFFF"/>
                      </a:gs>
                      <a:gs pos="100000">
                        <a:srgbClr val="FFFFFF"/>
                      </a:gs>
                    </a:gsLst>
                    <a:lin ang="5400000" scaled="1"/>
                  </a:gradFill>
                  <a:latin typeface="Segoe UI"/>
                </a:rPr>
                <a:t>center footprint </a:t>
              </a:r>
            </a:p>
          </p:txBody>
        </p:sp>
      </p:grpSp>
      <p:grpSp>
        <p:nvGrpSpPr>
          <p:cNvPr id="32" name="Group 31"/>
          <p:cNvGrpSpPr/>
          <p:nvPr/>
        </p:nvGrpSpPr>
        <p:grpSpPr>
          <a:xfrm>
            <a:off x="2443025" y="2827410"/>
            <a:ext cx="1425658" cy="1006951"/>
            <a:chOff x="2492013" y="2756352"/>
            <a:chExt cx="1454245" cy="1027142"/>
          </a:xfrm>
        </p:grpSpPr>
        <p:sp>
          <p:nvSpPr>
            <p:cNvPr id="15" name="Freeform 9"/>
            <p:cNvSpPr>
              <a:spLocks noChangeAspect="1" noEditPoints="1"/>
            </p:cNvSpPr>
            <p:nvPr/>
          </p:nvSpPr>
          <p:spPr bwMode="auto">
            <a:xfrm>
              <a:off x="2826574" y="2756352"/>
              <a:ext cx="785123" cy="548640"/>
            </a:xfrm>
            <a:custGeom>
              <a:avLst/>
              <a:gdLst>
                <a:gd name="T0" fmla="*/ 28 w 128"/>
                <a:gd name="T1" fmla="*/ 88 h 88"/>
                <a:gd name="T2" fmla="*/ 94 w 128"/>
                <a:gd name="T3" fmla="*/ 88 h 88"/>
                <a:gd name="T4" fmla="*/ 128 w 128"/>
                <a:gd name="T5" fmla="*/ 54 h 88"/>
                <a:gd name="T6" fmla="*/ 96 w 128"/>
                <a:gd name="T7" fmla="*/ 20 h 88"/>
                <a:gd name="T8" fmla="*/ 64 w 128"/>
                <a:gd name="T9" fmla="*/ 0 h 88"/>
                <a:gd name="T10" fmla="*/ 28 w 128"/>
                <a:gd name="T11" fmla="*/ 32 h 88"/>
                <a:gd name="T12" fmla="*/ 28 w 128"/>
                <a:gd name="T13" fmla="*/ 32 h 88"/>
                <a:gd name="T14" fmla="*/ 0 w 128"/>
                <a:gd name="T15" fmla="*/ 60 h 88"/>
                <a:gd name="T16" fmla="*/ 28 w 128"/>
                <a:gd name="T17" fmla="*/ 88 h 88"/>
                <a:gd name="T18" fmla="*/ 28 w 128"/>
                <a:gd name="T19" fmla="*/ 40 h 88"/>
                <a:gd name="T20" fmla="*/ 31 w 128"/>
                <a:gd name="T21" fmla="*/ 40 h 88"/>
                <a:gd name="T22" fmla="*/ 36 w 128"/>
                <a:gd name="T23" fmla="*/ 41 h 88"/>
                <a:gd name="T24" fmla="*/ 36 w 128"/>
                <a:gd name="T25" fmla="*/ 36 h 88"/>
                <a:gd name="T26" fmla="*/ 64 w 128"/>
                <a:gd name="T27" fmla="*/ 8 h 88"/>
                <a:gd name="T28" fmla="*/ 90 w 128"/>
                <a:gd name="T29" fmla="*/ 26 h 88"/>
                <a:gd name="T30" fmla="*/ 91 w 128"/>
                <a:gd name="T31" fmla="*/ 28 h 88"/>
                <a:gd name="T32" fmla="*/ 94 w 128"/>
                <a:gd name="T33" fmla="*/ 28 h 88"/>
                <a:gd name="T34" fmla="*/ 120 w 128"/>
                <a:gd name="T35" fmla="*/ 54 h 88"/>
                <a:gd name="T36" fmla="*/ 94 w 128"/>
                <a:gd name="T37" fmla="*/ 80 h 88"/>
                <a:gd name="T38" fmla="*/ 28 w 128"/>
                <a:gd name="T39" fmla="*/ 80 h 88"/>
                <a:gd name="T40" fmla="*/ 8 w 128"/>
                <a:gd name="T41" fmla="*/ 60 h 88"/>
                <a:gd name="T42" fmla="*/ 28 w 128"/>
                <a:gd name="T43" fmla="*/ 40 h 88"/>
                <a:gd name="T44" fmla="*/ 38 w 128"/>
                <a:gd name="T45" fmla="*/ 80 h 88"/>
                <a:gd name="T46" fmla="*/ 33 w 128"/>
                <a:gd name="T47" fmla="*/ 74 h 88"/>
                <a:gd name="T48" fmla="*/ 38 w 128"/>
                <a:gd name="T49" fmla="*/ 69 h 88"/>
                <a:gd name="T50" fmla="*/ 43 w 128"/>
                <a:gd name="T51" fmla="*/ 75 h 88"/>
                <a:gd name="T52" fmla="*/ 38 w 128"/>
                <a:gd name="T53" fmla="*/ 80 h 88"/>
                <a:gd name="T54" fmla="*/ 49 w 128"/>
                <a:gd name="T55" fmla="*/ 70 h 88"/>
                <a:gd name="T56" fmla="*/ 44 w 128"/>
                <a:gd name="T57" fmla="*/ 64 h 88"/>
                <a:gd name="T58" fmla="*/ 50 w 128"/>
                <a:gd name="T59" fmla="*/ 59 h 88"/>
                <a:gd name="T60" fmla="*/ 55 w 128"/>
                <a:gd name="T61" fmla="*/ 65 h 88"/>
                <a:gd name="T62" fmla="*/ 49 w 128"/>
                <a:gd name="T63" fmla="*/ 70 h 88"/>
                <a:gd name="T64" fmla="*/ 61 w 128"/>
                <a:gd name="T65" fmla="*/ 60 h 88"/>
                <a:gd name="T66" fmla="*/ 55 w 128"/>
                <a:gd name="T67" fmla="*/ 54 h 88"/>
                <a:gd name="T68" fmla="*/ 61 w 128"/>
                <a:gd name="T69" fmla="*/ 49 h 88"/>
                <a:gd name="T70" fmla="*/ 66 w 128"/>
                <a:gd name="T71" fmla="*/ 55 h 88"/>
                <a:gd name="T72" fmla="*/ 61 w 128"/>
                <a:gd name="T73" fmla="*/ 60 h 88"/>
                <a:gd name="T74" fmla="*/ 72 w 128"/>
                <a:gd name="T75" fmla="*/ 50 h 88"/>
                <a:gd name="T76" fmla="*/ 67 w 128"/>
                <a:gd name="T77" fmla="*/ 44 h 88"/>
                <a:gd name="T78" fmla="*/ 73 w 128"/>
                <a:gd name="T79" fmla="*/ 39 h 88"/>
                <a:gd name="T80" fmla="*/ 78 w 128"/>
                <a:gd name="T81" fmla="*/ 45 h 88"/>
                <a:gd name="T82" fmla="*/ 72 w 128"/>
                <a:gd name="T83" fmla="*/ 50 h 88"/>
                <a:gd name="T84" fmla="*/ 83 w 128"/>
                <a:gd name="T85" fmla="*/ 40 h 88"/>
                <a:gd name="T86" fmla="*/ 78 w 128"/>
                <a:gd name="T87" fmla="*/ 34 h 88"/>
                <a:gd name="T88" fmla="*/ 84 w 128"/>
                <a:gd name="T89" fmla="*/ 29 h 88"/>
                <a:gd name="T90" fmla="*/ 89 w 128"/>
                <a:gd name="T91" fmla="*/ 35 h 88"/>
                <a:gd name="T92" fmla="*/ 83 w 128"/>
                <a:gd name="T93" fmla="*/ 4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88">
                  <a:moveTo>
                    <a:pt x="28" y="88"/>
                  </a:moveTo>
                  <a:cubicBezTo>
                    <a:pt x="94" y="88"/>
                    <a:pt x="94" y="88"/>
                    <a:pt x="94" y="88"/>
                  </a:cubicBezTo>
                  <a:cubicBezTo>
                    <a:pt x="113" y="88"/>
                    <a:pt x="128" y="73"/>
                    <a:pt x="128" y="54"/>
                  </a:cubicBezTo>
                  <a:cubicBezTo>
                    <a:pt x="128" y="36"/>
                    <a:pt x="114" y="21"/>
                    <a:pt x="96" y="20"/>
                  </a:cubicBezTo>
                  <a:cubicBezTo>
                    <a:pt x="90" y="8"/>
                    <a:pt x="78" y="0"/>
                    <a:pt x="64" y="0"/>
                  </a:cubicBezTo>
                  <a:cubicBezTo>
                    <a:pt x="46" y="0"/>
                    <a:pt x="30" y="14"/>
                    <a:pt x="28" y="32"/>
                  </a:cubicBezTo>
                  <a:cubicBezTo>
                    <a:pt x="28" y="32"/>
                    <a:pt x="28" y="32"/>
                    <a:pt x="28" y="32"/>
                  </a:cubicBezTo>
                  <a:cubicBezTo>
                    <a:pt x="13" y="32"/>
                    <a:pt x="0" y="45"/>
                    <a:pt x="0" y="60"/>
                  </a:cubicBezTo>
                  <a:cubicBezTo>
                    <a:pt x="0" y="75"/>
                    <a:pt x="13" y="88"/>
                    <a:pt x="28" y="88"/>
                  </a:cubicBezTo>
                  <a:close/>
                  <a:moveTo>
                    <a:pt x="28" y="40"/>
                  </a:moveTo>
                  <a:cubicBezTo>
                    <a:pt x="29" y="40"/>
                    <a:pt x="30" y="40"/>
                    <a:pt x="31" y="40"/>
                  </a:cubicBezTo>
                  <a:cubicBezTo>
                    <a:pt x="36" y="41"/>
                    <a:pt x="36" y="41"/>
                    <a:pt x="36" y="41"/>
                  </a:cubicBezTo>
                  <a:cubicBezTo>
                    <a:pt x="36" y="36"/>
                    <a:pt x="36" y="36"/>
                    <a:pt x="36" y="36"/>
                  </a:cubicBezTo>
                  <a:cubicBezTo>
                    <a:pt x="36" y="21"/>
                    <a:pt x="49" y="8"/>
                    <a:pt x="64" y="8"/>
                  </a:cubicBezTo>
                  <a:cubicBezTo>
                    <a:pt x="75" y="8"/>
                    <a:pt x="86" y="15"/>
                    <a:pt x="90" y="26"/>
                  </a:cubicBezTo>
                  <a:cubicBezTo>
                    <a:pt x="91" y="28"/>
                    <a:pt x="91" y="28"/>
                    <a:pt x="91" y="28"/>
                  </a:cubicBezTo>
                  <a:cubicBezTo>
                    <a:pt x="94" y="28"/>
                    <a:pt x="94" y="28"/>
                    <a:pt x="94" y="28"/>
                  </a:cubicBezTo>
                  <a:cubicBezTo>
                    <a:pt x="108" y="28"/>
                    <a:pt x="120" y="40"/>
                    <a:pt x="120" y="54"/>
                  </a:cubicBezTo>
                  <a:cubicBezTo>
                    <a:pt x="120" y="68"/>
                    <a:pt x="108" y="80"/>
                    <a:pt x="94" y="80"/>
                  </a:cubicBezTo>
                  <a:cubicBezTo>
                    <a:pt x="28" y="80"/>
                    <a:pt x="28" y="80"/>
                    <a:pt x="28" y="80"/>
                  </a:cubicBezTo>
                  <a:cubicBezTo>
                    <a:pt x="17" y="80"/>
                    <a:pt x="8" y="71"/>
                    <a:pt x="8" y="60"/>
                  </a:cubicBezTo>
                  <a:cubicBezTo>
                    <a:pt x="8" y="49"/>
                    <a:pt x="17" y="40"/>
                    <a:pt x="28" y="40"/>
                  </a:cubicBezTo>
                  <a:close/>
                  <a:moveTo>
                    <a:pt x="38" y="80"/>
                  </a:moveTo>
                  <a:cubicBezTo>
                    <a:pt x="33" y="74"/>
                    <a:pt x="33" y="74"/>
                    <a:pt x="33" y="74"/>
                  </a:cubicBezTo>
                  <a:cubicBezTo>
                    <a:pt x="38" y="69"/>
                    <a:pt x="38" y="69"/>
                    <a:pt x="38" y="69"/>
                  </a:cubicBezTo>
                  <a:cubicBezTo>
                    <a:pt x="43" y="75"/>
                    <a:pt x="43" y="75"/>
                    <a:pt x="43" y="75"/>
                  </a:cubicBezTo>
                  <a:lnTo>
                    <a:pt x="38" y="80"/>
                  </a:lnTo>
                  <a:close/>
                  <a:moveTo>
                    <a:pt x="49" y="70"/>
                  </a:moveTo>
                  <a:cubicBezTo>
                    <a:pt x="44" y="64"/>
                    <a:pt x="44" y="64"/>
                    <a:pt x="44" y="64"/>
                  </a:cubicBezTo>
                  <a:cubicBezTo>
                    <a:pt x="50" y="59"/>
                    <a:pt x="50" y="59"/>
                    <a:pt x="50" y="59"/>
                  </a:cubicBezTo>
                  <a:cubicBezTo>
                    <a:pt x="55" y="65"/>
                    <a:pt x="55" y="65"/>
                    <a:pt x="55" y="65"/>
                  </a:cubicBezTo>
                  <a:lnTo>
                    <a:pt x="49" y="70"/>
                  </a:lnTo>
                  <a:close/>
                  <a:moveTo>
                    <a:pt x="61" y="60"/>
                  </a:moveTo>
                  <a:cubicBezTo>
                    <a:pt x="55" y="54"/>
                    <a:pt x="55" y="54"/>
                    <a:pt x="55" y="54"/>
                  </a:cubicBezTo>
                  <a:cubicBezTo>
                    <a:pt x="61" y="49"/>
                    <a:pt x="61" y="49"/>
                    <a:pt x="61" y="49"/>
                  </a:cubicBezTo>
                  <a:cubicBezTo>
                    <a:pt x="66" y="55"/>
                    <a:pt x="66" y="55"/>
                    <a:pt x="66" y="55"/>
                  </a:cubicBezTo>
                  <a:lnTo>
                    <a:pt x="61" y="60"/>
                  </a:lnTo>
                  <a:close/>
                  <a:moveTo>
                    <a:pt x="72" y="50"/>
                  </a:moveTo>
                  <a:cubicBezTo>
                    <a:pt x="67" y="44"/>
                    <a:pt x="67" y="44"/>
                    <a:pt x="67" y="44"/>
                  </a:cubicBezTo>
                  <a:cubicBezTo>
                    <a:pt x="73" y="39"/>
                    <a:pt x="73" y="39"/>
                    <a:pt x="73" y="39"/>
                  </a:cubicBezTo>
                  <a:cubicBezTo>
                    <a:pt x="78" y="45"/>
                    <a:pt x="78" y="45"/>
                    <a:pt x="78" y="45"/>
                  </a:cubicBezTo>
                  <a:lnTo>
                    <a:pt x="72" y="50"/>
                  </a:lnTo>
                  <a:close/>
                  <a:moveTo>
                    <a:pt x="83" y="40"/>
                  </a:moveTo>
                  <a:cubicBezTo>
                    <a:pt x="78" y="34"/>
                    <a:pt x="78" y="34"/>
                    <a:pt x="78" y="34"/>
                  </a:cubicBezTo>
                  <a:cubicBezTo>
                    <a:pt x="84" y="29"/>
                    <a:pt x="84" y="29"/>
                    <a:pt x="84" y="29"/>
                  </a:cubicBezTo>
                  <a:cubicBezTo>
                    <a:pt x="89" y="35"/>
                    <a:pt x="89" y="35"/>
                    <a:pt x="89" y="35"/>
                  </a:cubicBezTo>
                  <a:lnTo>
                    <a:pt x="83" y="40"/>
                  </a:ln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p>
              <a:pPr defTabSz="896386">
                <a:defRPr/>
              </a:pPr>
              <a:endParaRPr lang="en-US" sz="1765">
                <a:solidFill>
                  <a:srgbClr val="000000"/>
                </a:solidFill>
                <a:latin typeface="Segoe UI"/>
              </a:endParaRPr>
            </a:p>
          </p:txBody>
        </p:sp>
        <p:sp>
          <p:nvSpPr>
            <p:cNvPr id="113" name="TextBox 112"/>
            <p:cNvSpPr txBox="1"/>
            <p:nvPr/>
          </p:nvSpPr>
          <p:spPr>
            <a:xfrm>
              <a:off x="2492013" y="3497262"/>
              <a:ext cx="1454245" cy="286232"/>
            </a:xfrm>
            <a:prstGeom prst="rect">
              <a:avLst/>
            </a:prstGeom>
            <a:noFill/>
          </p:spPr>
          <p:txBody>
            <a:bodyPr wrap="none" lIns="87880" tIns="43940" rIns="87880" bIns="43940" rtlCol="0">
              <a:spAutoFit/>
            </a:bodyPr>
            <a:lstStyle/>
            <a:p>
              <a:pPr algn="ctr" defTabSz="878020">
                <a:lnSpc>
                  <a:spcPct val="90000"/>
                </a:lnSpc>
                <a:defRPr/>
              </a:pPr>
              <a:r>
                <a:rPr lang="en-US" sz="1372" kern="0">
                  <a:gradFill>
                    <a:gsLst>
                      <a:gs pos="0">
                        <a:srgbClr val="FFFFFF"/>
                      </a:gs>
                      <a:gs pos="100000">
                        <a:srgbClr val="FFFFFF"/>
                      </a:gs>
                    </a:gsLst>
                    <a:lin ang="5400000" scaled="1"/>
                  </a:gradFill>
                  <a:latin typeface="Segoe UI"/>
                </a:rPr>
                <a:t>Hybrid support </a:t>
              </a:r>
            </a:p>
          </p:txBody>
        </p:sp>
      </p:grpSp>
      <p:grpSp>
        <p:nvGrpSpPr>
          <p:cNvPr id="33" name="Group 32"/>
          <p:cNvGrpSpPr/>
          <p:nvPr/>
        </p:nvGrpSpPr>
        <p:grpSpPr>
          <a:xfrm>
            <a:off x="4275973" y="2831380"/>
            <a:ext cx="1709947" cy="1191218"/>
            <a:chOff x="4361715" y="2760400"/>
            <a:chExt cx="1744235" cy="1215105"/>
          </a:xfrm>
        </p:grpSpPr>
        <p:sp>
          <p:nvSpPr>
            <p:cNvPr id="75" name="Freeform 82"/>
            <p:cNvSpPr>
              <a:spLocks noChangeAspect="1" noEditPoints="1"/>
            </p:cNvSpPr>
            <p:nvPr/>
          </p:nvSpPr>
          <p:spPr bwMode="auto">
            <a:xfrm>
              <a:off x="4918316" y="2760400"/>
              <a:ext cx="631032" cy="540545"/>
            </a:xfrm>
            <a:custGeom>
              <a:avLst/>
              <a:gdLst>
                <a:gd name="T0" fmla="*/ 246 w 265"/>
                <a:gd name="T1" fmla="*/ 208 h 227"/>
                <a:gd name="T2" fmla="*/ 161 w 265"/>
                <a:gd name="T3" fmla="*/ 208 h 227"/>
                <a:gd name="T4" fmla="*/ 161 w 265"/>
                <a:gd name="T5" fmla="*/ 104 h 227"/>
                <a:gd name="T6" fmla="*/ 19 w 265"/>
                <a:gd name="T7" fmla="*/ 104 h 227"/>
                <a:gd name="T8" fmla="*/ 19 w 265"/>
                <a:gd name="T9" fmla="*/ 19 h 227"/>
                <a:gd name="T10" fmla="*/ 180 w 265"/>
                <a:gd name="T11" fmla="*/ 19 h 227"/>
                <a:gd name="T12" fmla="*/ 180 w 265"/>
                <a:gd name="T13" fmla="*/ 0 h 227"/>
                <a:gd name="T14" fmla="*/ 0 w 265"/>
                <a:gd name="T15" fmla="*/ 0 h 227"/>
                <a:gd name="T16" fmla="*/ 0 w 265"/>
                <a:gd name="T17" fmla="*/ 227 h 227"/>
                <a:gd name="T18" fmla="*/ 265 w 265"/>
                <a:gd name="T19" fmla="*/ 227 h 227"/>
                <a:gd name="T20" fmla="*/ 265 w 265"/>
                <a:gd name="T21" fmla="*/ 85 h 227"/>
                <a:gd name="T22" fmla="*/ 246 w 265"/>
                <a:gd name="T23" fmla="*/ 85 h 227"/>
                <a:gd name="T24" fmla="*/ 246 w 265"/>
                <a:gd name="T25" fmla="*/ 208 h 227"/>
                <a:gd name="T26" fmla="*/ 19 w 265"/>
                <a:gd name="T27" fmla="*/ 123 h 227"/>
                <a:gd name="T28" fmla="*/ 142 w 265"/>
                <a:gd name="T29" fmla="*/ 123 h 227"/>
                <a:gd name="T30" fmla="*/ 142 w 265"/>
                <a:gd name="T31" fmla="*/ 208 h 227"/>
                <a:gd name="T32" fmla="*/ 19 w 265"/>
                <a:gd name="T33" fmla="*/ 208 h 227"/>
                <a:gd name="T34" fmla="*/ 19 w 265"/>
                <a:gd name="T35" fmla="*/ 123 h 227"/>
                <a:gd name="T36" fmla="*/ 199 w 265"/>
                <a:gd name="T37" fmla="*/ 0 h 227"/>
                <a:gd name="T38" fmla="*/ 265 w 265"/>
                <a:gd name="T39" fmla="*/ 0 h 227"/>
                <a:gd name="T40" fmla="*/ 265 w 265"/>
                <a:gd name="T41" fmla="*/ 66 h 227"/>
                <a:gd name="T42" fmla="*/ 246 w 265"/>
                <a:gd name="T43" fmla="*/ 66 h 227"/>
                <a:gd name="T44" fmla="*/ 246 w 265"/>
                <a:gd name="T45" fmla="*/ 31 h 227"/>
                <a:gd name="T46" fmla="*/ 175 w 265"/>
                <a:gd name="T47" fmla="*/ 102 h 227"/>
                <a:gd name="T48" fmla="*/ 163 w 265"/>
                <a:gd name="T49" fmla="*/ 88 h 227"/>
                <a:gd name="T50" fmla="*/ 232 w 265"/>
                <a:gd name="T51" fmla="*/ 19 h 227"/>
                <a:gd name="T52" fmla="*/ 199 w 265"/>
                <a:gd name="T53" fmla="*/ 19 h 227"/>
                <a:gd name="T54" fmla="*/ 199 w 265"/>
                <a:gd name="T55"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27">
                  <a:moveTo>
                    <a:pt x="246" y="208"/>
                  </a:moveTo>
                  <a:lnTo>
                    <a:pt x="161" y="208"/>
                  </a:lnTo>
                  <a:lnTo>
                    <a:pt x="161" y="104"/>
                  </a:lnTo>
                  <a:lnTo>
                    <a:pt x="19" y="104"/>
                  </a:lnTo>
                  <a:lnTo>
                    <a:pt x="19" y="19"/>
                  </a:lnTo>
                  <a:lnTo>
                    <a:pt x="180" y="19"/>
                  </a:lnTo>
                  <a:lnTo>
                    <a:pt x="180" y="0"/>
                  </a:lnTo>
                  <a:lnTo>
                    <a:pt x="0" y="0"/>
                  </a:lnTo>
                  <a:lnTo>
                    <a:pt x="0" y="227"/>
                  </a:lnTo>
                  <a:lnTo>
                    <a:pt x="265" y="227"/>
                  </a:lnTo>
                  <a:lnTo>
                    <a:pt x="265" y="85"/>
                  </a:lnTo>
                  <a:lnTo>
                    <a:pt x="246" y="85"/>
                  </a:lnTo>
                  <a:lnTo>
                    <a:pt x="246" y="208"/>
                  </a:lnTo>
                  <a:close/>
                  <a:moveTo>
                    <a:pt x="19" y="123"/>
                  </a:moveTo>
                  <a:lnTo>
                    <a:pt x="142" y="123"/>
                  </a:lnTo>
                  <a:lnTo>
                    <a:pt x="142" y="208"/>
                  </a:lnTo>
                  <a:lnTo>
                    <a:pt x="19" y="208"/>
                  </a:lnTo>
                  <a:lnTo>
                    <a:pt x="19" y="123"/>
                  </a:lnTo>
                  <a:close/>
                  <a:moveTo>
                    <a:pt x="199" y="0"/>
                  </a:moveTo>
                  <a:lnTo>
                    <a:pt x="265" y="0"/>
                  </a:lnTo>
                  <a:lnTo>
                    <a:pt x="265" y="66"/>
                  </a:lnTo>
                  <a:lnTo>
                    <a:pt x="246" y="66"/>
                  </a:lnTo>
                  <a:lnTo>
                    <a:pt x="246" y="31"/>
                  </a:lnTo>
                  <a:lnTo>
                    <a:pt x="175" y="102"/>
                  </a:lnTo>
                  <a:lnTo>
                    <a:pt x="163" y="88"/>
                  </a:lnTo>
                  <a:lnTo>
                    <a:pt x="232" y="19"/>
                  </a:lnTo>
                  <a:lnTo>
                    <a:pt x="199" y="19"/>
                  </a:lnTo>
                  <a:lnTo>
                    <a:pt x="199" y="0"/>
                  </a:ln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p>
              <a:pPr defTabSz="896386">
                <a:defRPr/>
              </a:pPr>
              <a:endParaRPr lang="en-US" sz="1765">
                <a:solidFill>
                  <a:srgbClr val="000000"/>
                </a:solidFill>
                <a:latin typeface="Segoe UI"/>
              </a:endParaRPr>
            </a:p>
          </p:txBody>
        </p:sp>
        <p:sp>
          <p:nvSpPr>
            <p:cNvPr id="119" name="TextBox 118"/>
            <p:cNvSpPr txBox="1"/>
            <p:nvPr/>
          </p:nvSpPr>
          <p:spPr>
            <a:xfrm>
              <a:off x="4361715" y="3497262"/>
              <a:ext cx="1744235" cy="478243"/>
            </a:xfrm>
            <a:prstGeom prst="rect">
              <a:avLst/>
            </a:prstGeom>
            <a:noFill/>
          </p:spPr>
          <p:txBody>
            <a:bodyPr wrap="none" lIns="87880" tIns="43940" rIns="87880" bIns="43940" rtlCol="0">
              <a:spAutoFit/>
            </a:bodyPr>
            <a:lstStyle/>
            <a:p>
              <a:pPr algn="ctr" defTabSz="878020">
                <a:lnSpc>
                  <a:spcPct val="90000"/>
                </a:lnSpc>
                <a:defRPr/>
              </a:pPr>
              <a:r>
                <a:rPr lang="en-US" sz="1372" kern="0" dirty="0">
                  <a:gradFill>
                    <a:gsLst>
                      <a:gs pos="0">
                        <a:srgbClr val="FFFFFF"/>
                      </a:gs>
                      <a:gs pos="100000">
                        <a:srgbClr val="FFFFFF"/>
                      </a:gs>
                    </a:gsLst>
                    <a:lin ang="5400000" scaled="1"/>
                  </a:gradFill>
                  <a:latin typeface="Segoe UI"/>
                </a:rPr>
                <a:t>Built-in auto scale</a:t>
              </a:r>
              <a:br>
                <a:rPr lang="en-US" sz="1372" kern="0" dirty="0">
                  <a:gradFill>
                    <a:gsLst>
                      <a:gs pos="0">
                        <a:srgbClr val="FFFFFF"/>
                      </a:gs>
                      <a:gs pos="100000">
                        <a:srgbClr val="FFFFFF"/>
                      </a:gs>
                    </a:gsLst>
                    <a:lin ang="5400000" scaled="1"/>
                  </a:gradFill>
                  <a:latin typeface="Segoe UI"/>
                </a:rPr>
              </a:br>
              <a:r>
                <a:rPr lang="en-US" sz="1372" kern="0" dirty="0">
                  <a:gradFill>
                    <a:gsLst>
                      <a:gs pos="0">
                        <a:srgbClr val="FFFFFF"/>
                      </a:gs>
                      <a:gs pos="100000">
                        <a:srgbClr val="FFFFFF"/>
                      </a:gs>
                    </a:gsLst>
                    <a:lin ang="5400000" scaled="1"/>
                  </a:gradFill>
                  <a:latin typeface="Segoe UI"/>
                </a:rPr>
                <a:t>and load balancing </a:t>
              </a:r>
            </a:p>
          </p:txBody>
        </p:sp>
      </p:grpSp>
      <p:grpSp>
        <p:nvGrpSpPr>
          <p:cNvPr id="37" name="Group 36"/>
          <p:cNvGrpSpPr/>
          <p:nvPr/>
        </p:nvGrpSpPr>
        <p:grpSpPr>
          <a:xfrm>
            <a:off x="8155874" y="2750840"/>
            <a:ext cx="1957976" cy="1271828"/>
            <a:chOff x="8271290" y="2678247"/>
            <a:chExt cx="1997237" cy="1297331"/>
          </a:xfrm>
        </p:grpSpPr>
        <p:sp>
          <p:nvSpPr>
            <p:cNvPr id="18" name="Freeform 13"/>
            <p:cNvSpPr>
              <a:spLocks noChangeAspect="1" noEditPoints="1"/>
            </p:cNvSpPr>
            <p:nvPr/>
          </p:nvSpPr>
          <p:spPr bwMode="auto">
            <a:xfrm>
              <a:off x="8897382" y="2678247"/>
              <a:ext cx="631032" cy="704850"/>
            </a:xfrm>
            <a:custGeom>
              <a:avLst/>
              <a:gdLst>
                <a:gd name="T0" fmla="*/ 115 w 136"/>
                <a:gd name="T1" fmla="*/ 87 h 152"/>
                <a:gd name="T2" fmla="*/ 34 w 136"/>
                <a:gd name="T3" fmla="*/ 76 h 152"/>
                <a:gd name="T4" fmla="*/ 19 w 136"/>
                <a:gd name="T5" fmla="*/ 122 h 152"/>
                <a:gd name="T6" fmla="*/ 8 w 136"/>
                <a:gd name="T7" fmla="*/ 152 h 152"/>
                <a:gd name="T8" fmla="*/ 59 w 136"/>
                <a:gd name="T9" fmla="*/ 152 h 152"/>
                <a:gd name="T10" fmla="*/ 67 w 136"/>
                <a:gd name="T11" fmla="*/ 152 h 152"/>
                <a:gd name="T12" fmla="*/ 92 w 136"/>
                <a:gd name="T13" fmla="*/ 144 h 152"/>
                <a:gd name="T14" fmla="*/ 83 w 136"/>
                <a:gd name="T15" fmla="*/ 137 h 152"/>
                <a:gd name="T16" fmla="*/ 100 w 136"/>
                <a:gd name="T17" fmla="*/ 152 h 152"/>
                <a:gd name="T18" fmla="*/ 136 w 136"/>
                <a:gd name="T19" fmla="*/ 95 h 152"/>
                <a:gd name="T20" fmla="*/ 128 w 136"/>
                <a:gd name="T21" fmla="*/ 103 h 152"/>
                <a:gd name="T22" fmla="*/ 115 w 136"/>
                <a:gd name="T23" fmla="*/ 110 h 152"/>
                <a:gd name="T24" fmla="*/ 128 w 136"/>
                <a:gd name="T25" fmla="*/ 103 h 152"/>
                <a:gd name="T26" fmla="*/ 128 w 136"/>
                <a:gd name="T27" fmla="*/ 124 h 152"/>
                <a:gd name="T28" fmla="*/ 115 w 136"/>
                <a:gd name="T29" fmla="*/ 118 h 152"/>
                <a:gd name="T30" fmla="*/ 17 w 136"/>
                <a:gd name="T31" fmla="*/ 101 h 152"/>
                <a:gd name="T32" fmla="*/ 51 w 136"/>
                <a:gd name="T33" fmla="*/ 101 h 152"/>
                <a:gd name="T34" fmla="*/ 17 w 136"/>
                <a:gd name="T35" fmla="*/ 101 h 152"/>
                <a:gd name="T36" fmla="*/ 59 w 136"/>
                <a:gd name="T37" fmla="*/ 101 h 152"/>
                <a:gd name="T38" fmla="*/ 107 w 136"/>
                <a:gd name="T39" fmla="*/ 95 h 152"/>
                <a:gd name="T40" fmla="*/ 59 w 136"/>
                <a:gd name="T41" fmla="*/ 129 h 152"/>
                <a:gd name="T42" fmla="*/ 75 w 136"/>
                <a:gd name="T43" fmla="*/ 144 h 152"/>
                <a:gd name="T44" fmla="*/ 64 w 136"/>
                <a:gd name="T45" fmla="*/ 137 h 152"/>
                <a:gd name="T46" fmla="*/ 75 w 136"/>
                <a:gd name="T47" fmla="*/ 144 h 152"/>
                <a:gd name="T48" fmla="*/ 108 w 136"/>
                <a:gd name="T49" fmla="*/ 137 h 152"/>
                <a:gd name="T50" fmla="*/ 115 w 136"/>
                <a:gd name="T51" fmla="*/ 132 h 152"/>
                <a:gd name="T52" fmla="*/ 128 w 136"/>
                <a:gd name="T53" fmla="*/ 144 h 152"/>
                <a:gd name="T54" fmla="*/ 67 w 136"/>
                <a:gd name="T55" fmla="*/ 81 h 152"/>
                <a:gd name="T56" fmla="*/ 57 w 136"/>
                <a:gd name="T57" fmla="*/ 41 h 152"/>
                <a:gd name="T58" fmla="*/ 115 w 136"/>
                <a:gd name="T59" fmla="*/ 13 h 152"/>
                <a:gd name="T60" fmla="*/ 82 w 136"/>
                <a:gd name="T61" fmla="*/ 72 h 152"/>
                <a:gd name="T62" fmla="*/ 92 w 136"/>
                <a:gd name="T63" fmla="*/ 12 h 152"/>
                <a:gd name="T64" fmla="*/ 65 w 136"/>
                <a:gd name="T65" fmla="*/ 41 h 152"/>
                <a:gd name="T66" fmla="*/ 76 w 136"/>
                <a:gd name="T67" fmla="*/ 60 h 152"/>
                <a:gd name="T68" fmla="*/ 82 w 136"/>
                <a:gd name="T69" fmla="*/ 64 h 152"/>
                <a:gd name="T70" fmla="*/ 112 w 136"/>
                <a:gd name="T71" fmla="*/ 57 h 152"/>
                <a:gd name="T72" fmla="*/ 92 w 136"/>
                <a:gd name="T73" fmla="*/ 12 h 152"/>
                <a:gd name="T74" fmla="*/ 76 w 136"/>
                <a:gd name="T75" fmla="*/ 32 h 152"/>
                <a:gd name="T76" fmla="*/ 91 w 136"/>
                <a:gd name="T77" fmla="*/ 45 h 152"/>
                <a:gd name="T78" fmla="*/ 99 w 136"/>
                <a:gd name="T79" fmla="*/ 49 h 152"/>
                <a:gd name="T80" fmla="*/ 102 w 136"/>
                <a:gd name="T81" fmla="*/ 38 h 152"/>
                <a:gd name="T82" fmla="*/ 99 w 136"/>
                <a:gd name="T83" fmla="*/ 26 h 152"/>
                <a:gd name="T84" fmla="*/ 99 w 136"/>
                <a:gd name="T85" fmla="*/ 4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52">
                  <a:moveTo>
                    <a:pt x="115" y="95"/>
                  </a:moveTo>
                  <a:cubicBezTo>
                    <a:pt x="115" y="87"/>
                    <a:pt x="115" y="87"/>
                    <a:pt x="115" y="87"/>
                  </a:cubicBezTo>
                  <a:cubicBezTo>
                    <a:pt x="54" y="87"/>
                    <a:pt x="54" y="87"/>
                    <a:pt x="54" y="87"/>
                  </a:cubicBezTo>
                  <a:cubicBezTo>
                    <a:pt x="49" y="80"/>
                    <a:pt x="42" y="76"/>
                    <a:pt x="34" y="76"/>
                  </a:cubicBezTo>
                  <a:cubicBezTo>
                    <a:pt x="20" y="76"/>
                    <a:pt x="9" y="88"/>
                    <a:pt x="9" y="101"/>
                  </a:cubicBezTo>
                  <a:cubicBezTo>
                    <a:pt x="9" y="110"/>
                    <a:pt x="13" y="117"/>
                    <a:pt x="19" y="122"/>
                  </a:cubicBezTo>
                  <a:cubicBezTo>
                    <a:pt x="8" y="127"/>
                    <a:pt x="0" y="139"/>
                    <a:pt x="0" y="152"/>
                  </a:cubicBezTo>
                  <a:cubicBezTo>
                    <a:pt x="8" y="152"/>
                    <a:pt x="8" y="152"/>
                    <a:pt x="8" y="152"/>
                  </a:cubicBezTo>
                  <a:cubicBezTo>
                    <a:pt x="8" y="138"/>
                    <a:pt x="20" y="126"/>
                    <a:pt x="34" y="126"/>
                  </a:cubicBezTo>
                  <a:cubicBezTo>
                    <a:pt x="48" y="126"/>
                    <a:pt x="59" y="138"/>
                    <a:pt x="59" y="152"/>
                  </a:cubicBezTo>
                  <a:cubicBezTo>
                    <a:pt x="67" y="152"/>
                    <a:pt x="67" y="152"/>
                    <a:pt x="67" y="152"/>
                  </a:cubicBezTo>
                  <a:cubicBezTo>
                    <a:pt x="67" y="152"/>
                    <a:pt x="67" y="152"/>
                    <a:pt x="67" y="152"/>
                  </a:cubicBezTo>
                  <a:cubicBezTo>
                    <a:pt x="92" y="152"/>
                    <a:pt x="92" y="152"/>
                    <a:pt x="92" y="152"/>
                  </a:cubicBezTo>
                  <a:cubicBezTo>
                    <a:pt x="92" y="144"/>
                    <a:pt x="92" y="144"/>
                    <a:pt x="92" y="144"/>
                  </a:cubicBezTo>
                  <a:cubicBezTo>
                    <a:pt x="83" y="144"/>
                    <a:pt x="83" y="144"/>
                    <a:pt x="83" y="144"/>
                  </a:cubicBezTo>
                  <a:cubicBezTo>
                    <a:pt x="83" y="137"/>
                    <a:pt x="83" y="137"/>
                    <a:pt x="83" y="137"/>
                  </a:cubicBezTo>
                  <a:cubicBezTo>
                    <a:pt x="100" y="137"/>
                    <a:pt x="100" y="137"/>
                    <a:pt x="100" y="137"/>
                  </a:cubicBezTo>
                  <a:cubicBezTo>
                    <a:pt x="100" y="152"/>
                    <a:pt x="100" y="152"/>
                    <a:pt x="100" y="152"/>
                  </a:cubicBezTo>
                  <a:cubicBezTo>
                    <a:pt x="136" y="152"/>
                    <a:pt x="136" y="152"/>
                    <a:pt x="136" y="152"/>
                  </a:cubicBezTo>
                  <a:cubicBezTo>
                    <a:pt x="136" y="95"/>
                    <a:pt x="136" y="95"/>
                    <a:pt x="136" y="95"/>
                  </a:cubicBezTo>
                  <a:lnTo>
                    <a:pt x="115" y="95"/>
                  </a:lnTo>
                  <a:close/>
                  <a:moveTo>
                    <a:pt x="128" y="103"/>
                  </a:moveTo>
                  <a:cubicBezTo>
                    <a:pt x="128" y="110"/>
                    <a:pt x="128" y="110"/>
                    <a:pt x="128" y="110"/>
                  </a:cubicBezTo>
                  <a:cubicBezTo>
                    <a:pt x="115" y="110"/>
                    <a:pt x="115" y="110"/>
                    <a:pt x="115" y="110"/>
                  </a:cubicBezTo>
                  <a:cubicBezTo>
                    <a:pt x="115" y="103"/>
                    <a:pt x="115" y="103"/>
                    <a:pt x="115" y="103"/>
                  </a:cubicBezTo>
                  <a:lnTo>
                    <a:pt x="128" y="103"/>
                  </a:lnTo>
                  <a:close/>
                  <a:moveTo>
                    <a:pt x="128" y="118"/>
                  </a:moveTo>
                  <a:cubicBezTo>
                    <a:pt x="128" y="124"/>
                    <a:pt x="128" y="124"/>
                    <a:pt x="128" y="124"/>
                  </a:cubicBezTo>
                  <a:cubicBezTo>
                    <a:pt x="115" y="124"/>
                    <a:pt x="115" y="124"/>
                    <a:pt x="115" y="124"/>
                  </a:cubicBezTo>
                  <a:cubicBezTo>
                    <a:pt x="115" y="118"/>
                    <a:pt x="115" y="118"/>
                    <a:pt x="115" y="118"/>
                  </a:cubicBezTo>
                  <a:lnTo>
                    <a:pt x="128" y="118"/>
                  </a:lnTo>
                  <a:close/>
                  <a:moveTo>
                    <a:pt x="17" y="101"/>
                  </a:moveTo>
                  <a:cubicBezTo>
                    <a:pt x="17" y="92"/>
                    <a:pt x="24" y="84"/>
                    <a:pt x="34" y="84"/>
                  </a:cubicBezTo>
                  <a:cubicBezTo>
                    <a:pt x="43" y="84"/>
                    <a:pt x="51" y="92"/>
                    <a:pt x="51" y="101"/>
                  </a:cubicBezTo>
                  <a:cubicBezTo>
                    <a:pt x="51" y="111"/>
                    <a:pt x="43" y="118"/>
                    <a:pt x="34" y="118"/>
                  </a:cubicBezTo>
                  <a:cubicBezTo>
                    <a:pt x="24" y="118"/>
                    <a:pt x="17" y="111"/>
                    <a:pt x="17" y="101"/>
                  </a:cubicBezTo>
                  <a:close/>
                  <a:moveTo>
                    <a:pt x="48" y="122"/>
                  </a:moveTo>
                  <a:cubicBezTo>
                    <a:pt x="55" y="117"/>
                    <a:pt x="59" y="110"/>
                    <a:pt x="59" y="101"/>
                  </a:cubicBezTo>
                  <a:cubicBezTo>
                    <a:pt x="59" y="99"/>
                    <a:pt x="58" y="97"/>
                    <a:pt x="58" y="95"/>
                  </a:cubicBezTo>
                  <a:cubicBezTo>
                    <a:pt x="107" y="95"/>
                    <a:pt x="107" y="95"/>
                    <a:pt x="107" y="95"/>
                  </a:cubicBezTo>
                  <a:cubicBezTo>
                    <a:pt x="107" y="129"/>
                    <a:pt x="107" y="129"/>
                    <a:pt x="107" y="129"/>
                  </a:cubicBezTo>
                  <a:cubicBezTo>
                    <a:pt x="59" y="129"/>
                    <a:pt x="59" y="129"/>
                    <a:pt x="59" y="129"/>
                  </a:cubicBezTo>
                  <a:cubicBezTo>
                    <a:pt x="56" y="126"/>
                    <a:pt x="52" y="123"/>
                    <a:pt x="48" y="122"/>
                  </a:cubicBezTo>
                  <a:close/>
                  <a:moveTo>
                    <a:pt x="75" y="144"/>
                  </a:moveTo>
                  <a:cubicBezTo>
                    <a:pt x="66" y="144"/>
                    <a:pt x="66" y="144"/>
                    <a:pt x="66" y="144"/>
                  </a:cubicBezTo>
                  <a:cubicBezTo>
                    <a:pt x="66" y="142"/>
                    <a:pt x="65" y="139"/>
                    <a:pt x="64" y="137"/>
                  </a:cubicBezTo>
                  <a:cubicBezTo>
                    <a:pt x="75" y="137"/>
                    <a:pt x="75" y="137"/>
                    <a:pt x="75" y="137"/>
                  </a:cubicBezTo>
                  <a:lnTo>
                    <a:pt x="75" y="144"/>
                  </a:lnTo>
                  <a:close/>
                  <a:moveTo>
                    <a:pt x="108" y="144"/>
                  </a:moveTo>
                  <a:cubicBezTo>
                    <a:pt x="108" y="137"/>
                    <a:pt x="108" y="137"/>
                    <a:pt x="108" y="137"/>
                  </a:cubicBezTo>
                  <a:cubicBezTo>
                    <a:pt x="115" y="137"/>
                    <a:pt x="115" y="137"/>
                    <a:pt x="115" y="137"/>
                  </a:cubicBezTo>
                  <a:cubicBezTo>
                    <a:pt x="115" y="132"/>
                    <a:pt x="115" y="132"/>
                    <a:pt x="115" y="132"/>
                  </a:cubicBezTo>
                  <a:cubicBezTo>
                    <a:pt x="128" y="132"/>
                    <a:pt x="128" y="132"/>
                    <a:pt x="128" y="132"/>
                  </a:cubicBezTo>
                  <a:cubicBezTo>
                    <a:pt x="128" y="144"/>
                    <a:pt x="128" y="144"/>
                    <a:pt x="128" y="144"/>
                  </a:cubicBezTo>
                  <a:lnTo>
                    <a:pt x="108" y="144"/>
                  </a:lnTo>
                  <a:close/>
                  <a:moveTo>
                    <a:pt x="67" y="81"/>
                  </a:moveTo>
                  <a:cubicBezTo>
                    <a:pt x="68" y="64"/>
                    <a:pt x="68" y="64"/>
                    <a:pt x="68" y="64"/>
                  </a:cubicBezTo>
                  <a:cubicBezTo>
                    <a:pt x="62" y="58"/>
                    <a:pt x="58" y="50"/>
                    <a:pt x="57" y="41"/>
                  </a:cubicBezTo>
                  <a:cubicBezTo>
                    <a:pt x="57" y="32"/>
                    <a:pt x="60" y="23"/>
                    <a:pt x="66" y="16"/>
                  </a:cubicBezTo>
                  <a:cubicBezTo>
                    <a:pt x="79" y="1"/>
                    <a:pt x="101" y="0"/>
                    <a:pt x="115" y="13"/>
                  </a:cubicBezTo>
                  <a:cubicBezTo>
                    <a:pt x="130" y="26"/>
                    <a:pt x="131" y="48"/>
                    <a:pt x="118" y="62"/>
                  </a:cubicBezTo>
                  <a:cubicBezTo>
                    <a:pt x="109" y="72"/>
                    <a:pt x="95" y="76"/>
                    <a:pt x="82" y="72"/>
                  </a:cubicBezTo>
                  <a:lnTo>
                    <a:pt x="67" y="81"/>
                  </a:lnTo>
                  <a:close/>
                  <a:moveTo>
                    <a:pt x="92" y="12"/>
                  </a:moveTo>
                  <a:cubicBezTo>
                    <a:pt x="85" y="12"/>
                    <a:pt x="77" y="15"/>
                    <a:pt x="72" y="21"/>
                  </a:cubicBezTo>
                  <a:cubicBezTo>
                    <a:pt x="67" y="27"/>
                    <a:pt x="65" y="33"/>
                    <a:pt x="65" y="41"/>
                  </a:cubicBezTo>
                  <a:cubicBezTo>
                    <a:pt x="66" y="48"/>
                    <a:pt x="69" y="54"/>
                    <a:pt x="74" y="59"/>
                  </a:cubicBezTo>
                  <a:cubicBezTo>
                    <a:pt x="76" y="60"/>
                    <a:pt x="76" y="60"/>
                    <a:pt x="76" y="60"/>
                  </a:cubicBezTo>
                  <a:cubicBezTo>
                    <a:pt x="76" y="67"/>
                    <a:pt x="76" y="67"/>
                    <a:pt x="76" y="67"/>
                  </a:cubicBezTo>
                  <a:cubicBezTo>
                    <a:pt x="82" y="64"/>
                    <a:pt x="82" y="64"/>
                    <a:pt x="82" y="64"/>
                  </a:cubicBezTo>
                  <a:cubicBezTo>
                    <a:pt x="83" y="64"/>
                    <a:pt x="83" y="64"/>
                    <a:pt x="83" y="64"/>
                  </a:cubicBezTo>
                  <a:cubicBezTo>
                    <a:pt x="94" y="68"/>
                    <a:pt x="105" y="65"/>
                    <a:pt x="112" y="57"/>
                  </a:cubicBezTo>
                  <a:cubicBezTo>
                    <a:pt x="122" y="46"/>
                    <a:pt x="121" y="29"/>
                    <a:pt x="110" y="19"/>
                  </a:cubicBezTo>
                  <a:cubicBezTo>
                    <a:pt x="105" y="14"/>
                    <a:pt x="99" y="12"/>
                    <a:pt x="92" y="12"/>
                  </a:cubicBezTo>
                  <a:close/>
                  <a:moveTo>
                    <a:pt x="86" y="48"/>
                  </a:moveTo>
                  <a:cubicBezTo>
                    <a:pt x="76" y="32"/>
                    <a:pt x="76" y="32"/>
                    <a:pt x="76" y="32"/>
                  </a:cubicBezTo>
                  <a:cubicBezTo>
                    <a:pt x="81" y="29"/>
                    <a:pt x="81" y="29"/>
                    <a:pt x="81" y="29"/>
                  </a:cubicBezTo>
                  <a:cubicBezTo>
                    <a:pt x="91" y="45"/>
                    <a:pt x="91" y="45"/>
                    <a:pt x="91" y="45"/>
                  </a:cubicBezTo>
                  <a:lnTo>
                    <a:pt x="86" y="48"/>
                  </a:lnTo>
                  <a:close/>
                  <a:moveTo>
                    <a:pt x="99" y="49"/>
                  </a:moveTo>
                  <a:cubicBezTo>
                    <a:pt x="95" y="45"/>
                    <a:pt x="95" y="45"/>
                    <a:pt x="95" y="45"/>
                  </a:cubicBezTo>
                  <a:cubicBezTo>
                    <a:pt x="102" y="38"/>
                    <a:pt x="102" y="38"/>
                    <a:pt x="102" y="38"/>
                  </a:cubicBezTo>
                  <a:cubicBezTo>
                    <a:pt x="94" y="30"/>
                    <a:pt x="94" y="30"/>
                    <a:pt x="94" y="30"/>
                  </a:cubicBezTo>
                  <a:cubicBezTo>
                    <a:pt x="99" y="26"/>
                    <a:pt x="99" y="26"/>
                    <a:pt x="99" y="26"/>
                  </a:cubicBezTo>
                  <a:cubicBezTo>
                    <a:pt x="110" y="38"/>
                    <a:pt x="110" y="38"/>
                    <a:pt x="110" y="38"/>
                  </a:cubicBezTo>
                  <a:lnTo>
                    <a:pt x="99" y="49"/>
                  </a:ln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p>
              <a:pPr defTabSz="896386">
                <a:defRPr/>
              </a:pPr>
              <a:endParaRPr lang="en-US" sz="1765">
                <a:solidFill>
                  <a:srgbClr val="000000"/>
                </a:solidFill>
                <a:latin typeface="Segoe UI"/>
              </a:endParaRPr>
            </a:p>
          </p:txBody>
        </p:sp>
        <p:sp>
          <p:nvSpPr>
            <p:cNvPr id="131" name="TextBox 130"/>
            <p:cNvSpPr txBox="1"/>
            <p:nvPr/>
          </p:nvSpPr>
          <p:spPr>
            <a:xfrm>
              <a:off x="8271290" y="3497262"/>
              <a:ext cx="1997237" cy="478316"/>
            </a:xfrm>
            <a:prstGeom prst="rect">
              <a:avLst/>
            </a:prstGeom>
            <a:noFill/>
          </p:spPr>
          <p:txBody>
            <a:bodyPr wrap="none" lIns="87880" tIns="43940" rIns="87880" bIns="43940" rtlCol="0">
              <a:spAutoFit/>
            </a:bodyPr>
            <a:lstStyle/>
            <a:p>
              <a:pPr algn="ctr" defTabSz="878020">
                <a:lnSpc>
                  <a:spcPct val="90000"/>
                </a:lnSpc>
                <a:defRPr/>
              </a:pPr>
              <a:r>
                <a:rPr lang="en-US" sz="1372" kern="0" dirty="0">
                  <a:gradFill>
                    <a:gsLst>
                      <a:gs pos="0">
                        <a:srgbClr val="FFFFFF"/>
                      </a:gs>
                      <a:gs pos="100000">
                        <a:srgbClr val="FFFFFF"/>
                      </a:gs>
                    </a:gsLst>
                    <a:lin ang="5400000" scaled="1"/>
                  </a:gradFill>
                  <a:latin typeface="Segoe UI"/>
                </a:rPr>
                <a:t>.NET, Java, PHP, Node, </a:t>
              </a:r>
            </a:p>
            <a:p>
              <a:pPr algn="ctr" defTabSz="878020">
                <a:lnSpc>
                  <a:spcPct val="90000"/>
                </a:lnSpc>
                <a:defRPr/>
              </a:pPr>
              <a:r>
                <a:rPr lang="en-US" sz="1372" kern="0" dirty="0">
                  <a:gradFill>
                    <a:gsLst>
                      <a:gs pos="0">
                        <a:srgbClr val="FFFFFF"/>
                      </a:gs>
                      <a:gs pos="100000">
                        <a:srgbClr val="FFFFFF"/>
                      </a:gs>
                    </a:gsLst>
                    <a:lin ang="5400000" scaled="1"/>
                  </a:gradFill>
                  <a:latin typeface="Segoe UI"/>
                </a:rPr>
                <a:t>Ruby, and Python </a:t>
              </a:r>
            </a:p>
          </p:txBody>
        </p:sp>
      </p:grpSp>
      <p:grpSp>
        <p:nvGrpSpPr>
          <p:cNvPr id="2" name="Group 1"/>
          <p:cNvGrpSpPr/>
          <p:nvPr/>
        </p:nvGrpSpPr>
        <p:grpSpPr>
          <a:xfrm>
            <a:off x="10391795" y="2763680"/>
            <a:ext cx="1134930" cy="1260768"/>
            <a:chOff x="13747254" y="2818600"/>
            <a:chExt cx="1157688" cy="1286049"/>
          </a:xfrm>
        </p:grpSpPr>
        <p:grpSp>
          <p:nvGrpSpPr>
            <p:cNvPr id="65" name="Group 64">
              <a:extLst/>
            </p:cNvPr>
            <p:cNvGrpSpPr>
              <a:grpSpLocks noChangeAspect="1"/>
            </p:cNvGrpSpPr>
            <p:nvPr/>
          </p:nvGrpSpPr>
          <p:grpSpPr>
            <a:xfrm>
              <a:off x="14045358" y="2818600"/>
              <a:ext cx="561480" cy="676656"/>
              <a:chOff x="5480050" y="2681288"/>
              <a:chExt cx="1238250" cy="1492251"/>
            </a:xfrm>
            <a:solidFill>
              <a:srgbClr val="FFFFFF"/>
            </a:solidFill>
          </p:grpSpPr>
          <p:sp>
            <p:nvSpPr>
              <p:cNvPr id="66" name="Freeform 35">
                <a:extLst/>
              </p:cNvPr>
              <p:cNvSpPr>
                <a:spLocks noEditPoints="1"/>
              </p:cNvSpPr>
              <p:nvPr/>
            </p:nvSpPr>
            <p:spPr bwMode="auto">
              <a:xfrm>
                <a:off x="5480050" y="2873376"/>
                <a:ext cx="1238250" cy="1300163"/>
              </a:xfrm>
              <a:custGeom>
                <a:avLst/>
                <a:gdLst>
                  <a:gd name="T0" fmla="*/ 270 w 330"/>
                  <a:gd name="T1" fmla="*/ 0 h 347"/>
                  <a:gd name="T2" fmla="*/ 270 w 330"/>
                  <a:gd name="T3" fmla="*/ 21 h 347"/>
                  <a:gd name="T4" fmla="*/ 278 w 330"/>
                  <a:gd name="T5" fmla="*/ 41 h 347"/>
                  <a:gd name="T6" fmla="*/ 249 w 330"/>
                  <a:gd name="T7" fmla="*/ 70 h 347"/>
                  <a:gd name="T8" fmla="*/ 221 w 330"/>
                  <a:gd name="T9" fmla="*/ 41 h 347"/>
                  <a:gd name="T10" fmla="*/ 229 w 330"/>
                  <a:gd name="T11" fmla="*/ 21 h 347"/>
                  <a:gd name="T12" fmla="*/ 229 w 330"/>
                  <a:gd name="T13" fmla="*/ 0 h 347"/>
                  <a:gd name="T14" fmla="*/ 101 w 330"/>
                  <a:gd name="T15" fmla="*/ 0 h 347"/>
                  <a:gd name="T16" fmla="*/ 101 w 330"/>
                  <a:gd name="T17" fmla="*/ 21 h 347"/>
                  <a:gd name="T18" fmla="*/ 109 w 330"/>
                  <a:gd name="T19" fmla="*/ 41 h 347"/>
                  <a:gd name="T20" fmla="*/ 81 w 330"/>
                  <a:gd name="T21" fmla="*/ 70 h 347"/>
                  <a:gd name="T22" fmla="*/ 52 w 330"/>
                  <a:gd name="T23" fmla="*/ 41 h 347"/>
                  <a:gd name="T24" fmla="*/ 60 w 330"/>
                  <a:gd name="T25" fmla="*/ 21 h 347"/>
                  <a:gd name="T26" fmla="*/ 60 w 330"/>
                  <a:gd name="T27" fmla="*/ 0 h 347"/>
                  <a:gd name="T28" fmla="*/ 0 w 330"/>
                  <a:gd name="T29" fmla="*/ 0 h 347"/>
                  <a:gd name="T30" fmla="*/ 0 w 330"/>
                  <a:gd name="T31" fmla="*/ 347 h 347"/>
                  <a:gd name="T32" fmla="*/ 330 w 330"/>
                  <a:gd name="T33" fmla="*/ 347 h 347"/>
                  <a:gd name="T34" fmla="*/ 330 w 330"/>
                  <a:gd name="T35" fmla="*/ 0 h 347"/>
                  <a:gd name="T36" fmla="*/ 270 w 330"/>
                  <a:gd name="T37" fmla="*/ 0 h 347"/>
                  <a:gd name="T38" fmla="*/ 304 w 330"/>
                  <a:gd name="T39" fmla="*/ 319 h 347"/>
                  <a:gd name="T40" fmla="*/ 26 w 330"/>
                  <a:gd name="T41" fmla="*/ 319 h 347"/>
                  <a:gd name="T42" fmla="*/ 26 w 330"/>
                  <a:gd name="T43" fmla="*/ 85 h 347"/>
                  <a:gd name="T44" fmla="*/ 304 w 330"/>
                  <a:gd name="T45" fmla="*/ 85 h 347"/>
                  <a:gd name="T46" fmla="*/ 304 w 330"/>
                  <a:gd name="T47" fmla="*/ 319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0" h="347">
                    <a:moveTo>
                      <a:pt x="270" y="0"/>
                    </a:moveTo>
                    <a:cubicBezTo>
                      <a:pt x="270" y="21"/>
                      <a:pt x="270" y="21"/>
                      <a:pt x="270" y="21"/>
                    </a:cubicBezTo>
                    <a:cubicBezTo>
                      <a:pt x="275" y="27"/>
                      <a:pt x="278" y="34"/>
                      <a:pt x="278" y="41"/>
                    </a:cubicBezTo>
                    <a:cubicBezTo>
                      <a:pt x="278" y="57"/>
                      <a:pt x="265" y="70"/>
                      <a:pt x="249" y="70"/>
                    </a:cubicBezTo>
                    <a:cubicBezTo>
                      <a:pt x="233" y="70"/>
                      <a:pt x="221" y="57"/>
                      <a:pt x="221" y="41"/>
                    </a:cubicBezTo>
                    <a:cubicBezTo>
                      <a:pt x="221" y="34"/>
                      <a:pt x="224" y="27"/>
                      <a:pt x="229" y="21"/>
                    </a:cubicBezTo>
                    <a:cubicBezTo>
                      <a:pt x="229" y="0"/>
                      <a:pt x="229" y="0"/>
                      <a:pt x="229" y="0"/>
                    </a:cubicBezTo>
                    <a:cubicBezTo>
                      <a:pt x="101" y="0"/>
                      <a:pt x="101" y="0"/>
                      <a:pt x="101" y="0"/>
                    </a:cubicBezTo>
                    <a:cubicBezTo>
                      <a:pt x="101" y="21"/>
                      <a:pt x="101" y="21"/>
                      <a:pt x="101" y="21"/>
                    </a:cubicBezTo>
                    <a:cubicBezTo>
                      <a:pt x="106" y="27"/>
                      <a:pt x="109" y="34"/>
                      <a:pt x="109" y="41"/>
                    </a:cubicBezTo>
                    <a:cubicBezTo>
                      <a:pt x="109" y="57"/>
                      <a:pt x="97" y="70"/>
                      <a:pt x="81" y="70"/>
                    </a:cubicBezTo>
                    <a:cubicBezTo>
                      <a:pt x="65" y="70"/>
                      <a:pt x="52" y="57"/>
                      <a:pt x="52" y="41"/>
                    </a:cubicBezTo>
                    <a:cubicBezTo>
                      <a:pt x="52" y="34"/>
                      <a:pt x="55" y="27"/>
                      <a:pt x="60" y="21"/>
                    </a:cubicBezTo>
                    <a:cubicBezTo>
                      <a:pt x="60" y="0"/>
                      <a:pt x="60" y="0"/>
                      <a:pt x="60" y="0"/>
                    </a:cubicBezTo>
                    <a:cubicBezTo>
                      <a:pt x="0" y="0"/>
                      <a:pt x="0" y="0"/>
                      <a:pt x="0" y="0"/>
                    </a:cubicBezTo>
                    <a:cubicBezTo>
                      <a:pt x="0" y="347"/>
                      <a:pt x="0" y="347"/>
                      <a:pt x="0" y="347"/>
                    </a:cubicBezTo>
                    <a:cubicBezTo>
                      <a:pt x="330" y="347"/>
                      <a:pt x="330" y="347"/>
                      <a:pt x="330" y="347"/>
                    </a:cubicBezTo>
                    <a:cubicBezTo>
                      <a:pt x="330" y="0"/>
                      <a:pt x="330" y="0"/>
                      <a:pt x="330" y="0"/>
                    </a:cubicBezTo>
                    <a:lnTo>
                      <a:pt x="270" y="0"/>
                    </a:lnTo>
                    <a:close/>
                    <a:moveTo>
                      <a:pt x="304" y="319"/>
                    </a:moveTo>
                    <a:cubicBezTo>
                      <a:pt x="26" y="319"/>
                      <a:pt x="26" y="319"/>
                      <a:pt x="26" y="319"/>
                    </a:cubicBezTo>
                    <a:cubicBezTo>
                      <a:pt x="26" y="85"/>
                      <a:pt x="26" y="85"/>
                      <a:pt x="26" y="85"/>
                    </a:cubicBezTo>
                    <a:cubicBezTo>
                      <a:pt x="304" y="85"/>
                      <a:pt x="304" y="85"/>
                      <a:pt x="304" y="85"/>
                    </a:cubicBezTo>
                    <a:lnTo>
                      <a:pt x="304" y="3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67" name="Rectangle 66">
                <a:extLst/>
              </p:cNvPr>
              <p:cNvSpPr>
                <a:spLocks noChangeArrowheads="1"/>
              </p:cNvSpPr>
              <p:nvPr/>
            </p:nvSpPr>
            <p:spPr bwMode="auto">
              <a:xfrm>
                <a:off x="6407150" y="332263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68" name="Rectangle 67">
                <a:extLst/>
              </p:cNvPr>
              <p:cNvSpPr>
                <a:spLocks noChangeArrowheads="1"/>
              </p:cNvSpPr>
              <p:nvPr/>
            </p:nvSpPr>
            <p:spPr bwMode="auto">
              <a:xfrm>
                <a:off x="6223000" y="332263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69" name="Rectangle 68">
                <a:extLst/>
              </p:cNvPr>
              <p:cNvSpPr>
                <a:spLocks noChangeArrowheads="1"/>
              </p:cNvSpPr>
              <p:nvPr/>
            </p:nvSpPr>
            <p:spPr bwMode="auto">
              <a:xfrm>
                <a:off x="6043613" y="332263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80" name="Rectangle 79">
                <a:extLst/>
              </p:cNvPr>
              <p:cNvSpPr>
                <a:spLocks noChangeArrowheads="1"/>
              </p:cNvSpPr>
              <p:nvPr/>
            </p:nvSpPr>
            <p:spPr bwMode="auto">
              <a:xfrm>
                <a:off x="6407150"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81" name="Rectangle 80">
                <a:extLst/>
              </p:cNvPr>
              <p:cNvSpPr>
                <a:spLocks noChangeArrowheads="1"/>
              </p:cNvSpPr>
              <p:nvPr/>
            </p:nvSpPr>
            <p:spPr bwMode="auto">
              <a:xfrm>
                <a:off x="6223000"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82" name="Rectangle 81">
                <a:extLst/>
              </p:cNvPr>
              <p:cNvSpPr>
                <a:spLocks noChangeArrowheads="1"/>
              </p:cNvSpPr>
              <p:nvPr/>
            </p:nvSpPr>
            <p:spPr bwMode="auto">
              <a:xfrm>
                <a:off x="6043613"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83" name="Rectangle 82">
                <a:extLst/>
              </p:cNvPr>
              <p:cNvSpPr>
                <a:spLocks noChangeArrowheads="1"/>
              </p:cNvSpPr>
              <p:nvPr/>
            </p:nvSpPr>
            <p:spPr bwMode="auto">
              <a:xfrm>
                <a:off x="5862638"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84" name="Rectangle 83">
                <a:extLst/>
              </p:cNvPr>
              <p:cNvSpPr>
                <a:spLocks noChangeArrowheads="1"/>
              </p:cNvSpPr>
              <p:nvPr/>
            </p:nvSpPr>
            <p:spPr bwMode="auto">
              <a:xfrm>
                <a:off x="5680075"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86" name="Rectangle 85">
                <a:extLst/>
              </p:cNvPr>
              <p:cNvSpPr>
                <a:spLocks noChangeArrowheads="1"/>
              </p:cNvSpPr>
              <p:nvPr/>
            </p:nvSpPr>
            <p:spPr bwMode="auto">
              <a:xfrm>
                <a:off x="6407150"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87" name="Rectangle 86">
                <a:extLst/>
              </p:cNvPr>
              <p:cNvSpPr>
                <a:spLocks noChangeArrowheads="1"/>
              </p:cNvSpPr>
              <p:nvPr/>
            </p:nvSpPr>
            <p:spPr bwMode="auto">
              <a:xfrm>
                <a:off x="6223000"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88" name="Rectangle 87">
                <a:extLst/>
              </p:cNvPr>
              <p:cNvSpPr>
                <a:spLocks noChangeArrowheads="1"/>
              </p:cNvSpPr>
              <p:nvPr/>
            </p:nvSpPr>
            <p:spPr bwMode="auto">
              <a:xfrm>
                <a:off x="6043613"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89" name="Rectangle 88">
                <a:extLst/>
              </p:cNvPr>
              <p:cNvSpPr>
                <a:spLocks noChangeArrowheads="1"/>
              </p:cNvSpPr>
              <p:nvPr/>
            </p:nvSpPr>
            <p:spPr bwMode="auto">
              <a:xfrm>
                <a:off x="5862638"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90" name="Rectangle 89">
                <a:extLst/>
              </p:cNvPr>
              <p:cNvSpPr>
                <a:spLocks noChangeArrowheads="1"/>
              </p:cNvSpPr>
              <p:nvPr/>
            </p:nvSpPr>
            <p:spPr bwMode="auto">
              <a:xfrm>
                <a:off x="5680075"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91" name="Rectangle 31">
                <a:extLst/>
              </p:cNvPr>
              <p:cNvSpPr>
                <a:spLocks noChangeArrowheads="1"/>
              </p:cNvSpPr>
              <p:nvPr/>
            </p:nvSpPr>
            <p:spPr bwMode="auto">
              <a:xfrm>
                <a:off x="6223000"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92" name="Rectangle 32">
                <a:extLst/>
              </p:cNvPr>
              <p:cNvSpPr>
                <a:spLocks noChangeArrowheads="1"/>
              </p:cNvSpPr>
              <p:nvPr/>
            </p:nvSpPr>
            <p:spPr bwMode="auto">
              <a:xfrm>
                <a:off x="6043613"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93" name="Rectangle 33">
                <a:extLst/>
              </p:cNvPr>
              <p:cNvSpPr>
                <a:spLocks noChangeArrowheads="1"/>
              </p:cNvSpPr>
              <p:nvPr/>
            </p:nvSpPr>
            <p:spPr bwMode="auto">
              <a:xfrm>
                <a:off x="5862638"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94" name="Rectangle 34">
                <a:extLst/>
              </p:cNvPr>
              <p:cNvSpPr>
                <a:spLocks noChangeArrowheads="1"/>
              </p:cNvSpPr>
              <p:nvPr/>
            </p:nvSpPr>
            <p:spPr bwMode="auto">
              <a:xfrm>
                <a:off x="5680075"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95" name="Freeform 35">
                <a:extLst/>
              </p:cNvPr>
              <p:cNvSpPr>
                <a:spLocks/>
              </p:cNvSpPr>
              <p:nvPr/>
            </p:nvSpPr>
            <p:spPr bwMode="auto">
              <a:xfrm>
                <a:off x="6381750" y="2681288"/>
                <a:ext cx="74613" cy="390525"/>
              </a:xfrm>
              <a:custGeom>
                <a:avLst/>
                <a:gdLst>
                  <a:gd name="T0" fmla="*/ 10 w 20"/>
                  <a:gd name="T1" fmla="*/ 104 h 104"/>
                  <a:gd name="T2" fmla="*/ 20 w 20"/>
                  <a:gd name="T3" fmla="*/ 94 h 104"/>
                  <a:gd name="T4" fmla="*/ 20 w 20"/>
                  <a:gd name="T5" fmla="*/ 10 h 104"/>
                  <a:gd name="T6" fmla="*/ 10 w 20"/>
                  <a:gd name="T7" fmla="*/ 0 h 104"/>
                  <a:gd name="T8" fmla="*/ 0 w 20"/>
                  <a:gd name="T9" fmla="*/ 10 h 104"/>
                  <a:gd name="T10" fmla="*/ 0 w 20"/>
                  <a:gd name="T11" fmla="*/ 94 h 104"/>
                  <a:gd name="T12" fmla="*/ 10 w 20"/>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20" h="104">
                    <a:moveTo>
                      <a:pt x="10" y="104"/>
                    </a:moveTo>
                    <a:cubicBezTo>
                      <a:pt x="15" y="104"/>
                      <a:pt x="20" y="100"/>
                      <a:pt x="20" y="94"/>
                    </a:cubicBezTo>
                    <a:cubicBezTo>
                      <a:pt x="20" y="10"/>
                      <a:pt x="20" y="10"/>
                      <a:pt x="20" y="10"/>
                    </a:cubicBezTo>
                    <a:cubicBezTo>
                      <a:pt x="20" y="5"/>
                      <a:pt x="15" y="0"/>
                      <a:pt x="10" y="0"/>
                    </a:cubicBezTo>
                    <a:cubicBezTo>
                      <a:pt x="5" y="0"/>
                      <a:pt x="0" y="5"/>
                      <a:pt x="0" y="10"/>
                    </a:cubicBezTo>
                    <a:cubicBezTo>
                      <a:pt x="0" y="94"/>
                      <a:pt x="0" y="94"/>
                      <a:pt x="0" y="94"/>
                    </a:cubicBezTo>
                    <a:cubicBezTo>
                      <a:pt x="0" y="100"/>
                      <a:pt x="5" y="104"/>
                      <a:pt x="1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96" name="Freeform 36">
                <a:extLst/>
              </p:cNvPr>
              <p:cNvSpPr>
                <a:spLocks/>
              </p:cNvSpPr>
              <p:nvPr/>
            </p:nvSpPr>
            <p:spPr bwMode="auto">
              <a:xfrm>
                <a:off x="5746750" y="2681288"/>
                <a:ext cx="71438" cy="390525"/>
              </a:xfrm>
              <a:custGeom>
                <a:avLst/>
                <a:gdLst>
                  <a:gd name="T0" fmla="*/ 10 w 19"/>
                  <a:gd name="T1" fmla="*/ 104 h 104"/>
                  <a:gd name="T2" fmla="*/ 19 w 19"/>
                  <a:gd name="T3" fmla="*/ 94 h 104"/>
                  <a:gd name="T4" fmla="*/ 19 w 19"/>
                  <a:gd name="T5" fmla="*/ 10 h 104"/>
                  <a:gd name="T6" fmla="*/ 10 w 19"/>
                  <a:gd name="T7" fmla="*/ 0 h 104"/>
                  <a:gd name="T8" fmla="*/ 0 w 19"/>
                  <a:gd name="T9" fmla="*/ 10 h 104"/>
                  <a:gd name="T10" fmla="*/ 0 w 19"/>
                  <a:gd name="T11" fmla="*/ 94 h 104"/>
                  <a:gd name="T12" fmla="*/ 10 w 19"/>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19" h="104">
                    <a:moveTo>
                      <a:pt x="10" y="104"/>
                    </a:moveTo>
                    <a:cubicBezTo>
                      <a:pt x="15" y="104"/>
                      <a:pt x="19" y="100"/>
                      <a:pt x="19" y="94"/>
                    </a:cubicBezTo>
                    <a:cubicBezTo>
                      <a:pt x="19" y="10"/>
                      <a:pt x="19" y="10"/>
                      <a:pt x="19" y="10"/>
                    </a:cubicBezTo>
                    <a:cubicBezTo>
                      <a:pt x="19" y="5"/>
                      <a:pt x="15" y="0"/>
                      <a:pt x="10" y="0"/>
                    </a:cubicBezTo>
                    <a:cubicBezTo>
                      <a:pt x="4" y="0"/>
                      <a:pt x="0" y="5"/>
                      <a:pt x="0" y="10"/>
                    </a:cubicBezTo>
                    <a:cubicBezTo>
                      <a:pt x="0" y="94"/>
                      <a:pt x="0" y="94"/>
                      <a:pt x="0" y="94"/>
                    </a:cubicBezTo>
                    <a:cubicBezTo>
                      <a:pt x="0" y="100"/>
                      <a:pt x="4" y="104"/>
                      <a:pt x="1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grpSp>
        <p:sp>
          <p:nvSpPr>
            <p:cNvPr id="99" name="TextBox 98"/>
            <p:cNvSpPr txBox="1"/>
            <p:nvPr/>
          </p:nvSpPr>
          <p:spPr>
            <a:xfrm>
              <a:off x="13747254" y="3624518"/>
              <a:ext cx="1157688" cy="480131"/>
            </a:xfrm>
            <a:prstGeom prst="rect">
              <a:avLst/>
            </a:prstGeom>
            <a:noFill/>
          </p:spPr>
          <p:txBody>
            <a:bodyPr wrap="none" lIns="87880" tIns="43940" rIns="87880" bIns="43940" rtlCol="0">
              <a:spAutoFit/>
            </a:bodyPr>
            <a:lstStyle/>
            <a:p>
              <a:pPr algn="ctr" defTabSz="878020">
                <a:lnSpc>
                  <a:spcPct val="90000"/>
                </a:lnSpc>
                <a:defRPr/>
              </a:pPr>
              <a:r>
                <a:rPr lang="en-US" sz="1372" kern="0" dirty="0">
                  <a:gradFill>
                    <a:gsLst>
                      <a:gs pos="0">
                        <a:srgbClr val="FFFFFF"/>
                      </a:gs>
                      <a:gs pos="100000">
                        <a:srgbClr val="FFFFFF"/>
                      </a:gs>
                    </a:gsLst>
                    <a:lin ang="5400000" scaled="1"/>
                  </a:gradFill>
                  <a:latin typeface="Segoe UI"/>
                </a:rPr>
                <a:t>Staging and</a:t>
              </a:r>
              <a:br>
                <a:rPr lang="en-US" sz="1372" kern="0" dirty="0">
                  <a:gradFill>
                    <a:gsLst>
                      <a:gs pos="0">
                        <a:srgbClr val="FFFFFF"/>
                      </a:gs>
                      <a:gs pos="100000">
                        <a:srgbClr val="FFFFFF"/>
                      </a:gs>
                    </a:gsLst>
                    <a:lin ang="5400000" scaled="1"/>
                  </a:gradFill>
                  <a:latin typeface="Segoe UI"/>
                </a:rPr>
              </a:br>
              <a:r>
                <a:rPr lang="en-US" sz="1372" kern="0" dirty="0">
                  <a:gradFill>
                    <a:gsLst>
                      <a:gs pos="0">
                        <a:srgbClr val="FFFFFF"/>
                      </a:gs>
                      <a:gs pos="100000">
                        <a:srgbClr val="FFFFFF"/>
                      </a:gs>
                    </a:gsLst>
                    <a:lin ang="5400000" scaled="1"/>
                  </a:gradFill>
                  <a:latin typeface="Segoe UI"/>
                </a:rPr>
                <a:t>deployment</a:t>
              </a:r>
            </a:p>
          </p:txBody>
        </p:sp>
      </p:grpSp>
      <p:grpSp>
        <p:nvGrpSpPr>
          <p:cNvPr id="100" name="Group 99">
            <a:extLst/>
          </p:cNvPr>
          <p:cNvGrpSpPr/>
          <p:nvPr/>
        </p:nvGrpSpPr>
        <p:grpSpPr>
          <a:xfrm>
            <a:off x="6204290" y="2789842"/>
            <a:ext cx="1704966" cy="1245276"/>
            <a:chOff x="6328698" y="2832588"/>
            <a:chExt cx="1739154" cy="1270246"/>
          </a:xfrm>
        </p:grpSpPr>
        <p:sp>
          <p:nvSpPr>
            <p:cNvPr id="101" name="TextBox 100"/>
            <p:cNvSpPr txBox="1"/>
            <p:nvPr/>
          </p:nvSpPr>
          <p:spPr>
            <a:xfrm>
              <a:off x="6328698" y="3624518"/>
              <a:ext cx="1739154" cy="478316"/>
            </a:xfrm>
            <a:prstGeom prst="rect">
              <a:avLst/>
            </a:prstGeom>
            <a:noFill/>
          </p:spPr>
          <p:txBody>
            <a:bodyPr wrap="none" lIns="87880" tIns="43940" rIns="87880" bIns="43940" rtlCol="0">
              <a:spAutoFit/>
            </a:bodyPr>
            <a:lstStyle/>
            <a:p>
              <a:pPr algn="ctr" defTabSz="878020">
                <a:lnSpc>
                  <a:spcPct val="90000"/>
                </a:lnSpc>
                <a:defRPr/>
              </a:pPr>
              <a:r>
                <a:rPr lang="en-US" sz="1345" kern="0" dirty="0">
                  <a:gradFill>
                    <a:gsLst>
                      <a:gs pos="0">
                        <a:srgbClr val="FFFFFF"/>
                      </a:gs>
                      <a:gs pos="100000">
                        <a:srgbClr val="FFFFFF"/>
                      </a:gs>
                    </a:gsLst>
                    <a:lin ang="5400000" scaled="1"/>
                  </a:gradFill>
                  <a:latin typeface="Segoe UI"/>
                </a:rPr>
                <a:t>High availability</a:t>
              </a:r>
              <a:br>
                <a:rPr lang="en-US" sz="1345" kern="0" dirty="0">
                  <a:gradFill>
                    <a:gsLst>
                      <a:gs pos="0">
                        <a:srgbClr val="FFFFFF"/>
                      </a:gs>
                      <a:gs pos="100000">
                        <a:srgbClr val="FFFFFF"/>
                      </a:gs>
                    </a:gsLst>
                    <a:lin ang="5400000" scaled="1"/>
                  </a:gradFill>
                  <a:latin typeface="Segoe UI"/>
                </a:rPr>
              </a:br>
              <a:r>
                <a:rPr lang="en-US" sz="1345" kern="0" dirty="0">
                  <a:gradFill>
                    <a:gsLst>
                      <a:gs pos="0">
                        <a:srgbClr val="FFFFFF"/>
                      </a:gs>
                      <a:gs pos="100000">
                        <a:srgbClr val="FFFFFF"/>
                      </a:gs>
                    </a:gsLst>
                    <a:lin ang="5400000" scaled="1"/>
                  </a:gradFill>
                  <a:latin typeface="Segoe UI"/>
                </a:rPr>
                <a:t>with auto-patching </a:t>
              </a:r>
            </a:p>
          </p:txBody>
        </p:sp>
        <p:grpSp>
          <p:nvGrpSpPr>
            <p:cNvPr id="102" name="Group 538">
              <a:extLst/>
            </p:cNvPr>
            <p:cNvGrpSpPr>
              <a:grpSpLocks noChangeAspect="1"/>
            </p:cNvGrpSpPr>
            <p:nvPr/>
          </p:nvGrpSpPr>
          <p:grpSpPr bwMode="auto">
            <a:xfrm>
              <a:off x="6905017" y="2832588"/>
              <a:ext cx="586516" cy="642047"/>
              <a:chOff x="6703" y="2838"/>
              <a:chExt cx="169" cy="185"/>
            </a:xfrm>
          </p:grpSpPr>
          <p:sp>
            <p:nvSpPr>
              <p:cNvPr id="103" name="Line 539">
                <a:extLst/>
              </p:cNvPr>
              <p:cNvSpPr>
                <a:spLocks noChangeShapeType="1"/>
              </p:cNvSpPr>
              <p:nvPr/>
            </p:nvSpPr>
            <p:spPr bwMode="auto">
              <a:xfrm>
                <a:off x="6803" y="2967"/>
                <a:ext cx="4" cy="10"/>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04" name="Line 540">
                <a:extLst/>
              </p:cNvPr>
              <p:cNvSpPr>
                <a:spLocks noChangeShapeType="1"/>
              </p:cNvSpPr>
              <p:nvPr/>
            </p:nvSpPr>
            <p:spPr bwMode="auto">
              <a:xfrm>
                <a:off x="6768" y="2884"/>
                <a:ext cx="4" cy="12"/>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05" name="Line 541">
                <a:extLst/>
              </p:cNvPr>
              <p:cNvSpPr>
                <a:spLocks noChangeShapeType="1"/>
              </p:cNvSpPr>
              <p:nvPr/>
            </p:nvSpPr>
            <p:spPr bwMode="auto">
              <a:xfrm flipH="1">
                <a:off x="6768" y="2967"/>
                <a:ext cx="4" cy="10"/>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06" name="Line 542">
                <a:extLst/>
              </p:cNvPr>
              <p:cNvSpPr>
                <a:spLocks noChangeShapeType="1"/>
              </p:cNvSpPr>
              <p:nvPr/>
            </p:nvSpPr>
            <p:spPr bwMode="auto">
              <a:xfrm flipH="1">
                <a:off x="6803" y="2884"/>
                <a:ext cx="4" cy="12"/>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08" name="Line 543">
                <a:extLst/>
              </p:cNvPr>
              <p:cNvSpPr>
                <a:spLocks noChangeShapeType="1"/>
              </p:cNvSpPr>
              <p:nvPr/>
            </p:nvSpPr>
            <p:spPr bwMode="auto">
              <a:xfrm>
                <a:off x="6824" y="2946"/>
                <a:ext cx="10" cy="4"/>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09" name="Line 544">
                <a:extLst/>
              </p:cNvPr>
              <p:cNvSpPr>
                <a:spLocks noChangeShapeType="1"/>
              </p:cNvSpPr>
              <p:nvPr/>
            </p:nvSpPr>
            <p:spPr bwMode="auto">
              <a:xfrm>
                <a:off x="6741" y="2911"/>
                <a:ext cx="10" cy="6"/>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11" name="Line 545">
                <a:extLst/>
              </p:cNvPr>
              <p:cNvSpPr>
                <a:spLocks noChangeShapeType="1"/>
              </p:cNvSpPr>
              <p:nvPr/>
            </p:nvSpPr>
            <p:spPr bwMode="auto">
              <a:xfrm flipV="1">
                <a:off x="6824" y="2911"/>
                <a:ext cx="10" cy="6"/>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12" name="Line 546">
                <a:extLst/>
              </p:cNvPr>
              <p:cNvSpPr>
                <a:spLocks noChangeShapeType="1"/>
              </p:cNvSpPr>
              <p:nvPr/>
            </p:nvSpPr>
            <p:spPr bwMode="auto">
              <a:xfrm flipV="1">
                <a:off x="6741" y="2946"/>
                <a:ext cx="10" cy="4"/>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14" name="Oval 547">
                <a:extLst/>
              </p:cNvPr>
              <p:cNvSpPr>
                <a:spLocks noChangeArrowheads="1"/>
              </p:cNvSpPr>
              <p:nvPr/>
            </p:nvSpPr>
            <p:spPr bwMode="auto">
              <a:xfrm>
                <a:off x="6753" y="2896"/>
                <a:ext cx="69" cy="71"/>
              </a:xfrm>
              <a:prstGeom prst="ellips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15" name="Freeform 548">
                <a:extLst/>
              </p:cNvPr>
              <p:cNvSpPr>
                <a:spLocks/>
              </p:cNvSpPr>
              <p:nvPr/>
            </p:nvSpPr>
            <p:spPr bwMode="auto">
              <a:xfrm>
                <a:off x="6703" y="2849"/>
                <a:ext cx="61" cy="165"/>
              </a:xfrm>
              <a:custGeom>
                <a:avLst/>
                <a:gdLst>
                  <a:gd name="T0" fmla="*/ 32 w 32"/>
                  <a:gd name="T1" fmla="*/ 85 h 85"/>
                  <a:gd name="T2" fmla="*/ 0 w 32"/>
                  <a:gd name="T3" fmla="*/ 42 h 85"/>
                  <a:gd name="T4" fmla="*/ 32 w 32"/>
                  <a:gd name="T5" fmla="*/ 0 h 85"/>
                </a:gdLst>
                <a:ahLst/>
                <a:cxnLst>
                  <a:cxn ang="0">
                    <a:pos x="T0" y="T1"/>
                  </a:cxn>
                  <a:cxn ang="0">
                    <a:pos x="T2" y="T3"/>
                  </a:cxn>
                  <a:cxn ang="0">
                    <a:pos x="T4" y="T5"/>
                  </a:cxn>
                </a:cxnLst>
                <a:rect l="0" t="0" r="r" b="b"/>
                <a:pathLst>
                  <a:path w="32" h="85">
                    <a:moveTo>
                      <a:pt x="32" y="85"/>
                    </a:moveTo>
                    <a:cubicBezTo>
                      <a:pt x="14" y="79"/>
                      <a:pt x="0" y="62"/>
                      <a:pt x="0" y="42"/>
                    </a:cubicBezTo>
                    <a:cubicBezTo>
                      <a:pt x="0" y="22"/>
                      <a:pt x="14" y="5"/>
                      <a:pt x="32" y="0"/>
                    </a:cubicBezTo>
                  </a:path>
                </a:pathLst>
              </a:cu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17" name="Freeform 549">
                <a:extLst/>
              </p:cNvPr>
              <p:cNvSpPr>
                <a:spLocks/>
              </p:cNvSpPr>
              <p:nvPr/>
            </p:nvSpPr>
            <p:spPr bwMode="auto">
              <a:xfrm>
                <a:off x="6811" y="2849"/>
                <a:ext cx="61" cy="165"/>
              </a:xfrm>
              <a:custGeom>
                <a:avLst/>
                <a:gdLst>
                  <a:gd name="T0" fmla="*/ 0 w 32"/>
                  <a:gd name="T1" fmla="*/ 0 h 85"/>
                  <a:gd name="T2" fmla="*/ 32 w 32"/>
                  <a:gd name="T3" fmla="*/ 42 h 85"/>
                  <a:gd name="T4" fmla="*/ 0 w 32"/>
                  <a:gd name="T5" fmla="*/ 85 h 85"/>
                </a:gdLst>
                <a:ahLst/>
                <a:cxnLst>
                  <a:cxn ang="0">
                    <a:pos x="T0" y="T1"/>
                  </a:cxn>
                  <a:cxn ang="0">
                    <a:pos x="T2" y="T3"/>
                  </a:cxn>
                  <a:cxn ang="0">
                    <a:pos x="T4" y="T5"/>
                  </a:cxn>
                </a:cxnLst>
                <a:rect l="0" t="0" r="r" b="b"/>
                <a:pathLst>
                  <a:path w="32" h="85">
                    <a:moveTo>
                      <a:pt x="0" y="0"/>
                    </a:moveTo>
                    <a:cubicBezTo>
                      <a:pt x="18" y="5"/>
                      <a:pt x="32" y="22"/>
                      <a:pt x="32" y="42"/>
                    </a:cubicBezTo>
                    <a:cubicBezTo>
                      <a:pt x="32" y="62"/>
                      <a:pt x="18" y="79"/>
                      <a:pt x="0" y="85"/>
                    </a:cubicBezTo>
                  </a:path>
                </a:pathLst>
              </a:cu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18" name="Freeform 550">
                <a:extLst/>
              </p:cNvPr>
              <p:cNvSpPr>
                <a:spLocks/>
              </p:cNvSpPr>
              <p:nvPr/>
            </p:nvSpPr>
            <p:spPr bwMode="auto">
              <a:xfrm>
                <a:off x="6811" y="2838"/>
                <a:ext cx="28" cy="38"/>
              </a:xfrm>
              <a:custGeom>
                <a:avLst/>
                <a:gdLst>
                  <a:gd name="T0" fmla="*/ 7 w 28"/>
                  <a:gd name="T1" fmla="*/ 38 h 38"/>
                  <a:gd name="T2" fmla="*/ 0 w 28"/>
                  <a:gd name="T3" fmla="*/ 7 h 38"/>
                  <a:gd name="T4" fmla="*/ 28 w 28"/>
                  <a:gd name="T5" fmla="*/ 0 h 38"/>
                </a:gdLst>
                <a:ahLst/>
                <a:cxnLst>
                  <a:cxn ang="0">
                    <a:pos x="T0" y="T1"/>
                  </a:cxn>
                  <a:cxn ang="0">
                    <a:pos x="T2" y="T3"/>
                  </a:cxn>
                  <a:cxn ang="0">
                    <a:pos x="T4" y="T5"/>
                  </a:cxn>
                </a:cxnLst>
                <a:rect l="0" t="0" r="r" b="b"/>
                <a:pathLst>
                  <a:path w="28" h="38">
                    <a:moveTo>
                      <a:pt x="7" y="38"/>
                    </a:moveTo>
                    <a:lnTo>
                      <a:pt x="0" y="7"/>
                    </a:lnTo>
                    <a:lnTo>
                      <a:pt x="28" y="0"/>
                    </a:lnTo>
                  </a:path>
                </a:pathLst>
              </a:cu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20" name="Freeform 551">
                <a:extLst/>
              </p:cNvPr>
              <p:cNvSpPr>
                <a:spLocks/>
              </p:cNvSpPr>
              <p:nvPr/>
            </p:nvSpPr>
            <p:spPr bwMode="auto">
              <a:xfrm>
                <a:off x="6735" y="2985"/>
                <a:ext cx="29" cy="38"/>
              </a:xfrm>
              <a:custGeom>
                <a:avLst/>
                <a:gdLst>
                  <a:gd name="T0" fmla="*/ 22 w 29"/>
                  <a:gd name="T1" fmla="*/ 0 h 38"/>
                  <a:gd name="T2" fmla="*/ 29 w 29"/>
                  <a:gd name="T3" fmla="*/ 31 h 38"/>
                  <a:gd name="T4" fmla="*/ 0 w 29"/>
                  <a:gd name="T5" fmla="*/ 38 h 38"/>
                </a:gdLst>
                <a:ahLst/>
                <a:cxnLst>
                  <a:cxn ang="0">
                    <a:pos x="T0" y="T1"/>
                  </a:cxn>
                  <a:cxn ang="0">
                    <a:pos x="T2" y="T3"/>
                  </a:cxn>
                  <a:cxn ang="0">
                    <a:pos x="T4" y="T5"/>
                  </a:cxn>
                </a:cxnLst>
                <a:rect l="0" t="0" r="r" b="b"/>
                <a:pathLst>
                  <a:path w="29" h="38">
                    <a:moveTo>
                      <a:pt x="22" y="0"/>
                    </a:moveTo>
                    <a:lnTo>
                      <a:pt x="29" y="31"/>
                    </a:lnTo>
                    <a:lnTo>
                      <a:pt x="0" y="38"/>
                    </a:lnTo>
                  </a:path>
                </a:pathLst>
              </a:cu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grpSp>
      </p:grpSp>
    </p:spTree>
    <p:extLst>
      <p:ext uri="{BB962C8B-B14F-4D97-AF65-F5344CB8AC3E}">
        <p14:creationId xmlns:p14="http://schemas.microsoft.com/office/powerpoint/2010/main" val="8617430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35" presetClass="path" presetSubtype="0" decel="100000" fill="hold" nodeType="withEffect">
                                  <p:stCondLst>
                                    <p:cond delay="200"/>
                                  </p:stCondLst>
                                  <p:childTnLst>
                                    <p:animMotion origin="layout" path="M 2.77556E-17 -3.7037E-6 L 2.77556E-17 0.02616 " pathEditMode="relative" rAng="0" ptsTypes="AA">
                                      <p:cBhvr>
                                        <p:cTn id="9" dur="500" spd="-100000" fill="hold"/>
                                        <p:tgtEl>
                                          <p:spTgt spid="29"/>
                                        </p:tgtEl>
                                        <p:attrNameLst>
                                          <p:attrName>ppt_x</p:attrName>
                                          <p:attrName>ppt_y</p:attrName>
                                        </p:attrNameLst>
                                      </p:cBhvr>
                                      <p:rCtr x="0" y="1296"/>
                                    </p:animMotion>
                                  </p:childTnLst>
                                </p:cTn>
                              </p:par>
                              <p:par>
                                <p:cTn id="10" presetID="10" presetClass="entr" presetSubtype="0" fill="hold" nodeType="withEffect">
                                  <p:stCondLst>
                                    <p:cond delay="30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35" presetClass="path" presetSubtype="0" decel="100000" fill="hold" nodeType="withEffect">
                                  <p:stCondLst>
                                    <p:cond delay="300"/>
                                  </p:stCondLst>
                                  <p:childTnLst>
                                    <p:animMotion origin="layout" path="M 2.77556E-17 -3.7037E-6 L 2.77556E-17 0.02616 " pathEditMode="relative" rAng="0" ptsTypes="AA">
                                      <p:cBhvr>
                                        <p:cTn id="14" dur="500" spd="-100000" fill="hold"/>
                                        <p:tgtEl>
                                          <p:spTgt spid="32"/>
                                        </p:tgtEl>
                                        <p:attrNameLst>
                                          <p:attrName>ppt_x</p:attrName>
                                          <p:attrName>ppt_y</p:attrName>
                                        </p:attrNameLst>
                                      </p:cBhvr>
                                      <p:rCtr x="0" y="1296"/>
                                    </p:animMotion>
                                  </p:childTnLst>
                                </p:cTn>
                              </p:par>
                              <p:par>
                                <p:cTn id="15" presetID="10" presetClass="entr" presetSubtype="0" fill="hold" nodeType="withEffect">
                                  <p:stCondLst>
                                    <p:cond delay="40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par>
                                <p:cTn id="18" presetID="35" presetClass="path" presetSubtype="0" decel="100000" fill="hold" nodeType="withEffect">
                                  <p:stCondLst>
                                    <p:cond delay="400"/>
                                  </p:stCondLst>
                                  <p:childTnLst>
                                    <p:animMotion origin="layout" path="M 2.77556E-17 -3.7037E-6 L 2.77556E-17 0.02616 " pathEditMode="relative" rAng="0" ptsTypes="AA">
                                      <p:cBhvr>
                                        <p:cTn id="19" dur="500" spd="-100000" fill="hold"/>
                                        <p:tgtEl>
                                          <p:spTgt spid="30"/>
                                        </p:tgtEl>
                                        <p:attrNameLst>
                                          <p:attrName>ppt_x</p:attrName>
                                          <p:attrName>ppt_y</p:attrName>
                                        </p:attrNameLst>
                                      </p:cBhvr>
                                      <p:rCtr x="0" y="1296"/>
                                    </p:animMotion>
                                  </p:childTnLst>
                                </p:cTn>
                              </p:par>
                              <p:par>
                                <p:cTn id="20" presetID="10" presetClass="entr" presetSubtype="0" fill="hold" nodeType="withEffect">
                                  <p:stCondLst>
                                    <p:cond delay="50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35" presetClass="path" presetSubtype="0" decel="100000" fill="hold" nodeType="withEffect">
                                  <p:stCondLst>
                                    <p:cond delay="500"/>
                                  </p:stCondLst>
                                  <p:childTnLst>
                                    <p:animMotion origin="layout" path="M 2.77556E-17 -3.7037E-6 L 2.77556E-17 0.02616 " pathEditMode="relative" rAng="0" ptsTypes="AA">
                                      <p:cBhvr>
                                        <p:cTn id="24" dur="500" spd="-100000" fill="hold"/>
                                        <p:tgtEl>
                                          <p:spTgt spid="31"/>
                                        </p:tgtEl>
                                        <p:attrNameLst>
                                          <p:attrName>ppt_x</p:attrName>
                                          <p:attrName>ppt_y</p:attrName>
                                        </p:attrNameLst>
                                      </p:cBhvr>
                                      <p:rCtr x="0" y="1296"/>
                                    </p:animMotion>
                                  </p:childTnLst>
                                </p:cTn>
                              </p:par>
                              <p:par>
                                <p:cTn id="25" presetID="10" presetClass="entr" presetSubtype="0" fill="hold" nodeType="withEffect">
                                  <p:stCondLst>
                                    <p:cond delay="60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35" presetClass="path" presetSubtype="0" decel="100000" fill="hold" nodeType="withEffect">
                                  <p:stCondLst>
                                    <p:cond delay="600"/>
                                  </p:stCondLst>
                                  <p:childTnLst>
                                    <p:animMotion origin="layout" path="M 2.77556E-17 -3.7037E-6 L 2.77556E-17 0.02616 " pathEditMode="relative" rAng="0" ptsTypes="AA">
                                      <p:cBhvr>
                                        <p:cTn id="29" dur="500" spd="-100000" fill="hold"/>
                                        <p:tgtEl>
                                          <p:spTgt spid="33"/>
                                        </p:tgtEl>
                                        <p:attrNameLst>
                                          <p:attrName>ppt_x</p:attrName>
                                          <p:attrName>ppt_y</p:attrName>
                                        </p:attrNameLst>
                                      </p:cBhvr>
                                      <p:rCtr x="0" y="1296"/>
                                    </p:animMotion>
                                  </p:childTnLst>
                                </p:cTn>
                              </p:par>
                              <p:par>
                                <p:cTn id="30" presetID="10" presetClass="entr" presetSubtype="0" fill="hold" nodeType="withEffect">
                                  <p:stCondLst>
                                    <p:cond delay="700"/>
                                  </p:stCondLst>
                                  <p:childTnLst>
                                    <p:set>
                                      <p:cBhvr>
                                        <p:cTn id="31" dur="1" fill="hold">
                                          <p:stCondLst>
                                            <p:cond delay="0"/>
                                          </p:stCondLst>
                                        </p:cTn>
                                        <p:tgtEl>
                                          <p:spTgt spid="100"/>
                                        </p:tgtEl>
                                        <p:attrNameLst>
                                          <p:attrName>style.visibility</p:attrName>
                                        </p:attrNameLst>
                                      </p:cBhvr>
                                      <p:to>
                                        <p:strVal val="visible"/>
                                      </p:to>
                                    </p:set>
                                    <p:animEffect transition="in" filter="fade">
                                      <p:cBhvr>
                                        <p:cTn id="32" dur="500"/>
                                        <p:tgtEl>
                                          <p:spTgt spid="100"/>
                                        </p:tgtEl>
                                      </p:cBhvr>
                                    </p:animEffect>
                                  </p:childTnLst>
                                </p:cTn>
                              </p:par>
                              <p:par>
                                <p:cTn id="33" presetID="35" presetClass="path" presetSubtype="0" decel="100000" fill="hold" nodeType="withEffect">
                                  <p:stCondLst>
                                    <p:cond delay="700"/>
                                  </p:stCondLst>
                                  <p:childTnLst>
                                    <p:animMotion origin="layout" path="M 7.45468E-7 -3.40445E-6 L 7.45468E-7 0.0261 " pathEditMode="relative" rAng="0" ptsTypes="AA">
                                      <p:cBhvr>
                                        <p:cTn id="34" dur="500" spd="-100000" fill="hold"/>
                                        <p:tgtEl>
                                          <p:spTgt spid="100"/>
                                        </p:tgtEl>
                                        <p:attrNameLst>
                                          <p:attrName>ppt_x</p:attrName>
                                          <p:attrName>ppt_y</p:attrName>
                                        </p:attrNameLst>
                                      </p:cBhvr>
                                      <p:rCtr x="0" y="1294"/>
                                    </p:animMotion>
                                  </p:childTnLst>
                                </p:cTn>
                              </p:par>
                              <p:par>
                                <p:cTn id="35" presetID="10" presetClass="entr" presetSubtype="0" fill="hold" nodeType="withEffect">
                                  <p:stCondLst>
                                    <p:cond delay="80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500"/>
                                        <p:tgtEl>
                                          <p:spTgt spid="35"/>
                                        </p:tgtEl>
                                      </p:cBhvr>
                                    </p:animEffect>
                                  </p:childTnLst>
                                </p:cTn>
                              </p:par>
                              <p:par>
                                <p:cTn id="38" presetID="35" presetClass="path" presetSubtype="0" decel="100000" fill="hold" nodeType="withEffect">
                                  <p:stCondLst>
                                    <p:cond delay="800"/>
                                  </p:stCondLst>
                                  <p:childTnLst>
                                    <p:animMotion origin="layout" path="M 2.20066E-6 7.17204E-7 L 2.20066E-6 0.0261 " pathEditMode="relative" rAng="0" ptsTypes="AA">
                                      <p:cBhvr>
                                        <p:cTn id="39" dur="500" spd="-100000" fill="hold"/>
                                        <p:tgtEl>
                                          <p:spTgt spid="35"/>
                                        </p:tgtEl>
                                        <p:attrNameLst>
                                          <p:attrName>ppt_x</p:attrName>
                                          <p:attrName>ppt_y</p:attrName>
                                        </p:attrNameLst>
                                      </p:cBhvr>
                                      <p:rCtr x="0" y="1294"/>
                                    </p:animMotion>
                                  </p:childTnLst>
                                </p:cTn>
                              </p:par>
                              <p:par>
                                <p:cTn id="40" presetID="10" presetClass="entr" presetSubtype="0" fill="hold" nodeType="withEffect">
                                  <p:stCondLst>
                                    <p:cond delay="90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par>
                                <p:cTn id="43" presetID="35" presetClass="path" presetSubtype="0" decel="100000" fill="hold" nodeType="withEffect">
                                  <p:stCondLst>
                                    <p:cond delay="900"/>
                                  </p:stCondLst>
                                  <p:childTnLst>
                                    <p:animMotion origin="layout" path="M 2.77556E-17 -3.7037E-6 L 2.77556E-17 0.02616 " pathEditMode="relative" rAng="0" ptsTypes="AA">
                                      <p:cBhvr>
                                        <p:cTn id="44" dur="500" spd="-100000" fill="hold"/>
                                        <p:tgtEl>
                                          <p:spTgt spid="36"/>
                                        </p:tgtEl>
                                        <p:attrNameLst>
                                          <p:attrName>ppt_x</p:attrName>
                                          <p:attrName>ppt_y</p:attrName>
                                        </p:attrNameLst>
                                      </p:cBhvr>
                                      <p:rCtr x="0" y="1296"/>
                                    </p:animMotion>
                                  </p:childTnLst>
                                </p:cTn>
                              </p:par>
                              <p:par>
                                <p:cTn id="45" presetID="10" presetClass="entr" presetSubtype="0" fill="hold" nodeType="withEffect">
                                  <p:stCondLst>
                                    <p:cond delay="100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500"/>
                                        <p:tgtEl>
                                          <p:spTgt spid="37"/>
                                        </p:tgtEl>
                                      </p:cBhvr>
                                    </p:animEffect>
                                  </p:childTnLst>
                                </p:cTn>
                              </p:par>
                              <p:par>
                                <p:cTn id="48" presetID="35" presetClass="path" presetSubtype="0" decel="100000" fill="hold" nodeType="withEffect">
                                  <p:stCondLst>
                                    <p:cond delay="1000"/>
                                  </p:stCondLst>
                                  <p:childTnLst>
                                    <p:animMotion origin="layout" path="M 2.06791E-6 4.97049E-6 L 2.06791E-6 0.0261 " pathEditMode="relative" rAng="0" ptsTypes="AA">
                                      <p:cBhvr>
                                        <p:cTn id="49" dur="500" spd="-100000" fill="hold"/>
                                        <p:tgtEl>
                                          <p:spTgt spid="37"/>
                                        </p:tgtEl>
                                        <p:attrNameLst>
                                          <p:attrName>ppt_x</p:attrName>
                                          <p:attrName>ppt_y</p:attrName>
                                        </p:attrNameLst>
                                      </p:cBhvr>
                                      <p:rCtr x="0" y="1294"/>
                                    </p:animMotion>
                                  </p:childTnLst>
                                </p:cTn>
                              </p:par>
                              <p:par>
                                <p:cTn id="50" presetID="10" presetClass="entr" presetSubtype="0" fill="hold" nodeType="withEffect">
                                  <p:stCondLst>
                                    <p:cond delay="1100"/>
                                  </p:stCondLst>
                                  <p:childTnLst>
                                    <p:set>
                                      <p:cBhvr>
                                        <p:cTn id="51" dur="1" fill="hold">
                                          <p:stCondLst>
                                            <p:cond delay="0"/>
                                          </p:stCondLst>
                                        </p:cTn>
                                        <p:tgtEl>
                                          <p:spTgt spid="2"/>
                                        </p:tgtEl>
                                        <p:attrNameLst>
                                          <p:attrName>style.visibility</p:attrName>
                                        </p:attrNameLst>
                                      </p:cBhvr>
                                      <p:to>
                                        <p:strVal val="visible"/>
                                      </p:to>
                                    </p:set>
                                    <p:animEffect transition="in" filter="fade">
                                      <p:cBhvr>
                                        <p:cTn id="52" dur="500"/>
                                        <p:tgtEl>
                                          <p:spTgt spid="2"/>
                                        </p:tgtEl>
                                      </p:cBhvr>
                                    </p:animEffect>
                                  </p:childTnLst>
                                </p:cTn>
                              </p:par>
                              <p:par>
                                <p:cTn id="53" presetID="35" presetClass="path" presetSubtype="0" decel="100000" fill="hold" nodeType="withEffect">
                                  <p:stCondLst>
                                    <p:cond delay="1100"/>
                                  </p:stCondLst>
                                  <p:childTnLst>
                                    <p:animMotion origin="layout" path="M -2.22109E-6 1.54335E-7 L -2.22109E-6 0.0261 " pathEditMode="relative" rAng="0" ptsTypes="AA">
                                      <p:cBhvr>
                                        <p:cTn id="54" dur="500" spd="-100000" fill="hold"/>
                                        <p:tgtEl>
                                          <p:spTgt spid="2"/>
                                        </p:tgtEl>
                                        <p:attrNameLst>
                                          <p:attrName>ppt_x</p:attrName>
                                          <p:attrName>ppt_y</p:attrName>
                                        </p:attrNameLst>
                                      </p:cBhvr>
                                      <p:rCtr x="0" y="1294"/>
                                    </p:animMotion>
                                  </p:childTnLst>
                                </p:cTn>
                              </p:par>
                              <p:par>
                                <p:cTn id="55" presetID="10" presetClass="entr" presetSubtype="0" fill="hold" nodeType="withEffect">
                                  <p:stCondLst>
                                    <p:cond delay="1200"/>
                                  </p:stCondLst>
                                  <p:childTnLst>
                                    <p:set>
                                      <p:cBhvr>
                                        <p:cTn id="56" dur="1" fill="hold">
                                          <p:stCondLst>
                                            <p:cond delay="0"/>
                                          </p:stCondLst>
                                        </p:cTn>
                                        <p:tgtEl>
                                          <p:spTgt spid="40"/>
                                        </p:tgtEl>
                                        <p:attrNameLst>
                                          <p:attrName>style.visibility</p:attrName>
                                        </p:attrNameLst>
                                      </p:cBhvr>
                                      <p:to>
                                        <p:strVal val="visible"/>
                                      </p:to>
                                    </p:set>
                                    <p:animEffect transition="in" filter="fade">
                                      <p:cBhvr>
                                        <p:cTn id="57" dur="500"/>
                                        <p:tgtEl>
                                          <p:spTgt spid="40"/>
                                        </p:tgtEl>
                                      </p:cBhvr>
                                    </p:animEffect>
                                  </p:childTnLst>
                                </p:cTn>
                              </p:par>
                              <p:par>
                                <p:cTn id="58" presetID="35" presetClass="path" presetSubtype="0" decel="100000" fill="hold" nodeType="withEffect">
                                  <p:stCondLst>
                                    <p:cond delay="1200"/>
                                  </p:stCondLst>
                                  <p:childTnLst>
                                    <p:animMotion origin="layout" path="M -2.5785E-6 4.12165E-6 L -2.5785E-6 0.0261 " pathEditMode="relative" rAng="0" ptsTypes="AA">
                                      <p:cBhvr>
                                        <p:cTn id="59" dur="500" spd="-100000" fill="hold"/>
                                        <p:tgtEl>
                                          <p:spTgt spid="40"/>
                                        </p:tgtEl>
                                        <p:attrNameLst>
                                          <p:attrName>ppt_x</p:attrName>
                                          <p:attrName>ppt_y</p:attrName>
                                        </p:attrNameLst>
                                      </p:cBhvr>
                                      <p:rCtr x="0" y="1294"/>
                                    </p:animMotion>
                                  </p:childTnLst>
                                </p:cTn>
                              </p:par>
                              <p:par>
                                <p:cTn id="60" presetID="10" presetClass="entr" presetSubtype="0" fill="hold" nodeType="withEffect">
                                  <p:stCondLst>
                                    <p:cond delay="1300"/>
                                  </p:stCondLst>
                                  <p:childTnLst>
                                    <p:set>
                                      <p:cBhvr>
                                        <p:cTn id="61" dur="1" fill="hold">
                                          <p:stCondLst>
                                            <p:cond delay="0"/>
                                          </p:stCondLst>
                                        </p:cTn>
                                        <p:tgtEl>
                                          <p:spTgt spid="39"/>
                                        </p:tgtEl>
                                        <p:attrNameLst>
                                          <p:attrName>style.visibility</p:attrName>
                                        </p:attrNameLst>
                                      </p:cBhvr>
                                      <p:to>
                                        <p:strVal val="visible"/>
                                      </p:to>
                                    </p:set>
                                    <p:animEffect transition="in" filter="fade">
                                      <p:cBhvr>
                                        <p:cTn id="62" dur="500"/>
                                        <p:tgtEl>
                                          <p:spTgt spid="39"/>
                                        </p:tgtEl>
                                      </p:cBhvr>
                                    </p:animEffect>
                                  </p:childTnLst>
                                </p:cTn>
                              </p:par>
                              <p:par>
                                <p:cTn id="63" presetID="35" presetClass="path" presetSubtype="0" decel="100000" fill="hold" nodeType="withEffect">
                                  <p:stCondLst>
                                    <p:cond delay="1300"/>
                                  </p:stCondLst>
                                  <p:childTnLst>
                                    <p:animMotion origin="layout" path="M 2.77556E-17 -3.7037E-6 L 2.77556E-17 0.02616 " pathEditMode="relative" rAng="0" ptsTypes="AA">
                                      <p:cBhvr>
                                        <p:cTn id="64" dur="500" spd="-100000" fill="hold"/>
                                        <p:tgtEl>
                                          <p:spTgt spid="39"/>
                                        </p:tgtEl>
                                        <p:attrNameLst>
                                          <p:attrName>ppt_x</p:attrName>
                                          <p:attrName>ppt_y</p:attrName>
                                        </p:attrNameLst>
                                      </p:cBhvr>
                                      <p:rCtr x="0" y="12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2719D61-541B-4394-BABC-010C8A6C35A9}"/>
              </a:ext>
            </a:extLst>
          </p:cNvPr>
          <p:cNvSpPr txBox="1"/>
          <p:nvPr/>
        </p:nvSpPr>
        <p:spPr>
          <a:xfrm>
            <a:off x="269241" y="1622814"/>
            <a:ext cx="3854628" cy="4764698"/>
          </a:xfrm>
          <a:prstGeom prst="rect">
            <a:avLst/>
          </a:prstGeom>
          <a:solidFill>
            <a:schemeClr val="accent5">
              <a:lumMod val="75000"/>
            </a:schemeClr>
          </a:solidFill>
        </p:spPr>
        <p:txBody>
          <a:bodyPr wrap="square" lIns="175761" tIns="140609" rIns="175761" bIns="140609" rtlCol="0">
            <a:noAutofit/>
          </a:bodyPr>
          <a:lstStyle/>
          <a:p>
            <a:pPr algn="ctr" defTabSz="878163">
              <a:lnSpc>
                <a:spcPct val="90000"/>
              </a:lnSpc>
              <a:tabLst>
                <a:tab pos="860864" algn="l"/>
              </a:tabLst>
              <a:defRPr/>
            </a:pPr>
            <a:r>
              <a:rPr lang="en-US" sz="2353" kern="0" dirty="0">
                <a:gradFill>
                  <a:gsLst>
                    <a:gs pos="0">
                      <a:srgbClr val="FFFFFF"/>
                    </a:gs>
                    <a:gs pos="100000">
                      <a:srgbClr val="FFFFFF"/>
                    </a:gs>
                  </a:gsLst>
                  <a:lin ang="5400000" scaled="1"/>
                </a:gradFill>
                <a:latin typeface="Segoe UI Semilight" charset="0"/>
                <a:ea typeface="Segoe UI Semilight" charset="0"/>
                <a:cs typeface="Segoe UI Semilight" charset="0"/>
              </a:rPr>
              <a:t>Enterprise-grade apps</a:t>
            </a:r>
          </a:p>
        </p:txBody>
      </p:sp>
      <p:sp>
        <p:nvSpPr>
          <p:cNvPr id="10" name="TextBox 9">
            <a:extLst>
              <a:ext uri="{FF2B5EF4-FFF2-40B4-BE49-F238E27FC236}">
                <a16:creationId xmlns:a16="http://schemas.microsoft.com/office/drawing/2014/main" id="{EA4C0318-49A6-4514-912C-9BC2DB76A8F5}"/>
              </a:ext>
            </a:extLst>
          </p:cNvPr>
          <p:cNvSpPr txBox="1"/>
          <p:nvPr/>
        </p:nvSpPr>
        <p:spPr>
          <a:xfrm>
            <a:off x="4168687" y="1622816"/>
            <a:ext cx="3854628" cy="4764698"/>
          </a:xfrm>
          <a:prstGeom prst="rect">
            <a:avLst/>
          </a:prstGeom>
          <a:solidFill>
            <a:schemeClr val="tx1"/>
          </a:solidFill>
        </p:spPr>
        <p:txBody>
          <a:bodyPr wrap="square" lIns="175761" tIns="140609" rIns="175761" bIns="140609" rtlCol="0">
            <a:noAutofit/>
          </a:bodyPr>
          <a:lstStyle/>
          <a:p>
            <a:pPr algn="ctr" defTabSz="878163">
              <a:lnSpc>
                <a:spcPct val="90000"/>
              </a:lnSpc>
              <a:tabLst>
                <a:tab pos="860864" algn="l"/>
              </a:tabLst>
              <a:defRPr/>
            </a:pPr>
            <a:r>
              <a:rPr lang="en-US" sz="2353" kern="0">
                <a:gradFill>
                  <a:gsLst>
                    <a:gs pos="0">
                      <a:srgbClr val="FFFFFF"/>
                    </a:gs>
                    <a:gs pos="100000">
                      <a:srgbClr val="FFFFFF"/>
                    </a:gs>
                  </a:gsLst>
                  <a:lin ang="5400000" scaled="1"/>
                </a:gradFill>
                <a:latin typeface="Segoe UI Semilight" charset="0"/>
                <a:ea typeface="Segoe UI Semilight" charset="0"/>
                <a:cs typeface="Segoe UI Semilight" charset="0"/>
              </a:rPr>
              <a:t>Fully managed platform</a:t>
            </a:r>
          </a:p>
        </p:txBody>
      </p:sp>
      <p:sp>
        <p:nvSpPr>
          <p:cNvPr id="11" name="TextBox 10">
            <a:extLst>
              <a:ext uri="{FF2B5EF4-FFF2-40B4-BE49-F238E27FC236}">
                <a16:creationId xmlns:a16="http://schemas.microsoft.com/office/drawing/2014/main" id="{2DE77B4B-368E-499F-8BB4-F382E83C4C1C}"/>
              </a:ext>
            </a:extLst>
          </p:cNvPr>
          <p:cNvSpPr txBox="1"/>
          <p:nvPr/>
        </p:nvSpPr>
        <p:spPr>
          <a:xfrm>
            <a:off x="8068135" y="1622816"/>
            <a:ext cx="3854628" cy="4764698"/>
          </a:xfrm>
          <a:prstGeom prst="rect">
            <a:avLst/>
          </a:prstGeom>
          <a:solidFill>
            <a:schemeClr val="accent5">
              <a:lumMod val="75000"/>
            </a:schemeClr>
          </a:solidFill>
        </p:spPr>
        <p:txBody>
          <a:bodyPr wrap="square" lIns="175761" tIns="140609" rIns="175761" bIns="140609" rtlCol="0">
            <a:noAutofit/>
          </a:bodyPr>
          <a:lstStyle/>
          <a:p>
            <a:pPr algn="ctr" defTabSz="878163">
              <a:lnSpc>
                <a:spcPct val="90000"/>
              </a:lnSpc>
              <a:tabLst>
                <a:tab pos="860864" algn="l"/>
              </a:tabLst>
              <a:defRPr/>
            </a:pPr>
            <a:r>
              <a:rPr lang="en-US" sz="2353" kern="0" dirty="0">
                <a:gradFill>
                  <a:gsLst>
                    <a:gs pos="0">
                      <a:srgbClr val="FFFFFF"/>
                    </a:gs>
                    <a:gs pos="100000">
                      <a:srgbClr val="FFFFFF"/>
                    </a:gs>
                  </a:gsLst>
                  <a:lin ang="5400000" scaled="1"/>
                </a:gradFill>
                <a:latin typeface="Segoe UI Semilight" charset="0"/>
                <a:ea typeface="Segoe UI Semilight" charset="0"/>
                <a:cs typeface="Segoe UI Semilight" charset="0"/>
              </a:rPr>
              <a:t>High productivity development</a:t>
            </a:r>
          </a:p>
        </p:txBody>
      </p:sp>
      <p:sp>
        <p:nvSpPr>
          <p:cNvPr id="4" name="Title 3"/>
          <p:cNvSpPr>
            <a:spLocks noGrp="1"/>
          </p:cNvSpPr>
          <p:nvPr>
            <p:ph type="title"/>
          </p:nvPr>
        </p:nvSpPr>
        <p:spPr/>
        <p:txBody>
          <a:bodyPr/>
          <a:lstStyle/>
          <a:p>
            <a:r>
              <a:rPr lang="en-US"/>
              <a:t>A seamless developer experience </a:t>
            </a:r>
            <a:br>
              <a:rPr lang="en-US"/>
            </a:br>
            <a:br>
              <a:rPr lang="en-US"/>
            </a:br>
            <a:endParaRPr lang="en-US" dirty="0"/>
          </a:p>
        </p:txBody>
      </p:sp>
      <p:pic>
        <p:nvPicPr>
          <p:cNvPr id="39" name="Picture 38"/>
          <p:cNvPicPr>
            <a:picLocks noChangeAspect="1"/>
          </p:cNvPicPr>
          <p:nvPr/>
        </p:nvPicPr>
        <p:blipFill rotWithShape="1">
          <a:blip r:embed="rId3"/>
          <a:stretch/>
        </p:blipFill>
        <p:spPr>
          <a:xfrm>
            <a:off x="8175705" y="2580609"/>
            <a:ext cx="3639485" cy="2877254"/>
          </a:xfrm>
          <a:prstGeom prst="rect">
            <a:avLst/>
          </a:prstGeom>
          <a:ln>
            <a:noFill/>
          </a:ln>
        </p:spPr>
      </p:pic>
      <p:pic>
        <p:nvPicPr>
          <p:cNvPr id="40" name="Picture 39"/>
          <p:cNvPicPr>
            <a:picLocks noChangeAspect="1"/>
          </p:cNvPicPr>
          <p:nvPr/>
        </p:nvPicPr>
        <p:blipFill rotWithShape="1">
          <a:blip r:embed="rId4"/>
          <a:stretch/>
        </p:blipFill>
        <p:spPr>
          <a:xfrm>
            <a:off x="4277971" y="2580609"/>
            <a:ext cx="3636060" cy="2225348"/>
          </a:xfrm>
          <a:prstGeom prst="rect">
            <a:avLst/>
          </a:prstGeom>
          <a:ln>
            <a:noFill/>
          </a:ln>
        </p:spPr>
      </p:pic>
      <p:pic>
        <p:nvPicPr>
          <p:cNvPr id="41" name="Picture 40"/>
          <p:cNvPicPr>
            <a:picLocks noChangeAspect="1"/>
          </p:cNvPicPr>
          <p:nvPr/>
        </p:nvPicPr>
        <p:blipFill>
          <a:blip r:embed="rId5"/>
          <a:stretch>
            <a:fillRect/>
          </a:stretch>
        </p:blipFill>
        <p:spPr>
          <a:xfrm>
            <a:off x="708957" y="2200802"/>
            <a:ext cx="2975195" cy="4079068"/>
          </a:xfrm>
          <a:prstGeom prst="rect">
            <a:avLst/>
          </a:prstGeom>
        </p:spPr>
      </p:pic>
    </p:spTree>
    <p:extLst>
      <p:ext uri="{BB962C8B-B14F-4D97-AF65-F5344CB8AC3E}">
        <p14:creationId xmlns:p14="http://schemas.microsoft.com/office/powerpoint/2010/main" val="998331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35" presetClass="path" presetSubtype="0" decel="100000" fill="hold" nodeType="withEffect">
                                  <p:stCondLst>
                                    <p:cond delay="200"/>
                                  </p:stCondLst>
                                  <p:childTnLst>
                                    <p:animMotion origin="layout" path="M 2.77556E-17 -3.7037E-6 L 2.77556E-17 0.02616 " pathEditMode="relative" rAng="0" ptsTypes="AA">
                                      <p:cBhvr>
                                        <p:cTn id="9" dur="500" spd="-100000" fill="hold"/>
                                        <p:tgtEl>
                                          <p:spTgt spid="41"/>
                                        </p:tgtEl>
                                        <p:attrNameLst>
                                          <p:attrName>ppt_x</p:attrName>
                                          <p:attrName>ppt_y</p:attrName>
                                        </p:attrNameLst>
                                      </p:cBhvr>
                                      <p:rCtr x="0" y="1296"/>
                                    </p:animMotion>
                                  </p:childTnLst>
                                </p:cTn>
                              </p:par>
                              <p:par>
                                <p:cTn id="10" presetID="10" presetClass="entr" presetSubtype="0" fill="hold" nodeType="withEffect">
                                  <p:stCondLst>
                                    <p:cond delay="30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par>
                                <p:cTn id="13" presetID="35" presetClass="path" presetSubtype="0" decel="100000" fill="hold" nodeType="withEffect">
                                  <p:stCondLst>
                                    <p:cond delay="300"/>
                                  </p:stCondLst>
                                  <p:childTnLst>
                                    <p:animMotion origin="layout" path="M 2.77556E-17 -3.7037E-6 L 2.77556E-17 0.02616 " pathEditMode="relative" rAng="0" ptsTypes="AA">
                                      <p:cBhvr>
                                        <p:cTn id="14" dur="500" spd="-100000" fill="hold"/>
                                        <p:tgtEl>
                                          <p:spTgt spid="40"/>
                                        </p:tgtEl>
                                        <p:attrNameLst>
                                          <p:attrName>ppt_x</p:attrName>
                                          <p:attrName>ppt_y</p:attrName>
                                        </p:attrNameLst>
                                      </p:cBhvr>
                                      <p:rCtr x="0" y="1296"/>
                                    </p:animMotion>
                                  </p:childTnLst>
                                </p:cTn>
                              </p:par>
                              <p:par>
                                <p:cTn id="15" presetID="10" presetClass="entr" presetSubtype="0" fill="hold" nodeType="withEffect">
                                  <p:stCondLst>
                                    <p:cond delay="40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par>
                                <p:cTn id="18" presetID="35" presetClass="path" presetSubtype="0" decel="100000" fill="hold" nodeType="withEffect">
                                  <p:stCondLst>
                                    <p:cond delay="400"/>
                                  </p:stCondLst>
                                  <p:childTnLst>
                                    <p:animMotion origin="layout" path="M 2.77556E-17 -3.7037E-6 L 2.77556E-17 0.02616 " pathEditMode="relative" rAng="0" ptsTypes="AA">
                                      <p:cBhvr>
                                        <p:cTn id="19" dur="500" spd="-100000" fill="hold"/>
                                        <p:tgtEl>
                                          <p:spTgt spid="39"/>
                                        </p:tgtEl>
                                        <p:attrNameLst>
                                          <p:attrName>ppt_x</p:attrName>
                                          <p:attrName>ppt_y</p:attrName>
                                        </p:attrNameLst>
                                      </p:cBhvr>
                                      <p:rCtr x="0" y="12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C0E2CE-F759-4F59-9A02-3B7C1A2188BA}"/>
              </a:ext>
            </a:extLst>
          </p:cNvPr>
          <p:cNvSpPr/>
          <p:nvPr/>
        </p:nvSpPr>
        <p:spPr bwMode="auto">
          <a:xfrm>
            <a:off x="-213543" y="-39008"/>
            <a:ext cx="12405543" cy="761087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it-IT"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2" name="Picture 51"/>
          <p:cNvPicPr>
            <a:picLocks noChangeAspect="1"/>
          </p:cNvPicPr>
          <p:nvPr/>
        </p:nvPicPr>
        <p:blipFill>
          <a:blip r:embed="rId3"/>
          <a:stretch>
            <a:fillRect/>
          </a:stretch>
        </p:blipFill>
        <p:spPr>
          <a:xfrm>
            <a:off x="471356" y="2111011"/>
            <a:ext cx="2310825" cy="2310825"/>
          </a:xfrm>
          <a:prstGeom prst="rect">
            <a:avLst/>
          </a:prstGeom>
        </p:spPr>
      </p:pic>
      <p:pic>
        <p:nvPicPr>
          <p:cNvPr id="53" name="Picture 52"/>
          <p:cNvPicPr>
            <a:picLocks noChangeAspect="1"/>
          </p:cNvPicPr>
          <p:nvPr/>
        </p:nvPicPr>
        <p:blipFill>
          <a:blip r:embed="rId4"/>
          <a:stretch>
            <a:fillRect/>
          </a:stretch>
        </p:blipFill>
        <p:spPr>
          <a:xfrm>
            <a:off x="4688695" y="2098560"/>
            <a:ext cx="2310825" cy="2310825"/>
          </a:xfrm>
          <a:prstGeom prst="rect">
            <a:avLst/>
          </a:prstGeom>
        </p:spPr>
      </p:pic>
      <p:pic>
        <p:nvPicPr>
          <p:cNvPr id="54" name="Picture 53"/>
          <p:cNvPicPr>
            <a:picLocks noChangeAspect="1"/>
          </p:cNvPicPr>
          <p:nvPr/>
        </p:nvPicPr>
        <p:blipFill>
          <a:blip r:embed="rId4"/>
          <a:stretch>
            <a:fillRect/>
          </a:stretch>
        </p:blipFill>
        <p:spPr>
          <a:xfrm>
            <a:off x="8638275" y="2098560"/>
            <a:ext cx="2310825" cy="2310825"/>
          </a:xfrm>
          <a:prstGeom prst="rect">
            <a:avLst/>
          </a:prstGeom>
        </p:spPr>
      </p:pic>
      <p:sp>
        <p:nvSpPr>
          <p:cNvPr id="2" name="Title 1"/>
          <p:cNvSpPr>
            <a:spLocks noGrp="1"/>
          </p:cNvSpPr>
          <p:nvPr>
            <p:ph type="title"/>
          </p:nvPr>
        </p:nvSpPr>
        <p:spPr/>
        <p:txBody>
          <a:bodyPr/>
          <a:lstStyle/>
          <a:p>
            <a:r>
              <a:rPr lang="en-US" dirty="0"/>
              <a:t>App Service</a:t>
            </a:r>
          </a:p>
        </p:txBody>
      </p:sp>
      <p:sp>
        <p:nvSpPr>
          <p:cNvPr id="3" name="Text Placeholder 2"/>
          <p:cNvSpPr>
            <a:spLocks noGrp="1"/>
          </p:cNvSpPr>
          <p:nvPr>
            <p:ph type="body" sz="quarter" idx="10"/>
          </p:nvPr>
        </p:nvSpPr>
        <p:spPr>
          <a:xfrm>
            <a:off x="269239" y="1189495"/>
            <a:ext cx="11653523" cy="724143"/>
          </a:xfrm>
        </p:spPr>
        <p:txBody>
          <a:bodyPr/>
          <a:lstStyle/>
          <a:p>
            <a:r>
              <a:rPr lang="en-US" dirty="0"/>
              <a:t>From on-premises to the cloud</a:t>
            </a:r>
          </a:p>
        </p:txBody>
      </p:sp>
      <p:sp>
        <p:nvSpPr>
          <p:cNvPr id="11" name="TextBox 10"/>
          <p:cNvSpPr txBox="1"/>
          <p:nvPr/>
        </p:nvSpPr>
        <p:spPr>
          <a:xfrm>
            <a:off x="471356" y="4645337"/>
            <a:ext cx="3749669" cy="1493965"/>
          </a:xfrm>
          <a:prstGeom prst="rect">
            <a:avLst/>
          </a:prstGeom>
          <a:noFill/>
        </p:spPr>
        <p:txBody>
          <a:bodyPr wrap="square" lIns="0" tIns="87880" rIns="87880" bIns="87880" rtlCol="0">
            <a:noAutofit/>
          </a:bodyPr>
          <a:lstStyle/>
          <a:p>
            <a:pPr defTabSz="896354">
              <a:spcAft>
                <a:spcPts val="576"/>
              </a:spcAft>
              <a:defRPr/>
            </a:pPr>
            <a:r>
              <a:rPr lang="en-US" sz="1568" b="1" dirty="0">
                <a:gradFill>
                  <a:gsLst>
                    <a:gs pos="57576">
                      <a:srgbClr val="0078D7"/>
                    </a:gs>
                    <a:gs pos="35000">
                      <a:srgbClr val="0078D7"/>
                    </a:gs>
                  </a:gsLst>
                  <a:lin ang="5400000" scaled="0"/>
                </a:gradFill>
                <a:latin typeface="Segoe UI Semibold" panose="020B0702040204020203" pitchFamily="34" charset="0"/>
                <a:cs typeface="Segoe UI Semibold" panose="020B0702040204020203" pitchFamily="34" charset="0"/>
              </a:rPr>
              <a:t>AZURE APP SERVICE (MULTI-TENANT)</a:t>
            </a:r>
          </a:p>
          <a:p>
            <a:pPr defTabSz="896354">
              <a:spcAft>
                <a:spcPts val="576"/>
              </a:spcAft>
              <a:defRPr/>
            </a:pPr>
            <a:r>
              <a:rPr lang="en-US" sz="1568" dirty="0">
                <a:gradFill>
                  <a:gsLst>
                    <a:gs pos="57576">
                      <a:srgbClr val="353535"/>
                    </a:gs>
                    <a:gs pos="35000">
                      <a:srgbClr val="353535"/>
                    </a:gs>
                  </a:gsLst>
                  <a:lin ang="5400000" scaled="0"/>
                </a:gradFill>
                <a:latin typeface="Segoe UI"/>
              </a:rPr>
              <a:t>Get your Web, API, or Mobile App created in seconds in the cloud. We provide the infrastructure, you provide your application code.</a:t>
            </a:r>
          </a:p>
        </p:txBody>
      </p:sp>
      <p:sp>
        <p:nvSpPr>
          <p:cNvPr id="12" name="TextBox 11"/>
          <p:cNvSpPr txBox="1"/>
          <p:nvPr/>
        </p:nvSpPr>
        <p:spPr>
          <a:xfrm>
            <a:off x="4688695" y="4675897"/>
            <a:ext cx="3562488" cy="1493965"/>
          </a:xfrm>
          <a:prstGeom prst="rect">
            <a:avLst/>
          </a:prstGeom>
          <a:noFill/>
        </p:spPr>
        <p:txBody>
          <a:bodyPr wrap="square" lIns="0" tIns="87880" rIns="87880" bIns="87880" rtlCol="0">
            <a:noAutofit/>
          </a:bodyPr>
          <a:lstStyle/>
          <a:p>
            <a:pPr defTabSz="896354" fontAlgn="base">
              <a:lnSpc>
                <a:spcPct val="90000"/>
              </a:lnSpc>
              <a:spcBef>
                <a:spcPct val="0"/>
              </a:spcBef>
              <a:spcAft>
                <a:spcPts val="576"/>
              </a:spcAft>
              <a:defRPr/>
            </a:pPr>
            <a:r>
              <a:rPr lang="en-US" sz="1568" b="1" dirty="0">
                <a:gradFill>
                  <a:gsLst>
                    <a:gs pos="57576">
                      <a:srgbClr val="0078D7"/>
                    </a:gs>
                    <a:gs pos="35000">
                      <a:srgbClr val="0078D7"/>
                    </a:gs>
                  </a:gsLst>
                  <a:lin ang="5400000" scaled="0"/>
                </a:gradFill>
                <a:latin typeface="Segoe UI Semibold" panose="020B0702040204020203" pitchFamily="34" charset="0"/>
                <a:cs typeface="Segoe UI Semibold" panose="020B0702040204020203" pitchFamily="34" charset="0"/>
              </a:rPr>
              <a:t>APP SERVICE ENVIRONMENT</a:t>
            </a:r>
          </a:p>
          <a:p>
            <a:pPr defTabSz="896354">
              <a:spcAft>
                <a:spcPts val="576"/>
              </a:spcAft>
              <a:defRPr/>
            </a:pPr>
            <a:r>
              <a:rPr lang="en-US" sz="1568" dirty="0">
                <a:gradFill>
                  <a:gsLst>
                    <a:gs pos="57576">
                      <a:srgbClr val="353535"/>
                    </a:gs>
                    <a:gs pos="35000">
                      <a:srgbClr val="353535"/>
                    </a:gs>
                  </a:gsLst>
                  <a:lin ang="5400000" scaled="0"/>
                </a:gradFill>
                <a:latin typeface="Segoe UI"/>
              </a:rPr>
              <a:t>Run your apps in virtual network at high scale. Manage all of the resources behind your public endpoint creating an isolated environment specifically </a:t>
            </a:r>
            <a:br>
              <a:rPr lang="en-US" sz="1568" dirty="0">
                <a:gradFill>
                  <a:gsLst>
                    <a:gs pos="57576">
                      <a:srgbClr val="353535"/>
                    </a:gs>
                    <a:gs pos="35000">
                      <a:srgbClr val="353535"/>
                    </a:gs>
                  </a:gsLst>
                  <a:lin ang="5400000" scaled="0"/>
                </a:gradFill>
                <a:latin typeface="Segoe UI"/>
              </a:rPr>
            </a:br>
            <a:r>
              <a:rPr lang="en-US" sz="1568" dirty="0">
                <a:gradFill>
                  <a:gsLst>
                    <a:gs pos="57576">
                      <a:srgbClr val="353535"/>
                    </a:gs>
                    <a:gs pos="35000">
                      <a:srgbClr val="353535"/>
                    </a:gs>
                  </a:gsLst>
                  <a:lin ang="5400000" scaled="0"/>
                </a:gradFill>
                <a:latin typeface="Segoe UI"/>
              </a:rPr>
              <a:t>for your organization.</a:t>
            </a:r>
          </a:p>
        </p:txBody>
      </p:sp>
      <p:sp>
        <p:nvSpPr>
          <p:cNvPr id="13" name="TextBox 12"/>
          <p:cNvSpPr txBox="1"/>
          <p:nvPr/>
        </p:nvSpPr>
        <p:spPr>
          <a:xfrm>
            <a:off x="8638275" y="4645337"/>
            <a:ext cx="3284487" cy="1493965"/>
          </a:xfrm>
          <a:prstGeom prst="rect">
            <a:avLst/>
          </a:prstGeom>
          <a:noFill/>
        </p:spPr>
        <p:txBody>
          <a:bodyPr wrap="square" lIns="0" tIns="87880" rIns="87880" bIns="87880" rtlCol="0">
            <a:noAutofit/>
          </a:bodyPr>
          <a:lstStyle/>
          <a:p>
            <a:pPr defTabSz="896354">
              <a:spcAft>
                <a:spcPts val="576"/>
              </a:spcAft>
              <a:defRPr/>
            </a:pPr>
            <a:r>
              <a:rPr lang="en-US" sz="1568" b="1" dirty="0">
                <a:gradFill>
                  <a:gsLst>
                    <a:gs pos="57576">
                      <a:srgbClr val="0078D7"/>
                    </a:gs>
                    <a:gs pos="35000">
                      <a:srgbClr val="0078D7"/>
                    </a:gs>
                  </a:gsLst>
                  <a:lin ang="5400000" scaled="0"/>
                </a:gradFill>
                <a:latin typeface="Segoe UI Semibold" panose="020B0702040204020203" pitchFamily="34" charset="0"/>
                <a:cs typeface="Segoe UI Semibold" panose="020B0702040204020203" pitchFamily="34" charset="0"/>
              </a:rPr>
              <a:t>AZURE STACK*</a:t>
            </a:r>
          </a:p>
          <a:p>
            <a:pPr defTabSz="896354">
              <a:spcAft>
                <a:spcPts val="576"/>
              </a:spcAft>
              <a:defRPr/>
            </a:pPr>
            <a:r>
              <a:rPr lang="en-US" sz="1568" dirty="0">
                <a:gradFill>
                  <a:gsLst>
                    <a:gs pos="57576">
                      <a:srgbClr val="353535"/>
                    </a:gs>
                    <a:gs pos="35000">
                      <a:srgbClr val="353535"/>
                    </a:gs>
                  </a:gsLst>
                  <a:lin ang="5400000" scaled="0"/>
                </a:gradFill>
                <a:latin typeface="Segoe UI"/>
              </a:rPr>
              <a:t>Leverage cloud innovations </a:t>
            </a:r>
            <a:br>
              <a:rPr lang="en-US" sz="1568" dirty="0">
                <a:gradFill>
                  <a:gsLst>
                    <a:gs pos="57576">
                      <a:srgbClr val="353535"/>
                    </a:gs>
                    <a:gs pos="35000">
                      <a:srgbClr val="353535"/>
                    </a:gs>
                  </a:gsLst>
                  <a:lin ang="5400000" scaled="0"/>
                </a:gradFill>
                <a:latin typeface="Segoe UI"/>
              </a:rPr>
            </a:br>
            <a:r>
              <a:rPr lang="en-US" sz="1568" dirty="0">
                <a:gradFill>
                  <a:gsLst>
                    <a:gs pos="57576">
                      <a:srgbClr val="353535"/>
                    </a:gs>
                    <a:gs pos="35000">
                      <a:srgbClr val="353535"/>
                    </a:gs>
                  </a:gsLst>
                  <a:lin ang="5400000" scaled="0"/>
                </a:gradFill>
                <a:latin typeface="Segoe UI"/>
              </a:rPr>
              <a:t>in on-premises infrastructure.  </a:t>
            </a:r>
            <a:br>
              <a:rPr lang="en-US" sz="1568" dirty="0">
                <a:gradFill>
                  <a:gsLst>
                    <a:gs pos="57576">
                      <a:srgbClr val="353535"/>
                    </a:gs>
                    <a:gs pos="35000">
                      <a:srgbClr val="353535"/>
                    </a:gs>
                  </a:gsLst>
                  <a:lin ang="5400000" scaled="0"/>
                </a:gradFill>
                <a:latin typeface="Segoe UI"/>
              </a:rPr>
            </a:br>
            <a:r>
              <a:rPr lang="en-US" sz="1568" dirty="0">
                <a:gradFill>
                  <a:gsLst>
                    <a:gs pos="57576">
                      <a:srgbClr val="353535"/>
                    </a:gs>
                    <a:gs pos="35000">
                      <a:srgbClr val="353535"/>
                    </a:gs>
                  </a:gsLst>
                  <a:lin ang="5400000" scaled="0"/>
                </a:gradFill>
                <a:latin typeface="Segoe UI"/>
              </a:rPr>
              <a:t>App Service on Azure Stack </a:t>
            </a:r>
            <a:br>
              <a:rPr lang="en-US" sz="1568" dirty="0">
                <a:gradFill>
                  <a:gsLst>
                    <a:gs pos="57576">
                      <a:srgbClr val="353535"/>
                    </a:gs>
                    <a:gs pos="35000">
                      <a:srgbClr val="353535"/>
                    </a:gs>
                  </a:gsLst>
                  <a:lin ang="5400000" scaled="0"/>
                </a:gradFill>
                <a:latin typeface="Segoe UI"/>
              </a:rPr>
            </a:br>
            <a:r>
              <a:rPr lang="en-US" sz="1568" dirty="0">
                <a:gradFill>
                  <a:gsLst>
                    <a:gs pos="57576">
                      <a:srgbClr val="353535"/>
                    </a:gs>
                    <a:gs pos="35000">
                      <a:srgbClr val="353535"/>
                    </a:gs>
                  </a:gsLst>
                  <a:lin ang="5400000" scaled="0"/>
                </a:gradFill>
                <a:latin typeface="Segoe UI"/>
              </a:rPr>
              <a:t>brings the power of Azure App Service to your own data centers.</a:t>
            </a:r>
          </a:p>
        </p:txBody>
      </p:sp>
      <p:grpSp>
        <p:nvGrpSpPr>
          <p:cNvPr id="135" name="Group 134"/>
          <p:cNvGrpSpPr/>
          <p:nvPr/>
        </p:nvGrpSpPr>
        <p:grpSpPr>
          <a:xfrm>
            <a:off x="10355735" y="3766429"/>
            <a:ext cx="1080196" cy="904740"/>
            <a:chOff x="4619625" y="3367088"/>
            <a:chExt cx="665163" cy="425450"/>
          </a:xfrm>
        </p:grpSpPr>
        <p:sp>
          <p:nvSpPr>
            <p:cNvPr id="136" name="Rectangle 386"/>
            <p:cNvSpPr>
              <a:spLocks noChangeArrowheads="1"/>
            </p:cNvSpPr>
            <p:nvPr/>
          </p:nvSpPr>
          <p:spPr bwMode="auto">
            <a:xfrm>
              <a:off x="4619625" y="3367088"/>
              <a:ext cx="203200"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37" name="Rectangle 387"/>
            <p:cNvSpPr>
              <a:spLocks noChangeArrowheads="1"/>
            </p:cNvSpPr>
            <p:nvPr/>
          </p:nvSpPr>
          <p:spPr bwMode="auto">
            <a:xfrm>
              <a:off x="4638675" y="3387725"/>
              <a:ext cx="166688"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38" name="Rectangle 388"/>
            <p:cNvSpPr>
              <a:spLocks noChangeArrowheads="1"/>
            </p:cNvSpPr>
            <p:nvPr/>
          </p:nvSpPr>
          <p:spPr bwMode="auto">
            <a:xfrm>
              <a:off x="4648200" y="3400425"/>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39" name="Rectangle 389"/>
            <p:cNvSpPr>
              <a:spLocks noChangeArrowheads="1"/>
            </p:cNvSpPr>
            <p:nvPr/>
          </p:nvSpPr>
          <p:spPr bwMode="auto">
            <a:xfrm>
              <a:off x="4654550"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40" name="Rectangle 390"/>
            <p:cNvSpPr>
              <a:spLocks noChangeArrowheads="1"/>
            </p:cNvSpPr>
            <p:nvPr/>
          </p:nvSpPr>
          <p:spPr bwMode="auto">
            <a:xfrm>
              <a:off x="4664075" y="3403600"/>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41" name="Rectangle 391"/>
            <p:cNvSpPr>
              <a:spLocks noChangeArrowheads="1"/>
            </p:cNvSpPr>
            <p:nvPr/>
          </p:nvSpPr>
          <p:spPr bwMode="auto">
            <a:xfrm>
              <a:off x="46704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42" name="Rectangle 392"/>
            <p:cNvSpPr>
              <a:spLocks noChangeArrowheads="1"/>
            </p:cNvSpPr>
            <p:nvPr/>
          </p:nvSpPr>
          <p:spPr bwMode="auto">
            <a:xfrm>
              <a:off x="4678363"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43" name="Rectangle 393"/>
            <p:cNvSpPr>
              <a:spLocks noChangeArrowheads="1"/>
            </p:cNvSpPr>
            <p:nvPr/>
          </p:nvSpPr>
          <p:spPr bwMode="auto">
            <a:xfrm>
              <a:off x="4686300" y="3403600"/>
              <a:ext cx="6350"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44" name="Rectangle 394"/>
            <p:cNvSpPr>
              <a:spLocks noChangeArrowheads="1"/>
            </p:cNvSpPr>
            <p:nvPr/>
          </p:nvSpPr>
          <p:spPr bwMode="auto">
            <a:xfrm>
              <a:off x="46958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45" name="Freeform 395"/>
            <p:cNvSpPr>
              <a:spLocks/>
            </p:cNvSpPr>
            <p:nvPr/>
          </p:nvSpPr>
          <p:spPr bwMode="auto">
            <a:xfrm>
              <a:off x="4772025" y="3413125"/>
              <a:ext cx="9525" cy="11113"/>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46" name="Rectangle 396"/>
            <p:cNvSpPr>
              <a:spLocks noChangeArrowheads="1"/>
            </p:cNvSpPr>
            <p:nvPr/>
          </p:nvSpPr>
          <p:spPr bwMode="auto">
            <a:xfrm>
              <a:off x="4648200" y="3444875"/>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47" name="Rectangle 397"/>
            <p:cNvSpPr>
              <a:spLocks noChangeArrowheads="1"/>
            </p:cNvSpPr>
            <p:nvPr/>
          </p:nvSpPr>
          <p:spPr bwMode="auto">
            <a:xfrm>
              <a:off x="4654550"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48" name="Rectangle 398"/>
            <p:cNvSpPr>
              <a:spLocks noChangeArrowheads="1"/>
            </p:cNvSpPr>
            <p:nvPr/>
          </p:nvSpPr>
          <p:spPr bwMode="auto">
            <a:xfrm>
              <a:off x="4664075" y="3451225"/>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49" name="Rectangle 399"/>
            <p:cNvSpPr>
              <a:spLocks noChangeArrowheads="1"/>
            </p:cNvSpPr>
            <p:nvPr/>
          </p:nvSpPr>
          <p:spPr bwMode="auto">
            <a:xfrm>
              <a:off x="46704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50" name="Rectangle 400"/>
            <p:cNvSpPr>
              <a:spLocks noChangeArrowheads="1"/>
            </p:cNvSpPr>
            <p:nvPr/>
          </p:nvSpPr>
          <p:spPr bwMode="auto">
            <a:xfrm>
              <a:off x="4678363"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51" name="Rectangle 401"/>
            <p:cNvSpPr>
              <a:spLocks noChangeArrowheads="1"/>
            </p:cNvSpPr>
            <p:nvPr/>
          </p:nvSpPr>
          <p:spPr bwMode="auto">
            <a:xfrm>
              <a:off x="4686300" y="3451225"/>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52" name="Rectangle 402"/>
            <p:cNvSpPr>
              <a:spLocks noChangeArrowheads="1"/>
            </p:cNvSpPr>
            <p:nvPr/>
          </p:nvSpPr>
          <p:spPr bwMode="auto">
            <a:xfrm>
              <a:off x="46958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53" name="Freeform 403"/>
            <p:cNvSpPr>
              <a:spLocks/>
            </p:cNvSpPr>
            <p:nvPr/>
          </p:nvSpPr>
          <p:spPr bwMode="auto">
            <a:xfrm>
              <a:off x="4772025" y="3460750"/>
              <a:ext cx="9525" cy="9525"/>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54" name="Rectangle 404"/>
            <p:cNvSpPr>
              <a:spLocks noChangeArrowheads="1"/>
            </p:cNvSpPr>
            <p:nvPr/>
          </p:nvSpPr>
          <p:spPr bwMode="auto">
            <a:xfrm>
              <a:off x="4648200" y="3495675"/>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55" name="Rectangle 405"/>
            <p:cNvSpPr>
              <a:spLocks noChangeArrowheads="1"/>
            </p:cNvSpPr>
            <p:nvPr/>
          </p:nvSpPr>
          <p:spPr bwMode="auto">
            <a:xfrm>
              <a:off x="465455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grpSp>
          <p:nvGrpSpPr>
            <p:cNvPr id="156" name="Group 607"/>
            <p:cNvGrpSpPr>
              <a:grpSpLocks/>
            </p:cNvGrpSpPr>
            <p:nvPr/>
          </p:nvGrpSpPr>
          <p:grpSpPr bwMode="auto">
            <a:xfrm>
              <a:off x="4619625" y="3367088"/>
              <a:ext cx="434975" cy="425450"/>
              <a:chOff x="2949" y="1886"/>
              <a:chExt cx="274" cy="268"/>
            </a:xfrm>
          </p:grpSpPr>
          <p:sp>
            <p:nvSpPr>
              <p:cNvPr id="285" name="Rectangle 407"/>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86" name="Rectangle 408"/>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87" name="Rectangle 409"/>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88" name="Rectangle 410"/>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89" name="Rectangle 411"/>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90" name="Freeform 412"/>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91" name="Rectangle 413"/>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92" name="Rectangle 414"/>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93" name="Rectangle 415"/>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94" name="Rectangle 416"/>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95" name="Rectangle 417"/>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96" name="Rectangle 418"/>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97" name="Rectangle 419"/>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98" name="Freeform 420"/>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99" name="Rectangle 421"/>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00" name="Rectangle 422"/>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01" name="Rectangle 423"/>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02" name="Rectangle 424"/>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03" name="Rectangle 425"/>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04" name="Rectangle 426"/>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05" name="Rectangle 427"/>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06" name="Freeform 428"/>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07" name="Rectangle 429"/>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08" name="Rectangle 430"/>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09" name="Rectangle 431"/>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10" name="Rectangle 432"/>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11" name="Rectangle 433"/>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12" name="Rectangle 434"/>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13" name="Rectangle 435"/>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14" name="Freeform 436"/>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15" name="Rectangle 437"/>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16" name="Rectangle 438"/>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17" name="Rectangle 439"/>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18" name="Rectangle 440"/>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19" name="Rectangle 441"/>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20" name="Rectangle 442"/>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21" name="Rectangle 443"/>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22" name="Freeform 444"/>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23" name="Rectangle 445"/>
              <p:cNvSpPr>
                <a:spLocks noChangeArrowheads="1"/>
              </p:cNvSpPr>
              <p:nvPr/>
            </p:nvSpPr>
            <p:spPr bwMode="auto">
              <a:xfrm>
                <a:off x="2949" y="1886"/>
                <a:ext cx="128" cy="2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24" name="Rectangle 446"/>
              <p:cNvSpPr>
                <a:spLocks noChangeArrowheads="1"/>
              </p:cNvSpPr>
              <p:nvPr/>
            </p:nvSpPr>
            <p:spPr bwMode="auto">
              <a:xfrm>
                <a:off x="2961" y="1899"/>
                <a:ext cx="105"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25" name="Rectangle 447"/>
              <p:cNvSpPr>
                <a:spLocks noChangeArrowheads="1"/>
              </p:cNvSpPr>
              <p:nvPr/>
            </p:nvSpPr>
            <p:spPr bwMode="auto">
              <a:xfrm>
                <a:off x="2967" y="1907"/>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26" name="Rectangle 448"/>
              <p:cNvSpPr>
                <a:spLocks noChangeArrowheads="1"/>
              </p:cNvSpPr>
              <p:nvPr/>
            </p:nvSpPr>
            <p:spPr bwMode="auto">
              <a:xfrm>
                <a:off x="297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27" name="Rectangle 449"/>
              <p:cNvSpPr>
                <a:spLocks noChangeArrowheads="1"/>
              </p:cNvSpPr>
              <p:nvPr/>
            </p:nvSpPr>
            <p:spPr bwMode="auto">
              <a:xfrm>
                <a:off x="297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28" name="Rectangle 450"/>
              <p:cNvSpPr>
                <a:spLocks noChangeArrowheads="1"/>
              </p:cNvSpPr>
              <p:nvPr/>
            </p:nvSpPr>
            <p:spPr bwMode="auto">
              <a:xfrm>
                <a:off x="298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29" name="Rectangle 451"/>
              <p:cNvSpPr>
                <a:spLocks noChangeArrowheads="1"/>
              </p:cNvSpPr>
              <p:nvPr/>
            </p:nvSpPr>
            <p:spPr bwMode="auto">
              <a:xfrm>
                <a:off x="298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30" name="Rectangle 452"/>
              <p:cNvSpPr>
                <a:spLocks noChangeArrowheads="1"/>
              </p:cNvSpPr>
              <p:nvPr/>
            </p:nvSpPr>
            <p:spPr bwMode="auto">
              <a:xfrm>
                <a:off x="299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31" name="Rectangle 453"/>
              <p:cNvSpPr>
                <a:spLocks noChangeArrowheads="1"/>
              </p:cNvSpPr>
              <p:nvPr/>
            </p:nvSpPr>
            <p:spPr bwMode="auto">
              <a:xfrm>
                <a:off x="2997"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32" name="Freeform 454"/>
              <p:cNvSpPr>
                <a:spLocks/>
              </p:cNvSpPr>
              <p:nvPr/>
            </p:nvSpPr>
            <p:spPr bwMode="auto">
              <a:xfrm>
                <a:off x="3045" y="1915"/>
                <a:ext cx="6" cy="7"/>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33" name="Rectangle 455"/>
              <p:cNvSpPr>
                <a:spLocks noChangeArrowheads="1"/>
              </p:cNvSpPr>
              <p:nvPr/>
            </p:nvSpPr>
            <p:spPr bwMode="auto">
              <a:xfrm>
                <a:off x="2967" y="1935"/>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34" name="Rectangle 456"/>
              <p:cNvSpPr>
                <a:spLocks noChangeArrowheads="1"/>
              </p:cNvSpPr>
              <p:nvPr/>
            </p:nvSpPr>
            <p:spPr bwMode="auto">
              <a:xfrm>
                <a:off x="297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35" name="Rectangle 457"/>
              <p:cNvSpPr>
                <a:spLocks noChangeArrowheads="1"/>
              </p:cNvSpPr>
              <p:nvPr/>
            </p:nvSpPr>
            <p:spPr bwMode="auto">
              <a:xfrm>
                <a:off x="297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36" name="Rectangle 458"/>
              <p:cNvSpPr>
                <a:spLocks noChangeArrowheads="1"/>
              </p:cNvSpPr>
              <p:nvPr/>
            </p:nvSpPr>
            <p:spPr bwMode="auto">
              <a:xfrm>
                <a:off x="298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37" name="Rectangle 459"/>
              <p:cNvSpPr>
                <a:spLocks noChangeArrowheads="1"/>
              </p:cNvSpPr>
              <p:nvPr/>
            </p:nvSpPr>
            <p:spPr bwMode="auto">
              <a:xfrm>
                <a:off x="298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38" name="Rectangle 460"/>
              <p:cNvSpPr>
                <a:spLocks noChangeArrowheads="1"/>
              </p:cNvSpPr>
              <p:nvPr/>
            </p:nvSpPr>
            <p:spPr bwMode="auto">
              <a:xfrm>
                <a:off x="299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39" name="Rectangle 461"/>
              <p:cNvSpPr>
                <a:spLocks noChangeArrowheads="1"/>
              </p:cNvSpPr>
              <p:nvPr/>
            </p:nvSpPr>
            <p:spPr bwMode="auto">
              <a:xfrm>
                <a:off x="2997"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40" name="Freeform 462"/>
              <p:cNvSpPr>
                <a:spLocks/>
              </p:cNvSpPr>
              <p:nvPr/>
            </p:nvSpPr>
            <p:spPr bwMode="auto">
              <a:xfrm>
                <a:off x="3045" y="1945"/>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41" name="Rectangle 463"/>
              <p:cNvSpPr>
                <a:spLocks noChangeArrowheads="1"/>
              </p:cNvSpPr>
              <p:nvPr/>
            </p:nvSpPr>
            <p:spPr bwMode="auto">
              <a:xfrm>
                <a:off x="2967" y="196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42" name="Rectangle 464"/>
              <p:cNvSpPr>
                <a:spLocks noChangeArrowheads="1"/>
              </p:cNvSpPr>
              <p:nvPr/>
            </p:nvSpPr>
            <p:spPr bwMode="auto">
              <a:xfrm>
                <a:off x="297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43" name="Rectangle 465"/>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44" name="Rectangle 466"/>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45" name="Rectangle 467"/>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46" name="Rectangle 468"/>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47" name="Rectangle 469"/>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48" name="Freeform 470"/>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49" name="Rectangle 471"/>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50" name="Rectangle 472"/>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51" name="Rectangle 473"/>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52" name="Rectangle 474"/>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53" name="Rectangle 475"/>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54" name="Rectangle 476"/>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55" name="Rectangle 477"/>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56" name="Freeform 478"/>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57" name="Rectangle 479"/>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58" name="Rectangle 480"/>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59" name="Rectangle 481"/>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60" name="Rectangle 482"/>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61" name="Rectangle 483"/>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62" name="Rectangle 484"/>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63" name="Rectangle 485"/>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64" name="Freeform 486"/>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65" name="Rectangle 487"/>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66" name="Rectangle 488"/>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67" name="Rectangle 489"/>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68" name="Rectangle 490"/>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69" name="Rectangle 491"/>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70" name="Rectangle 492"/>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71" name="Rectangle 493"/>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72" name="Freeform 494"/>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73" name="Rectangle 495"/>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74" name="Rectangle 496"/>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75" name="Rectangle 497"/>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76" name="Rectangle 498"/>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77" name="Rectangle 499"/>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78" name="Rectangle 500"/>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79" name="Rectangle 501"/>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80" name="Freeform 502"/>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81" name="Rectangle 503"/>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82" name="Rectangle 504"/>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83" name="Rectangle 505"/>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84" name="Rectangle 506"/>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85" name="Rectangle 507"/>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86" name="Rectangle 508"/>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87" name="Rectangle 509"/>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88" name="Rectangle 510"/>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89" name="Rectangle 511"/>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90" name="Freeform 512"/>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91" name="Rectangle 513"/>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92" name="Rectangle 514"/>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93" name="Rectangle 515"/>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94" name="Rectangle 516"/>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95" name="Rectangle 517"/>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96" name="Rectangle 518"/>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97" name="Rectangle 519"/>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98" name="Freeform 520"/>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399" name="Rectangle 521"/>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00" name="Rectangle 522"/>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01" name="Rectangle 523"/>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02" name="Rectangle 524"/>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03" name="Rectangle 525"/>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04" name="Rectangle 526"/>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05" name="Rectangle 527"/>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06" name="Freeform 528"/>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07" name="Rectangle 529"/>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08" name="Rectangle 530"/>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09" name="Rectangle 531"/>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10" name="Rectangle 532"/>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11" name="Rectangle 533"/>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12" name="Rectangle 534"/>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13" name="Rectangle 535"/>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14" name="Freeform 536"/>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15" name="Rectangle 537"/>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16" name="Rectangle 538"/>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17" name="Rectangle 539"/>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18" name="Rectangle 540"/>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19" name="Rectangle 541"/>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20" name="Rectangle 542"/>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21" name="Rectangle 543"/>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22" name="Freeform 544"/>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23" name="Rectangle 545"/>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24" name="Rectangle 546"/>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25" name="Rectangle 547"/>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26" name="Rectangle 548"/>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27" name="Rectangle 549"/>
              <p:cNvSpPr>
                <a:spLocks noChangeArrowheads="1"/>
              </p:cNvSpPr>
              <p:nvPr/>
            </p:nvSpPr>
            <p:spPr bwMode="auto">
              <a:xfrm>
                <a:off x="313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28" name="Rectangle 550"/>
              <p:cNvSpPr>
                <a:spLocks noChangeArrowheads="1"/>
              </p:cNvSpPr>
              <p:nvPr/>
            </p:nvSpPr>
            <p:spPr bwMode="auto">
              <a:xfrm>
                <a:off x="3136"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29" name="Rectangle 551"/>
              <p:cNvSpPr>
                <a:spLocks noChangeArrowheads="1"/>
              </p:cNvSpPr>
              <p:nvPr/>
            </p:nvSpPr>
            <p:spPr bwMode="auto">
              <a:xfrm>
                <a:off x="314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30" name="Freeform 552"/>
              <p:cNvSpPr>
                <a:spLocks/>
              </p:cNvSpPr>
              <p:nvPr/>
            </p:nvSpPr>
            <p:spPr bwMode="auto">
              <a:xfrm>
                <a:off x="3190" y="2066"/>
                <a:ext cx="6" cy="6"/>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31" name="Rectangle 553"/>
              <p:cNvSpPr>
                <a:spLocks noChangeArrowheads="1"/>
              </p:cNvSpPr>
              <p:nvPr/>
            </p:nvSpPr>
            <p:spPr bwMode="auto">
              <a:xfrm>
                <a:off x="3112" y="208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32" name="Rectangle 554"/>
              <p:cNvSpPr>
                <a:spLocks noChangeArrowheads="1"/>
              </p:cNvSpPr>
              <p:nvPr/>
            </p:nvSpPr>
            <p:spPr bwMode="auto">
              <a:xfrm>
                <a:off x="311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33" name="Rectangle 555"/>
              <p:cNvSpPr>
                <a:spLocks noChangeArrowheads="1"/>
              </p:cNvSpPr>
              <p:nvPr/>
            </p:nvSpPr>
            <p:spPr bwMode="auto">
              <a:xfrm>
                <a:off x="312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34" name="Rectangle 556"/>
              <p:cNvSpPr>
                <a:spLocks noChangeArrowheads="1"/>
              </p:cNvSpPr>
              <p:nvPr/>
            </p:nvSpPr>
            <p:spPr bwMode="auto">
              <a:xfrm>
                <a:off x="312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35" name="Rectangle 557"/>
              <p:cNvSpPr>
                <a:spLocks noChangeArrowheads="1"/>
              </p:cNvSpPr>
              <p:nvPr/>
            </p:nvSpPr>
            <p:spPr bwMode="auto">
              <a:xfrm>
                <a:off x="313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36" name="Rectangle 558"/>
              <p:cNvSpPr>
                <a:spLocks noChangeArrowheads="1"/>
              </p:cNvSpPr>
              <p:nvPr/>
            </p:nvSpPr>
            <p:spPr bwMode="auto">
              <a:xfrm>
                <a:off x="3136"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37" name="Rectangle 559"/>
              <p:cNvSpPr>
                <a:spLocks noChangeArrowheads="1"/>
              </p:cNvSpPr>
              <p:nvPr/>
            </p:nvSpPr>
            <p:spPr bwMode="auto">
              <a:xfrm>
                <a:off x="314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38" name="Freeform 560"/>
              <p:cNvSpPr>
                <a:spLocks/>
              </p:cNvSpPr>
              <p:nvPr/>
            </p:nvSpPr>
            <p:spPr bwMode="auto">
              <a:xfrm>
                <a:off x="3190" y="2096"/>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39" name="Rectangle 561"/>
              <p:cNvSpPr>
                <a:spLocks noChangeArrowheads="1"/>
              </p:cNvSpPr>
              <p:nvPr/>
            </p:nvSpPr>
            <p:spPr bwMode="auto">
              <a:xfrm>
                <a:off x="3093" y="1886"/>
                <a:ext cx="130" cy="2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40" name="Rectangle 562"/>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41" name="Rectangle 563"/>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42" name="Rectangle 564"/>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43" name="Rectangle 565"/>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44" name="Rectangle 566"/>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45" name="Rectangle 567"/>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46" name="Rectangle 568"/>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47" name="Rectangle 569"/>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48" name="Freeform 570"/>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49" name="Rectangle 571"/>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50" name="Rectangle 572"/>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51" name="Rectangle 573"/>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52" name="Rectangle 574"/>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53" name="Rectangle 575"/>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54" name="Rectangle 576"/>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55" name="Rectangle 577"/>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56" name="Freeform 578"/>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57" name="Rectangle 579"/>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58" name="Rectangle 580"/>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59" name="Rectangle 581"/>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60" name="Rectangle 582"/>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61" name="Rectangle 583"/>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62" name="Rectangle 584"/>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63" name="Rectangle 585"/>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64" name="Freeform 586"/>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65" name="Rectangle 587"/>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66" name="Rectangle 588"/>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67" name="Rectangle 589"/>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68" name="Rectangle 590"/>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69" name="Rectangle 591"/>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70" name="Rectangle 592"/>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71" name="Rectangle 593"/>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72" name="Freeform 594"/>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73" name="Rectangle 595"/>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74" name="Rectangle 596"/>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75" name="Rectangle 597"/>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76" name="Rectangle 598"/>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77" name="Rectangle 599"/>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78" name="Rectangle 600"/>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79" name="Rectangle 601"/>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80" name="Freeform 602"/>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81" name="Rectangle 603"/>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82" name="Rectangle 604"/>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83" name="Rectangle 605"/>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484" name="Rectangle 606"/>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grpSp>
        <p:sp>
          <p:nvSpPr>
            <p:cNvPr id="157" name="Rectangle 608"/>
            <p:cNvSpPr>
              <a:spLocks noChangeArrowheads="1"/>
            </p:cNvSpPr>
            <p:nvPr/>
          </p:nvSpPr>
          <p:spPr bwMode="auto">
            <a:xfrm>
              <a:off x="490855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58" name="Rectangle 609"/>
            <p:cNvSpPr>
              <a:spLocks noChangeArrowheads="1"/>
            </p:cNvSpPr>
            <p:nvPr/>
          </p:nvSpPr>
          <p:spPr bwMode="auto">
            <a:xfrm>
              <a:off x="4916487"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59" name="Rectangle 610"/>
            <p:cNvSpPr>
              <a:spLocks noChangeArrowheads="1"/>
            </p:cNvSpPr>
            <p:nvPr/>
          </p:nvSpPr>
          <p:spPr bwMode="auto">
            <a:xfrm>
              <a:off x="4924425"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60" name="Freeform 611"/>
            <p:cNvSpPr>
              <a:spLocks/>
            </p:cNvSpPr>
            <p:nvPr/>
          </p:nvSpPr>
          <p:spPr bwMode="auto">
            <a:xfrm>
              <a:off x="5002212" y="3652838"/>
              <a:ext cx="9525" cy="9525"/>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61" name="Rectangle 612"/>
            <p:cNvSpPr>
              <a:spLocks noChangeArrowheads="1"/>
            </p:cNvSpPr>
            <p:nvPr/>
          </p:nvSpPr>
          <p:spPr bwMode="auto">
            <a:xfrm>
              <a:off x="4878387" y="3686176"/>
              <a:ext cx="146050"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62" name="Rectangle 613"/>
            <p:cNvSpPr>
              <a:spLocks noChangeArrowheads="1"/>
            </p:cNvSpPr>
            <p:nvPr/>
          </p:nvSpPr>
          <p:spPr bwMode="auto">
            <a:xfrm>
              <a:off x="4884737"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63" name="Rectangle 614"/>
            <p:cNvSpPr>
              <a:spLocks noChangeArrowheads="1"/>
            </p:cNvSpPr>
            <p:nvPr/>
          </p:nvSpPr>
          <p:spPr bwMode="auto">
            <a:xfrm>
              <a:off x="4892675" y="3692526"/>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64" name="Rectangle 615"/>
            <p:cNvSpPr>
              <a:spLocks noChangeArrowheads="1"/>
            </p:cNvSpPr>
            <p:nvPr/>
          </p:nvSpPr>
          <p:spPr bwMode="auto">
            <a:xfrm>
              <a:off x="4902200"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65" name="Rectangle 616"/>
            <p:cNvSpPr>
              <a:spLocks noChangeArrowheads="1"/>
            </p:cNvSpPr>
            <p:nvPr/>
          </p:nvSpPr>
          <p:spPr bwMode="auto">
            <a:xfrm>
              <a:off x="490855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66" name="Rectangle 617"/>
            <p:cNvSpPr>
              <a:spLocks noChangeArrowheads="1"/>
            </p:cNvSpPr>
            <p:nvPr/>
          </p:nvSpPr>
          <p:spPr bwMode="auto">
            <a:xfrm>
              <a:off x="4916487"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67" name="Rectangle 618"/>
            <p:cNvSpPr>
              <a:spLocks noChangeArrowheads="1"/>
            </p:cNvSpPr>
            <p:nvPr/>
          </p:nvSpPr>
          <p:spPr bwMode="auto">
            <a:xfrm>
              <a:off x="4924425"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68" name="Freeform 619"/>
            <p:cNvSpPr>
              <a:spLocks/>
            </p:cNvSpPr>
            <p:nvPr/>
          </p:nvSpPr>
          <p:spPr bwMode="auto">
            <a:xfrm>
              <a:off x="5002212" y="3700463"/>
              <a:ext cx="9525" cy="9525"/>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69" name="Rectangle 620"/>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70" name="Rectangle 621"/>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71" name="Rectangle 622"/>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72" name="Rectangle 623"/>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73" name="Rectangle 624"/>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74" name="Rectangle 625"/>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75" name="Rectangle 626"/>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76" name="Rectangle 627"/>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77" name="Rectangle 628"/>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78" name="Freeform 629"/>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79" name="Rectangle 630"/>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80" name="Rectangle 631"/>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81" name="Rectangle 632"/>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82" name="Rectangle 633"/>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83" name="Rectangle 634"/>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84" name="Rectangle 635"/>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85" name="Rectangle 636"/>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86" name="Freeform 637"/>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87" name="Rectangle 638"/>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88" name="Rectangle 639"/>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89" name="Rectangle 640"/>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90" name="Rectangle 641"/>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91" name="Rectangle 642"/>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92" name="Rectangle 643"/>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93" name="Rectangle 644"/>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94" name="Freeform 645"/>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95" name="Rectangle 646"/>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96" name="Rectangle 647"/>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97" name="Rectangle 648"/>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98" name="Rectangle 649"/>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199" name="Rectangle 650"/>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00" name="Rectangle 651"/>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01" name="Rectangle 652"/>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02" name="Freeform 653"/>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03" name="Rectangle 654"/>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04" name="Rectangle 655"/>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05" name="Rectangle 656"/>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06" name="Rectangle 657"/>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07" name="Rectangle 658"/>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08" name="Rectangle 659"/>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09" name="Rectangle 660"/>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10" name="Freeform 661"/>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11" name="Rectangle 662"/>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12" name="Rectangle 663"/>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13" name="Rectangle 664"/>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14" name="Rectangle 665"/>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15" name="Rectangle 666"/>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16" name="Rectangle 667"/>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17" name="Rectangle 668"/>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18" name="Freeform 669"/>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19" name="Rectangle 670"/>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20" name="Rectangle 671"/>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21" name="Rectangle 672"/>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22" name="Rectangle 673"/>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23" name="Rectangle 674"/>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24" name="Rectangle 675"/>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25" name="Rectangle 676"/>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26" name="Freeform 677"/>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27" name="Rectangle 678"/>
            <p:cNvSpPr>
              <a:spLocks noChangeArrowheads="1"/>
            </p:cNvSpPr>
            <p:nvPr/>
          </p:nvSpPr>
          <p:spPr bwMode="auto">
            <a:xfrm>
              <a:off x="5080000" y="3367088"/>
              <a:ext cx="204788" cy="4254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28" name="Rectangle 679"/>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29" name="Rectangle 680"/>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30" name="Rectangle 681"/>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31" name="Rectangle 682"/>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32" name="Rectangle 683"/>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33" name="Rectangle 684"/>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34" name="Rectangle 685"/>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35" name="Rectangle 686"/>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36" name="Freeform 687"/>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37" name="Rectangle 688"/>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38" name="Rectangle 689"/>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39" name="Rectangle 690"/>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40" name="Rectangle 691"/>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41" name="Rectangle 692"/>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42" name="Rectangle 693"/>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43" name="Rectangle 694"/>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44" name="Freeform 695"/>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45" name="Rectangle 696"/>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46" name="Rectangle 697"/>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47" name="Rectangle 698"/>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48" name="Rectangle 699"/>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49" name="Rectangle 700"/>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50" name="Rectangle 701"/>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51" name="Rectangle 702"/>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52" name="Freeform 703"/>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53" name="Rectangle 704"/>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54" name="Rectangle 705"/>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55" name="Rectangle 706"/>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56" name="Rectangle 707"/>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57" name="Rectangle 708"/>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58" name="Rectangle 709"/>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59" name="Rectangle 710"/>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60" name="Freeform 711"/>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61" name="Rectangle 712"/>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62" name="Rectangle 713"/>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63" name="Rectangle 714"/>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64" name="Rectangle 715"/>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65" name="Rectangle 716"/>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66" name="Rectangle 717"/>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67" name="Rectangle 718"/>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68" name="Freeform 719"/>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69" name="Rectangle 720"/>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70" name="Rectangle 721"/>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71" name="Rectangle 722"/>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72" name="Rectangle 723"/>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73" name="Rectangle 724"/>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74" name="Rectangle 725"/>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75" name="Rectangle 726"/>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76" name="Freeform 727"/>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77" name="Rectangle 728"/>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78" name="Rectangle 729"/>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79" name="Rectangle 730"/>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80" name="Rectangle 731"/>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81" name="Rectangle 732"/>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82" name="Rectangle 733"/>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83" name="Rectangle 734"/>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sp>
          <p:nvSpPr>
            <p:cNvPr id="284" name="Freeform 735"/>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54">
                <a:defRPr/>
              </a:pPr>
              <a:endParaRPr lang="en-US" sz="1730">
                <a:solidFill>
                  <a:srgbClr val="FFFFFF"/>
                </a:solidFill>
                <a:latin typeface="Segoe UI"/>
              </a:endParaRPr>
            </a:p>
          </p:txBody>
        </p:sp>
      </p:grpSp>
    </p:spTree>
    <p:extLst>
      <p:ext uri="{BB962C8B-B14F-4D97-AF65-F5344CB8AC3E}">
        <p14:creationId xmlns:p14="http://schemas.microsoft.com/office/powerpoint/2010/main" val="2348081335"/>
      </p:ext>
    </p:extLst>
  </p:cSld>
  <p:clrMapOvr>
    <a:masterClrMapping/>
  </p:clrMapOvr>
  <p:transition>
    <p:fade/>
  </p:transition>
</p:sld>
</file>

<file path=ppt/theme/theme1.xml><?xml version="1.0" encoding="utf-8"?>
<a:theme xmlns:a="http://schemas.openxmlformats.org/drawingml/2006/main" name="Connect_2016_Template_Light">
  <a:themeElements>
    <a:clrScheme name="Custom 1">
      <a:dk1>
        <a:srgbClr val="505050"/>
      </a:dk1>
      <a:lt1>
        <a:srgbClr val="FFFFFF"/>
      </a:lt1>
      <a:dk2>
        <a:srgbClr val="6E3382"/>
      </a:dk2>
      <a:lt2>
        <a:srgbClr val="FFFFFF"/>
      </a:lt2>
      <a:accent1>
        <a:srgbClr val="6E3382"/>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astSharedByUser xmlns="b0e4521d-181b-4aee-b4a8-952b2bc14729">scothu@microsoft.com</LastSharedByUser>
    <SharedWithUsers xmlns="b0e4521d-181b-4aee-b4a8-952b2bc14729">
      <UserInfo>
        <DisplayName>Diego Vega</DisplayName>
        <AccountId>30</AccountId>
        <AccountType/>
      </UserInfo>
      <UserInfo>
        <DisplayName>Daniel Roth</DisplayName>
        <AccountId>31</AccountId>
        <AccountType/>
      </UserInfo>
      <UserInfo>
        <DisplayName>Kasey Uhlenhuth</DisplayName>
        <AccountId>32</AccountId>
        <AccountType/>
      </UserInfo>
      <UserInfo>
        <DisplayName>Andrew Hall (DEVDIV)</DisplayName>
        <AccountId>33</AccountId>
        <AccountType/>
      </UserInfo>
    </SharedWithUsers>
    <LastSharedByTime xmlns="b0e4521d-181b-4aee-b4a8-952b2bc14729">2017-08-02T01:28:32+00:00</LastSharedByTim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38D393254D930438EAEFA57144E97A1" ma:contentTypeVersion="6" ma:contentTypeDescription="Create a new document." ma:contentTypeScope="" ma:versionID="1ab1d48702f2dbd936fe586f8043726f">
  <xsd:schema xmlns:xsd="http://www.w3.org/2001/XMLSchema" xmlns:xs="http://www.w3.org/2001/XMLSchema" xmlns:p="http://schemas.microsoft.com/office/2006/metadata/properties" xmlns:ns2="ed971524-76e7-40a8-a01a-f99956bd178c" xmlns:ns3="b0e4521d-181b-4aee-b4a8-952b2bc14729" targetNamespace="http://schemas.microsoft.com/office/2006/metadata/properties" ma:root="true" ma:fieldsID="4fd0fd4a66fbd0bff1385b057556f9df" ns2:_="" ns3:_="">
    <xsd:import namespace="ed971524-76e7-40a8-a01a-f99956bd178c"/>
    <xsd:import namespace="b0e4521d-181b-4aee-b4a8-952b2bc1472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971524-76e7-40a8-a01a-f99956bd178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0e4521d-181b-4aee-b4a8-952b2bc14729"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hidden="true" ma:internalName="LastSharedByUser" ma:readOnly="true">
      <xsd:simpleType>
        <xsd:restriction base="dms:Note"/>
      </xsd:simpleType>
    </xsd:element>
    <xsd:element name="LastSharedByTime" ma:index="13"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2051C8-1D54-4CAE-822B-9BF5C05E3E63}">
  <ds:schemaRefs>
    <ds:schemaRef ds:uri="http://schemas.microsoft.com/office/2006/metadata/properties"/>
    <ds:schemaRef ds:uri="http://schemas.microsoft.com/office/infopath/2007/PartnerControls"/>
    <ds:schemaRef ds:uri="b0e4521d-181b-4aee-b4a8-952b2bc14729"/>
  </ds:schemaRefs>
</ds:datastoreItem>
</file>

<file path=customXml/itemProps2.xml><?xml version="1.0" encoding="utf-8"?>
<ds:datastoreItem xmlns:ds="http://schemas.openxmlformats.org/officeDocument/2006/customXml" ds:itemID="{8E694AB9-464F-4B73-9FBB-9826DE7A52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971524-76e7-40a8-a01a-f99956bd178c"/>
    <ds:schemaRef ds:uri="b0e4521d-181b-4aee-b4a8-952b2bc14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79B346-B91C-44CF-9CBE-5329E476BFD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2152</TotalTime>
  <Words>1393</Words>
  <Application>Microsoft Office PowerPoint</Application>
  <PresentationFormat>Widescreen</PresentationFormat>
  <Paragraphs>328</Paragraphs>
  <Slides>28</Slides>
  <Notes>28</Notes>
  <HiddenSlides>4</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Arial</vt:lpstr>
      <vt:lpstr>Calibri</vt:lpstr>
      <vt:lpstr>Consolas</vt:lpstr>
      <vt:lpstr>MS Shell Dlg 2</vt:lpstr>
      <vt:lpstr>Segoe UI</vt:lpstr>
      <vt:lpstr>Segoe UI Light</vt:lpstr>
      <vt:lpstr>Segoe UI Semibold</vt:lpstr>
      <vt:lpstr>Segoe UI Semilight</vt:lpstr>
      <vt:lpstr>Times New Roman</vt:lpstr>
      <vt:lpstr>Wingdings</vt:lpstr>
      <vt:lpstr>Connect_2016_Template_Light</vt:lpstr>
      <vt:lpstr> Learn. Imagine. Build. .NET Conf  </vt:lpstr>
      <vt:lpstr>The evolution of application platforms</vt:lpstr>
      <vt:lpstr>Before cloud</vt:lpstr>
      <vt:lpstr>Then came IaaS—table stakes for digital business</vt:lpstr>
      <vt:lpstr>Then PaaS, critical for digital transformation </vt:lpstr>
      <vt:lpstr>Industry-leading Application PaaS Platform </vt:lpstr>
      <vt:lpstr>       Azure App Service</vt:lpstr>
      <vt:lpstr>A seamless developer experience   </vt:lpstr>
      <vt:lpstr>App Service</vt:lpstr>
      <vt:lpstr>Containers</vt:lpstr>
      <vt:lpstr>Docker</vt:lpstr>
      <vt:lpstr>       Web app for containers</vt:lpstr>
      <vt:lpstr>Demo:</vt:lpstr>
      <vt:lpstr>What is Serverless? </vt:lpstr>
      <vt:lpstr>Benefits of Serverless </vt:lpstr>
      <vt:lpstr>Serverless Components in Azure</vt:lpstr>
      <vt:lpstr>Introducing Azure Functions</vt:lpstr>
      <vt:lpstr>Triggers and Bindings</vt:lpstr>
      <vt:lpstr>Automatically referenced packages</vt:lpstr>
      <vt:lpstr>Demo:</vt:lpstr>
      <vt:lpstr>New Visual Studio 2017 tooling</vt:lpstr>
      <vt:lpstr>Visual Studio 2017 Tooling</vt:lpstr>
      <vt:lpstr>Demo:</vt:lpstr>
      <vt:lpstr>VSTS</vt:lpstr>
      <vt:lpstr>Application Insights</vt:lpstr>
      <vt:lpstr>Demo:</vt:lpstr>
      <vt:lpstr>Resources</vt:lpstr>
      <vt:lpstr>GRAZIE!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 Massi</dc:creator>
  <cp:lastModifiedBy>Riccardo Cappello</cp:lastModifiedBy>
  <cp:revision>39</cp:revision>
  <dcterms:modified xsi:type="dcterms:W3CDTF">2017-10-24T09:34:18Z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0x010100D38D393254D930438EAEFA57144E97A1</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bethma@microsoft.com</vt:lpwstr>
  </property>
  <property fmtid="{D5CDD505-2E9C-101B-9397-08002B2CF9AE}" pid="7" name="MSIP_Label_f42aa342-8706-4288-bd11-ebb85995028c_SetDate">
    <vt:lpwstr>2017-07-28T15:05:09.2926995-07:00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