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69" r:id="rId5"/>
    <p:sldId id="272" r:id="rId6"/>
    <p:sldId id="1901" r:id="rId7"/>
    <p:sldId id="1903" r:id="rId8"/>
    <p:sldId id="360" r:id="rId9"/>
    <p:sldId id="1830" r:id="rId10"/>
    <p:sldId id="1915" r:id="rId11"/>
    <p:sldId id="1918" r:id="rId12"/>
    <p:sldId id="1919" r:id="rId13"/>
    <p:sldId id="1891" r:id="rId14"/>
    <p:sldId id="331" r:id="rId15"/>
    <p:sldId id="263" r:id="rId16"/>
    <p:sldId id="3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50707-60D0-4E25-B867-20CACEC0E2E0}">
          <p14:sldIdLst>
            <p14:sldId id="269"/>
            <p14:sldId id="272"/>
            <p14:sldId id="1901"/>
            <p14:sldId id="1903"/>
            <p14:sldId id="360"/>
            <p14:sldId id="1830"/>
            <p14:sldId id="1915"/>
            <p14:sldId id="1918"/>
            <p14:sldId id="1919"/>
            <p14:sldId id="1891"/>
            <p14:sldId id="331"/>
          </p14:sldIdLst>
        </p14:section>
        <p14:section name="End" id="{6ED7637D-C40D-4D51-A2D0-3965C87B71FF}">
          <p14:sldIdLst>
            <p14:sldId id="263"/>
            <p14:sldId id="3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73271" autoAdjust="0"/>
  </p:normalViewPr>
  <p:slideViewPr>
    <p:cSldViewPr snapToGrid="0">
      <p:cViewPr varScale="1">
        <p:scale>
          <a:sx n="84" d="100"/>
          <a:sy n="84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1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Cappello" userId="97d54fbffe06a6e0" providerId="LiveId" clId="{B1C4F253-0024-4E0A-B5E0-976EE040329D}"/>
    <pc:docChg chg="custSel addSld delSld modSld sldOrd modSection">
      <pc:chgData name="Riccardo Cappello" userId="97d54fbffe06a6e0" providerId="LiveId" clId="{B1C4F253-0024-4E0A-B5E0-976EE040329D}" dt="2018-11-27T22:36:21.794" v="182" actId="20577"/>
      <pc:docMkLst>
        <pc:docMk/>
      </pc:docMkLst>
      <pc:sldChg chg="modSp">
        <pc:chgData name="Riccardo Cappello" userId="97d54fbffe06a6e0" providerId="LiveId" clId="{B1C4F253-0024-4E0A-B5E0-976EE040329D}" dt="2018-11-27T13:45:59.315" v="116" actId="20577"/>
        <pc:sldMkLst>
          <pc:docMk/>
          <pc:sldMk cId="2068089685" sldId="263"/>
        </pc:sldMkLst>
        <pc:spChg chg="mod">
          <ac:chgData name="Riccardo Cappello" userId="97d54fbffe06a6e0" providerId="LiveId" clId="{B1C4F253-0024-4E0A-B5E0-976EE040329D}" dt="2018-11-27T13:45:59.315" v="116" actId="20577"/>
          <ac:spMkLst>
            <pc:docMk/>
            <pc:sldMk cId="2068089685" sldId="263"/>
            <ac:spMk id="2" creationId="{00000000-0000-0000-0000-000000000000}"/>
          </ac:spMkLst>
        </pc:spChg>
      </pc:sldChg>
      <pc:sldChg chg="modSp">
        <pc:chgData name="Riccardo Cappello" userId="97d54fbffe06a6e0" providerId="LiveId" clId="{B1C4F253-0024-4E0A-B5E0-976EE040329D}" dt="2018-11-27T22:36:08.065" v="148" actId="20577"/>
        <pc:sldMkLst>
          <pc:docMk/>
          <pc:sldMk cId="3161665898" sldId="272"/>
        </pc:sldMkLst>
        <pc:spChg chg="mod">
          <ac:chgData name="Riccardo Cappello" userId="97d54fbffe06a6e0" providerId="LiveId" clId="{B1C4F253-0024-4E0A-B5E0-976EE040329D}" dt="2018-11-27T22:36:08.065" v="148" actId="20577"/>
          <ac:spMkLst>
            <pc:docMk/>
            <pc:sldMk cId="3161665898" sldId="272"/>
            <ac:spMk id="7" creationId="{00000000-0000-0000-0000-000000000000}"/>
          </ac:spMkLst>
        </pc:spChg>
      </pc:sldChg>
      <pc:sldChg chg="modSp">
        <pc:chgData name="Riccardo Cappello" userId="97d54fbffe06a6e0" providerId="LiveId" clId="{B1C4F253-0024-4E0A-B5E0-976EE040329D}" dt="2018-11-27T22:36:21.794" v="182" actId="20577"/>
        <pc:sldMkLst>
          <pc:docMk/>
          <pc:sldMk cId="2833350193" sldId="361"/>
        </pc:sldMkLst>
        <pc:spChg chg="mod">
          <ac:chgData name="Riccardo Cappello" userId="97d54fbffe06a6e0" providerId="LiveId" clId="{B1C4F253-0024-4E0A-B5E0-976EE040329D}" dt="2018-11-27T22:36:21.794" v="182" actId="20577"/>
          <ac:spMkLst>
            <pc:docMk/>
            <pc:sldMk cId="2833350193" sldId="361"/>
            <ac:spMk id="7" creationId="{00000000-0000-0000-0000-000000000000}"/>
          </ac:spMkLst>
        </pc:spChg>
      </pc:sldChg>
      <pc:sldChg chg="modSp">
        <pc:chgData name="Riccardo Cappello" userId="97d54fbffe06a6e0" providerId="LiveId" clId="{B1C4F253-0024-4E0A-B5E0-976EE040329D}" dt="2018-11-27T13:32:14.631" v="1" actId="27636"/>
        <pc:sldMkLst>
          <pc:docMk/>
          <pc:sldMk cId="706138751" sldId="1915"/>
        </pc:sldMkLst>
        <pc:spChg chg="mod">
          <ac:chgData name="Riccardo Cappello" userId="97d54fbffe06a6e0" providerId="LiveId" clId="{B1C4F253-0024-4E0A-B5E0-976EE040329D}" dt="2018-11-27T13:32:14.631" v="1" actId="27636"/>
          <ac:spMkLst>
            <pc:docMk/>
            <pc:sldMk cId="706138751" sldId="1915"/>
            <ac:spMk id="3" creationId="{2F462DAC-A59F-B145-B943-88058B6426F0}"/>
          </ac:spMkLst>
        </pc:spChg>
      </pc:sldChg>
      <pc:sldChg chg="del">
        <pc:chgData name="Riccardo Cappello" userId="97d54fbffe06a6e0" providerId="LiveId" clId="{B1C4F253-0024-4E0A-B5E0-976EE040329D}" dt="2018-11-27T13:44:54.008" v="101" actId="2696"/>
        <pc:sldMkLst>
          <pc:docMk/>
          <pc:sldMk cId="2625511634" sldId="1917"/>
        </pc:sldMkLst>
      </pc:sldChg>
      <pc:sldChg chg="addSp delSp modSp add ord modTransition">
        <pc:chgData name="Riccardo Cappello" userId="97d54fbffe06a6e0" providerId="LiveId" clId="{B1C4F253-0024-4E0A-B5E0-976EE040329D}" dt="2018-11-27T13:40:23.719" v="100" actId="1076"/>
        <pc:sldMkLst>
          <pc:docMk/>
          <pc:sldMk cId="2594938587" sldId="1919"/>
        </pc:sldMkLst>
        <pc:spChg chg="del">
          <ac:chgData name="Riccardo Cappello" userId="97d54fbffe06a6e0" providerId="LiveId" clId="{B1C4F253-0024-4E0A-B5E0-976EE040329D}" dt="2018-11-27T13:34:28.912" v="4"/>
          <ac:spMkLst>
            <pc:docMk/>
            <pc:sldMk cId="2594938587" sldId="1919"/>
            <ac:spMk id="2" creationId="{A1FB53F3-D4D8-48AB-9ADD-61707FF1558B}"/>
          </ac:spMkLst>
        </pc:spChg>
        <pc:spChg chg="del">
          <ac:chgData name="Riccardo Cappello" userId="97d54fbffe06a6e0" providerId="LiveId" clId="{B1C4F253-0024-4E0A-B5E0-976EE040329D}" dt="2018-11-27T13:34:28.912" v="4"/>
          <ac:spMkLst>
            <pc:docMk/>
            <pc:sldMk cId="2594938587" sldId="1919"/>
            <ac:spMk id="3" creationId="{E57CC8F9-6D02-403D-9BBE-A3196B379A7A}"/>
          </ac:spMkLst>
        </pc:spChg>
        <pc:spChg chg="add del mod">
          <ac:chgData name="Riccardo Cappello" userId="97d54fbffe06a6e0" providerId="LiveId" clId="{B1C4F253-0024-4E0A-B5E0-976EE040329D}" dt="2018-11-27T13:38:34.298" v="53" actId="478"/>
          <ac:spMkLst>
            <pc:docMk/>
            <pc:sldMk cId="2594938587" sldId="1919"/>
            <ac:spMk id="4" creationId="{A1B40AC6-89D1-4EC9-B932-25C902209C90}"/>
          </ac:spMkLst>
        </pc:spChg>
        <pc:spChg chg="add del mod">
          <ac:chgData name="Riccardo Cappello" userId="97d54fbffe06a6e0" providerId="LiveId" clId="{B1C4F253-0024-4E0A-B5E0-976EE040329D}" dt="2018-11-27T13:37:21.743" v="16"/>
          <ac:spMkLst>
            <pc:docMk/>
            <pc:sldMk cId="2594938587" sldId="1919"/>
            <ac:spMk id="5" creationId="{78DAD415-7205-4565-8367-5624CC27EE2B}"/>
          </ac:spMkLst>
        </pc:spChg>
        <pc:spChg chg="add mod">
          <ac:chgData name="Riccardo Cappello" userId="97d54fbffe06a6e0" providerId="LiveId" clId="{B1C4F253-0024-4E0A-B5E0-976EE040329D}" dt="2018-11-27T13:37:32.951" v="19"/>
          <ac:spMkLst>
            <pc:docMk/>
            <pc:sldMk cId="2594938587" sldId="1919"/>
            <ac:spMk id="7" creationId="{1F63F996-6672-4022-BEDA-B541631C78DF}"/>
          </ac:spMkLst>
        </pc:spChg>
        <pc:spChg chg="add mod">
          <ac:chgData name="Riccardo Cappello" userId="97d54fbffe06a6e0" providerId="LiveId" clId="{B1C4F253-0024-4E0A-B5E0-976EE040329D}" dt="2018-11-27T13:38:34.298" v="53" actId="478"/>
          <ac:spMkLst>
            <pc:docMk/>
            <pc:sldMk cId="2594938587" sldId="1919"/>
            <ac:spMk id="11" creationId="{B21E0461-CCD7-48E7-92C9-E8820D5F5564}"/>
          </ac:spMkLst>
        </pc:spChg>
        <pc:picChg chg="add del mod">
          <ac:chgData name="Riccardo Cappello" userId="97d54fbffe06a6e0" providerId="LiveId" clId="{B1C4F253-0024-4E0A-B5E0-976EE040329D}" dt="2018-11-27T13:37:32.951" v="19"/>
          <ac:picMkLst>
            <pc:docMk/>
            <pc:sldMk cId="2594938587" sldId="1919"/>
            <ac:picMk id="6" creationId="{044EA6E1-B870-44C0-8578-BC008C2E70D7}"/>
          </ac:picMkLst>
        </pc:picChg>
        <pc:picChg chg="add del mod">
          <ac:chgData name="Riccardo Cappello" userId="97d54fbffe06a6e0" providerId="LiveId" clId="{B1C4F253-0024-4E0A-B5E0-976EE040329D}" dt="2018-11-27T13:38:19.076" v="48" actId="478"/>
          <ac:picMkLst>
            <pc:docMk/>
            <pc:sldMk cId="2594938587" sldId="1919"/>
            <ac:picMk id="8" creationId="{0692E424-DDD4-4D6B-B42F-7956AD3600BE}"/>
          </ac:picMkLst>
        </pc:picChg>
        <pc:picChg chg="add del mod">
          <ac:chgData name="Riccardo Cappello" userId="97d54fbffe06a6e0" providerId="LiveId" clId="{B1C4F253-0024-4E0A-B5E0-976EE040329D}" dt="2018-11-27T13:40:14.957" v="97" actId="478"/>
          <ac:picMkLst>
            <pc:docMk/>
            <pc:sldMk cId="2594938587" sldId="1919"/>
            <ac:picMk id="9" creationId="{873907B2-51F2-4357-B808-FD3159F12CD7}"/>
          </ac:picMkLst>
        </pc:picChg>
        <pc:picChg chg="add del mod">
          <ac:chgData name="Riccardo Cappello" userId="97d54fbffe06a6e0" providerId="LiveId" clId="{B1C4F253-0024-4E0A-B5E0-976EE040329D}" dt="2018-11-27T13:40:16.259" v="98"/>
          <ac:picMkLst>
            <pc:docMk/>
            <pc:sldMk cId="2594938587" sldId="1919"/>
            <ac:picMk id="12" creationId="{0F1E6A9D-081C-46CB-BDA6-A1EA35AC872C}"/>
          </ac:picMkLst>
        </pc:picChg>
        <pc:picChg chg="add mod">
          <ac:chgData name="Riccardo Cappello" userId="97d54fbffe06a6e0" providerId="LiveId" clId="{B1C4F253-0024-4E0A-B5E0-976EE040329D}" dt="2018-11-27T13:40:23.719" v="100" actId="1076"/>
          <ac:picMkLst>
            <pc:docMk/>
            <pc:sldMk cId="2594938587" sldId="1919"/>
            <ac:picMk id="13" creationId="{46AFB74D-AEDD-4789-A9F5-A6C00C54B7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WPC2018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918B-9BA6-4966-8E4A-41DE7549666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www.wpc2018.it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05BB-3CCB-46C5-92E3-769B638F08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5155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WPC2018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B2A08-AC2E-410E-A1D2-FE5D601323B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www.wpc2018.it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EECE-E3D4-449E-AE31-39F495620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737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57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t-IT"/>
              <a:t>WPC2018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www.wpc2018.it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CE-E3D4-449E-AE31-39F4956205E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2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API Management è un servizio che aiuta a pubblicare, mettere in sicurezza, analizzare e gestire le </a:t>
            </a:r>
            <a:r>
              <a:rPr lang="it-IT" dirty="0" err="1"/>
              <a:t>APIs</a:t>
            </a:r>
            <a:endParaRPr lang="it-IT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t-IT"/>
              <a:t>WPC2018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www.wpc2018.it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CE-E3D4-449E-AE31-39F4956205E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62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9E6B89-C993-43EF-A5B2-1FA42E883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57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t-IT"/>
              <a:t>WPC2018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www.wpc2018.it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CE-E3D4-449E-AE31-39F4956205E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74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46F712-07B0-674A-BF47-051E935C8D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55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3049" y="4324060"/>
            <a:ext cx="5998536" cy="80991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/>
              <a:t>Nome cognome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5353049" y="981075"/>
            <a:ext cx="5998536" cy="31623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dirty="0"/>
              <a:t>Titolo Sessione</a:t>
            </a:r>
          </a:p>
        </p:txBody>
      </p:sp>
    </p:spTree>
    <p:extLst>
      <p:ext uri="{BB962C8B-B14F-4D97-AF65-F5344CB8AC3E}">
        <p14:creationId xmlns:p14="http://schemas.microsoft.com/office/powerpoint/2010/main" val="38500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869A-46B7-4A09-9FA4-C954CDE846C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A2F9-F2DE-4E7B-A734-D9673C9A407E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39" y="5259746"/>
            <a:ext cx="19737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38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0956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6608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0848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981075"/>
            <a:ext cx="11369038" cy="942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1" y="2076450"/>
            <a:ext cx="11369038" cy="4232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97F07-351B-4F05-8C7D-B9B18798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614318"/>
            <a:ext cx="2472271" cy="215230"/>
          </a:xfrm>
        </p:spPr>
        <p:txBody>
          <a:bodyPr/>
          <a:lstStyle/>
          <a:p>
            <a:fld id="{CB3D1195-9253-4E02-AE55-B4B887F3C81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67083-1B05-4CC3-93E7-9A4769BF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614318"/>
            <a:ext cx="4822804" cy="215230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E51DB-17C2-4AEE-AC6A-AD52482E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614318"/>
            <a:ext cx="1312025" cy="21523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sm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D78-019F-407B-8EC2-DCBE2B70EE2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  <p:pic>
        <p:nvPicPr>
          <p:cNvPr id="13" name="Immagine 12" descr="Logo WPC2018 ">
            <a:extLst>
              <a:ext uri="{FF2B5EF4-FFF2-40B4-BE49-F238E27FC236}">
                <a16:creationId xmlns:a16="http://schemas.microsoft.com/office/drawing/2014/main" id="{9A88FD21-3BD8-4CFD-BEAE-95C8BAF302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5600" y="675503"/>
            <a:ext cx="11409680" cy="106185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821885"/>
            <a:ext cx="55473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669608"/>
            <a:ext cx="5547360" cy="3721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21885"/>
            <a:ext cx="55473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669608"/>
            <a:ext cx="5547360" cy="3721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6F4B-99FB-46A9-82FC-F5784FA6440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5600" y="675503"/>
            <a:ext cx="11409680" cy="106185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1838960"/>
            <a:ext cx="5547360" cy="455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38960"/>
            <a:ext cx="5547360" cy="455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FC8E-A0BD-4EB1-8857-01000DED43FB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7533-DF20-4140-84EA-7D132E55C13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E524-1581-4868-9010-D234378FD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8371D-BD26-444E-AF3D-2E684BCEA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1F79-A629-495F-9FBB-3ECF861B4D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1C4AB8-68A5-49B5-BDA1-04A40833B9B3}" type="datetime1">
              <a:rPr lang="en-US" smtClean="0"/>
              <a:t>11/27/2018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73321" y="0"/>
            <a:ext cx="3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263"/>
            <a:ext cx="2562814" cy="2032096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731520"/>
            <a:ext cx="75590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62814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F3C708-1149-4D6F-B07B-6F15CFBE84F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  <p:pic>
        <p:nvPicPr>
          <p:cNvPr id="13" name="Immagine 12" descr="Logo WPC2018 ">
            <a:extLst>
              <a:ext uri="{FF2B5EF4-FFF2-40B4-BE49-F238E27FC236}">
                <a16:creationId xmlns:a16="http://schemas.microsoft.com/office/drawing/2014/main" id="{03B03D37-0103-430B-93FB-8F2A56961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F5D5-E102-4409-AC46-2173222F86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1" y="832023"/>
            <a:ext cx="11369038" cy="9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826826"/>
            <a:ext cx="11369038" cy="44825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4318"/>
            <a:ext cx="4822804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WPC2018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4318"/>
            <a:ext cx="1312025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97" y="243682"/>
            <a:ext cx="1318763" cy="36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4318"/>
            <a:ext cx="2472271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fld id="{294B67BE-C2E1-4A2D-A16C-2B8D79E7D92A}" type="datetime1">
              <a:rPr lang="en-US" smtClean="0"/>
              <a:pPr/>
              <a:t>11/27/2018</a:t>
            </a:fld>
            <a:endParaRPr lang="en-US" dirty="0"/>
          </a:p>
        </p:txBody>
      </p:sp>
      <p:pic>
        <p:nvPicPr>
          <p:cNvPr id="12" name="Immagine 11" descr="Logo WPC2018 ">
            <a:extLst>
              <a:ext uri="{FF2B5EF4-FFF2-40B4-BE49-F238E27FC236}">
                <a16:creationId xmlns:a16="http://schemas.microsoft.com/office/drawing/2014/main" id="{EB6A34CC-E520-4AAE-B337-1A266E65464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5" r:id="rId4"/>
    <p:sldLayoutId id="2147483734" r:id="rId5"/>
    <p:sldLayoutId id="2147483726" r:id="rId6"/>
    <p:sldLayoutId id="2147483733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8" r:id="rId13"/>
    <p:sldLayoutId id="2147483739" r:id="rId14"/>
    <p:sldLayoutId id="2147483740" r:id="rId15"/>
    <p:sldLayoutId id="2147483741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8368" indent="-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694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270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pim" TargetMode="External"/><Relationship Id="rId3" Type="http://schemas.openxmlformats.org/officeDocument/2006/relationships/hyperlink" Target="http://aka.ms/apidocs" TargetMode="External"/><Relationship Id="rId7" Type="http://schemas.openxmlformats.org/officeDocument/2006/relationships/hyperlink" Target="http://aka.ms/apimupd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ka.ms/apimdevops" TargetMode="External"/><Relationship Id="rId11" Type="http://schemas.openxmlformats.org/officeDocument/2006/relationships/hyperlink" Target="http://aka.ms/apimcustomers" TargetMode="External"/><Relationship Id="rId5" Type="http://schemas.openxmlformats.org/officeDocument/2006/relationships/hyperlink" Target="http://aka.ms/apimpolicyexamples" TargetMode="External"/><Relationship Id="rId10" Type="http://schemas.openxmlformats.org/officeDocument/2006/relationships/hyperlink" Target="http://aka.ms/apimwish" TargetMode="External"/><Relationship Id="rId4" Type="http://schemas.openxmlformats.org/officeDocument/2006/relationships/hyperlink" Target="http://aka.ms/apimso" TargetMode="External"/><Relationship Id="rId9" Type="http://schemas.openxmlformats.org/officeDocument/2006/relationships/hyperlink" Target="http://aka.ms/apimroadma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://www.overneteducation.it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Info@OverNetEducation.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g"/><Relationship Id="rId4" Type="http://schemas.openxmlformats.org/officeDocument/2006/relationships/hyperlink" Target="http://www.wpc-overneteducation.it/" TargetMode="External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297C202-94C2-4924-8E10-C9ABA0C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0E2C0-7FF9-4351-947E-B6673557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BD18A-34D8-B040-A58F-EBF1041B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NEW</a:t>
            </a:r>
            <a:r>
              <a:rPr lang="en-US"/>
              <a:t> API Management tier – “Consumption”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14F6-58B2-A640-B65D-E0B52DE23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776692"/>
          </a:xfrm>
        </p:spPr>
        <p:txBody>
          <a:bodyPr/>
          <a:lstStyle/>
          <a:p>
            <a:r>
              <a:rPr lang="en-US" sz="3200" dirty="0"/>
              <a:t>API management layer for microservice-based architectures</a:t>
            </a:r>
          </a:p>
          <a:p>
            <a:r>
              <a:rPr lang="en-US" sz="3200" dirty="0"/>
              <a:t>Serverless properties</a:t>
            </a:r>
          </a:p>
          <a:p>
            <a:pPr lvl="1"/>
            <a:r>
              <a:rPr lang="en-US" sz="2400" dirty="0"/>
              <a:t>Instant provisioning</a:t>
            </a:r>
          </a:p>
          <a:p>
            <a:pPr lvl="1"/>
            <a:r>
              <a:rPr lang="en-US" sz="2400" dirty="0"/>
              <a:t>Automated scaling - out and back to zero</a:t>
            </a:r>
          </a:p>
          <a:p>
            <a:pPr lvl="1"/>
            <a:r>
              <a:rPr lang="en-US" sz="2400" dirty="0"/>
              <a:t>Built-in high availability</a:t>
            </a:r>
          </a:p>
          <a:p>
            <a:pPr lvl="1"/>
            <a:r>
              <a:rPr lang="en-US" sz="2400" dirty="0"/>
              <a:t>Per action pricing</a:t>
            </a:r>
          </a:p>
          <a:p>
            <a:r>
              <a:rPr lang="en-US" sz="3200" dirty="0"/>
              <a:t>Curated feature set, e.g.</a:t>
            </a:r>
          </a:p>
          <a:p>
            <a:pPr lvl="1"/>
            <a:r>
              <a:rPr lang="en-US" sz="2400" dirty="0"/>
              <a:t>No developer portal</a:t>
            </a:r>
          </a:p>
          <a:p>
            <a:pPr lvl="1"/>
            <a:r>
              <a:rPr lang="en-US" sz="2400" dirty="0"/>
              <a:t>Bring your own response cache</a:t>
            </a:r>
          </a:p>
          <a:p>
            <a:pPr lvl="1"/>
            <a:r>
              <a:rPr lang="en-US" sz="2400" dirty="0"/>
              <a:t>Usage limits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ADC43-AE2E-2E4B-8AFE-D6A270BF5F1C}"/>
              </a:ext>
            </a:extLst>
          </p:cNvPr>
          <p:cNvSpPr txBox="1"/>
          <p:nvPr/>
        </p:nvSpPr>
        <p:spPr>
          <a:xfrm>
            <a:off x="1400844" y="2044006"/>
            <a:ext cx="9390327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Available in public preview on December 2018</a:t>
            </a:r>
          </a:p>
        </p:txBody>
      </p:sp>
    </p:spTree>
    <p:extLst>
      <p:ext uri="{BB962C8B-B14F-4D97-AF65-F5344CB8AC3E}">
        <p14:creationId xmlns:p14="http://schemas.microsoft.com/office/powerpoint/2010/main" val="20452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in touch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58D231-870C-42EC-A9A1-C338EE03E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22487"/>
              </p:ext>
            </p:extLst>
          </p:nvPr>
        </p:nvGraphicFramePr>
        <p:xfrm>
          <a:off x="586390" y="1582147"/>
          <a:ext cx="10381673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18910">
                  <a:extLst>
                    <a:ext uri="{9D8B030D-6E8A-4147-A177-3AD203B41FA5}">
                      <a16:colId xmlns:a16="http://schemas.microsoft.com/office/drawing/2014/main" val="129611215"/>
                    </a:ext>
                  </a:extLst>
                </a:gridCol>
                <a:gridCol w="4562763">
                  <a:extLst>
                    <a:ext uri="{9D8B030D-6E8A-4147-A177-3AD203B41FA5}">
                      <a16:colId xmlns:a16="http://schemas.microsoft.com/office/drawing/2014/main" val="3879430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Tutorials, documentation, and references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docs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74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Questions and discussions</a:t>
                      </a:r>
                      <a:endParaRPr lang="en-US" sz="2400" b="1">
                        <a:solidFill>
                          <a:schemeClr val="tx1"/>
                        </a:solidFill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so</a:t>
                      </a:r>
                      <a:endParaRPr lang="en-US" sz="2000" b="1">
                        <a:solidFill>
                          <a:schemeClr val="tx1"/>
                        </a:solidFill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6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Policy samples</a:t>
                      </a:r>
                      <a:endParaRPr lang="en-US" sz="2400" b="1">
                        <a:solidFill>
                          <a:schemeClr val="tx1"/>
                        </a:solidFill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policyexamples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036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Automation guidance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devops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2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Service updates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updates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3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Roadmap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8"/>
                        </a:rPr>
                        <a:t>http://aka.ms/apim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roadmap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63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Feedback and feature requests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wish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8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stories</a:t>
                      </a: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http://aka.ms/apim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:mc="http://schemas.openxmlformats.org/markup-compatibility/2006" xmlns:p14="http://schemas.microsoft.com/office/powerpoint/2010/main" xmlns:a16="http://schemas.microsoft.com/office/drawing/2014/main" xmlns="" val="tx"/>
                              </a:ext>
                            </a:extLst>
                          </a:hlinkClick>
                        </a:rPr>
                        <a:t>customers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0" marT="137160" marB="1371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3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a16="http://schemas.microsoft.com/office/drawing/2014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48262"/>
            <a:ext cx="2562814" cy="5141057"/>
          </a:xfrm>
        </p:spPr>
        <p:txBody>
          <a:bodyPr>
            <a:normAutofit/>
          </a:bodyPr>
          <a:lstStyle/>
          <a:p>
            <a:r>
              <a:rPr lang="it-IT" sz="4800" dirty="0"/>
              <a:t>Q&amp;A</a:t>
            </a:r>
            <a:br>
              <a:rPr lang="it-IT" sz="4800" dirty="0"/>
            </a:br>
            <a:br>
              <a:rPr lang="it-IT" sz="4800" dirty="0"/>
            </a:br>
            <a:br>
              <a:rPr lang="it-IT" sz="4800" dirty="0"/>
            </a:br>
            <a:br>
              <a:rPr lang="it-IT" sz="4800" dirty="0"/>
            </a:br>
            <a:br>
              <a:rPr lang="it-IT" sz="4800" dirty="0"/>
            </a:br>
            <a:r>
              <a:rPr lang="it-IT" sz="4800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WPC026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800" dirty="0"/>
          </a:p>
          <a:p>
            <a:endParaRPr lang="it-IT" sz="4800" dirty="0"/>
          </a:p>
          <a:p>
            <a:r>
              <a:rPr lang="it-IT" sz="4800" dirty="0"/>
              <a:t>Domande e risposte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353050" y="1498737"/>
            <a:ext cx="5998536" cy="2577963"/>
          </a:xfrm>
        </p:spPr>
        <p:txBody>
          <a:bodyPr/>
          <a:lstStyle/>
          <a:p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WPC026 - </a:t>
            </a:r>
            <a:r>
              <a:rPr lang="it-IT" dirty="0" err="1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API Management step by step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5353049" y="4324060"/>
            <a:ext cx="5998536" cy="809915"/>
          </a:xfrm>
        </p:spPr>
        <p:txBody>
          <a:bodyPr>
            <a:noAutofit/>
          </a:bodyPr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RICCARDO CAPPELLO</a:t>
            </a: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it-IT" sz="18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</a:t>
            </a:r>
            <a:endParaRPr lang="it-IT" sz="1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8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</a:t>
            </a:r>
            <a:r>
              <a:rPr lang="it-IT" sz="180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it-IT" sz="1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outlook.com</a:t>
            </a:r>
            <a:endParaRPr lang="it-IT" sz="1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Operative manager @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alten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italia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Intel Software Innovator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D9B78-F926-4228-840C-4F9D0CC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3999"/>
            <a:ext cx="1312025" cy="1312025"/>
          </a:xfrm>
          <a:prstGeom prst="rect">
            <a:avLst/>
          </a:prstGeom>
        </p:spPr>
      </p:pic>
      <p:pic>
        <p:nvPicPr>
          <p:cNvPr id="9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E8EF3BB-24BC-44F2-9F51-B6E276FB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1" y="5207786"/>
            <a:ext cx="1033069" cy="12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3">
            <a:extLst>
              <a:ext uri="{FF2B5EF4-FFF2-40B4-BE49-F238E27FC236}">
                <a16:creationId xmlns:a16="http://schemas.microsoft.com/office/drawing/2014/main" id="{7A658ABD-FF26-4F37-89F0-26941FD4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86" y="5302125"/>
            <a:ext cx="736076" cy="1159571"/>
          </a:xfrm>
          <a:prstGeom prst="rect">
            <a:avLst/>
          </a:prstGeom>
        </p:spPr>
      </p:pic>
      <p:pic>
        <p:nvPicPr>
          <p:cNvPr id="12" name="Picture 1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E97192A-6D52-429A-8A2B-5F5810EC8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329" y="3185245"/>
            <a:ext cx="951820" cy="9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5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Contatti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3990975" y="1404360"/>
            <a:ext cx="7385436" cy="385294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it-IT" sz="4000" dirty="0"/>
              <a:t>OverNet Education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2"/>
              </a:rPr>
              <a:t>Info@OverNetEducation.it</a:t>
            </a:r>
            <a:r>
              <a:rPr lang="it-IT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3"/>
              </a:rPr>
              <a:t>www.OverNetEducation.it</a:t>
            </a:r>
            <a:r>
              <a:rPr lang="it-IT" dirty="0"/>
              <a:t> 	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Rozzano (MI)	+39  02   365738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Bologna		+39 051  269911</a:t>
            </a:r>
          </a:p>
          <a:p>
            <a:pPr>
              <a:spcBef>
                <a:spcPts val="600"/>
              </a:spcBef>
              <a:defRPr/>
            </a:pPr>
            <a:endParaRPr lang="it-IT" dirty="0"/>
          </a:p>
          <a:p>
            <a:pPr>
              <a:spcBef>
                <a:spcPct val="50000"/>
              </a:spcBef>
              <a:defRPr/>
            </a:pPr>
            <a:r>
              <a:rPr lang="it-IT" dirty="0">
                <a:hlinkClick r:id="rId4"/>
              </a:rPr>
              <a:t>www.wpc-overneteducation.it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/>
              <a:t>ROZZANO (MI) BOLOGNA  </a:t>
            </a:r>
            <a:br>
              <a:rPr lang="it-IT" sz="1600" dirty="0"/>
            </a:br>
            <a:r>
              <a:rPr lang="it-IT" sz="1600" dirty="0"/>
              <a:t>ROMA </a:t>
            </a:r>
            <a:br>
              <a:rPr lang="it-IT" sz="1600" dirty="0"/>
            </a:br>
            <a:r>
              <a:rPr lang="it-IT" sz="1600" dirty="0"/>
              <a:t>GENOVA  </a:t>
            </a:r>
            <a:br>
              <a:rPr lang="it-IT" sz="1600" dirty="0"/>
            </a:br>
            <a:r>
              <a:rPr lang="it-IT" sz="1600" dirty="0"/>
              <a:t>TORINO</a:t>
            </a:r>
            <a:br>
              <a:rPr lang="it-IT" sz="1600" dirty="0"/>
            </a:br>
            <a:r>
              <a:rPr lang="it-IT" sz="1600" dirty="0"/>
              <a:t>NAPOLI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2" y="5257309"/>
            <a:ext cx="720000" cy="72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36" y="5173205"/>
            <a:ext cx="936000" cy="936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33" y="5257309"/>
            <a:ext cx="720000" cy="72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64" y="5257309"/>
            <a:ext cx="720000" cy="72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836" y="5257309"/>
            <a:ext cx="720000" cy="7200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85" y="525730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353050" y="1498737"/>
            <a:ext cx="5998536" cy="2577963"/>
          </a:xfrm>
        </p:spPr>
        <p:txBody>
          <a:bodyPr/>
          <a:lstStyle/>
          <a:p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WPC026 - </a:t>
            </a:r>
            <a:r>
              <a:rPr lang="it-IT" dirty="0" err="1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API Management step by step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5353049" y="4324060"/>
            <a:ext cx="5998536" cy="809915"/>
          </a:xfrm>
        </p:spPr>
        <p:txBody>
          <a:bodyPr>
            <a:noAutofit/>
          </a:bodyPr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RICCARDO CAPPELLO</a:t>
            </a: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it-IT" sz="18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</a:t>
            </a:r>
            <a:endParaRPr lang="it-IT" sz="1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rcappello@outlook.com</a:t>
            </a:r>
          </a:p>
          <a:p>
            <a:pPr>
              <a:lnSpc>
                <a:spcPct val="150000"/>
              </a:lnSpc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Operative manager @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alten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italia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Intel Software Innovator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D9B78-F926-4228-840C-4F9D0CC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3999"/>
            <a:ext cx="1312025" cy="1312025"/>
          </a:xfrm>
          <a:prstGeom prst="rect">
            <a:avLst/>
          </a:prstGeom>
        </p:spPr>
      </p:pic>
      <p:pic>
        <p:nvPicPr>
          <p:cNvPr id="9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E8EF3BB-24BC-44F2-9F51-B6E276FB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1" y="5207786"/>
            <a:ext cx="1033069" cy="12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3">
            <a:extLst>
              <a:ext uri="{FF2B5EF4-FFF2-40B4-BE49-F238E27FC236}">
                <a16:creationId xmlns:a16="http://schemas.microsoft.com/office/drawing/2014/main" id="{7A658ABD-FF26-4F37-89F0-26941FD4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86" y="5302125"/>
            <a:ext cx="736076" cy="1159571"/>
          </a:xfrm>
          <a:prstGeom prst="rect">
            <a:avLst/>
          </a:prstGeom>
        </p:spPr>
      </p:pic>
      <p:pic>
        <p:nvPicPr>
          <p:cNvPr id="12" name="Picture 1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E97192A-6D52-429A-8A2B-5F5810EC8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329" y="3185245"/>
            <a:ext cx="951820" cy="9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6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9FE15-6386-914E-92C3-C6A388E2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832024"/>
            <a:ext cx="11369038" cy="320518"/>
          </a:xfrm>
        </p:spPr>
        <p:txBody>
          <a:bodyPr>
            <a:noAutofit/>
          </a:bodyPr>
          <a:lstStyle/>
          <a:p>
            <a:r>
              <a:rPr lang="en-US" sz="2800" dirty="0"/>
              <a:t>Digital Transformation runs on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FC1162-14C8-CE4F-A3D9-AC91D1D8D36A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10" name="Freeform 13" title="Icon of a cloud">
              <a:extLst>
                <a:ext uri="{FF2B5EF4-FFF2-40B4-BE49-F238E27FC236}">
                  <a16:creationId xmlns:a16="http://schemas.microsoft.com/office/drawing/2014/main" id="{7382A4BB-D63F-2F4F-BEB2-FC16D6A91D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381E4886-9D58-9D4C-8FF8-6B3CBA0CA8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Database_EFC7" title="Icon of a cylinder">
              <a:extLst>
                <a:ext uri="{FF2B5EF4-FFF2-40B4-BE49-F238E27FC236}">
                  <a16:creationId xmlns:a16="http://schemas.microsoft.com/office/drawing/2014/main" id="{2A32D7F8-59D2-5E46-A9E9-5B11CB65AD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binary" title="Icon of binary code, ones and zeros">
              <a:extLst>
                <a:ext uri="{FF2B5EF4-FFF2-40B4-BE49-F238E27FC236}">
                  <a16:creationId xmlns:a16="http://schemas.microsoft.com/office/drawing/2014/main" id="{28DEA15E-CE3E-CE42-9900-0A60752F06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server" title="Icon of a server tower">
              <a:extLst>
                <a:ext uri="{FF2B5EF4-FFF2-40B4-BE49-F238E27FC236}">
                  <a16:creationId xmlns:a16="http://schemas.microsoft.com/office/drawing/2014/main" id="{86B9AB8E-6A49-6E47-8A08-74F92D81C1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6D7B5A-7B5A-A74D-9855-B7FD9B82A48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4" name="Manufacturing_E99C" title="Icon of a robotic arm">
              <a:extLst>
                <a:ext uri="{FF2B5EF4-FFF2-40B4-BE49-F238E27FC236}">
                  <a16:creationId xmlns:a16="http://schemas.microsoft.com/office/drawing/2014/main" id="{C071E8B3-BBBB-F64F-9BE0-F9F130E23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money" title="Icon of a creditcard with signal lines on top">
              <a:extLst>
                <a:ext uri="{FF2B5EF4-FFF2-40B4-BE49-F238E27FC236}">
                  <a16:creationId xmlns:a16="http://schemas.microsoft.com/office/drawing/2014/main" id="{CD7FB873-E832-2E40-A374-DAE9A189AE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UniversalApp_E8CC" title="Icon of a cellphone in front of a tablet">
              <a:extLst>
                <a:ext uri="{FF2B5EF4-FFF2-40B4-BE49-F238E27FC236}">
                  <a16:creationId xmlns:a16="http://schemas.microsoft.com/office/drawing/2014/main" id="{F24C0057-A8BC-014D-A9A1-8B50E356FA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car_3" title="Icon of a car with signal lines on top">
              <a:extLst>
                <a:ext uri="{FF2B5EF4-FFF2-40B4-BE49-F238E27FC236}">
                  <a16:creationId xmlns:a16="http://schemas.microsoft.com/office/drawing/2014/main" id="{7C1DA00D-8303-944B-8E2A-FF360A9F0E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noFill/>
            <a:ln w="1905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house" title="Icon of a house">
              <a:extLst>
                <a:ext uri="{FF2B5EF4-FFF2-40B4-BE49-F238E27FC236}">
                  <a16:creationId xmlns:a16="http://schemas.microsoft.com/office/drawing/2014/main" id="{3AF59052-68E7-C248-85E8-33F16240F9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noFill/>
            <a:ln w="1905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watch" title="Icon of a smart watch">
              <a:extLst>
                <a:ext uri="{FF2B5EF4-FFF2-40B4-BE49-F238E27FC236}">
                  <a16:creationId xmlns:a16="http://schemas.microsoft.com/office/drawing/2014/main" id="{5A991CC1-9C23-3E4A-A366-F4D1CA0F08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camera_4" title="Icon of a security camera">
              <a:extLst>
                <a:ext uri="{FF2B5EF4-FFF2-40B4-BE49-F238E27FC236}">
                  <a16:creationId xmlns:a16="http://schemas.microsoft.com/office/drawing/2014/main" id="{B2AA946F-C538-B643-97C7-3A2DE26E6F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Speakers_E7F5" title="Icon of a speaker">
              <a:extLst>
                <a:ext uri="{FF2B5EF4-FFF2-40B4-BE49-F238E27FC236}">
                  <a16:creationId xmlns:a16="http://schemas.microsoft.com/office/drawing/2014/main" id="{C682B9F2-D42C-E742-B076-AE50866602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HoloLens_EC94" title="Icon of Microsoft HoloLens">
              <a:extLst>
                <a:ext uri="{FF2B5EF4-FFF2-40B4-BE49-F238E27FC236}">
                  <a16:creationId xmlns:a16="http://schemas.microsoft.com/office/drawing/2014/main" id="{958BA8C9-9AC8-1147-9604-79F27C469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Game_E7FC" title="Icon of a game controller">
              <a:extLst>
                <a:ext uri="{FF2B5EF4-FFF2-40B4-BE49-F238E27FC236}">
                  <a16:creationId xmlns:a16="http://schemas.microsoft.com/office/drawing/2014/main" id="{41534233-01D1-8B47-9438-95F7B9C8DF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B8BA1C80-C0D0-3342-9958-EE7224E8B8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ShoppingCart_E7BF" title="Icon of a shopping cart">
              <a:extLst>
                <a:ext uri="{FF2B5EF4-FFF2-40B4-BE49-F238E27FC236}">
                  <a16:creationId xmlns:a16="http://schemas.microsoft.com/office/drawing/2014/main" id="{2E6C1DBD-3A62-3D4A-96DF-28BD9864C4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AED406D-1555-FF4D-BE74-B43B90C03E94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DEED-1341-2941-BCA9-5291E056501C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F38BD8-2D49-704B-B4C1-AB5521C9E6CF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DC5987-E740-524C-BFDB-90AACD34E552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35" name="Right Brace 34">
                <a:extLst>
                  <a:ext uri="{FF2B5EF4-FFF2-40B4-BE49-F238E27FC236}">
                    <a16:creationId xmlns:a16="http://schemas.microsoft.com/office/drawing/2014/main" id="{66D3EEAA-CB38-634C-9635-7FEBB675E372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noFill/>
              <a:ln w="15875">
                <a:solidFill>
                  <a:srgbClr val="00B05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19">
                <a:extLst>
                  <a:ext uri="{FF2B5EF4-FFF2-40B4-BE49-F238E27FC236}">
                    <a16:creationId xmlns:a16="http://schemas.microsoft.com/office/drawing/2014/main" id="{2CA26428-4161-9D48-A726-331F0492026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noFill/>
              <a:ln w="15875">
                <a:solidFill>
                  <a:srgbClr val="00B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50E627BE-91E4-9940-A44F-5018BB596413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3699E638-85B9-D24D-BD86-43DA2A0C8B8F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D56F29-8F1D-A34F-A5EE-85EAB8382799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rgbClr val="E6E6E6"/>
            </a:solidFill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F6141AC-353E-8E48-AB70-044665099E0D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CC3553-B699-D84A-8F99-5F288F99447B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34" name="Processing_E9F5" title="Icon of two interlocked gears">
                <a:extLst>
                  <a:ext uri="{FF2B5EF4-FFF2-40B4-BE49-F238E27FC236}">
                    <a16:creationId xmlns:a16="http://schemas.microsoft.com/office/drawing/2014/main" id="{C95BFE97-151F-8849-97DF-C9B2FD7A74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noFill/>
              <a:ln w="19050" cap="flat">
                <a:solidFill>
                  <a:srgbClr val="00B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0E1E9B7-2592-A44A-AB59-D7F552840F4A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1206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A0E5D66-CC69-AB45-BC0D-DAFD2EC7D296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A9A6F4A-1EBE-6840-9ABD-58FCB17603A2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95" name="Right Brace 94">
                <a:extLst>
                  <a:ext uri="{FF2B5EF4-FFF2-40B4-BE49-F238E27FC236}">
                    <a16:creationId xmlns:a16="http://schemas.microsoft.com/office/drawing/2014/main" id="{EF48C693-D7BD-304E-9E6B-3927EC1B034F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noFill/>
              <a:ln w="15875">
                <a:solidFill>
                  <a:srgbClr val="00B05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6" name="Rectangle 19">
                <a:extLst>
                  <a:ext uri="{FF2B5EF4-FFF2-40B4-BE49-F238E27FC236}">
                    <a16:creationId xmlns:a16="http://schemas.microsoft.com/office/drawing/2014/main" id="{33EF7C9E-1A6D-E946-AA2E-535D45E2B5B6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noFill/>
              <a:ln w="15875">
                <a:solidFill>
                  <a:srgbClr val="00B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9EBE8F49-F6A3-0E4D-B907-42115321BCA7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Rectangle 19">
              <a:extLst>
                <a:ext uri="{FF2B5EF4-FFF2-40B4-BE49-F238E27FC236}">
                  <a16:creationId xmlns:a16="http://schemas.microsoft.com/office/drawing/2014/main" id="{06666822-DEA5-CD4D-AD53-D263603416D8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3D2089-B955-A34D-8661-E94D7A6D0A7E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rgbClr val="E6E6E6"/>
            </a:solidFill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B6595F9-5BE3-CB49-B494-85290ABE77E0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599C62-DE9E-9E4D-B587-30329C5C8DA8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94" name="Processing_E9F5" title="Icon of two interlocked gears">
                <a:extLst>
                  <a:ext uri="{FF2B5EF4-FFF2-40B4-BE49-F238E27FC236}">
                    <a16:creationId xmlns:a16="http://schemas.microsoft.com/office/drawing/2014/main" id="{AE6C996B-D76F-E14B-9479-A602A029CA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noFill/>
              <a:ln w="19050" cap="flat">
                <a:solidFill>
                  <a:srgbClr val="00B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309FE15-6386-914E-92C3-C6A388E2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832023"/>
            <a:ext cx="11369038" cy="261535"/>
          </a:xfrm>
        </p:spPr>
        <p:txBody>
          <a:bodyPr>
            <a:noAutofit/>
          </a:bodyPr>
          <a:lstStyle/>
          <a:p>
            <a:r>
              <a:rPr lang="en-US" sz="2800" dirty="0"/>
              <a:t>API management solves API-related challenges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FC1162-14C8-CE4F-A3D9-AC91D1D8D36A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0" name="Freeform 13" title="Icon of a cloud">
              <a:extLst>
                <a:ext uri="{FF2B5EF4-FFF2-40B4-BE49-F238E27FC236}">
                  <a16:creationId xmlns:a16="http://schemas.microsoft.com/office/drawing/2014/main" id="{7382A4BB-D63F-2F4F-BEB2-FC16D6A91D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381E4886-9D58-9D4C-8FF8-6B3CBA0CA8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Database_EFC7" title="Icon of a cylinder">
              <a:extLst>
                <a:ext uri="{FF2B5EF4-FFF2-40B4-BE49-F238E27FC236}">
                  <a16:creationId xmlns:a16="http://schemas.microsoft.com/office/drawing/2014/main" id="{2A32D7F8-59D2-5E46-A9E9-5B11CB65AD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binary" title="Icon of binary code, ones and zeros">
              <a:extLst>
                <a:ext uri="{FF2B5EF4-FFF2-40B4-BE49-F238E27FC236}">
                  <a16:creationId xmlns:a16="http://schemas.microsoft.com/office/drawing/2014/main" id="{28DEA15E-CE3E-CE42-9900-0A60752F06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server" title="Icon of a server tower">
              <a:extLst>
                <a:ext uri="{FF2B5EF4-FFF2-40B4-BE49-F238E27FC236}">
                  <a16:creationId xmlns:a16="http://schemas.microsoft.com/office/drawing/2014/main" id="{86B9AB8E-6A49-6E47-8A08-74F92D81C1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6D7B5A-7B5A-A74D-9855-B7FD9B82A48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4" name="Manufacturing_E99C" title="Icon of a robotic arm">
              <a:extLst>
                <a:ext uri="{FF2B5EF4-FFF2-40B4-BE49-F238E27FC236}">
                  <a16:creationId xmlns:a16="http://schemas.microsoft.com/office/drawing/2014/main" id="{C071E8B3-BBBB-F64F-9BE0-F9F130E23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money" title="Icon of a creditcard with signal lines on top">
              <a:extLst>
                <a:ext uri="{FF2B5EF4-FFF2-40B4-BE49-F238E27FC236}">
                  <a16:creationId xmlns:a16="http://schemas.microsoft.com/office/drawing/2014/main" id="{CD7FB873-E832-2E40-A374-DAE9A189AE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UniversalApp_E8CC" title="Icon of a cellphone in front of a tablet">
              <a:extLst>
                <a:ext uri="{FF2B5EF4-FFF2-40B4-BE49-F238E27FC236}">
                  <a16:creationId xmlns:a16="http://schemas.microsoft.com/office/drawing/2014/main" id="{F24C0057-A8BC-014D-A9A1-8B50E356FA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car_3" title="Icon of a car with signal lines on top">
              <a:extLst>
                <a:ext uri="{FF2B5EF4-FFF2-40B4-BE49-F238E27FC236}">
                  <a16:creationId xmlns:a16="http://schemas.microsoft.com/office/drawing/2014/main" id="{7C1DA00D-8303-944B-8E2A-FF360A9F0E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noFill/>
            <a:ln w="1905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house" title="Icon of a house">
              <a:extLst>
                <a:ext uri="{FF2B5EF4-FFF2-40B4-BE49-F238E27FC236}">
                  <a16:creationId xmlns:a16="http://schemas.microsoft.com/office/drawing/2014/main" id="{3AF59052-68E7-C248-85E8-33F16240F9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noFill/>
            <a:ln w="19050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watch" title="Icon of a smart watch">
              <a:extLst>
                <a:ext uri="{FF2B5EF4-FFF2-40B4-BE49-F238E27FC236}">
                  <a16:creationId xmlns:a16="http://schemas.microsoft.com/office/drawing/2014/main" id="{5A991CC1-9C23-3E4A-A366-F4D1CA0F08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camera_4" title="Icon of a security camera">
              <a:extLst>
                <a:ext uri="{FF2B5EF4-FFF2-40B4-BE49-F238E27FC236}">
                  <a16:creationId xmlns:a16="http://schemas.microsoft.com/office/drawing/2014/main" id="{B2AA946F-C538-B643-97C7-3A2DE26E6F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Speakers_E7F5" title="Icon of a speaker">
              <a:extLst>
                <a:ext uri="{FF2B5EF4-FFF2-40B4-BE49-F238E27FC236}">
                  <a16:creationId xmlns:a16="http://schemas.microsoft.com/office/drawing/2014/main" id="{C682B9F2-D42C-E742-B076-AE50866602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HoloLens_EC94" title="Icon of Microsoft HoloLens">
              <a:extLst>
                <a:ext uri="{FF2B5EF4-FFF2-40B4-BE49-F238E27FC236}">
                  <a16:creationId xmlns:a16="http://schemas.microsoft.com/office/drawing/2014/main" id="{958BA8C9-9AC8-1147-9604-79F27C469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Game_E7FC" title="Icon of a game controller">
              <a:extLst>
                <a:ext uri="{FF2B5EF4-FFF2-40B4-BE49-F238E27FC236}">
                  <a16:creationId xmlns:a16="http://schemas.microsoft.com/office/drawing/2014/main" id="{41534233-01D1-8B47-9438-95F7B9C8DF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B8BA1C80-C0D0-3342-9958-EE7224E8B8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ShoppingCart_E7BF" title="Icon of a shopping cart">
              <a:extLst>
                <a:ext uri="{FF2B5EF4-FFF2-40B4-BE49-F238E27FC236}">
                  <a16:creationId xmlns:a16="http://schemas.microsoft.com/office/drawing/2014/main" id="{2E6C1DBD-3A62-3D4A-96DF-28BD9864C4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AED406D-1555-FF4D-BE74-B43B90C03E94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BE6C9F-E70E-6846-80F2-C6697E375502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0A6928-D56F-1D4E-BFAE-6BF69694828F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4" name="people_7" title="Icon of two people">
              <a:extLst>
                <a:ext uri="{FF2B5EF4-FFF2-40B4-BE49-F238E27FC236}">
                  <a16:creationId xmlns:a16="http://schemas.microsoft.com/office/drawing/2014/main" id="{3AA0AE67-8F7A-F145-B62B-CA747980B8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E720C-B053-534A-B985-3E58B3B160A6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AE385C-27EE-6048-8456-B61244449F84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37" name="speech_2" title="Icon of a chat bubble">
              <a:extLst>
                <a:ext uri="{FF2B5EF4-FFF2-40B4-BE49-F238E27FC236}">
                  <a16:creationId xmlns:a16="http://schemas.microsoft.com/office/drawing/2014/main" id="{07769F1A-8626-844A-A913-B55D8FEA4A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BCFDD8-F4CB-044A-8ECE-2C700FC9528A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7A12AF-98A3-274E-A63F-46138DAC216C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2" name="people_7" title="Icon of two people">
              <a:extLst>
                <a:ext uri="{FF2B5EF4-FFF2-40B4-BE49-F238E27FC236}">
                  <a16:creationId xmlns:a16="http://schemas.microsoft.com/office/drawing/2014/main" id="{F0BEDEAF-2605-1348-8F13-0E9D8C6BA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C7863-B2A3-DE49-A93B-0928347534C5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F88277-75EB-7E4D-88DC-01E4593BF7A9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speech_2" title="Icon of a chat bubble">
              <a:extLst>
                <a:ext uri="{FF2B5EF4-FFF2-40B4-BE49-F238E27FC236}">
                  <a16:creationId xmlns:a16="http://schemas.microsoft.com/office/drawing/2014/main" id="{D7856260-B387-5F46-BC6B-AF0B564E5D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8B430695-5C3A-E94F-91F7-87479A04BBEC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518D00E5-4808-9941-8E67-D5A08368A21A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EBE2F24E-2BA7-3340-84A7-596A9BD86F76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BABE10EF-9012-6841-B273-370C561312AE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199A64-9282-9E47-8443-45B22723BCE0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2063610" y="2424140"/>
            <a:chExt cx="8230316" cy="297837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F8BBB7A-E220-A84C-9FA7-F34BEEFCD1C3}"/>
                </a:ext>
              </a:extLst>
            </p:cNvPr>
            <p:cNvGrpSpPr/>
            <p:nvPr/>
          </p:nvGrpSpPr>
          <p:grpSpPr>
            <a:xfrm>
              <a:off x="2063610" y="2424140"/>
              <a:ext cx="8230316" cy="2978370"/>
              <a:chOff x="1886186" y="2539750"/>
              <a:chExt cx="8230316" cy="297837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279F7A0-4DEE-8244-B194-AA81F2CA3F83}"/>
                  </a:ext>
                </a:extLst>
              </p:cNvPr>
              <p:cNvSpPr/>
              <p:nvPr/>
            </p:nvSpPr>
            <p:spPr bwMode="auto">
              <a:xfrm>
                <a:off x="1886186" y="2908092"/>
                <a:ext cx="8226805" cy="2610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072C71E0-D78C-4B43-9356-61D053676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3987" y="2539750"/>
                <a:ext cx="582515" cy="582515"/>
              </a:xfrm>
              <a:prstGeom prst="rect">
                <a:avLst/>
              </a:prstGeom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2F92670-C463-2C44-9ED9-0BFD622732AB}"/>
                </a:ext>
              </a:extLst>
            </p:cNvPr>
            <p:cNvSpPr/>
            <p:nvPr/>
          </p:nvSpPr>
          <p:spPr bwMode="auto">
            <a:xfrm>
              <a:off x="2312848" y="3038086"/>
              <a:ext cx="2479040" cy="209296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5475CF2-BBC2-1142-8729-7D3AD2DA3B68}"/>
                </a:ext>
              </a:extLst>
            </p:cNvPr>
            <p:cNvSpPr/>
            <p:nvPr/>
          </p:nvSpPr>
          <p:spPr bwMode="auto">
            <a:xfrm>
              <a:off x="4944288" y="3038086"/>
              <a:ext cx="2479040" cy="2092960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F199EC-EB1E-F145-BAAE-F170C56D2E18}"/>
                </a:ext>
              </a:extLst>
            </p:cNvPr>
            <p:cNvSpPr/>
            <p:nvPr/>
          </p:nvSpPr>
          <p:spPr bwMode="auto">
            <a:xfrm>
              <a:off x="7575728" y="3038086"/>
              <a:ext cx="2479040" cy="2092960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143F2-C3C7-0541-8B80-A95FAA665D3E}"/>
                </a:ext>
              </a:extLst>
            </p:cNvPr>
            <p:cNvSpPr txBox="1"/>
            <p:nvPr/>
          </p:nvSpPr>
          <p:spPr>
            <a:xfrm>
              <a:off x="2590306" y="3270522"/>
              <a:ext cx="1959023" cy="75941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Consume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BD16B0-AB2F-CC4C-B92C-8BA22489375A}"/>
                </a:ext>
              </a:extLst>
            </p:cNvPr>
            <p:cNvSpPr txBox="1"/>
            <p:nvPr/>
          </p:nvSpPr>
          <p:spPr>
            <a:xfrm>
              <a:off x="8015894" y="3264263"/>
              <a:ext cx="1586695" cy="75941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Publish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235C9CF-7DD0-6B44-9610-B2FF5711FCD4}"/>
                </a:ext>
              </a:extLst>
            </p:cNvPr>
            <p:cNvSpPr txBox="1"/>
            <p:nvPr/>
          </p:nvSpPr>
          <p:spPr>
            <a:xfrm>
              <a:off x="5390201" y="3263799"/>
              <a:ext cx="1750557" cy="75941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Mediate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A25C0E-31CF-5947-B61A-ADC9131BE930}"/>
                </a:ext>
              </a:extLst>
            </p:cNvPr>
            <p:cNvSpPr txBox="1"/>
            <p:nvPr/>
          </p:nvSpPr>
          <p:spPr>
            <a:xfrm flipH="1">
              <a:off x="8053248" y="4129139"/>
              <a:ext cx="1615440" cy="59189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Azure portal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0F1778-732C-024B-9DBE-55A574D94FE9}"/>
                </a:ext>
              </a:extLst>
            </p:cNvPr>
            <p:cNvSpPr txBox="1"/>
            <p:nvPr/>
          </p:nvSpPr>
          <p:spPr>
            <a:xfrm flipH="1">
              <a:off x="5585551" y="4129139"/>
              <a:ext cx="1322046" cy="59189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Gateway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A9F361-C656-A84B-AF73-AF4BEDDA694B}"/>
                </a:ext>
              </a:extLst>
            </p:cNvPr>
            <p:cNvSpPr txBox="1"/>
            <p:nvPr/>
          </p:nvSpPr>
          <p:spPr>
            <a:xfrm flipH="1">
              <a:off x="2551609" y="4129139"/>
              <a:ext cx="2001519" cy="59189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Developer portal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C9EE833-F80E-134D-A6BB-35D838E9B5EB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11233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8C7FF-0755-446E-B0C0-1507BEB6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A7A9CC-1695-4F3B-A911-0F9370CB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4800" dirty="0"/>
              <a:t>API Management basic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5532C8-7570-46B9-9052-02E94810D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E76A-1D0D-E14B-BEA8-22901AA5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just scratched the surface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36459-7522-4049-82AC-F2D5CE86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076450"/>
            <a:ext cx="11369038" cy="436273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40 policies - security, transformations, traffic management, extensibility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API publishing with products, users and groups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VNET support for external and internal use cases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Multi-region deployment topologies for high-availability and performance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Azure Monitor metrics, logs and alerts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Analytics and Power BI template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Azure AD and Azure AD B2C integration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Developer portal customization</a:t>
            </a:r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SOAP and SOAP2REST</a:t>
            </a:r>
            <a:endParaRPr lang="en-US" sz="2400" dirty="0"/>
          </a:p>
          <a:p>
            <a:pPr marL="0" indent="0">
              <a:spcBef>
                <a:spcPts val="650"/>
              </a:spcBef>
              <a:buNone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19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C6E0-C086-854B-9BFA-111D8F0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features and 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2DAC-A59F-B145-B943-88058B64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Azure Application Insights integration</a:t>
            </a:r>
          </a:p>
          <a:p>
            <a:pPr marL="201168" lvl="1" indent="0">
              <a:buNone/>
            </a:pPr>
            <a:r>
              <a:rPr lang="en-US" sz="1800" dirty="0"/>
              <a:t>Flexible request/response tracing</a:t>
            </a:r>
          </a:p>
          <a:p>
            <a:pPr marL="201168" lvl="1" indent="0">
              <a:buNone/>
            </a:pPr>
            <a:r>
              <a:rPr lang="en-US" sz="1800" dirty="0"/>
              <a:t>Rich query for troubleshooting</a:t>
            </a:r>
          </a:p>
          <a:p>
            <a:pPr marL="201168" lvl="1" indent="0">
              <a:buNone/>
            </a:pPr>
            <a:r>
              <a:rPr lang="en-US" sz="1800" dirty="0"/>
              <a:t>Real-time reporting</a:t>
            </a:r>
          </a:p>
          <a:p>
            <a:pPr marL="0" indent="0">
              <a:buNone/>
            </a:pPr>
            <a:r>
              <a:rPr lang="en-US" sz="3100" dirty="0"/>
              <a:t>Azure Monitor integration</a:t>
            </a:r>
          </a:p>
          <a:p>
            <a:pPr marL="201168" lvl="1" indent="0">
              <a:buNone/>
            </a:pPr>
            <a:r>
              <a:rPr lang="en-US" sz="1800" dirty="0"/>
              <a:t>Fine-grained control over data elements emitted to diagnostics logs</a:t>
            </a:r>
            <a:endParaRPr lang="en-US" sz="700" dirty="0"/>
          </a:p>
          <a:p>
            <a:pPr marL="0" indent="0">
              <a:buNone/>
            </a:pPr>
            <a:r>
              <a:rPr lang="en-US" sz="3100" dirty="0"/>
              <a:t>Entity tags in the admin and developer portals</a:t>
            </a:r>
          </a:p>
          <a:p>
            <a:pPr marL="201168" lvl="1" indent="0">
              <a:buNone/>
            </a:pPr>
            <a:r>
              <a:rPr lang="en-US" sz="1800" dirty="0"/>
              <a:t>Filter, search, group operations, APIs and products</a:t>
            </a:r>
            <a:endParaRPr lang="en-US" sz="700" dirty="0"/>
          </a:p>
          <a:p>
            <a:pPr marL="0" indent="0">
              <a:buNone/>
            </a:pPr>
            <a:r>
              <a:rPr lang="en-US" sz="2800" dirty="0"/>
              <a:t>Capacity metric and auto scale</a:t>
            </a:r>
          </a:p>
          <a:p>
            <a:pPr marL="0" indent="0">
              <a:buNone/>
            </a:pPr>
            <a:r>
              <a:rPr lang="en-US" sz="2800" dirty="0"/>
              <a:t>Azure Key Vault integration</a:t>
            </a:r>
          </a:p>
          <a:p>
            <a:pPr marL="0" indent="0">
              <a:buNone/>
            </a:pPr>
            <a:r>
              <a:rPr lang="en-US" sz="2800" dirty="0"/>
              <a:t>Versions and revisions GA</a:t>
            </a:r>
          </a:p>
          <a:p>
            <a:pPr marL="201168" lvl="1" indent="0">
              <a:buNone/>
            </a:pPr>
            <a:r>
              <a:rPr lang="en-US" sz="1800" dirty="0"/>
              <a:t>Introduce non-breaking and breaking changes to APIs</a:t>
            </a:r>
          </a:p>
        </p:txBody>
      </p:sp>
    </p:spTree>
    <p:extLst>
      <p:ext uri="{BB962C8B-B14F-4D97-AF65-F5344CB8AC3E}">
        <p14:creationId xmlns:p14="http://schemas.microsoft.com/office/powerpoint/2010/main" val="7061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8C7FF-0755-446E-B0C0-1507BEB6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A7A9CC-1695-4F3B-A911-0F9370CB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4800" dirty="0"/>
              <a:t>API Management, an example scenario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5532C8-7570-46B9-9052-02E94810D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4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63F996-6672-4022-BEDA-B541631C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1E0461-CCD7-48E7-92C9-E8820D5F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AFB74D-AEDD-4789-A9F5-A6C00C54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55345"/>
            <a:ext cx="9745980" cy="57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8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C00000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C2018_POT.potx" id="{2C9CC38B-EA45-4A66-872E-D9ADDDB6515F}" vid="{D1237A66-3DFE-4D67-B5D1-15AF9642DFE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8DEDE383255E4AA66FFDC701137021" ma:contentTypeVersion="0" ma:contentTypeDescription="Creare un nuovo documento." ma:contentTypeScope="" ma:versionID="100e62c903dfa4803cfefe418482b8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3355e3288c26c8965ba92feaee3b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30DCB-1464-4802-B717-6022815C6A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EDF984-A5FA-48C1-924A-A2BE1818E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F64EE6-50BC-48AD-B06C-2B8602530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1406</TotalTime>
  <Words>467</Words>
  <Application>Microsoft Office PowerPoint</Application>
  <PresentationFormat>Widescreen</PresentationFormat>
  <Paragraphs>137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Segoe UI Semilight</vt:lpstr>
      <vt:lpstr>Segoe UI Symbol</vt:lpstr>
      <vt:lpstr>Retrospettivo</vt:lpstr>
      <vt:lpstr>PowerPoint Presentation</vt:lpstr>
      <vt:lpstr>WPC026 - Azure API Management step by step</vt:lpstr>
      <vt:lpstr>Digital Transformation runs on APIs</vt:lpstr>
      <vt:lpstr>API management solves API-related challenges</vt:lpstr>
      <vt:lpstr>DEMO</vt:lpstr>
      <vt:lpstr>We just scratched the surface</vt:lpstr>
      <vt:lpstr>Recent features and announcements</vt:lpstr>
      <vt:lpstr>DEMO</vt:lpstr>
      <vt:lpstr>PowerPoint Presentation</vt:lpstr>
      <vt:lpstr>NEW API Management tier – “Consumption”</vt:lpstr>
      <vt:lpstr>Stay in touch</vt:lpstr>
      <vt:lpstr>Q&amp;A     WPC026</vt:lpstr>
      <vt:lpstr>WPC026 - Azure API Management step by step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CAPPELLO</dc:creator>
  <cp:lastModifiedBy>Riccardo CAPPELLO</cp:lastModifiedBy>
  <cp:revision>13</cp:revision>
  <dcterms:created xsi:type="dcterms:W3CDTF">2018-11-13T17:28:30Z</dcterms:created>
  <dcterms:modified xsi:type="dcterms:W3CDTF">2018-11-27T22:36:46Z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0x010100008DEDE383255E4AA66FFDC701137021</vt:lpwstr>
  </property>
</Properties>
</file>