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18"/>
  </p:notesMasterIdLst>
  <p:handoutMasterIdLst>
    <p:handoutMasterId r:id="rId19"/>
  </p:handoutMasterIdLst>
  <p:sldIdLst>
    <p:sldId id="3763" r:id="rId5"/>
    <p:sldId id="263" r:id="rId6"/>
    <p:sldId id="3320" r:id="rId7"/>
    <p:sldId id="1569" r:id="rId8"/>
    <p:sldId id="1737" r:id="rId9"/>
    <p:sldId id="1562" r:id="rId10"/>
    <p:sldId id="3355" r:id="rId11"/>
    <p:sldId id="1572" r:id="rId12"/>
    <p:sldId id="3765" r:id="rId13"/>
    <p:sldId id="3348" r:id="rId14"/>
    <p:sldId id="1589" r:id="rId15"/>
    <p:sldId id="3766" r:id="rId16"/>
    <p:sldId id="259"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0260D5-981D-45E0-B1A0-4847B6E1C8B6}">
          <p14:sldIdLst>
            <p14:sldId id="3763"/>
            <p14:sldId id="263"/>
            <p14:sldId id="3320"/>
            <p14:sldId id="1569"/>
            <p14:sldId id="1737"/>
            <p14:sldId id="1562"/>
            <p14:sldId id="3355"/>
            <p14:sldId id="1572"/>
            <p14:sldId id="3765"/>
            <p14:sldId id="3348"/>
            <p14:sldId id="1589"/>
            <p14:sldId id="3766"/>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9A"/>
    <a:srgbClr val="FFFFFF"/>
    <a:srgbClr val="FFDBCB"/>
    <a:srgbClr val="362213"/>
    <a:srgbClr val="E6E6E6"/>
    <a:srgbClr val="107C10"/>
    <a:srgbClr val="BCCBEC"/>
    <a:srgbClr val="00188F"/>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6C70B4-8BA9-4FD2-A677-B6AAB5C489C4}" v="70" dt="2019-04-27T07:34:53.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56" y="116"/>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Cappello" userId="97d54fbffe06a6e0" providerId="LiveId" clId="{AC6C70B4-8BA9-4FD2-A677-B6AAB5C489C4}"/>
    <pc:docChg chg="undo addSld delSld modSld sldOrd modSection">
      <pc:chgData name="Riccardo Cappello" userId="97d54fbffe06a6e0" providerId="LiveId" clId="{AC6C70B4-8BA9-4FD2-A677-B6AAB5C489C4}" dt="2019-04-27T07:34:53.147" v="186"/>
      <pc:docMkLst>
        <pc:docMk/>
      </pc:docMkLst>
      <pc:sldChg chg="modTransition">
        <pc:chgData name="Riccardo Cappello" userId="97d54fbffe06a6e0" providerId="LiveId" clId="{AC6C70B4-8BA9-4FD2-A677-B6AAB5C489C4}" dt="2019-04-27T07:34:53.147" v="186"/>
        <pc:sldMkLst>
          <pc:docMk/>
          <pc:sldMk cId="1014748323" sldId="259"/>
        </pc:sldMkLst>
      </pc:sldChg>
      <pc:sldChg chg="ord modTransition">
        <pc:chgData name="Riccardo Cappello" userId="97d54fbffe06a6e0" providerId="LiveId" clId="{AC6C70B4-8BA9-4FD2-A677-B6AAB5C489C4}" dt="2019-04-27T07:34:19.567" v="184"/>
        <pc:sldMkLst>
          <pc:docMk/>
          <pc:sldMk cId="2626135586" sldId="263"/>
        </pc:sldMkLst>
      </pc:sldChg>
      <pc:sldChg chg="addSp modSp add">
        <pc:chgData name="Riccardo Cappello" userId="97d54fbffe06a6e0" providerId="LiveId" clId="{AC6C70B4-8BA9-4FD2-A677-B6AAB5C489C4}" dt="2019-04-24T20:15:48.837" v="61" actId="14100"/>
        <pc:sldMkLst>
          <pc:docMk/>
          <pc:sldMk cId="500160506" sldId="1562"/>
        </pc:sldMkLst>
        <pc:spChg chg="mod ord">
          <ac:chgData name="Riccardo Cappello" userId="97d54fbffe06a6e0" providerId="LiveId" clId="{AC6C70B4-8BA9-4FD2-A677-B6AAB5C489C4}" dt="2019-04-24T20:15:39.229" v="58" actId="1076"/>
          <ac:spMkLst>
            <pc:docMk/>
            <pc:sldMk cId="500160506" sldId="1562"/>
            <ac:spMk id="4" creationId="{05B1F4FD-2A3D-4260-8BDF-F1966311F10A}"/>
          </ac:spMkLst>
        </pc:spChg>
        <pc:picChg chg="add mod">
          <ac:chgData name="Riccardo Cappello" userId="97d54fbffe06a6e0" providerId="LiveId" clId="{AC6C70B4-8BA9-4FD2-A677-B6AAB5C489C4}" dt="2019-04-24T20:15:48.837" v="61" actId="14100"/>
          <ac:picMkLst>
            <pc:docMk/>
            <pc:sldMk cId="500160506" sldId="1562"/>
            <ac:picMk id="5" creationId="{4C970B7D-238D-45FF-8140-1B2A10278A33}"/>
          </ac:picMkLst>
        </pc:picChg>
      </pc:sldChg>
      <pc:sldChg chg="add">
        <pc:chgData name="Riccardo Cappello" userId="97d54fbffe06a6e0" providerId="LiveId" clId="{AC6C70B4-8BA9-4FD2-A677-B6AAB5C489C4}" dt="2019-04-24T19:15:46.119" v="2"/>
        <pc:sldMkLst>
          <pc:docMk/>
          <pc:sldMk cId="3158283988" sldId="1569"/>
        </pc:sldMkLst>
      </pc:sldChg>
      <pc:sldChg chg="addSp modSp add">
        <pc:chgData name="Riccardo Cappello" userId="97d54fbffe06a6e0" providerId="LiveId" clId="{AC6C70B4-8BA9-4FD2-A677-B6AAB5C489C4}" dt="2019-04-24T20:20:54.955" v="98" actId="1076"/>
        <pc:sldMkLst>
          <pc:docMk/>
          <pc:sldMk cId="2166713236" sldId="1572"/>
        </pc:sldMkLst>
        <pc:spChg chg="mod">
          <ac:chgData name="Riccardo Cappello" userId="97d54fbffe06a6e0" providerId="LiveId" clId="{AC6C70B4-8BA9-4FD2-A677-B6AAB5C489C4}" dt="2019-04-24T20:16:55.104" v="68" actId="20577"/>
          <ac:spMkLst>
            <pc:docMk/>
            <pc:sldMk cId="2166713236" sldId="1572"/>
            <ac:spMk id="2" creationId="{00000000-0000-0000-0000-000000000000}"/>
          </ac:spMkLst>
        </pc:spChg>
        <pc:spChg chg="add mod">
          <ac:chgData name="Riccardo Cappello" userId="97d54fbffe06a6e0" providerId="LiveId" clId="{AC6C70B4-8BA9-4FD2-A677-B6AAB5C489C4}" dt="2019-04-24T20:20:22.222" v="91" actId="1036"/>
          <ac:spMkLst>
            <pc:docMk/>
            <pc:sldMk cId="2166713236" sldId="1572"/>
            <ac:spMk id="3" creationId="{3ADB01EE-8193-4EA1-87DC-9A4188B72624}"/>
          </ac:spMkLst>
        </pc:spChg>
        <pc:spChg chg="add mod">
          <ac:chgData name="Riccardo Cappello" userId="97d54fbffe06a6e0" providerId="LiveId" clId="{AC6C70B4-8BA9-4FD2-A677-B6AAB5C489C4}" dt="2019-04-24T20:20:34.195" v="93" actId="1076"/>
          <ac:spMkLst>
            <pc:docMk/>
            <pc:sldMk cId="2166713236" sldId="1572"/>
            <ac:spMk id="4" creationId="{490C7071-FA5B-4BDE-B374-34DDD5D6E934}"/>
          </ac:spMkLst>
        </pc:spChg>
        <pc:spChg chg="add mod">
          <ac:chgData name="Riccardo Cappello" userId="97d54fbffe06a6e0" providerId="LiveId" clId="{AC6C70B4-8BA9-4FD2-A677-B6AAB5C489C4}" dt="2019-04-24T20:20:54.955" v="98" actId="1076"/>
          <ac:spMkLst>
            <pc:docMk/>
            <pc:sldMk cId="2166713236" sldId="1572"/>
            <ac:spMk id="5" creationId="{AF574E42-595A-44B1-BA14-8DBAAE8AED15}"/>
          </ac:spMkLst>
        </pc:spChg>
        <pc:spChg chg="mod">
          <ac:chgData name="Riccardo Cappello" userId="97d54fbffe06a6e0" providerId="LiveId" clId="{AC6C70B4-8BA9-4FD2-A677-B6AAB5C489C4}" dt="2019-04-24T20:20:18.583" v="79" actId="1035"/>
          <ac:spMkLst>
            <pc:docMk/>
            <pc:sldMk cId="2166713236" sldId="1572"/>
            <ac:spMk id="12" creationId="{D4E4B754-F5B8-4043-B0E4-5D80548D305C}"/>
          </ac:spMkLst>
        </pc:spChg>
      </pc:sldChg>
      <pc:sldChg chg="modSp add">
        <pc:chgData name="Riccardo Cappello" userId="97d54fbffe06a6e0" providerId="LiveId" clId="{AC6C70B4-8BA9-4FD2-A677-B6AAB5C489C4}" dt="2019-04-24T20:30:17.310" v="164" actId="403"/>
        <pc:sldMkLst>
          <pc:docMk/>
          <pc:sldMk cId="3533758016" sldId="1589"/>
        </pc:sldMkLst>
        <pc:spChg chg="mod">
          <ac:chgData name="Riccardo Cappello" userId="97d54fbffe06a6e0" providerId="LiveId" clId="{AC6C70B4-8BA9-4FD2-A677-B6AAB5C489C4}" dt="2019-04-24T20:30:17.310" v="164" actId="403"/>
          <ac:spMkLst>
            <pc:docMk/>
            <pc:sldMk cId="3533758016" sldId="1589"/>
            <ac:spMk id="6" creationId="{EB82A02A-C24E-46BF-BA34-FF5B55700DB4}"/>
          </ac:spMkLst>
        </pc:spChg>
      </pc:sldChg>
      <pc:sldChg chg="add">
        <pc:chgData name="Riccardo Cappello" userId="97d54fbffe06a6e0" providerId="LiveId" clId="{AC6C70B4-8BA9-4FD2-A677-B6AAB5C489C4}" dt="2019-04-24T20:13:35.570" v="41"/>
        <pc:sldMkLst>
          <pc:docMk/>
          <pc:sldMk cId="2669417206" sldId="1737"/>
        </pc:sldMkLst>
      </pc:sldChg>
      <pc:sldChg chg="modSp add modTransition">
        <pc:chgData name="Riccardo Cappello" userId="97d54fbffe06a6e0" providerId="LiveId" clId="{AC6C70B4-8BA9-4FD2-A677-B6AAB5C489C4}" dt="2019-04-27T07:34:28.443" v="185"/>
        <pc:sldMkLst>
          <pc:docMk/>
          <pc:sldMk cId="1947907888" sldId="3320"/>
        </pc:sldMkLst>
        <pc:spChg chg="mod">
          <ac:chgData name="Riccardo Cappello" userId="97d54fbffe06a6e0" providerId="LiveId" clId="{AC6C70B4-8BA9-4FD2-A677-B6AAB5C489C4}" dt="2019-04-24T20:12:06.436" v="7" actId="1076"/>
          <ac:spMkLst>
            <pc:docMk/>
            <pc:sldMk cId="1947907888" sldId="3320"/>
            <ac:spMk id="2" creationId="{5BBE4CA2-8C90-4E71-8871-11D37DEE5346}"/>
          </ac:spMkLst>
        </pc:spChg>
      </pc:sldChg>
      <pc:sldChg chg="add modTransition">
        <pc:chgData name="Riccardo Cappello" userId="97d54fbffe06a6e0" providerId="LiveId" clId="{AC6C70B4-8BA9-4FD2-A677-B6AAB5C489C4}" dt="2019-04-24T20:23:20.758" v="101"/>
        <pc:sldMkLst>
          <pc:docMk/>
          <pc:sldMk cId="3374136877" sldId="3348"/>
        </pc:sldMkLst>
      </pc:sldChg>
      <pc:sldChg chg="add modTransition">
        <pc:chgData name="Riccardo Cappello" userId="97d54fbffe06a6e0" providerId="LiveId" clId="{AC6C70B4-8BA9-4FD2-A677-B6AAB5C489C4}" dt="2019-04-24T20:17:09.445" v="70"/>
        <pc:sldMkLst>
          <pc:docMk/>
          <pc:sldMk cId="4153790593" sldId="3355"/>
        </pc:sldMkLst>
      </pc:sldChg>
      <pc:sldChg chg="addSp modSp">
        <pc:chgData name="Riccardo Cappello" userId="97d54fbffe06a6e0" providerId="LiveId" clId="{AC6C70B4-8BA9-4FD2-A677-B6AAB5C489C4}" dt="2019-04-25T19:34:27.731" v="180" actId="1038"/>
        <pc:sldMkLst>
          <pc:docMk/>
          <pc:sldMk cId="302254846" sldId="3763"/>
        </pc:sldMkLst>
        <pc:spChg chg="mod">
          <ac:chgData name="Riccardo Cappello" userId="97d54fbffe06a6e0" providerId="LiveId" clId="{AC6C70B4-8BA9-4FD2-A677-B6AAB5C489C4}" dt="2019-04-24T20:32:29.672" v="166" actId="1076"/>
          <ac:spMkLst>
            <pc:docMk/>
            <pc:sldMk cId="302254846" sldId="3763"/>
            <ac:spMk id="2" creationId="{9ADB1269-551A-497E-AE71-00942BA83912}"/>
          </ac:spMkLst>
        </pc:spChg>
        <pc:spChg chg="mod">
          <ac:chgData name="Riccardo Cappello" userId="97d54fbffe06a6e0" providerId="LiveId" clId="{AC6C70B4-8BA9-4FD2-A677-B6AAB5C489C4}" dt="2019-04-24T20:32:36.510" v="167" actId="164"/>
          <ac:spMkLst>
            <pc:docMk/>
            <pc:sldMk cId="302254846" sldId="3763"/>
            <ac:spMk id="4" creationId="{6812EBF1-1460-4ACA-81D8-93285F52315B}"/>
          </ac:spMkLst>
        </pc:spChg>
        <pc:spChg chg="mod">
          <ac:chgData name="Riccardo Cappello" userId="97d54fbffe06a6e0" providerId="LiveId" clId="{AC6C70B4-8BA9-4FD2-A677-B6AAB5C489C4}" dt="2019-04-24T20:32:36.510" v="167" actId="164"/>
          <ac:spMkLst>
            <pc:docMk/>
            <pc:sldMk cId="302254846" sldId="3763"/>
            <ac:spMk id="5" creationId="{02DE3008-8F4C-425D-9338-A1562599E117}"/>
          </ac:spMkLst>
        </pc:spChg>
        <pc:spChg chg="mod">
          <ac:chgData name="Riccardo Cappello" userId="97d54fbffe06a6e0" providerId="LiveId" clId="{AC6C70B4-8BA9-4FD2-A677-B6AAB5C489C4}" dt="2019-04-24T20:32:36.510" v="167" actId="164"/>
          <ac:spMkLst>
            <pc:docMk/>
            <pc:sldMk cId="302254846" sldId="3763"/>
            <ac:spMk id="9" creationId="{EB3DA379-FFFF-45A7-8386-B4083BFD0656}"/>
          </ac:spMkLst>
        </pc:spChg>
        <pc:grpChg chg="add mod">
          <ac:chgData name="Riccardo Cappello" userId="97d54fbffe06a6e0" providerId="LiveId" clId="{AC6C70B4-8BA9-4FD2-A677-B6AAB5C489C4}" dt="2019-04-24T20:33:23" v="173" actId="1035"/>
          <ac:grpSpMkLst>
            <pc:docMk/>
            <pc:sldMk cId="302254846" sldId="3763"/>
            <ac:grpSpMk id="3" creationId="{1EC45C99-6E4A-46F3-8532-E0D0B58874F4}"/>
          </ac:grpSpMkLst>
        </pc:grpChg>
        <pc:picChg chg="mod">
          <ac:chgData name="Riccardo Cappello" userId="97d54fbffe06a6e0" providerId="LiveId" clId="{AC6C70B4-8BA9-4FD2-A677-B6AAB5C489C4}" dt="2019-04-24T20:32:36.510" v="167" actId="164"/>
          <ac:picMkLst>
            <pc:docMk/>
            <pc:sldMk cId="302254846" sldId="3763"/>
            <ac:picMk id="6" creationId="{5EDE67AD-4A84-491C-B703-0148239E8E43}"/>
          </ac:picMkLst>
        </pc:picChg>
        <pc:picChg chg="mod">
          <ac:chgData name="Riccardo Cappello" userId="97d54fbffe06a6e0" providerId="LiveId" clId="{AC6C70B4-8BA9-4FD2-A677-B6AAB5C489C4}" dt="2019-04-24T20:32:36.510" v="167" actId="164"/>
          <ac:picMkLst>
            <pc:docMk/>
            <pc:sldMk cId="302254846" sldId="3763"/>
            <ac:picMk id="7" creationId="{42E0DA26-CF8B-4951-96BA-6F89AB7C3414}"/>
          </ac:picMkLst>
        </pc:picChg>
        <pc:picChg chg="mod">
          <ac:chgData name="Riccardo Cappello" userId="97d54fbffe06a6e0" providerId="LiveId" clId="{AC6C70B4-8BA9-4FD2-A677-B6AAB5C489C4}" dt="2019-04-25T19:34:27.731" v="180" actId="1038"/>
          <ac:picMkLst>
            <pc:docMk/>
            <pc:sldMk cId="302254846" sldId="3763"/>
            <ac:picMk id="8" creationId="{E9EFD708-2945-435B-BF80-E4EAA75CCC92}"/>
          </ac:picMkLst>
        </pc:picChg>
      </pc:sldChg>
      <pc:sldChg chg="modSp ord">
        <pc:chgData name="Riccardo Cappello" userId="97d54fbffe06a6e0" providerId="LiveId" clId="{AC6C70B4-8BA9-4FD2-A677-B6AAB5C489C4}" dt="2019-04-24T20:23:46.629" v="107" actId="20577"/>
        <pc:sldMkLst>
          <pc:docMk/>
          <pc:sldMk cId="2844846426" sldId="3765"/>
        </pc:sldMkLst>
        <pc:spChg chg="mod">
          <ac:chgData name="Riccardo Cappello" userId="97d54fbffe06a6e0" providerId="LiveId" clId="{AC6C70B4-8BA9-4FD2-A677-B6AAB5C489C4}" dt="2019-04-24T20:23:46.629" v="107" actId="20577"/>
          <ac:spMkLst>
            <pc:docMk/>
            <pc:sldMk cId="2844846426" sldId="3765"/>
            <ac:spMk id="4" creationId="{E0A61025-2F07-4219-B5F9-AE1F454245F7}"/>
          </ac:spMkLst>
        </pc:spChg>
      </pc:sldChg>
      <pc:sldChg chg="modSp add">
        <pc:chgData name="Riccardo Cappello" userId="97d54fbffe06a6e0" providerId="LiveId" clId="{AC6C70B4-8BA9-4FD2-A677-B6AAB5C489C4}" dt="2019-04-24T20:25:42.722" v="134" actId="403"/>
        <pc:sldMkLst>
          <pc:docMk/>
          <pc:sldMk cId="2463571811" sldId="3766"/>
        </pc:sldMkLst>
        <pc:spChg chg="mod">
          <ac:chgData name="Riccardo Cappello" userId="97d54fbffe06a6e0" providerId="LiveId" clId="{AC6C70B4-8BA9-4FD2-A677-B6AAB5C489C4}" dt="2019-04-24T20:25:42.722" v="134" actId="403"/>
          <ac:spMkLst>
            <pc:docMk/>
            <pc:sldMk cId="2463571811" sldId="3766"/>
            <ac:spMk id="2" creationId="{9ADB1269-551A-497E-AE71-00942BA83912}"/>
          </ac:spMkLst>
        </pc:spChg>
      </pc:sldChg>
    </pc:docChg>
  </pc:docChgLst>
  <pc:docChgLst>
    <pc:chgData name="Marco Minerva" userId="4af1190e2b3b463e" providerId="Windows Live" clId="Web-{A33BC8AE-1AF2-4471-A845-D81FEFDF9A00}"/>
    <pc:docChg chg="delSld modSld modSection">
      <pc:chgData name="Marco Minerva" userId="4af1190e2b3b463e" providerId="Windows Live" clId="Web-{A33BC8AE-1AF2-4471-A845-D81FEFDF9A00}" dt="2019-04-24T20:43:56.833" v="33" actId="20577"/>
      <pc:docMkLst>
        <pc:docMk/>
      </pc:docMkLst>
      <pc:sldChg chg="modSp">
        <pc:chgData name="Marco Minerva" userId="4af1190e2b3b463e" providerId="Windows Live" clId="Web-{A33BC8AE-1AF2-4471-A845-D81FEFDF9A00}" dt="2019-04-24T20:43:56.833" v="33" actId="20577"/>
        <pc:sldMkLst>
          <pc:docMk/>
          <pc:sldMk cId="3533758016" sldId="1589"/>
        </pc:sldMkLst>
        <pc:spChg chg="mod">
          <ac:chgData name="Marco Minerva" userId="4af1190e2b3b463e" providerId="Windows Live" clId="Web-{A33BC8AE-1AF2-4471-A845-D81FEFDF9A00}" dt="2019-04-24T20:43:56.833" v="33" actId="20577"/>
          <ac:spMkLst>
            <pc:docMk/>
            <pc:sldMk cId="3533758016" sldId="1589"/>
            <ac:spMk id="6" creationId="{EB82A02A-C24E-46BF-BA34-FF5B55700DB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4/27/2019 9:34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4/26/2019 4:27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4/26/2019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71614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4/26/2019 4:27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11186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4/26/2019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2313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4/26/2019 4:27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22821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Elevator Pitch</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4/26/2019 4:27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47520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the end of the day…</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4/26/2019 4:27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32841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4/26/2019 4:27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1896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4/26/2019 4:27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149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defTabSz="932563">
              <a:spcAft>
                <a:spcPts val="1199"/>
              </a:spcAft>
              <a:buSzPct val="90000"/>
              <a:buFont typeface="Arial" panose="020B0604020202020204" pitchFamily="34" charset="0"/>
              <a:buChar char="•"/>
            </a:pPr>
            <a:r>
              <a:rPr lang="en-US" sz="900">
                <a:solidFill>
                  <a:srgbClr val="FF0000"/>
                </a:solidFill>
                <a:latin typeface="Segoe UI Light"/>
              </a:rPr>
              <a:t>Azure Search feature</a:t>
            </a:r>
            <a:r>
              <a:rPr lang="en-US" sz="900">
                <a:solidFill>
                  <a:srgbClr val="434343"/>
                </a:solidFill>
                <a:latin typeface="Segoe UI Light"/>
              </a:rPr>
              <a:t>, Announced in May 2018 (MS Build)</a:t>
            </a:r>
          </a:p>
          <a:p>
            <a:pPr marL="457200" lvl="0" indent="-457200" defTabSz="932563">
              <a:spcAft>
                <a:spcPts val="1199"/>
              </a:spcAft>
              <a:buSzPct val="90000"/>
              <a:buFont typeface="Arial" panose="020B0604020202020204" pitchFamily="34" charset="0"/>
              <a:buChar char="•"/>
            </a:pPr>
            <a:r>
              <a:rPr lang="en-US" sz="900">
                <a:solidFill>
                  <a:srgbClr val="434343"/>
                </a:solidFill>
                <a:latin typeface="Segoe UI Light"/>
              </a:rPr>
              <a:t>It uses AI to create searchable metadata, transforming unstructured data into information</a:t>
            </a:r>
          </a:p>
          <a:p>
            <a:pPr marL="457200" indent="-457200" defTabSz="932563">
              <a:spcAft>
                <a:spcPts val="1199"/>
              </a:spcAft>
              <a:buSzPct val="90000"/>
              <a:buFont typeface="Arial" panose="020B0604020202020204" pitchFamily="34" charset="0"/>
              <a:buChar char="•"/>
            </a:pPr>
            <a:r>
              <a:rPr lang="en-US" sz="900">
                <a:solidFill>
                  <a:srgbClr val="434343"/>
                </a:solidFill>
                <a:latin typeface="Segoe UI Light"/>
              </a:rPr>
              <a:t>Data Enrichment =! Data Integration. Original data isn’t moved, changed or copied</a:t>
            </a:r>
          </a:p>
          <a:p>
            <a:pPr marL="457200" indent="-457200" defTabSz="932563">
              <a:spcAft>
                <a:spcPts val="1199"/>
              </a:spcAft>
              <a:buSzPct val="90000"/>
              <a:buFont typeface="Arial" panose="020B0604020202020204" pitchFamily="34" charset="0"/>
              <a:buChar char="•"/>
            </a:pPr>
            <a:r>
              <a:rPr lang="en-US" sz="900">
                <a:solidFill>
                  <a:srgbClr val="434343"/>
                </a:solidFill>
                <a:latin typeface="Segoe UI Light"/>
              </a:rPr>
              <a:t>Results are always loaded into an Azure Search Index</a:t>
            </a:r>
          </a:p>
          <a:p>
            <a:pPr marL="457200" indent="-457200" defTabSz="932563">
              <a:spcAft>
                <a:spcPts val="1199"/>
              </a:spcAft>
              <a:buSzPct val="90000"/>
              <a:buFont typeface="Arial" panose="020B0604020202020204" pitchFamily="34" charset="0"/>
              <a:buChar char="•"/>
            </a:pPr>
            <a:r>
              <a:rPr lang="en-US" sz="900">
                <a:solidFill>
                  <a:srgbClr val="434343"/>
                </a:solidFill>
                <a:latin typeface="Segoe UI Light"/>
              </a:rPr>
              <a:t>10+ regions, including South Central US, West Europe, North Europe, Brazil South, and Southeast Asia</a:t>
            </a:r>
          </a:p>
          <a:p>
            <a:pPr marL="457200" indent="-457200" defTabSz="932563">
              <a:spcAft>
                <a:spcPts val="1199"/>
              </a:spcAft>
              <a:buSzPct val="90000"/>
              <a:buFont typeface="Arial" panose="020B0604020202020204" pitchFamily="34" charset="0"/>
              <a:buChar char="•"/>
            </a:pPr>
            <a:r>
              <a:rPr lang="en-US" sz="900">
                <a:solidFill>
                  <a:srgbClr val="434343"/>
                </a:solidFill>
                <a:latin typeface="Segoe UI Light"/>
              </a:rPr>
              <a:t>Azure Search Cost + Cost per image + Cost per Cognitive Service used</a:t>
            </a:r>
          </a:p>
          <a:p>
            <a:pPr marL="457200" indent="-457200" defTabSz="932563">
              <a:spcAft>
                <a:spcPts val="1199"/>
              </a:spcAft>
              <a:buSzPct val="90000"/>
              <a:buFont typeface="Arial" panose="020B0604020202020204" pitchFamily="34" charset="0"/>
              <a:buChar char="•"/>
            </a:pPr>
            <a:r>
              <a:rPr lang="en-US" sz="900" b="1">
                <a:solidFill>
                  <a:srgbClr val="FF0000"/>
                </a:solidFill>
                <a:latin typeface="Segoe UI Light"/>
              </a:rPr>
              <a:t>OR </a:t>
            </a:r>
            <a:r>
              <a:rPr lang="en-US" sz="900">
                <a:solidFill>
                  <a:srgbClr val="434343"/>
                </a:solidFill>
                <a:latin typeface="Segoe UI Light"/>
              </a:rPr>
              <a:t>Azure Search Cost + Free up to 20 documents per day</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4/26/2019 4:27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74897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4/26/2019 4:27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70014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900" kern="1200">
                <a:solidFill>
                  <a:schemeClr val="tx1"/>
                </a:solidFill>
                <a:effectLst/>
                <a:latin typeface="Segoe UI Light" pitchFamily="34" charset="0"/>
                <a:ea typeface="+mn-ea"/>
                <a:cs typeface="+mn-cs"/>
              </a:rPr>
              <a:t>JFK – Search for Lee, KGB, Microsoft, Martin Luther King . Open Source data.</a:t>
            </a:r>
          </a:p>
          <a:p>
            <a:pPr lvl="1"/>
            <a:r>
              <a:rPr lang="en-US" sz="900" kern="1200">
                <a:solidFill>
                  <a:schemeClr val="tx1"/>
                </a:solidFill>
                <a:effectLst/>
                <a:latin typeface="Segoe UI Light" pitchFamily="34" charset="0"/>
                <a:ea typeface="+mn-ea"/>
                <a:cs typeface="+mn-cs"/>
              </a:rPr>
              <a:t>Wolters Kluwer – search for Microsoft, Risk + Fraud example in the landing page.</a:t>
            </a:r>
          </a:p>
          <a:p>
            <a:pPr lvl="1"/>
            <a:r>
              <a:rPr lang="en-US" sz="900" u="none" kern="1200">
                <a:solidFill>
                  <a:schemeClr val="tx1"/>
                </a:solidFill>
                <a:effectLst/>
                <a:latin typeface="Segoe UI Light" pitchFamily="34" charset="0"/>
                <a:ea typeface="+mn-ea"/>
                <a:cs typeface="+mn-cs"/>
              </a:rPr>
              <a:t>Exxon</a:t>
            </a:r>
            <a:r>
              <a:rPr lang="en-US" sz="900" kern="1200">
                <a:solidFill>
                  <a:schemeClr val="tx1"/>
                </a:solidFill>
                <a:effectLst/>
                <a:latin typeface="Segoe UI Light" pitchFamily="34" charset="0"/>
                <a:ea typeface="+mn-ea"/>
                <a:cs typeface="+mn-cs"/>
              </a:rPr>
              <a:t> - It relates to seismic in the Oil and Gas domain. Open Source data. Try </a:t>
            </a:r>
            <a:r>
              <a:rPr lang="en-US" sz="900" kern="1200" err="1">
                <a:solidFill>
                  <a:schemeClr val="tx1"/>
                </a:solidFill>
                <a:effectLst/>
                <a:latin typeface="Segoe UI Light" pitchFamily="34" charset="0"/>
                <a:ea typeface="+mn-ea"/>
                <a:cs typeface="+mn-cs"/>
              </a:rPr>
              <a:t>Kundsen</a:t>
            </a:r>
            <a:r>
              <a:rPr lang="en-US" sz="900" kern="1200">
                <a:solidFill>
                  <a:schemeClr val="tx1"/>
                </a:solidFill>
                <a:effectLst/>
                <a:latin typeface="Segoe UI Light" pitchFamily="34" charset="0"/>
                <a:ea typeface="+mn-ea"/>
                <a:cs typeface="+mn-cs"/>
              </a:rPr>
              <a:t> or Chirp as search terms. </a:t>
            </a:r>
          </a:p>
          <a:p>
            <a:pPr lvl="1"/>
            <a:r>
              <a:rPr lang="en-US" sz="900" kern="1200">
                <a:solidFill>
                  <a:schemeClr val="tx1"/>
                </a:solidFill>
                <a:effectLst/>
                <a:latin typeface="Segoe UI Light" pitchFamily="34" charset="0"/>
                <a:ea typeface="+mn-ea"/>
                <a:cs typeface="+mn-cs"/>
              </a:rPr>
              <a:t>CTakes - pick any disease that you want and walk through a Cognitive Search implementation using custom skills based on </a:t>
            </a:r>
            <a:r>
              <a:rPr lang="en-US" sz="900" kern="1200" err="1">
                <a:solidFill>
                  <a:schemeClr val="tx1"/>
                </a:solidFill>
                <a:effectLst/>
                <a:latin typeface="Segoe UI Light" pitchFamily="34" charset="0"/>
                <a:ea typeface="+mn-ea"/>
                <a:cs typeface="+mn-cs"/>
              </a:rPr>
              <a:t>Ctakes</a:t>
            </a:r>
            <a:r>
              <a:rPr lang="en-US" sz="900" kern="1200">
                <a:solidFill>
                  <a:schemeClr val="tx1"/>
                </a:solidFill>
                <a:effectLst/>
                <a:latin typeface="Segoe UI Light" pitchFamily="34" charset="0"/>
                <a:ea typeface="+mn-ea"/>
                <a:cs typeface="+mn-cs"/>
              </a:rPr>
              <a:t> (an opensource software for medical extraction)</a:t>
            </a:r>
          </a:p>
          <a:p>
            <a:pPr lvl="1"/>
            <a:r>
              <a:rPr lang="en-US" sz="900" kern="1200">
                <a:solidFill>
                  <a:schemeClr val="tx1"/>
                </a:solidFill>
                <a:effectLst/>
                <a:latin typeface="Segoe UI Light" pitchFamily="34" charset="0"/>
                <a:ea typeface="+mn-ea"/>
                <a:cs typeface="+mn-cs"/>
              </a:rPr>
              <a:t>Cognitive Services – just use the suggested text</a:t>
            </a: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4/26/2019 4:27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646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gradFill rotWithShape="1">
          <a:gsLst>
            <a:gs pos="0">
              <a:schemeClr val="bg2">
                <a:tint val="80000"/>
                <a:satMod val="300000"/>
                <a:lumMod val="5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BBD833-3056-4DB1-B073-F9B8C63A4B7C}"/>
              </a:ext>
            </a:extLst>
          </p:cNvPr>
          <p:cNvPicPr>
            <a:picLocks noChangeAspect="1"/>
          </p:cNvPicPr>
          <p:nvPr userDrawn="1"/>
        </p:nvPicPr>
        <p:blipFill>
          <a:blip r:embed="rId2"/>
          <a:stretch>
            <a:fillRect/>
          </a:stretch>
        </p:blipFill>
        <p:spPr>
          <a:xfrm>
            <a:off x="-198729" y="4715019"/>
            <a:ext cx="12833933" cy="2279506"/>
          </a:xfrm>
          <a:prstGeom prst="rect">
            <a:avLst/>
          </a:prstGeom>
          <a:effectLst>
            <a:glow rad="254000">
              <a:srgbClr val="C6C6C6">
                <a:alpha val="50000"/>
              </a:srgbClr>
            </a:glow>
          </a:effectLst>
        </p:spPr>
      </p:pic>
      <p:pic>
        <p:nvPicPr>
          <p:cNvPr id="6" name="MS logo white - EMF"/>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460688" y="479425"/>
            <a:ext cx="1451843" cy="310896"/>
          </a:xfrm>
          <a:prstGeom prst="rect">
            <a:avLst/>
          </a:prstGeom>
        </p:spPr>
      </p:pic>
      <p:pic>
        <p:nvPicPr>
          <p:cNvPr id="9" name="Picture 3">
            <a:extLst>
              <a:ext uri="{FF2B5EF4-FFF2-40B4-BE49-F238E27FC236}">
                <a16:creationId xmlns:a16="http://schemas.microsoft.com/office/drawing/2014/main" id="{63DA951F-8986-4ED8-80C7-5714B338E14E}"/>
              </a:ext>
            </a:extLst>
          </p:cNvPr>
          <p:cNvPicPr>
            <a:picLocks noChangeAspect="1"/>
          </p:cNvPicPr>
          <p:nvPr userDrawn="1"/>
        </p:nvPicPr>
        <p:blipFill>
          <a:blip r:embed="rId4"/>
          <a:stretch>
            <a:fillRect/>
          </a:stretch>
        </p:blipFill>
        <p:spPr>
          <a:xfrm>
            <a:off x="8958946" y="185214"/>
            <a:ext cx="3235955" cy="2880000"/>
          </a:xfrm>
          <a:prstGeom prst="rect">
            <a:avLst/>
          </a:prstGeom>
        </p:spPr>
      </p:pic>
      <p:sp>
        <p:nvSpPr>
          <p:cNvPr id="11" name="Title 1">
            <a:extLst>
              <a:ext uri="{FF2B5EF4-FFF2-40B4-BE49-F238E27FC236}">
                <a16:creationId xmlns:a16="http://schemas.microsoft.com/office/drawing/2014/main" id="{882B869A-5982-496D-85D2-1E34AC818AE1}"/>
              </a:ext>
            </a:extLst>
          </p:cNvPr>
          <p:cNvSpPr>
            <a:spLocks noGrp="1"/>
          </p:cNvSpPr>
          <p:nvPr>
            <p:ph type="title" hasCustomPrompt="1"/>
          </p:nvPr>
        </p:nvSpPr>
        <p:spPr>
          <a:xfrm>
            <a:off x="274702" y="2125678"/>
            <a:ext cx="6400736" cy="1828786"/>
          </a:xfrm>
          <a:noFill/>
        </p:spPr>
        <p:txBody>
          <a:bodyPr lIns="146304" tIns="91440" rIns="146304" bIns="91440" anchor="b" anchorCtr="0"/>
          <a:lstStyle>
            <a:lvl1pPr>
              <a:defRPr sz="4800" spc="-100" baseline="0">
                <a:gradFill>
                  <a:gsLst>
                    <a:gs pos="62564">
                      <a:schemeClr val="tx1"/>
                    </a:gs>
                    <a:gs pos="55000">
                      <a:schemeClr val="tx1"/>
                    </a:gs>
                  </a:gsLst>
                  <a:lin ang="5400000" scaled="0"/>
                </a:gradFill>
              </a:defRPr>
            </a:lvl1pPr>
          </a:lstStyle>
          <a:p>
            <a:r>
              <a:rPr lang="en-US"/>
              <a:t>Presentation title</a:t>
            </a:r>
          </a:p>
        </p:txBody>
      </p:sp>
      <p:sp>
        <p:nvSpPr>
          <p:cNvPr id="12" name="Text Placeholder 4">
            <a:extLst>
              <a:ext uri="{FF2B5EF4-FFF2-40B4-BE49-F238E27FC236}">
                <a16:creationId xmlns:a16="http://schemas.microsoft.com/office/drawing/2014/main" id="{82B46426-884C-430C-89BF-4AD8B5D24B42}"/>
              </a:ext>
            </a:extLst>
          </p:cNvPr>
          <p:cNvSpPr>
            <a:spLocks noGrp="1"/>
          </p:cNvSpPr>
          <p:nvPr>
            <p:ph type="body" sz="quarter" idx="12" hasCustomPrompt="1"/>
          </p:nvPr>
        </p:nvSpPr>
        <p:spPr>
          <a:xfrm>
            <a:off x="274701" y="3955786"/>
            <a:ext cx="5486337" cy="1828007"/>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pic>
        <p:nvPicPr>
          <p:cNvPr id="3" name="Picture 3">
            <a:extLst>
              <a:ext uri="{FF2B5EF4-FFF2-40B4-BE49-F238E27FC236}">
                <a16:creationId xmlns:a16="http://schemas.microsoft.com/office/drawing/2014/main" id="{EDAE9F4E-92A4-4838-92A9-29F38905B9CF}"/>
              </a:ext>
            </a:extLst>
          </p:cNvPr>
          <p:cNvPicPr>
            <a:picLocks noChangeAspect="1"/>
          </p:cNvPicPr>
          <p:nvPr userDrawn="1"/>
        </p:nvPicPr>
        <p:blipFill>
          <a:blip r:embed="rId2"/>
          <a:stretch>
            <a:fillRect/>
          </a:stretch>
        </p:blipFill>
        <p:spPr>
          <a:xfrm>
            <a:off x="10139365" y="5081438"/>
            <a:ext cx="2022473" cy="1800000"/>
          </a:xfrm>
          <a:prstGeom prst="rect">
            <a:avLst/>
          </a:prstGeom>
        </p:spPr>
      </p:pic>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408F-DF0D-4580-9F48-C473147CA8AF}"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588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7898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303787"/>
            <a:ext cx="5486399" cy="766364"/>
          </a:xfrm>
        </p:spPr>
        <p:txBody>
          <a:bodyPr>
            <a:spAutoFit/>
          </a:bodyPr>
          <a:lstStyle>
            <a:lvl1pPr>
              <a:defRPr sz="4200" baseline="0">
                <a:solidFill>
                  <a:schemeClr val="tx1"/>
                </a:solidFill>
              </a:defRPr>
            </a:lvl1pPr>
          </a:lstStyle>
          <a:p>
            <a:r>
              <a:rPr lang="en-US"/>
              <a:t>50/50 photo layout</a:t>
            </a:r>
          </a:p>
        </p:txBody>
      </p:sp>
      <p:sp>
        <p:nvSpPr>
          <p:cNvPr id="6" name="Picture Placeholder 5"/>
          <p:cNvSpPr>
            <a:spLocks noGrp="1"/>
          </p:cNvSpPr>
          <p:nvPr>
            <p:ph type="pic" sz="quarter" idx="11" hasCustomPrompt="1"/>
          </p:nvPr>
        </p:nvSpPr>
        <p:spPr>
          <a:xfrm>
            <a:off x="6218237" y="0"/>
            <a:ext cx="6218238" cy="6994525"/>
          </a:xfrm>
          <a:blipFill>
            <a:blip r:embed="rId2" cstate="screen">
              <a:extLst>
                <a:ext uri="{28A0092B-C50C-407E-A947-70E740481C1C}">
                  <a14:useLocalDpi xmlns:a14="http://schemas.microsoft.com/office/drawing/2010/main"/>
                </a:ext>
              </a:extLst>
            </a:blip>
            <a:stretch>
              <a:fillRect/>
            </a:stretch>
          </a:blipFill>
        </p:spPr>
        <p:txBody>
          <a:bodyPr anchor="ctr"/>
          <a:lstStyle>
            <a:lvl1pPr marL="0" marR="0" indent="0" algn="ctr" defTabSz="932563" rtl="0" eaLnBrk="1" fontAlgn="auto" latinLnBrk="0" hangingPunct="1">
              <a:lnSpc>
                <a:spcPct val="90000"/>
              </a:lnSpc>
              <a:spcBef>
                <a:spcPct val="20000"/>
              </a:spcBef>
              <a:spcAft>
                <a:spcPts val="0"/>
              </a:spcAft>
              <a:buClrTx/>
              <a:buSzPct val="90000"/>
              <a:buFont typeface="Arial" pitchFamily="34" charset="0"/>
              <a:buNone/>
              <a:tabLst/>
              <a:defRPr lang="en-US" sz="1599" b="1" kern="1200" cap="none" spc="0" baseline="0" dirty="0">
                <a:solidFill>
                  <a:schemeClr val="bg1"/>
                </a:solidFill>
                <a:effectLst>
                  <a:outerShdw blurRad="38100" dist="38100" dir="2700000" algn="tl">
                    <a:srgbClr val="000000">
                      <a:alpha val="43137"/>
                    </a:srgbClr>
                  </a:outerShdw>
                </a:effectLst>
                <a:latin typeface="+mn-lt"/>
                <a:ea typeface="+mn-ea"/>
                <a:cs typeface="+mn-cs"/>
              </a:defRPr>
            </a:lvl1pPr>
          </a:lstStyle>
          <a:p>
            <a:br>
              <a:rPr lang="en-US"/>
            </a:br>
            <a:br>
              <a:rPr lang="en-US"/>
            </a:br>
            <a:br>
              <a:rPr lang="en-US"/>
            </a:br>
            <a:r>
              <a:rPr lang="en-US"/>
              <a:t>Click icon to add picture</a:t>
            </a:r>
          </a:p>
        </p:txBody>
      </p:sp>
      <p:sp>
        <p:nvSpPr>
          <p:cNvPr id="10" name="Slide Number Placeholder 4"/>
          <p:cNvSpPr>
            <a:spLocks noGrp="1"/>
          </p:cNvSpPr>
          <p:nvPr>
            <p:ph type="sldNum" sz="quarter" idx="4"/>
          </p:nvPr>
        </p:nvSpPr>
        <p:spPr>
          <a:xfrm>
            <a:off x="350837" y="6600507"/>
            <a:ext cx="2901950" cy="371475"/>
          </a:xfrm>
          <a:prstGeom prst="rect">
            <a:avLst/>
          </a:prstGeom>
        </p:spPr>
        <p:txBody>
          <a:bodyPr vert="horz" lIns="91440" tIns="45720" rIns="91440" bIns="45720" rtlCol="0" anchor="ctr"/>
          <a:lstStyle>
            <a:lvl1pPr algn="l">
              <a:defRPr sz="1199">
                <a:solidFill>
                  <a:schemeClr val="tx1">
                    <a:tint val="75000"/>
                  </a:schemeClr>
                </a:solidFill>
              </a:defRPr>
            </a:lvl1pPr>
          </a:lstStyle>
          <a:p>
            <a:fld id="{0E05EA2D-13DB-4BA1-9DA1-8ED54A2EECC2}" type="slidenum">
              <a:rPr lang="en-US" smtClean="0"/>
              <a:pPr/>
              <a:t>‹#›</a:t>
            </a:fld>
            <a:endParaRPr lang="en-US"/>
          </a:p>
        </p:txBody>
      </p:sp>
    </p:spTree>
    <p:extLst>
      <p:ext uri="{BB962C8B-B14F-4D97-AF65-F5344CB8AC3E}">
        <p14:creationId xmlns:p14="http://schemas.microsoft.com/office/powerpoint/2010/main" val="41569011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Click to 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Click to 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pic>
        <p:nvPicPr>
          <p:cNvPr id="4" name="Picture 3">
            <a:extLst>
              <a:ext uri="{FF2B5EF4-FFF2-40B4-BE49-F238E27FC236}">
                <a16:creationId xmlns:a16="http://schemas.microsoft.com/office/drawing/2014/main" id="{B00E93A6-4C48-464F-BE97-0EB458EEDE8D}"/>
              </a:ext>
            </a:extLst>
          </p:cNvPr>
          <p:cNvPicPr>
            <a:picLocks noChangeAspect="1"/>
          </p:cNvPicPr>
          <p:nvPr userDrawn="1"/>
        </p:nvPicPr>
        <p:blipFill>
          <a:blip r:embed="rId2"/>
          <a:stretch>
            <a:fillRect/>
          </a:stretch>
        </p:blipFill>
        <p:spPr>
          <a:xfrm>
            <a:off x="10139365" y="5081438"/>
            <a:ext cx="2022473" cy="1800000"/>
          </a:xfrm>
          <a:prstGeom prst="rect">
            <a:avLst/>
          </a:prstGeom>
        </p:spPr>
      </p:pic>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pic>
        <p:nvPicPr>
          <p:cNvPr id="3" name="Picture 3">
            <a:extLst>
              <a:ext uri="{FF2B5EF4-FFF2-40B4-BE49-F238E27FC236}">
                <a16:creationId xmlns:a16="http://schemas.microsoft.com/office/drawing/2014/main" id="{57424399-DA7E-460D-BF7E-8D8F0013F115}"/>
              </a:ext>
            </a:extLst>
          </p:cNvPr>
          <p:cNvPicPr>
            <a:picLocks noChangeAspect="1"/>
          </p:cNvPicPr>
          <p:nvPr userDrawn="1"/>
        </p:nvPicPr>
        <p:blipFill>
          <a:blip r:embed="rId2"/>
          <a:stretch>
            <a:fillRect/>
          </a:stretch>
        </p:blipFill>
        <p:spPr>
          <a:xfrm>
            <a:off x="10139365" y="5081438"/>
            <a:ext cx="2022473" cy="1800000"/>
          </a:xfrm>
          <a:prstGeom prst="rect">
            <a:avLst/>
          </a:prstGeom>
        </p:spPr>
      </p:pic>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pic>
        <p:nvPicPr>
          <p:cNvPr id="4" name="Immagine 3">
            <a:extLst>
              <a:ext uri="{FF2B5EF4-FFF2-40B4-BE49-F238E27FC236}">
                <a16:creationId xmlns:a16="http://schemas.microsoft.com/office/drawing/2014/main" id="{61D9DC53-2979-47D8-9DA5-8C2A32AB97F5}"/>
              </a:ext>
            </a:extLst>
          </p:cNvPr>
          <p:cNvPicPr>
            <a:picLocks noChangeAspect="1"/>
          </p:cNvPicPr>
          <p:nvPr userDrawn="1"/>
        </p:nvPicPr>
        <p:blipFill>
          <a:blip r:embed="rId2"/>
          <a:stretch>
            <a:fillRect/>
          </a:stretch>
        </p:blipFill>
        <p:spPr>
          <a:xfrm>
            <a:off x="10159027" y="5081438"/>
            <a:ext cx="2022472" cy="1800000"/>
          </a:xfrm>
          <a:prstGeom prst="rect">
            <a:avLst/>
          </a:prstGeom>
        </p:spPr>
      </p:pic>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it-IT"/>
              <a:t>Fare clic per modificare lo stile del titolo dello schema</a:t>
            </a:r>
            <a:endParaRPr lang="en-US"/>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pic>
        <p:nvPicPr>
          <p:cNvPr id="5" name="Picture 4"/>
          <p:cNvPicPr>
            <a:picLocks noChangeAspect="1"/>
          </p:cNvPicPr>
          <p:nvPr userDrawn="1"/>
        </p:nvPicPr>
        <p:blipFill>
          <a:blip r:embed="rId21" cstate="screen">
            <a:extLst>
              <a:ext uri="{28A0092B-C50C-407E-A947-70E740481C1C}">
                <a14:useLocalDpi xmlns:a14="http://schemas.microsoft.com/office/drawing/2010/main" val="0"/>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492" r:id="rId14"/>
    <p:sldLayoutId id="2147484493" r:id="rId15"/>
    <p:sldLayoutId id="2147484494" r:id="rId16"/>
    <p:sldLayoutId id="2147484496" r:id="rId17"/>
    <p:sldLayoutId id="2147484497" r:id="rId18"/>
    <p:sldLayoutId id="2147484498"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me/marcominerva"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hyperlink" Target="https://about.me/rcappello"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text-analytics-demo-dev.azurewebsites.net/" TargetMode="External"/><Relationship Id="rId7" Type="http://schemas.openxmlformats.org/officeDocument/2006/relationships/hyperlink" Target="http://webmedsearch.azurewebsites.net/"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hyperlink" Target="http://seismicsearch.azurewebsites.net/" TargetMode="External"/><Relationship Id="rId5" Type="http://schemas.openxmlformats.org/officeDocument/2006/relationships/hyperlink" Target="https://wolterskluwereap.azurewebsites.net/" TargetMode="External"/><Relationship Id="rId4" Type="http://schemas.openxmlformats.org/officeDocument/2006/relationships/hyperlink" Target="https://jfk-demo.azurewebsites.ne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search/cognitive-search-create-custom-skill-example" TargetMode="External"/><Relationship Id="rId3" Type="http://schemas.openxmlformats.org/officeDocument/2006/relationships/hyperlink" Target="http://aka.ms/LearnAI-kmb" TargetMode="External"/><Relationship Id="rId7" Type="http://schemas.openxmlformats.org/officeDocument/2006/relationships/hyperlink" Target="https://docs.microsoft.com/en-us/azure/search/cognitive-search-quickstart-blob"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hyperlink" Target="https://docs.microsoft.com/en-us/azure/search/cognitive-search-concept-intro" TargetMode="External"/><Relationship Id="rId5" Type="http://schemas.openxmlformats.org/officeDocument/2006/relationships/hyperlink" Target="https://github.com/DotNetToscana/CognitiveSearch" TargetMode="External"/><Relationship Id="rId4" Type="http://schemas.openxmlformats.org/officeDocument/2006/relationships/hyperlink" Target="http://aka.ms/LearnAI-link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bout.me/marcominerva" TargetMode="External"/><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hyperlink" Target="https://about.me/rcappello"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B1269-551A-497E-AE71-00942BA83912}"/>
              </a:ext>
            </a:extLst>
          </p:cNvPr>
          <p:cNvSpPr>
            <a:spLocks noGrp="1"/>
          </p:cNvSpPr>
          <p:nvPr>
            <p:ph type="title"/>
          </p:nvPr>
        </p:nvSpPr>
        <p:spPr>
          <a:xfrm>
            <a:off x="274702" y="2125678"/>
            <a:ext cx="6400736" cy="1828786"/>
          </a:xfrm>
        </p:spPr>
        <p:txBody>
          <a:bodyPr/>
          <a:lstStyle/>
          <a:p>
            <a:r>
              <a:rPr lang="it-IT" err="1"/>
              <a:t>Intelligent</a:t>
            </a:r>
            <a:r>
              <a:rPr lang="it-IT"/>
              <a:t> </a:t>
            </a:r>
            <a:r>
              <a:rPr lang="it-IT" err="1"/>
              <a:t>searches</a:t>
            </a:r>
            <a:r>
              <a:rPr lang="it-IT"/>
              <a:t> with </a:t>
            </a:r>
            <a:r>
              <a:rPr lang="it-IT" err="1"/>
              <a:t>Azure</a:t>
            </a:r>
            <a:r>
              <a:rPr lang="it-IT"/>
              <a:t> Cognitive </a:t>
            </a:r>
            <a:r>
              <a:rPr lang="it-IT" err="1"/>
              <a:t>Search</a:t>
            </a:r>
            <a:endParaRPr lang="it-IT"/>
          </a:p>
        </p:txBody>
      </p:sp>
      <p:grpSp>
        <p:nvGrpSpPr>
          <p:cNvPr id="3" name="Group 2">
            <a:extLst>
              <a:ext uri="{FF2B5EF4-FFF2-40B4-BE49-F238E27FC236}">
                <a16:creationId xmlns:a16="http://schemas.microsoft.com/office/drawing/2014/main" id="{1EC45C99-6E4A-46F3-8532-E0D0B58874F4}"/>
              </a:ext>
            </a:extLst>
          </p:cNvPr>
          <p:cNvGrpSpPr/>
          <p:nvPr/>
        </p:nvGrpSpPr>
        <p:grpSpPr>
          <a:xfrm>
            <a:off x="263302" y="4073326"/>
            <a:ext cx="11909871" cy="1621174"/>
            <a:chOff x="263302" y="4505374"/>
            <a:chExt cx="11909871" cy="1621174"/>
          </a:xfrm>
        </p:grpSpPr>
        <p:sp>
          <p:nvSpPr>
            <p:cNvPr id="9" name="Rectangle 8">
              <a:extLst>
                <a:ext uri="{FF2B5EF4-FFF2-40B4-BE49-F238E27FC236}">
                  <a16:creationId xmlns:a16="http://schemas.microsoft.com/office/drawing/2014/main" id="{EB3DA379-FFFF-45A7-8386-B4083BFD0656}"/>
                </a:ext>
              </a:extLst>
            </p:cNvPr>
            <p:cNvSpPr/>
            <p:nvPr/>
          </p:nvSpPr>
          <p:spPr bwMode="auto">
            <a:xfrm>
              <a:off x="263302" y="4505374"/>
              <a:ext cx="11909871" cy="162117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Subtitle 2">
              <a:extLst>
                <a:ext uri="{FF2B5EF4-FFF2-40B4-BE49-F238E27FC236}">
                  <a16:creationId xmlns:a16="http://schemas.microsoft.com/office/drawing/2014/main" id="{6812EBF1-1460-4ACA-81D8-93285F52315B}"/>
                </a:ext>
              </a:extLst>
            </p:cNvPr>
            <p:cNvSpPr txBox="1">
              <a:spLocks/>
            </p:cNvSpPr>
            <p:nvPr/>
          </p:nvSpPr>
          <p:spPr>
            <a:xfrm>
              <a:off x="263303" y="4642513"/>
              <a:ext cx="4358800" cy="139080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701" b="1">
                  <a:solidFill>
                    <a:srgbClr val="00439A"/>
                  </a:solidFill>
                </a:rPr>
                <a:t>Marco Minerva</a:t>
              </a:r>
            </a:p>
            <a:p>
              <a:pPr marL="0" indent="0">
                <a:buNone/>
              </a:pPr>
              <a:r>
                <a:rPr lang="en-US" sz="1701">
                  <a:solidFill>
                    <a:srgbClr val="00439A"/>
                  </a:solidFill>
                </a:rPr>
                <a:t>Microsoft MVP Windows Development</a:t>
              </a:r>
            </a:p>
            <a:p>
              <a:pPr marL="0" indent="0">
                <a:buNone/>
              </a:pPr>
              <a:r>
                <a:rPr lang="en-US" sz="1701">
                  <a:solidFill>
                    <a:srgbClr val="00439A"/>
                  </a:solidFill>
                </a:rPr>
                <a:t>Intel Software Innovator</a:t>
              </a:r>
            </a:p>
            <a:p>
              <a:pPr marL="0" indent="0">
                <a:buNone/>
              </a:pPr>
              <a:br>
                <a:rPr lang="en-US" sz="1701">
                  <a:solidFill>
                    <a:srgbClr val="00439A"/>
                  </a:solidFill>
                </a:rPr>
              </a:br>
              <a:r>
                <a:rPr lang="en-US" sz="1701">
                  <a:solidFill>
                    <a:srgbClr val="00439A"/>
                  </a:solidFill>
                  <a:hlinkClick r:id="rId3">
                    <a:extLst>
                      <a:ext uri="{A12FA001-AC4F-418D-AE19-62706E023703}">
                        <ahyp:hlinkClr xmlns:ahyp="http://schemas.microsoft.com/office/drawing/2018/hyperlinkcolor" val="tx"/>
                      </a:ext>
                    </a:extLst>
                  </a:hlinkClick>
                </a:rPr>
                <a:t>https://about.me/marcominerva</a:t>
              </a:r>
              <a:r>
                <a:rPr lang="en-US" sz="1701">
                  <a:solidFill>
                    <a:srgbClr val="00439A"/>
                  </a:solidFill>
                </a:rPr>
                <a:t> </a:t>
              </a:r>
            </a:p>
          </p:txBody>
        </p:sp>
        <p:sp>
          <p:nvSpPr>
            <p:cNvPr id="5" name="Rettangolo 5">
              <a:extLst>
                <a:ext uri="{FF2B5EF4-FFF2-40B4-BE49-F238E27FC236}">
                  <a16:creationId xmlns:a16="http://schemas.microsoft.com/office/drawing/2014/main" id="{02DE3008-8F4C-425D-9338-A1562599E117}"/>
                </a:ext>
              </a:extLst>
            </p:cNvPr>
            <p:cNvSpPr/>
            <p:nvPr/>
          </p:nvSpPr>
          <p:spPr>
            <a:xfrm>
              <a:off x="7733436" y="4632288"/>
              <a:ext cx="4358801" cy="1401025"/>
            </a:xfrm>
            <a:prstGeom prst="rect">
              <a:avLst/>
            </a:prstGeom>
          </p:spPr>
          <p:txBody>
            <a:bodyPr wrap="square">
              <a:spAutoFit/>
            </a:bodyPr>
            <a:lstStyle/>
            <a:p>
              <a:pPr algn="r"/>
              <a:r>
                <a:rPr lang="en-US" sz="1701" b="1">
                  <a:solidFill>
                    <a:srgbClr val="00439A"/>
                  </a:solidFill>
                  <a:latin typeface="+mj-lt"/>
                </a:rPr>
                <a:t>Riccardo Cappello</a:t>
              </a:r>
            </a:p>
            <a:p>
              <a:pPr algn="r"/>
              <a:r>
                <a:rPr lang="en-US" sz="1701">
                  <a:solidFill>
                    <a:srgbClr val="00439A"/>
                  </a:solidFill>
                  <a:latin typeface="+mj-lt"/>
                </a:rPr>
                <a:t>Microsoft MVP Microsoft Azure</a:t>
              </a:r>
            </a:p>
            <a:p>
              <a:pPr algn="r"/>
              <a:r>
                <a:rPr lang="en-US" sz="1701">
                  <a:solidFill>
                    <a:srgbClr val="00439A"/>
                  </a:solidFill>
                  <a:latin typeface="+mj-lt"/>
                </a:rPr>
                <a:t>Intel Software Innovator</a:t>
              </a:r>
            </a:p>
            <a:p>
              <a:pPr algn="r"/>
              <a:br>
                <a:rPr lang="en-US" sz="1701">
                  <a:solidFill>
                    <a:srgbClr val="00439A"/>
                  </a:solidFill>
                  <a:latin typeface="+mj-lt"/>
                </a:rPr>
              </a:br>
              <a:r>
                <a:rPr lang="en-US" sz="1701">
                  <a:solidFill>
                    <a:srgbClr val="00439A"/>
                  </a:solidFill>
                  <a:latin typeface="+mj-lt"/>
                  <a:hlinkClick r:id="rId4">
                    <a:extLst>
                      <a:ext uri="{A12FA001-AC4F-418D-AE19-62706E023703}">
                        <ahyp:hlinkClr xmlns:ahyp="http://schemas.microsoft.com/office/drawing/2018/hyperlinkcolor" val="tx"/>
                      </a:ext>
                    </a:extLst>
                  </a:hlinkClick>
                </a:rPr>
                <a:t>https://about.me/rcappello</a:t>
              </a:r>
              <a:r>
                <a:rPr lang="en-US" sz="1701">
                  <a:solidFill>
                    <a:srgbClr val="00439A"/>
                  </a:solidFill>
                  <a:latin typeface="+mj-lt"/>
                </a:rPr>
                <a:t> </a:t>
              </a:r>
            </a:p>
          </p:txBody>
        </p:sp>
        <p:pic>
          <p:nvPicPr>
            <p:cNvPr id="6" name="Picture 2" descr="https://software.intel.com/sites/default/files/managed/9f/d5/Intel%C2%AE%20Software%20Innovator%20Program%20%20%20Overview%20%20%20Intel%C2%AE%20Developer%20Zone.png">
              <a:extLst>
                <a:ext uri="{FF2B5EF4-FFF2-40B4-BE49-F238E27FC236}">
                  <a16:creationId xmlns:a16="http://schemas.microsoft.com/office/drawing/2014/main" id="{5EDE67AD-4A84-491C-B703-0148239E8E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983" y="4717790"/>
              <a:ext cx="1042134" cy="1262985"/>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42E0DA26-CF8B-4951-96BA-6F89AB7C3414}"/>
                </a:ext>
              </a:extLst>
            </p:cNvPr>
            <p:cNvPicPr>
              <a:picLocks noChangeAspect="1"/>
            </p:cNvPicPr>
            <p:nvPr/>
          </p:nvPicPr>
          <p:blipFill>
            <a:blip r:embed="rId6"/>
            <a:stretch>
              <a:fillRect/>
            </a:stretch>
          </p:blipFill>
          <p:spPr>
            <a:xfrm>
              <a:off x="4622102" y="4747065"/>
              <a:ext cx="1217621" cy="1217621"/>
            </a:xfrm>
            <a:prstGeom prst="rect">
              <a:avLst/>
            </a:prstGeom>
          </p:spPr>
        </p:pic>
        <p:pic>
          <p:nvPicPr>
            <p:cNvPr id="8" name="Immagine 3">
              <a:extLst>
                <a:ext uri="{FF2B5EF4-FFF2-40B4-BE49-F238E27FC236}">
                  <a16:creationId xmlns:a16="http://schemas.microsoft.com/office/drawing/2014/main" id="{E9EFD708-2945-435B-BF80-E4EAA75CCC92}"/>
                </a:ext>
              </a:extLst>
            </p:cNvPr>
            <p:cNvPicPr>
              <a:picLocks noChangeAspect="1"/>
            </p:cNvPicPr>
            <p:nvPr/>
          </p:nvPicPr>
          <p:blipFill>
            <a:blip r:embed="rId7"/>
            <a:stretch>
              <a:fillRect/>
            </a:stretch>
          </p:blipFill>
          <p:spPr>
            <a:xfrm>
              <a:off x="5846632" y="4794941"/>
              <a:ext cx="742535" cy="1169745"/>
            </a:xfrm>
            <a:prstGeom prst="rect">
              <a:avLst/>
            </a:prstGeom>
          </p:spPr>
        </p:pic>
      </p:grpSp>
    </p:spTree>
    <p:extLst>
      <p:ext uri="{BB962C8B-B14F-4D97-AF65-F5344CB8AC3E}">
        <p14:creationId xmlns:p14="http://schemas.microsoft.com/office/powerpoint/2010/main" val="30225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Semibold" panose="020B0702040204020203" pitchFamily="34" charset="0"/>
                <a:cs typeface="Segoe UI Semibold" panose="020B0702040204020203" pitchFamily="34" charset="0"/>
              </a:rPr>
              <a:t>Demos – Cognitive Search</a:t>
            </a:r>
          </a:p>
        </p:txBody>
      </p:sp>
      <p:sp>
        <p:nvSpPr>
          <p:cNvPr id="5" name="TextBox 4">
            <a:extLst>
              <a:ext uri="{FF2B5EF4-FFF2-40B4-BE49-F238E27FC236}">
                <a16:creationId xmlns:a16="http://schemas.microsoft.com/office/drawing/2014/main" id="{020DF866-26B5-451C-B088-FC1661F6C036}"/>
              </a:ext>
            </a:extLst>
          </p:cNvPr>
          <p:cNvSpPr txBox="1"/>
          <p:nvPr/>
        </p:nvSpPr>
        <p:spPr>
          <a:xfrm>
            <a:off x="274639" y="1248939"/>
            <a:ext cx="7260642" cy="5835444"/>
          </a:xfrm>
          <a:prstGeom prst="rect">
            <a:avLst/>
          </a:prstGeom>
          <a:noFill/>
        </p:spPr>
        <p:txBody>
          <a:bodyPr wrap="none" lIns="182880" tIns="146304" rIns="182880" bIns="146304" rtlCol="0">
            <a:spAutoFit/>
          </a:bodyPr>
          <a:lstStyle/>
          <a:p>
            <a:r>
              <a:rPr lang="en-US" sz="2400"/>
              <a:t>Enrichment Pipeline</a:t>
            </a:r>
          </a:p>
          <a:p>
            <a:r>
              <a:rPr lang="en-US" sz="2400">
                <a:hlinkClick r:id="rId3"/>
              </a:rPr>
              <a:t>https://text-analytics-demo-dev.azurewebsites.net/</a:t>
            </a:r>
            <a:endParaRPr lang="en-US" sz="2400"/>
          </a:p>
          <a:p>
            <a:endParaRPr lang="en-US" sz="2400"/>
          </a:p>
          <a:p>
            <a:r>
              <a:rPr lang="en-US" sz="2400"/>
              <a:t>JFK Files</a:t>
            </a:r>
          </a:p>
          <a:p>
            <a:r>
              <a:rPr lang="en-US" sz="2400">
                <a:hlinkClick r:id="rId4"/>
              </a:rPr>
              <a:t>https://jfk-demo.azurewebsites.net/</a:t>
            </a:r>
            <a:endParaRPr lang="en-US" sz="2400"/>
          </a:p>
          <a:p>
            <a:endParaRPr lang="en-US" sz="2400"/>
          </a:p>
          <a:p>
            <a:r>
              <a:rPr lang="en-US" sz="2400"/>
              <a:t>Business Documents Demo - Wolters Kluwer</a:t>
            </a:r>
          </a:p>
          <a:p>
            <a:r>
              <a:rPr lang="en-US" sz="2400">
                <a:hlinkClick r:id="rId5"/>
              </a:rPr>
              <a:t>https://wolterskluwereap.azurewebsites.net/</a:t>
            </a:r>
            <a:endParaRPr lang="en-US" sz="2400"/>
          </a:p>
          <a:p>
            <a:endParaRPr lang="en-US" sz="2400"/>
          </a:p>
          <a:p>
            <a:r>
              <a:rPr lang="en-US" sz="2400"/>
              <a:t>Oil &amp; Gas Demo - Exxon Mobile</a:t>
            </a:r>
          </a:p>
          <a:p>
            <a:r>
              <a:rPr lang="en-US" sz="2400">
                <a:hlinkClick r:id="rId6"/>
              </a:rPr>
              <a:t>http://seismicsearch.azurewebsites.net/</a:t>
            </a:r>
            <a:endParaRPr lang="en-US" sz="2400"/>
          </a:p>
          <a:p>
            <a:endParaRPr lang="en-US" sz="2400"/>
          </a:p>
          <a:p>
            <a:r>
              <a:rPr lang="en-US" sz="2400"/>
              <a:t>Healthcare - CTakes</a:t>
            </a:r>
          </a:p>
          <a:p>
            <a:r>
              <a:rPr lang="en-US" sz="2400">
                <a:hlinkClick r:id="rId7"/>
              </a:rPr>
              <a:t>http://webmedsearch.azurewebsites.net/</a:t>
            </a:r>
            <a:endParaRPr lang="en-US" sz="2400"/>
          </a:p>
          <a:p>
            <a:endParaRPr lang="en-US" sz="2400"/>
          </a:p>
        </p:txBody>
      </p:sp>
    </p:spTree>
    <p:extLst>
      <p:ext uri="{BB962C8B-B14F-4D97-AF65-F5344CB8AC3E}">
        <p14:creationId xmlns:p14="http://schemas.microsoft.com/office/powerpoint/2010/main" val="33741368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Semibold" panose="020B0702040204020203" pitchFamily="34" charset="0"/>
                <a:cs typeface="Segoe UI Semibold" panose="020B0702040204020203" pitchFamily="34" charset="0"/>
              </a:rPr>
              <a:t>Additional Resources</a:t>
            </a:r>
          </a:p>
        </p:txBody>
      </p:sp>
      <p:sp>
        <p:nvSpPr>
          <p:cNvPr id="6" name="TextBox 5">
            <a:extLst>
              <a:ext uri="{FF2B5EF4-FFF2-40B4-BE49-F238E27FC236}">
                <a16:creationId xmlns:a16="http://schemas.microsoft.com/office/drawing/2014/main" id="{EB82A02A-C24E-46BF-BA34-FF5B55700DB4}"/>
              </a:ext>
            </a:extLst>
          </p:cNvPr>
          <p:cNvSpPr txBox="1"/>
          <p:nvPr/>
        </p:nvSpPr>
        <p:spPr>
          <a:xfrm>
            <a:off x="274955" y="1381152"/>
            <a:ext cx="12161519" cy="4668970"/>
          </a:xfrm>
          <a:prstGeom prst="rect">
            <a:avLst/>
          </a:prstGeom>
          <a:noFill/>
        </p:spPr>
        <p:txBody>
          <a:bodyPr wrap="square" lIns="182880" tIns="146304" rIns="182880" bIns="146304" rtlCol="0" anchor="t">
            <a:spAutoFit/>
          </a:bodyPr>
          <a:lstStyle/>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hlinkClick r:id="rId3"/>
              </a:rPr>
              <a:t>http://aka.ms/LearnAI-kmb</a:t>
            </a:r>
            <a:r>
              <a:rPr lang="en-US" sz="3200" dirty="0">
                <a:gradFill>
                  <a:gsLst>
                    <a:gs pos="2917">
                      <a:schemeClr val="tx1"/>
                    </a:gs>
                    <a:gs pos="30000">
                      <a:schemeClr val="tx1"/>
                    </a:gs>
                  </a:gsLst>
                  <a:lin ang="5400000" scaled="0"/>
                </a:gradFill>
              </a:rPr>
              <a:t> </a:t>
            </a:r>
            <a:endParaRPr lang="en-US" sz="3200">
              <a:gradFill>
                <a:gsLst>
                  <a:gs pos="2917">
                    <a:schemeClr val="tx1"/>
                  </a:gs>
                  <a:gs pos="30000">
                    <a:schemeClr val="tx1"/>
                  </a:gs>
                </a:gsLst>
                <a:lin ang="5400000" scaled="0"/>
              </a:gradFill>
              <a:cs typeface="Segoe UI Semilight"/>
            </a:endParaRP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hlinkClick r:id="rId4"/>
              </a:rPr>
              <a:t>http://aka.ms/LearnAI-links</a:t>
            </a:r>
            <a:endParaRPr lang="en-US" sz="3200">
              <a:gradFill>
                <a:gsLst>
                  <a:gs pos="2917">
                    <a:schemeClr val="tx1"/>
                  </a:gs>
                  <a:gs pos="30000">
                    <a:schemeClr val="tx1"/>
                  </a:gs>
                </a:gsLst>
                <a:lin ang="5400000" scaled="0"/>
              </a:gradFill>
              <a:cs typeface="Segoe UI Semilight"/>
            </a:endParaRP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hlinkClick r:id="rId5"/>
              </a:rPr>
              <a:t>https://github.com/DotNetToscana/CognitiveSearch</a:t>
            </a:r>
            <a:endParaRPr lang="en-US" sz="3200">
              <a:gradFill>
                <a:gsLst>
                  <a:gs pos="2917">
                    <a:schemeClr val="tx1"/>
                  </a:gs>
                  <a:gs pos="30000">
                    <a:schemeClr val="tx1"/>
                  </a:gs>
                </a:gsLst>
                <a:lin ang="5400000" scaled="0"/>
              </a:gradFill>
              <a:cs typeface="Segoe UI Semilight"/>
            </a:endParaRP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hlinkClick r:id="rId6"/>
              </a:rPr>
              <a:t>https://docs.microsoft.com/azure/search/cognitive-search-concept-intro</a:t>
            </a:r>
            <a:r>
              <a:rPr lang="en-US" sz="3200" dirty="0">
                <a:gradFill>
                  <a:gsLst>
                    <a:gs pos="2917">
                      <a:schemeClr val="tx1"/>
                    </a:gs>
                    <a:gs pos="30000">
                      <a:schemeClr val="tx1"/>
                    </a:gs>
                  </a:gsLst>
                  <a:lin ang="5400000" scaled="0"/>
                </a:gradFill>
              </a:rPr>
              <a:t> </a:t>
            </a:r>
            <a:endParaRPr lang="en-US" sz="3200">
              <a:gradFill>
                <a:gsLst>
                  <a:gs pos="2917">
                    <a:schemeClr val="tx1"/>
                  </a:gs>
                  <a:gs pos="30000">
                    <a:schemeClr val="tx1"/>
                  </a:gs>
                </a:gsLst>
                <a:lin ang="5400000" scaled="0"/>
              </a:gradFill>
              <a:cs typeface="Segoe UI Semilight"/>
            </a:endParaRP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hlinkClick r:id="rId7"/>
              </a:rPr>
              <a:t>https://docs.microsoft.com/azure/search/cognitive-search-quickstart-blob</a:t>
            </a:r>
            <a:endParaRPr lang="en-US" sz="3200">
              <a:gradFill>
                <a:gsLst>
                  <a:gs pos="2917">
                    <a:schemeClr val="tx1"/>
                  </a:gs>
                  <a:gs pos="30000">
                    <a:schemeClr val="tx1"/>
                  </a:gs>
                </a:gsLst>
                <a:lin ang="5400000" scaled="0"/>
              </a:gradFill>
              <a:cs typeface="Segoe UI Semilight"/>
            </a:endParaRP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hlinkClick r:id="rId8"/>
              </a:rPr>
              <a:t>https://docs.microsoft.com/azure/search/cognitive-search-create-custom-skill-example</a:t>
            </a:r>
            <a:endParaRPr lang="en-US" sz="3200" dirty="0">
              <a:gradFill>
                <a:gsLst>
                  <a:gs pos="2917">
                    <a:schemeClr val="tx1"/>
                  </a:gs>
                  <a:gs pos="30000">
                    <a:schemeClr val="tx1"/>
                  </a:gs>
                </a:gsLst>
                <a:lin ang="5400000" scaled="0"/>
              </a:gradFill>
              <a:cs typeface="Segoe UI Semilight"/>
            </a:endParaRPr>
          </a:p>
        </p:txBody>
      </p:sp>
    </p:spTree>
    <p:extLst>
      <p:ext uri="{BB962C8B-B14F-4D97-AF65-F5344CB8AC3E}">
        <p14:creationId xmlns:p14="http://schemas.microsoft.com/office/powerpoint/2010/main" val="3533758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3DA379-FFFF-45A7-8386-B4083BFD0656}"/>
              </a:ext>
            </a:extLst>
          </p:cNvPr>
          <p:cNvSpPr/>
          <p:nvPr/>
        </p:nvSpPr>
        <p:spPr bwMode="auto">
          <a:xfrm>
            <a:off x="263302" y="4505374"/>
            <a:ext cx="11909871" cy="162117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olo 1">
            <a:extLst>
              <a:ext uri="{FF2B5EF4-FFF2-40B4-BE49-F238E27FC236}">
                <a16:creationId xmlns:a16="http://schemas.microsoft.com/office/drawing/2014/main" id="{9ADB1269-551A-497E-AE71-00942BA83912}"/>
              </a:ext>
            </a:extLst>
          </p:cNvPr>
          <p:cNvSpPr>
            <a:spLocks noGrp="1"/>
          </p:cNvSpPr>
          <p:nvPr>
            <p:ph type="title"/>
          </p:nvPr>
        </p:nvSpPr>
        <p:spPr>
          <a:xfrm>
            <a:off x="274701" y="2125678"/>
            <a:ext cx="11898471" cy="1828786"/>
          </a:xfrm>
        </p:spPr>
        <p:txBody>
          <a:bodyPr/>
          <a:lstStyle/>
          <a:p>
            <a:pPr algn="ctr"/>
            <a:r>
              <a:rPr lang="it-IT" sz="11500"/>
              <a:t>Thanks!</a:t>
            </a:r>
          </a:p>
        </p:txBody>
      </p:sp>
      <p:sp>
        <p:nvSpPr>
          <p:cNvPr id="4" name="Subtitle 2">
            <a:extLst>
              <a:ext uri="{FF2B5EF4-FFF2-40B4-BE49-F238E27FC236}">
                <a16:creationId xmlns:a16="http://schemas.microsoft.com/office/drawing/2014/main" id="{6812EBF1-1460-4ACA-81D8-93285F52315B}"/>
              </a:ext>
            </a:extLst>
          </p:cNvPr>
          <p:cNvSpPr txBox="1">
            <a:spLocks/>
          </p:cNvSpPr>
          <p:nvPr/>
        </p:nvSpPr>
        <p:spPr>
          <a:xfrm>
            <a:off x="263303" y="4642513"/>
            <a:ext cx="4358800" cy="139080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701" b="1">
                <a:solidFill>
                  <a:srgbClr val="00439A"/>
                </a:solidFill>
              </a:rPr>
              <a:t>Marco Minerva</a:t>
            </a:r>
          </a:p>
          <a:p>
            <a:pPr marL="0" indent="0">
              <a:buNone/>
            </a:pPr>
            <a:r>
              <a:rPr lang="en-US" sz="1701">
                <a:solidFill>
                  <a:srgbClr val="00439A"/>
                </a:solidFill>
              </a:rPr>
              <a:t>Microsoft MVP Windows Development</a:t>
            </a:r>
          </a:p>
          <a:p>
            <a:pPr marL="0" indent="0">
              <a:buNone/>
            </a:pPr>
            <a:r>
              <a:rPr lang="en-US" sz="1701">
                <a:solidFill>
                  <a:srgbClr val="00439A"/>
                </a:solidFill>
              </a:rPr>
              <a:t>Intel Software Innovator</a:t>
            </a:r>
          </a:p>
          <a:p>
            <a:pPr marL="0" indent="0">
              <a:buNone/>
            </a:pPr>
            <a:br>
              <a:rPr lang="en-US" sz="1701">
                <a:solidFill>
                  <a:srgbClr val="00439A"/>
                </a:solidFill>
              </a:rPr>
            </a:br>
            <a:r>
              <a:rPr lang="en-US" sz="1701">
                <a:solidFill>
                  <a:srgbClr val="00439A"/>
                </a:solidFill>
                <a:hlinkClick r:id="rId3">
                  <a:extLst>
                    <a:ext uri="{A12FA001-AC4F-418D-AE19-62706E023703}">
                      <ahyp:hlinkClr xmlns:ahyp="http://schemas.microsoft.com/office/drawing/2018/hyperlinkcolor" val="tx"/>
                    </a:ext>
                  </a:extLst>
                </a:hlinkClick>
              </a:rPr>
              <a:t>https://about.me/marcominerva</a:t>
            </a:r>
            <a:r>
              <a:rPr lang="en-US" sz="1701">
                <a:solidFill>
                  <a:srgbClr val="00439A"/>
                </a:solidFill>
              </a:rPr>
              <a:t> </a:t>
            </a:r>
          </a:p>
        </p:txBody>
      </p:sp>
      <p:sp>
        <p:nvSpPr>
          <p:cNvPr id="5" name="Rettangolo 5">
            <a:extLst>
              <a:ext uri="{FF2B5EF4-FFF2-40B4-BE49-F238E27FC236}">
                <a16:creationId xmlns:a16="http://schemas.microsoft.com/office/drawing/2014/main" id="{02DE3008-8F4C-425D-9338-A1562599E117}"/>
              </a:ext>
            </a:extLst>
          </p:cNvPr>
          <p:cNvSpPr/>
          <p:nvPr/>
        </p:nvSpPr>
        <p:spPr>
          <a:xfrm>
            <a:off x="7733436" y="4632288"/>
            <a:ext cx="4358801" cy="1401025"/>
          </a:xfrm>
          <a:prstGeom prst="rect">
            <a:avLst/>
          </a:prstGeom>
        </p:spPr>
        <p:txBody>
          <a:bodyPr wrap="square">
            <a:spAutoFit/>
          </a:bodyPr>
          <a:lstStyle/>
          <a:p>
            <a:pPr algn="r"/>
            <a:r>
              <a:rPr lang="en-US" sz="1701" b="1">
                <a:solidFill>
                  <a:srgbClr val="00439A"/>
                </a:solidFill>
                <a:latin typeface="+mj-lt"/>
              </a:rPr>
              <a:t>Riccardo Cappello</a:t>
            </a:r>
          </a:p>
          <a:p>
            <a:pPr algn="r"/>
            <a:r>
              <a:rPr lang="en-US" sz="1701">
                <a:solidFill>
                  <a:srgbClr val="00439A"/>
                </a:solidFill>
                <a:latin typeface="+mj-lt"/>
              </a:rPr>
              <a:t>Microsoft MVP Microsoft Azure</a:t>
            </a:r>
          </a:p>
          <a:p>
            <a:pPr algn="r"/>
            <a:r>
              <a:rPr lang="en-US" sz="1701">
                <a:solidFill>
                  <a:srgbClr val="00439A"/>
                </a:solidFill>
                <a:latin typeface="+mj-lt"/>
              </a:rPr>
              <a:t>Intel Software Innovator</a:t>
            </a:r>
          </a:p>
          <a:p>
            <a:pPr algn="r"/>
            <a:br>
              <a:rPr lang="en-US" sz="1701">
                <a:solidFill>
                  <a:srgbClr val="00439A"/>
                </a:solidFill>
                <a:latin typeface="+mj-lt"/>
              </a:rPr>
            </a:br>
            <a:r>
              <a:rPr lang="en-US" sz="1701">
                <a:solidFill>
                  <a:srgbClr val="00439A"/>
                </a:solidFill>
                <a:latin typeface="+mj-lt"/>
                <a:hlinkClick r:id="rId4">
                  <a:extLst>
                    <a:ext uri="{A12FA001-AC4F-418D-AE19-62706E023703}">
                      <ahyp:hlinkClr xmlns:ahyp="http://schemas.microsoft.com/office/drawing/2018/hyperlinkcolor" val="tx"/>
                    </a:ext>
                  </a:extLst>
                </a:hlinkClick>
              </a:rPr>
              <a:t>https://about.me/rcappello</a:t>
            </a:r>
            <a:r>
              <a:rPr lang="en-US" sz="1701">
                <a:solidFill>
                  <a:srgbClr val="00439A"/>
                </a:solidFill>
                <a:latin typeface="+mj-lt"/>
              </a:rPr>
              <a:t> </a:t>
            </a:r>
          </a:p>
        </p:txBody>
      </p:sp>
      <p:pic>
        <p:nvPicPr>
          <p:cNvPr id="6" name="Picture 2" descr="https://software.intel.com/sites/default/files/managed/9f/d5/Intel%C2%AE%20Software%20Innovator%20Program%20%20%20Overview%20%20%20Intel%C2%AE%20Developer%20Zone.png">
            <a:extLst>
              <a:ext uri="{FF2B5EF4-FFF2-40B4-BE49-F238E27FC236}">
                <a16:creationId xmlns:a16="http://schemas.microsoft.com/office/drawing/2014/main" id="{5EDE67AD-4A84-491C-B703-0148239E8E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983" y="4717790"/>
            <a:ext cx="1042134" cy="1262985"/>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42E0DA26-CF8B-4951-96BA-6F89AB7C3414}"/>
              </a:ext>
            </a:extLst>
          </p:cNvPr>
          <p:cNvPicPr>
            <a:picLocks noChangeAspect="1"/>
          </p:cNvPicPr>
          <p:nvPr/>
        </p:nvPicPr>
        <p:blipFill>
          <a:blip r:embed="rId6"/>
          <a:stretch>
            <a:fillRect/>
          </a:stretch>
        </p:blipFill>
        <p:spPr>
          <a:xfrm>
            <a:off x="4622102" y="4747065"/>
            <a:ext cx="1217621" cy="1217621"/>
          </a:xfrm>
          <a:prstGeom prst="rect">
            <a:avLst/>
          </a:prstGeom>
        </p:spPr>
      </p:pic>
      <p:pic>
        <p:nvPicPr>
          <p:cNvPr id="8" name="Immagine 3">
            <a:extLst>
              <a:ext uri="{FF2B5EF4-FFF2-40B4-BE49-F238E27FC236}">
                <a16:creationId xmlns:a16="http://schemas.microsoft.com/office/drawing/2014/main" id="{E9EFD708-2945-435B-BF80-E4EAA75CCC92}"/>
              </a:ext>
            </a:extLst>
          </p:cNvPr>
          <p:cNvPicPr>
            <a:picLocks noChangeAspect="1"/>
          </p:cNvPicPr>
          <p:nvPr/>
        </p:nvPicPr>
        <p:blipFill>
          <a:blip r:embed="rId7"/>
          <a:stretch>
            <a:fillRect/>
          </a:stretch>
        </p:blipFill>
        <p:spPr>
          <a:xfrm>
            <a:off x="5818057" y="4794941"/>
            <a:ext cx="742535" cy="1169745"/>
          </a:xfrm>
          <a:prstGeom prst="rect">
            <a:avLst/>
          </a:prstGeom>
        </p:spPr>
      </p:pic>
    </p:spTree>
    <p:extLst>
      <p:ext uri="{BB962C8B-B14F-4D97-AF65-F5344CB8AC3E}">
        <p14:creationId xmlns:p14="http://schemas.microsoft.com/office/powerpoint/2010/main" val="246357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80061836"/>
              </p:ext>
            </p:extLst>
          </p:nvPr>
        </p:nvGraphicFramePr>
        <p:xfrm>
          <a:off x="1417637" y="1592262"/>
          <a:ext cx="10287000" cy="4425059"/>
        </p:xfrm>
        <a:graphic>
          <a:graphicData uri="http://schemas.openxmlformats.org/drawingml/2006/table">
            <a:tbl>
              <a:tblPr firstRow="1" firstCol="1" bandRow="1">
                <a:tableStyleId>{125E5076-3810-47DD-B79F-674D7AD40C01}</a:tableStyleId>
              </a:tblPr>
              <a:tblGrid>
                <a:gridCol w="1893532">
                  <a:extLst>
                    <a:ext uri="{9D8B030D-6E8A-4147-A177-3AD203B41FA5}">
                      <a16:colId xmlns:a16="http://schemas.microsoft.com/office/drawing/2014/main" val="20000"/>
                    </a:ext>
                  </a:extLst>
                </a:gridCol>
                <a:gridCol w="4812068">
                  <a:extLst>
                    <a:ext uri="{9D8B030D-6E8A-4147-A177-3AD203B41FA5}">
                      <a16:colId xmlns:a16="http://schemas.microsoft.com/office/drawing/2014/main" val="20001"/>
                    </a:ext>
                  </a:extLst>
                </a:gridCol>
                <a:gridCol w="3581400">
                  <a:extLst>
                    <a:ext uri="{9D8B030D-6E8A-4147-A177-3AD203B41FA5}">
                      <a16:colId xmlns:a16="http://schemas.microsoft.com/office/drawing/2014/main" val="2690644306"/>
                    </a:ext>
                  </a:extLst>
                </a:gridCol>
              </a:tblGrid>
              <a:tr h="320602">
                <a:tc>
                  <a:txBody>
                    <a:bodyPr/>
                    <a:lstStyle/>
                    <a:p>
                      <a:pPr marL="0" marR="0">
                        <a:spcBef>
                          <a:spcPts val="0"/>
                        </a:spcBef>
                        <a:spcAft>
                          <a:spcPts val="0"/>
                        </a:spcAft>
                      </a:pPr>
                      <a:r>
                        <a:rPr lang="en-US" sz="1400">
                          <a:effectLst/>
                          <a:latin typeface="+mn-lt"/>
                        </a:rPr>
                        <a:t>Time</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rPr>
                        <a:t>Activity / Session Title</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Speaker</a:t>
                      </a:r>
                    </a:p>
                  </a:txBody>
                  <a:tcPr marL="93260" marR="93260" marT="46630" marB="46630"/>
                </a:tc>
                <a:extLst>
                  <a:ext uri="{0D108BD9-81ED-4DB2-BD59-A6C34878D82A}">
                    <a16:rowId xmlns:a16="http://schemas.microsoft.com/office/drawing/2014/main" val="10000"/>
                  </a:ext>
                </a:extLst>
              </a:tr>
              <a:tr h="353158">
                <a:tc>
                  <a:txBody>
                    <a:bodyPr/>
                    <a:lstStyle/>
                    <a:p>
                      <a:pPr marL="0" marR="0">
                        <a:spcBef>
                          <a:spcPts val="0"/>
                        </a:spcBef>
                        <a:spcAft>
                          <a:spcPts val="0"/>
                        </a:spcAft>
                      </a:pPr>
                      <a:r>
                        <a:rPr lang="en-US" sz="1400">
                          <a:effectLst/>
                          <a:latin typeface="+mn-lt"/>
                        </a:rPr>
                        <a:t>9:00 – 9:30</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rPr>
                        <a:t>Guest arrival, Registration</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Staff</a:t>
                      </a:r>
                    </a:p>
                  </a:txBody>
                  <a:tcPr marL="93260" marR="93260" marT="46630" marB="46630"/>
                </a:tc>
                <a:extLst>
                  <a:ext uri="{0D108BD9-81ED-4DB2-BD59-A6C34878D82A}">
                    <a16:rowId xmlns:a16="http://schemas.microsoft.com/office/drawing/2014/main" val="10001"/>
                  </a:ext>
                </a:extLst>
              </a:tr>
              <a:tr h="335743">
                <a:tc>
                  <a:txBody>
                    <a:bodyPr/>
                    <a:lstStyle/>
                    <a:p>
                      <a:pPr marL="0" marR="0">
                        <a:spcBef>
                          <a:spcPts val="0"/>
                        </a:spcBef>
                        <a:spcAft>
                          <a:spcPts val="0"/>
                        </a:spcAft>
                      </a:pPr>
                      <a:r>
                        <a:rPr lang="en-US" sz="1400">
                          <a:effectLst/>
                          <a:latin typeface="+mn-lt"/>
                        </a:rPr>
                        <a:t>9:30 – 10:00</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Keynote</a:t>
                      </a: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Marco Dal Pino</a:t>
                      </a:r>
                    </a:p>
                  </a:txBody>
                  <a:tcPr marL="93260" marR="93260" marT="46630" marB="46630"/>
                </a:tc>
                <a:extLst>
                  <a:ext uri="{0D108BD9-81ED-4DB2-BD59-A6C34878D82A}">
                    <a16:rowId xmlns:a16="http://schemas.microsoft.com/office/drawing/2014/main" val="10002"/>
                  </a:ext>
                </a:extLst>
              </a:tr>
              <a:tr h="328872">
                <a:tc>
                  <a:txBody>
                    <a:bodyPr/>
                    <a:lstStyle/>
                    <a:p>
                      <a:pPr marL="0" marR="0">
                        <a:spcBef>
                          <a:spcPts val="0"/>
                        </a:spcBef>
                        <a:spcAft>
                          <a:spcPts val="0"/>
                        </a:spcAft>
                      </a:pPr>
                      <a:r>
                        <a:rPr lang="en-US" sz="1400">
                          <a:effectLst/>
                          <a:latin typeface="+mn-lt"/>
                        </a:rPr>
                        <a:t>10:00 – 10:50</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it-IT" sz="1400">
                          <a:effectLst>
                            <a:outerShdw blurRad="38100" dist="38100" dir="2700000" algn="tl">
                              <a:srgbClr val="000000">
                                <a:alpha val="43137"/>
                              </a:srgbClr>
                            </a:outerShdw>
                          </a:effectLst>
                          <a:latin typeface="+mn-lt"/>
                        </a:rPr>
                        <a:t>Usare Azure IaaS in modo serio. Casi d'uso reali.</a:t>
                      </a:r>
                      <a:endParaRPr lang="en-US" sz="1400">
                        <a:effectLst/>
                        <a:latin typeface="+mn-lt"/>
                      </a:endParaRPr>
                    </a:p>
                  </a:txBody>
                  <a:tcPr marL="93260" marR="93260" marT="46630" marB="46630"/>
                </a:tc>
                <a:tc>
                  <a:txBody>
                    <a:bodyPr/>
                    <a:lstStyle/>
                    <a:p>
                      <a:pPr marL="0" marR="0">
                        <a:spcBef>
                          <a:spcPts val="0"/>
                        </a:spcBef>
                        <a:spcAft>
                          <a:spcPts val="0"/>
                        </a:spcAft>
                      </a:pPr>
                      <a:r>
                        <a:rPr lang="en-US" sz="1400">
                          <a:effectLst/>
                          <a:latin typeface="+mn-lt"/>
                        </a:rPr>
                        <a:t>Francesco Valerio Buccoli</a:t>
                      </a:r>
                    </a:p>
                  </a:txBody>
                  <a:tcPr marL="93260" marR="93260" marT="46630" marB="46630"/>
                </a:tc>
                <a:extLst>
                  <a:ext uri="{0D108BD9-81ED-4DB2-BD59-A6C34878D82A}">
                    <a16:rowId xmlns:a16="http://schemas.microsoft.com/office/drawing/2014/main" val="10003"/>
                  </a:ext>
                </a:extLst>
              </a:tr>
              <a:tr h="297148">
                <a:tc>
                  <a:txBody>
                    <a:bodyPr/>
                    <a:lstStyle/>
                    <a:p>
                      <a:pPr marL="0" marR="0">
                        <a:spcBef>
                          <a:spcPts val="0"/>
                        </a:spcBef>
                        <a:spcAft>
                          <a:spcPts val="0"/>
                        </a:spcAft>
                      </a:pPr>
                      <a:r>
                        <a:rPr lang="en-US" sz="1400">
                          <a:effectLst/>
                          <a:latin typeface="+mn-lt"/>
                        </a:rPr>
                        <a:t>10:50 – 11:05</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Break</a:t>
                      </a:r>
                    </a:p>
                  </a:txBody>
                  <a:tcPr marL="93260" marR="93260" marT="46630" marB="46630"/>
                </a:tc>
                <a:tc>
                  <a:txBody>
                    <a:bodyPr/>
                    <a:lstStyle/>
                    <a:p>
                      <a:pPr marL="0" marR="0">
                        <a:spcBef>
                          <a:spcPts val="0"/>
                        </a:spcBef>
                        <a:spcAft>
                          <a:spcPts val="0"/>
                        </a:spcAft>
                      </a:pP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extLst>
                  <a:ext uri="{0D108BD9-81ED-4DB2-BD59-A6C34878D82A}">
                    <a16:rowId xmlns:a16="http://schemas.microsoft.com/office/drawing/2014/main" val="10004"/>
                  </a:ext>
                </a:extLst>
              </a:tr>
              <a:tr h="297148">
                <a:tc>
                  <a:txBody>
                    <a:bodyPr/>
                    <a:lstStyle/>
                    <a:p>
                      <a:pPr marL="0" marR="0">
                        <a:spcBef>
                          <a:spcPts val="0"/>
                        </a:spcBef>
                        <a:spcAft>
                          <a:spcPts val="0"/>
                        </a:spcAft>
                      </a:pPr>
                      <a:r>
                        <a:rPr lang="en-US" sz="1400">
                          <a:effectLst/>
                          <a:latin typeface="+mn-lt"/>
                        </a:rPr>
                        <a:t>11:05 – 11:55</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rPr>
                        <a:t>Azure Pipelines for </a:t>
                      </a:r>
                      <a:r>
                        <a:rPr lang="en-US" sz="1400" err="1">
                          <a:effectLst/>
                          <a:latin typeface="+mn-lt"/>
                        </a:rPr>
                        <a:t>Githubbers</a:t>
                      </a:r>
                      <a:endParaRPr lang="en-US" sz="1400">
                        <a:effectLst/>
                        <a:latin typeface="+mn-lt"/>
                      </a:endParaRPr>
                    </a:p>
                  </a:txBody>
                  <a:tcPr marL="93260" marR="93260" marT="46630" marB="46630"/>
                </a:tc>
                <a:tc>
                  <a:txBody>
                    <a:bodyPr/>
                    <a:lstStyle/>
                    <a:p>
                      <a:pPr marL="0" marR="0">
                        <a:spcBef>
                          <a:spcPts val="0"/>
                        </a:spcBef>
                        <a:spcAft>
                          <a:spcPts val="0"/>
                        </a:spcAft>
                      </a:pPr>
                      <a:r>
                        <a:rPr lang="en-US" sz="1400">
                          <a:effectLst/>
                          <a:latin typeface="+mn-lt"/>
                        </a:rPr>
                        <a:t>Massimo Bonanni</a:t>
                      </a:r>
                    </a:p>
                  </a:txBody>
                  <a:tcPr marL="93260" marR="93260" marT="46630" marB="46630"/>
                </a:tc>
                <a:extLst>
                  <a:ext uri="{0D108BD9-81ED-4DB2-BD59-A6C34878D82A}">
                    <a16:rowId xmlns:a16="http://schemas.microsoft.com/office/drawing/2014/main" val="10005"/>
                  </a:ext>
                </a:extLst>
              </a:tr>
              <a:tr h="297148">
                <a:tc>
                  <a:txBody>
                    <a:bodyPr/>
                    <a:lstStyle/>
                    <a:p>
                      <a:pPr marL="0" marR="0">
                        <a:spcBef>
                          <a:spcPts val="0"/>
                        </a:spcBef>
                        <a:spcAft>
                          <a:spcPts val="0"/>
                        </a:spcAft>
                      </a:pPr>
                      <a:r>
                        <a:rPr lang="en-US" sz="1400">
                          <a:effectLst/>
                          <a:latin typeface="+mn-lt"/>
                        </a:rPr>
                        <a:t>11:55 – 12:45</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it-IT" sz="1400">
                          <a:effectLst/>
                          <a:latin typeface="+mn-lt"/>
                        </a:rPr>
                        <a:t>Ricerche intelligenti con Cognitive </a:t>
                      </a:r>
                      <a:r>
                        <a:rPr lang="it-IT" sz="1400" err="1">
                          <a:effectLst/>
                          <a:latin typeface="+mn-lt"/>
                        </a:rPr>
                        <a:t>Search</a:t>
                      </a:r>
                      <a:endParaRPr lang="en-US" sz="1400">
                        <a:effectLst/>
                        <a:latin typeface="+mn-lt"/>
                      </a:endParaRPr>
                    </a:p>
                  </a:txBody>
                  <a:tcPr marL="93260" marR="93260" marT="46630" marB="46630"/>
                </a:tc>
                <a:tc>
                  <a:txBody>
                    <a:bodyPr/>
                    <a:lstStyle/>
                    <a:p>
                      <a:pPr marL="0" marR="0">
                        <a:spcBef>
                          <a:spcPts val="0"/>
                        </a:spcBef>
                        <a:spcAft>
                          <a:spcPts val="0"/>
                        </a:spcAft>
                      </a:pPr>
                      <a:r>
                        <a:rPr lang="en-US" sz="1400">
                          <a:effectLst/>
                          <a:latin typeface="+mn-lt"/>
                        </a:rPr>
                        <a:t>Marco Minerva – Riccardo Cappello</a:t>
                      </a:r>
                    </a:p>
                  </a:txBody>
                  <a:tcPr marL="93260" marR="93260" marT="46630" marB="46630"/>
                </a:tc>
                <a:extLst>
                  <a:ext uri="{0D108BD9-81ED-4DB2-BD59-A6C34878D82A}">
                    <a16:rowId xmlns:a16="http://schemas.microsoft.com/office/drawing/2014/main" val="10006"/>
                  </a:ext>
                </a:extLst>
              </a:tr>
              <a:tr h="521261">
                <a:tc>
                  <a:txBody>
                    <a:bodyPr/>
                    <a:lstStyle/>
                    <a:p>
                      <a:pPr marL="0" marR="0">
                        <a:spcBef>
                          <a:spcPts val="0"/>
                        </a:spcBef>
                        <a:spcAft>
                          <a:spcPts val="0"/>
                        </a:spcAft>
                      </a:pPr>
                      <a:r>
                        <a:rPr lang="en-US" sz="1400">
                          <a:effectLst/>
                          <a:latin typeface="+mn-lt"/>
                        </a:rPr>
                        <a:t>12:45 – 14:15</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rPr>
                        <a:t>Lunch &amp; Session: Introduction to .NET Core Microservices Development with </a:t>
                      </a:r>
                      <a:r>
                        <a:rPr lang="en-US" sz="1400" err="1">
                          <a:effectLst/>
                          <a:latin typeface="+mn-lt"/>
                        </a:rPr>
                        <a:t>AzureDevSpaces</a:t>
                      </a:r>
                      <a:endParaRPr lang="en-US" sz="1400">
                        <a:effectLst/>
                        <a:latin typeface="+mn-lt"/>
                      </a:endParaRPr>
                    </a:p>
                  </a:txBody>
                  <a:tcPr marL="93260" marR="93260" marT="46630" marB="46630"/>
                </a:tc>
                <a:tc>
                  <a:txBody>
                    <a:bodyPr/>
                    <a:lstStyle/>
                    <a:p>
                      <a:pPr marL="0" marR="0">
                        <a:spcBef>
                          <a:spcPts val="0"/>
                        </a:spcBef>
                        <a:spcAft>
                          <a:spcPts val="0"/>
                        </a:spcAft>
                      </a:pPr>
                      <a:r>
                        <a:rPr lang="en-US" sz="1400">
                          <a:effectLst/>
                          <a:latin typeface="+mn-lt"/>
                        </a:rPr>
                        <a:t>Giancarlo Lelli</a:t>
                      </a:r>
                    </a:p>
                  </a:txBody>
                  <a:tcPr marL="93260" marR="93260" marT="46630" marB="46630"/>
                </a:tc>
                <a:extLst>
                  <a:ext uri="{0D108BD9-81ED-4DB2-BD59-A6C34878D82A}">
                    <a16:rowId xmlns:a16="http://schemas.microsoft.com/office/drawing/2014/main" val="10007"/>
                  </a:ext>
                </a:extLst>
              </a:tr>
              <a:tr h="359600">
                <a:tc>
                  <a:txBody>
                    <a:bodyPr/>
                    <a:lstStyle/>
                    <a:p>
                      <a:pPr marL="0" marR="0">
                        <a:spcBef>
                          <a:spcPts val="0"/>
                        </a:spcBef>
                        <a:spcAft>
                          <a:spcPts val="0"/>
                        </a:spcAft>
                      </a:pPr>
                      <a:r>
                        <a:rPr lang="en-US" sz="1400">
                          <a:effectLst/>
                          <a:latin typeface="+mn-lt"/>
                        </a:rPr>
                        <a:t>14:15 – 15:05</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rPr>
                        <a:t>Industrial IoT: Dalle parole ai </a:t>
                      </a:r>
                      <a:r>
                        <a:rPr lang="en-US" sz="1400" err="1">
                          <a:effectLst/>
                          <a:latin typeface="+mn-lt"/>
                        </a:rPr>
                        <a:t>fatti</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Riccardo </a:t>
                      </a:r>
                      <a:r>
                        <a:rPr lang="en-US" sz="1400" err="1">
                          <a:effectLst/>
                          <a:latin typeface="+mn-lt"/>
                          <a:ea typeface="Calibri" panose="020F0502020204030204" pitchFamily="34" charset="0"/>
                          <a:cs typeface="Times New Roman" panose="02020603050405020304" pitchFamily="18" charset="0"/>
                        </a:rPr>
                        <a:t>Zamana</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extLst>
                  <a:ext uri="{0D108BD9-81ED-4DB2-BD59-A6C34878D82A}">
                    <a16:rowId xmlns:a16="http://schemas.microsoft.com/office/drawing/2014/main" val="10008"/>
                  </a:ext>
                </a:extLst>
              </a:tr>
              <a:tr h="366103">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15:05 – 15:20</a:t>
                      </a: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Break</a:t>
                      </a:r>
                    </a:p>
                  </a:txBody>
                  <a:tcPr marL="93260" marR="93260" marT="46630" marB="46630"/>
                </a:tc>
                <a:tc>
                  <a:txBody>
                    <a:bodyPr/>
                    <a:lstStyle/>
                    <a:p>
                      <a:pPr marL="0" marR="0">
                        <a:spcBef>
                          <a:spcPts val="0"/>
                        </a:spcBef>
                        <a:spcAft>
                          <a:spcPts val="0"/>
                        </a:spcAft>
                      </a:pP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extLst>
                  <a:ext uri="{0D108BD9-81ED-4DB2-BD59-A6C34878D82A}">
                    <a16:rowId xmlns:a16="http://schemas.microsoft.com/office/drawing/2014/main" val="390273890"/>
                  </a:ext>
                </a:extLst>
              </a:tr>
              <a:tr h="304800">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15:20 – 16:10</a:t>
                      </a: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Azure PaaS Databases</a:t>
                      </a: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Gianluca Hotz</a:t>
                      </a:r>
                    </a:p>
                  </a:txBody>
                  <a:tcPr marL="93260" marR="93260" marT="46630" marB="46630"/>
                </a:tc>
                <a:extLst>
                  <a:ext uri="{0D108BD9-81ED-4DB2-BD59-A6C34878D82A}">
                    <a16:rowId xmlns:a16="http://schemas.microsoft.com/office/drawing/2014/main" val="1880155245"/>
                  </a:ext>
                </a:extLst>
              </a:tr>
              <a:tr h="302980">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16:10 – 17:00</a:t>
                      </a: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Automate deeply with the power of PaaS</a:t>
                      </a: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Roberto Freato</a:t>
                      </a:r>
                    </a:p>
                  </a:txBody>
                  <a:tcPr marL="93260" marR="93260" marT="46630" marB="46630"/>
                </a:tc>
                <a:extLst>
                  <a:ext uri="{0D108BD9-81ED-4DB2-BD59-A6C34878D82A}">
                    <a16:rowId xmlns:a16="http://schemas.microsoft.com/office/drawing/2014/main" val="3204921309"/>
                  </a:ext>
                </a:extLst>
              </a:tr>
              <a:tr h="301160">
                <a:tc>
                  <a:txBody>
                    <a:bodyPr/>
                    <a:lstStyle/>
                    <a:p>
                      <a:pPr marL="0" marR="0">
                        <a:spcBef>
                          <a:spcPts val="0"/>
                        </a:spcBef>
                        <a:spcAft>
                          <a:spcPts val="0"/>
                        </a:spcAft>
                      </a:pPr>
                      <a:r>
                        <a:rPr lang="en-US" sz="1400">
                          <a:effectLst/>
                          <a:latin typeface="+mn-lt"/>
                        </a:rPr>
                        <a:t>17:00 – 17:30</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rPr>
                        <a:t>Closing Remarks,</a:t>
                      </a:r>
                      <a:r>
                        <a:rPr lang="en-US" sz="1400" baseline="0">
                          <a:effectLst/>
                          <a:latin typeface="+mn-lt"/>
                        </a:rPr>
                        <a:t> </a:t>
                      </a:r>
                      <a:r>
                        <a:rPr lang="en-US" sz="1400">
                          <a:effectLst/>
                          <a:latin typeface="+mn-lt"/>
                        </a:rPr>
                        <a:t>Questions, Raffle &amp; Guest Departure</a:t>
                      </a:r>
                      <a:endParaRPr lang="en-US" sz="1400">
                        <a:effectLst/>
                        <a:latin typeface="+mn-lt"/>
                        <a:ea typeface="Calibri" panose="020F0502020204030204" pitchFamily="34" charset="0"/>
                        <a:cs typeface="Times New Roman" panose="02020603050405020304" pitchFamily="18" charset="0"/>
                      </a:endParaRPr>
                    </a:p>
                  </a:txBody>
                  <a:tcPr marL="93260" marR="93260" marT="46630" marB="46630"/>
                </a:tc>
                <a:tc>
                  <a:txBody>
                    <a:bodyPr/>
                    <a:lstStyle/>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Staff</a:t>
                      </a:r>
                    </a:p>
                  </a:txBody>
                  <a:tcPr marL="93260" marR="93260" marT="46630" marB="46630"/>
                </a:tc>
                <a:extLst>
                  <a:ext uri="{0D108BD9-81ED-4DB2-BD59-A6C34878D82A}">
                    <a16:rowId xmlns:a16="http://schemas.microsoft.com/office/drawing/2014/main" val="3387269587"/>
                  </a:ext>
                </a:extLst>
              </a:tr>
            </a:tbl>
          </a:graphicData>
        </a:graphic>
      </p:graphicFrame>
      <p:sp>
        <p:nvSpPr>
          <p:cNvPr id="3" name="Title 1"/>
          <p:cNvSpPr txBox="1">
            <a:spLocks/>
          </p:cNvSpPr>
          <p:nvPr/>
        </p:nvSpPr>
        <p:spPr>
          <a:xfrm>
            <a:off x="2082494" y="210439"/>
            <a:ext cx="10815582" cy="762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88"/>
              <a:t>Day's Schedule</a:t>
            </a:r>
          </a:p>
        </p:txBody>
      </p:sp>
      <p:pic>
        <p:nvPicPr>
          <p:cNvPr id="4" name="Picture 2" descr="https://global.azurebootcamp.net/wp-content/uploads/2018/09/logo-2019-250x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29" y="-95316"/>
            <a:ext cx="1547631" cy="137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748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0954" y="-4382"/>
            <a:ext cx="7474568" cy="542399"/>
          </a:xfrm>
          <a:prstGeom prst="rect">
            <a:avLst/>
          </a:prstGeom>
          <a:noFill/>
        </p:spPr>
        <p:txBody>
          <a:bodyPr wrap="none" rtlCol="0" anchor="ctr">
            <a:spAutoFit/>
          </a:bodyPr>
          <a:lstStyle/>
          <a:p>
            <a:pPr algn="ctr"/>
            <a:r>
              <a:rPr lang="en-US" sz="2856">
                <a:solidFill>
                  <a:srgbClr val="000000"/>
                </a:solidFill>
                <a:cs typeface="Segoe UI Light" panose="020B0502040204020203" pitchFamily="34" charset="0"/>
              </a:rPr>
              <a:t>A BIG thank you to the 2019 Global Sponsors!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3149" y="3441419"/>
            <a:ext cx="3561933" cy="730474"/>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5308" y="2968842"/>
            <a:ext cx="2195395" cy="1847623"/>
          </a:xfrm>
          <a:prstGeom prst="rect">
            <a:avLst/>
          </a:prstGeom>
          <a:noFill/>
          <a:ln>
            <a:noFill/>
          </a:ln>
        </p:spPr>
      </p:pic>
      <p:pic>
        <p:nvPicPr>
          <p:cNvPr id="2050" name="Picture 2" descr="https://global.azurebootcamp.net/wp-content/uploads/2018/03/jetbrains-150x1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4409" y="992936"/>
            <a:ext cx="1457193" cy="1457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global.azurebootcamp.net/wp-content/uploads/2018/09/logo-2019-250x2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129" y="-95316"/>
            <a:ext cx="1547631" cy="13742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global.azurebootcamp.net/wp-content/uploads/2019/03/Enzo-1024x3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3480" y="3537125"/>
            <a:ext cx="3004147" cy="88305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global.azurebootcamp.net/wp-content/uploads/2019/03/SMU-Logo-Color-w-Ops-1024x39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8352" y="1821750"/>
            <a:ext cx="2987600" cy="114369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global.azurebootcamp.net/wp-content/uploads/2019/03/Progate-ForLightBackground-1024x33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86798" y="5548516"/>
            <a:ext cx="3566673" cy="116683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global.azurebootcamp.net/wp-content/uploads/2019/03/483x140_KEMP_HRZ_Grey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27350" y="4903944"/>
            <a:ext cx="3225864" cy="9331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0"/>
          <a:stretch>
            <a:fillRect/>
          </a:stretch>
        </p:blipFill>
        <p:spPr>
          <a:xfrm>
            <a:off x="762353" y="4991864"/>
            <a:ext cx="3924445" cy="845182"/>
          </a:xfrm>
          <a:prstGeom prst="rect">
            <a:avLst/>
          </a:prstGeom>
        </p:spPr>
      </p:pic>
      <p:pic>
        <p:nvPicPr>
          <p:cNvPr id="1026" name="Picture 2" descr="https://global.azurebootcamp.net/wp-content/uploads/2018/12/Serverless360_logo_png-1024x13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51327" y="2111205"/>
            <a:ext cx="4283957" cy="56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1355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013AED52-AB0A-4D1C-A46A-5CBE117F1FE7}"/>
              </a:ext>
            </a:extLst>
          </p:cNvPr>
          <p:cNvSpPr/>
          <p:nvPr/>
        </p:nvSpPr>
        <p:spPr bwMode="auto">
          <a:xfrm>
            <a:off x="1485453" y="4655727"/>
            <a:ext cx="2535953" cy="5423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50663" fontAlgn="base">
              <a:spcBef>
                <a:spcPct val="0"/>
              </a:spcBef>
              <a:spcAft>
                <a:spcPct val="0"/>
              </a:spcAft>
              <a:defRPr/>
            </a:pPr>
            <a:r>
              <a:rPr lang="en-US" sz="1428">
                <a:solidFill>
                  <a:srgbClr val="1A1A1A"/>
                </a:solidFill>
                <a:latin typeface="Segoe UI Semibold"/>
              </a:rPr>
              <a:t>Azure Bot Service</a:t>
            </a:r>
          </a:p>
          <a:p>
            <a:pPr algn="ctr" defTabSz="950663" fontAlgn="base">
              <a:spcBef>
                <a:spcPct val="0"/>
              </a:spcBef>
              <a:spcAft>
                <a:spcPct val="0"/>
              </a:spcAft>
              <a:defRPr/>
            </a:pPr>
            <a:r>
              <a:rPr lang="en-US" sz="1428">
                <a:solidFill>
                  <a:srgbClr val="1A1A1A"/>
                </a:solidFill>
                <a:latin typeface="Segoe UI Semibold"/>
              </a:rPr>
              <a:t>Azure Cognitive Services</a:t>
            </a:r>
          </a:p>
        </p:txBody>
      </p:sp>
      <p:sp>
        <p:nvSpPr>
          <p:cNvPr id="65" name="Rectangle 64">
            <a:extLst>
              <a:ext uri="{FF2B5EF4-FFF2-40B4-BE49-F238E27FC236}">
                <a16:creationId xmlns:a16="http://schemas.microsoft.com/office/drawing/2014/main" id="{DF120853-7BCA-4DFB-86C5-3E72C8B21C60}"/>
              </a:ext>
            </a:extLst>
          </p:cNvPr>
          <p:cNvSpPr/>
          <p:nvPr/>
        </p:nvSpPr>
        <p:spPr bwMode="auto">
          <a:xfrm>
            <a:off x="8280181" y="4662525"/>
            <a:ext cx="2535953" cy="3182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50663" fontAlgn="base">
              <a:spcBef>
                <a:spcPct val="0"/>
              </a:spcBef>
              <a:spcAft>
                <a:spcPct val="0"/>
              </a:spcAft>
              <a:defRPr/>
            </a:pPr>
            <a:r>
              <a:rPr lang="en-US" sz="1428">
                <a:solidFill>
                  <a:srgbClr val="1A1A1A"/>
                </a:solidFill>
                <a:latin typeface="Segoe UI Semibold"/>
              </a:rPr>
              <a:t>Azure Cognitive Search</a:t>
            </a:r>
          </a:p>
        </p:txBody>
      </p:sp>
      <p:sp>
        <p:nvSpPr>
          <p:cNvPr id="66" name="Rectangle 65">
            <a:extLst>
              <a:ext uri="{FF2B5EF4-FFF2-40B4-BE49-F238E27FC236}">
                <a16:creationId xmlns:a16="http://schemas.microsoft.com/office/drawing/2014/main" id="{1D2CE252-9D55-4B16-BB03-13EE0BC7EECE}"/>
              </a:ext>
            </a:extLst>
          </p:cNvPr>
          <p:cNvSpPr/>
          <p:nvPr/>
        </p:nvSpPr>
        <p:spPr bwMode="auto">
          <a:xfrm>
            <a:off x="4950261" y="4638864"/>
            <a:ext cx="2535953" cy="7665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50663" fontAlgn="base">
              <a:spcBef>
                <a:spcPct val="0"/>
              </a:spcBef>
              <a:spcAft>
                <a:spcPct val="0"/>
              </a:spcAft>
              <a:defRPr/>
            </a:pPr>
            <a:r>
              <a:rPr lang="en-US" sz="1428">
                <a:solidFill>
                  <a:srgbClr val="1A1A1A"/>
                </a:solidFill>
                <a:latin typeface="Segoe UI Semibold"/>
              </a:rPr>
              <a:t>Azure Databricks</a:t>
            </a:r>
          </a:p>
          <a:p>
            <a:pPr algn="ctr" defTabSz="950663" fontAlgn="base">
              <a:spcBef>
                <a:spcPct val="0"/>
              </a:spcBef>
              <a:spcAft>
                <a:spcPct val="0"/>
              </a:spcAft>
              <a:defRPr/>
            </a:pPr>
            <a:r>
              <a:rPr lang="en-US" sz="1428">
                <a:solidFill>
                  <a:srgbClr val="1A1A1A"/>
                </a:solidFill>
                <a:latin typeface="Segoe UI Semibold"/>
              </a:rPr>
              <a:t>Azure Machine Learning</a:t>
            </a:r>
          </a:p>
          <a:p>
            <a:pPr algn="ctr" defTabSz="950663" fontAlgn="base">
              <a:spcBef>
                <a:spcPct val="0"/>
              </a:spcBef>
              <a:spcAft>
                <a:spcPct val="0"/>
              </a:spcAft>
              <a:defRPr/>
            </a:pPr>
            <a:r>
              <a:rPr lang="en-US" sz="1428">
                <a:solidFill>
                  <a:srgbClr val="1A1A1A"/>
                </a:solidFill>
                <a:latin typeface="Segoe UI Semibold"/>
              </a:rPr>
              <a:t>Azure AI infrastructure</a:t>
            </a:r>
          </a:p>
        </p:txBody>
      </p:sp>
      <p:sp>
        <p:nvSpPr>
          <p:cNvPr id="108" name="TextBox 107">
            <a:extLst>
              <a:ext uri="{FF2B5EF4-FFF2-40B4-BE49-F238E27FC236}">
                <a16:creationId xmlns:a16="http://schemas.microsoft.com/office/drawing/2014/main" id="{7C85FDAA-2058-4A84-9B12-4D1FC7753A7D}"/>
              </a:ext>
            </a:extLst>
          </p:cNvPr>
          <p:cNvSpPr txBox="1"/>
          <p:nvPr/>
        </p:nvSpPr>
        <p:spPr>
          <a:xfrm>
            <a:off x="8523066" y="2565842"/>
            <a:ext cx="2050184" cy="288137"/>
          </a:xfrm>
          <a:prstGeom prst="rect">
            <a:avLst/>
          </a:prstGeom>
          <a:noFill/>
        </p:spPr>
        <p:txBody>
          <a:bodyPr wrap="none" lIns="0" tIns="0" rIns="0" bIns="0" rtlCol="0">
            <a:spAutoFit/>
          </a:bodyPr>
          <a:lstStyle/>
          <a:p>
            <a:pPr algn="ctr" defTabSz="950663" fontAlgn="base">
              <a:spcBef>
                <a:spcPct val="0"/>
              </a:spcBef>
              <a:defRPr/>
            </a:pPr>
            <a:r>
              <a:rPr lang="en-US" sz="1836">
                <a:solidFill>
                  <a:srgbClr val="0078D4"/>
                </a:solidFill>
                <a:latin typeface="Segoe UI Semibold"/>
              </a:rPr>
              <a:t>Knowledge mining</a:t>
            </a:r>
          </a:p>
        </p:txBody>
      </p:sp>
      <p:sp>
        <p:nvSpPr>
          <p:cNvPr id="112" name="TextBox 111">
            <a:extLst>
              <a:ext uri="{FF2B5EF4-FFF2-40B4-BE49-F238E27FC236}">
                <a16:creationId xmlns:a16="http://schemas.microsoft.com/office/drawing/2014/main" id="{7D742A05-61B8-4692-85FD-1C3F94F436FE}"/>
              </a:ext>
            </a:extLst>
          </p:cNvPr>
          <p:cNvSpPr txBox="1"/>
          <p:nvPr/>
        </p:nvSpPr>
        <p:spPr>
          <a:xfrm>
            <a:off x="1829522" y="2559045"/>
            <a:ext cx="1849089" cy="288137"/>
          </a:xfrm>
          <a:prstGeom prst="rect">
            <a:avLst/>
          </a:prstGeom>
          <a:noFill/>
        </p:spPr>
        <p:txBody>
          <a:bodyPr wrap="none" lIns="0" tIns="0" rIns="0" bIns="0" rtlCol="0" anchor="t">
            <a:spAutoFit/>
          </a:bodyPr>
          <a:lstStyle/>
          <a:p>
            <a:pPr algn="ctr" defTabSz="950663" fontAlgn="base">
              <a:spcBef>
                <a:spcPct val="0"/>
              </a:spcBef>
              <a:defRPr/>
            </a:pPr>
            <a:r>
              <a:rPr lang="en-US" sz="1836">
                <a:solidFill>
                  <a:srgbClr val="0078D4"/>
                </a:solidFill>
                <a:latin typeface="Segoe UI Semibold"/>
              </a:rPr>
              <a:t>AI apps &amp; agents</a:t>
            </a:r>
          </a:p>
        </p:txBody>
      </p:sp>
      <p:sp>
        <p:nvSpPr>
          <p:cNvPr id="116" name="TextBox 115">
            <a:extLst>
              <a:ext uri="{FF2B5EF4-FFF2-40B4-BE49-F238E27FC236}">
                <a16:creationId xmlns:a16="http://schemas.microsoft.com/office/drawing/2014/main" id="{6A6C0BCD-75D3-4D79-A0AF-023B62D83899}"/>
              </a:ext>
            </a:extLst>
          </p:cNvPr>
          <p:cNvSpPr txBox="1"/>
          <p:nvPr/>
        </p:nvSpPr>
        <p:spPr>
          <a:xfrm>
            <a:off x="5274075" y="2542181"/>
            <a:ext cx="1888327" cy="288137"/>
          </a:xfrm>
          <a:prstGeom prst="rect">
            <a:avLst/>
          </a:prstGeom>
          <a:noFill/>
        </p:spPr>
        <p:txBody>
          <a:bodyPr wrap="none" lIns="0" tIns="0" rIns="0" bIns="0" rtlCol="0">
            <a:spAutoFit/>
          </a:bodyPr>
          <a:lstStyle/>
          <a:p>
            <a:pPr algn="ctr" defTabSz="950663" fontAlgn="base">
              <a:spcBef>
                <a:spcPct val="0"/>
              </a:spcBef>
              <a:defRPr/>
            </a:pPr>
            <a:r>
              <a:rPr lang="en-US" sz="1836">
                <a:solidFill>
                  <a:srgbClr val="0078D4"/>
                </a:solidFill>
                <a:latin typeface="Segoe UI Semibold"/>
              </a:rPr>
              <a:t>Machine learning</a:t>
            </a:r>
          </a:p>
        </p:txBody>
      </p:sp>
      <p:grpSp>
        <p:nvGrpSpPr>
          <p:cNvPr id="48" name="Group 47">
            <a:extLst>
              <a:ext uri="{FF2B5EF4-FFF2-40B4-BE49-F238E27FC236}">
                <a16:creationId xmlns:a16="http://schemas.microsoft.com/office/drawing/2014/main" id="{1147F312-E8EC-411B-AC73-0FF194E1D68A}"/>
              </a:ext>
            </a:extLst>
          </p:cNvPr>
          <p:cNvGrpSpPr/>
          <p:nvPr/>
        </p:nvGrpSpPr>
        <p:grpSpPr>
          <a:xfrm>
            <a:off x="2222894" y="3261424"/>
            <a:ext cx="1001395" cy="1001395"/>
            <a:chOff x="2234350" y="1976027"/>
            <a:chExt cx="1158327" cy="1158328"/>
          </a:xfrm>
        </p:grpSpPr>
        <p:sp>
          <p:nvSpPr>
            <p:cNvPr id="72" name="Oval 9">
              <a:extLst>
                <a:ext uri="{FF2B5EF4-FFF2-40B4-BE49-F238E27FC236}">
                  <a16:creationId xmlns:a16="http://schemas.microsoft.com/office/drawing/2014/main" id="{908C9DCF-81CC-45ED-A1DB-1EA8F7A99004}"/>
                </a:ext>
              </a:extLst>
            </p:cNvPr>
            <p:cNvSpPr>
              <a:spLocks noChangeArrowheads="1"/>
            </p:cNvSpPr>
            <p:nvPr/>
          </p:nvSpPr>
          <p:spPr bwMode="auto">
            <a:xfrm>
              <a:off x="2234350" y="1976027"/>
              <a:ext cx="1158327" cy="1158328"/>
            </a:xfrm>
            <a:prstGeom prst="ellipse">
              <a:avLst/>
            </a:prstGeom>
            <a:solidFill>
              <a:srgbClr val="0078D7"/>
            </a:solidFill>
            <a:ln w="10795"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2040" kern="0">
                <a:solidFill>
                  <a:srgbClr val="0078D4"/>
                </a:solidFill>
                <a:latin typeface="Segoe UI Semilight"/>
              </a:endParaRPr>
            </a:p>
          </p:txBody>
        </p:sp>
        <p:grpSp>
          <p:nvGrpSpPr>
            <p:cNvPr id="73" name="Group 72">
              <a:extLst>
                <a:ext uri="{FF2B5EF4-FFF2-40B4-BE49-F238E27FC236}">
                  <a16:creationId xmlns:a16="http://schemas.microsoft.com/office/drawing/2014/main" id="{99FD8372-BF6E-42C0-9647-2012E395D0EB}"/>
                </a:ext>
              </a:extLst>
            </p:cNvPr>
            <p:cNvGrpSpPr/>
            <p:nvPr/>
          </p:nvGrpSpPr>
          <p:grpSpPr>
            <a:xfrm>
              <a:off x="2506262" y="2276142"/>
              <a:ext cx="629742" cy="436179"/>
              <a:chOff x="3186734" y="2614346"/>
              <a:chExt cx="675958" cy="468190"/>
            </a:xfrm>
          </p:grpSpPr>
          <p:sp>
            <p:nvSpPr>
              <p:cNvPr id="74" name="Freeform: Shape 73">
                <a:extLst>
                  <a:ext uri="{FF2B5EF4-FFF2-40B4-BE49-F238E27FC236}">
                    <a16:creationId xmlns:a16="http://schemas.microsoft.com/office/drawing/2014/main" id="{CAA73395-8999-41C0-A434-2C108ECC8139}"/>
                  </a:ext>
                </a:extLst>
              </p:cNvPr>
              <p:cNvSpPr>
                <a:spLocks/>
              </p:cNvSpPr>
              <p:nvPr/>
            </p:nvSpPr>
            <p:spPr bwMode="auto">
              <a:xfrm>
                <a:off x="3186734" y="2614346"/>
                <a:ext cx="501632" cy="403440"/>
              </a:xfrm>
              <a:custGeom>
                <a:avLst/>
                <a:gdLst>
                  <a:gd name="connsiteX0" fmla="*/ 486708 w 3583341"/>
                  <a:gd name="connsiteY0" fmla="*/ 0 h 2881921"/>
                  <a:gd name="connsiteX1" fmla="*/ 3293031 w 3583341"/>
                  <a:gd name="connsiteY1" fmla="*/ 0 h 2881921"/>
                  <a:gd name="connsiteX2" fmla="*/ 3583341 w 3583341"/>
                  <a:gd name="connsiteY2" fmla="*/ 289571 h 2881921"/>
                  <a:gd name="connsiteX3" fmla="*/ 3583341 w 3583341"/>
                  <a:gd name="connsiteY3" fmla="*/ 2592350 h 2881921"/>
                  <a:gd name="connsiteX4" fmla="*/ 3293031 w 3583341"/>
                  <a:gd name="connsiteY4" fmla="*/ 2881921 h 2881921"/>
                  <a:gd name="connsiteX5" fmla="*/ 486708 w 3583341"/>
                  <a:gd name="connsiteY5" fmla="*/ 2881921 h 2881921"/>
                  <a:gd name="connsiteX6" fmla="*/ 203310 w 3583341"/>
                  <a:gd name="connsiteY6" fmla="*/ 2592350 h 2881921"/>
                  <a:gd name="connsiteX7" fmla="*/ 203310 w 3583341"/>
                  <a:gd name="connsiteY7" fmla="*/ 1261056 h 2881921"/>
                  <a:gd name="connsiteX8" fmla="*/ 203310 w 3583341"/>
                  <a:gd name="connsiteY8" fmla="*/ 1169815 h 2881921"/>
                  <a:gd name="connsiteX9" fmla="*/ 0 w 3583341"/>
                  <a:gd name="connsiteY9" fmla="*/ 986054 h 2881921"/>
                  <a:gd name="connsiteX10" fmla="*/ 203310 w 3583341"/>
                  <a:gd name="connsiteY10" fmla="*/ 794473 h 2881921"/>
                  <a:gd name="connsiteX11" fmla="*/ 203310 w 3583341"/>
                  <a:gd name="connsiteY11" fmla="*/ 771589 h 2881921"/>
                  <a:gd name="connsiteX12" fmla="*/ 203310 w 3583341"/>
                  <a:gd name="connsiteY12" fmla="*/ 289571 h 2881921"/>
                  <a:gd name="connsiteX13" fmla="*/ 486708 w 3583341"/>
                  <a:gd name="connsiteY13" fmla="*/ 0 h 288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3341" h="2881921">
                    <a:moveTo>
                      <a:pt x="486708" y="0"/>
                    </a:moveTo>
                    <a:cubicBezTo>
                      <a:pt x="3293031" y="0"/>
                      <a:pt x="3293031" y="0"/>
                      <a:pt x="3293031" y="0"/>
                    </a:cubicBezTo>
                    <a:cubicBezTo>
                      <a:pt x="3452011" y="0"/>
                      <a:pt x="3583341" y="130996"/>
                      <a:pt x="3583341" y="289571"/>
                    </a:cubicBezTo>
                    <a:cubicBezTo>
                      <a:pt x="3583341" y="2592350"/>
                      <a:pt x="3583341" y="2592350"/>
                      <a:pt x="3583341" y="2592350"/>
                    </a:cubicBezTo>
                    <a:cubicBezTo>
                      <a:pt x="3583341" y="2750925"/>
                      <a:pt x="3452011" y="2881921"/>
                      <a:pt x="3293031" y="2881921"/>
                    </a:cubicBezTo>
                    <a:cubicBezTo>
                      <a:pt x="486708" y="2881921"/>
                      <a:pt x="486708" y="2881921"/>
                      <a:pt x="486708" y="2881921"/>
                    </a:cubicBezTo>
                    <a:cubicBezTo>
                      <a:pt x="327729" y="2881921"/>
                      <a:pt x="203310" y="2750925"/>
                      <a:pt x="203310" y="2592350"/>
                    </a:cubicBezTo>
                    <a:cubicBezTo>
                      <a:pt x="203310" y="2016655"/>
                      <a:pt x="203310" y="1584884"/>
                      <a:pt x="203310" y="1261056"/>
                    </a:cubicBezTo>
                    <a:lnTo>
                      <a:pt x="203310" y="1169815"/>
                    </a:lnTo>
                    <a:lnTo>
                      <a:pt x="0" y="986054"/>
                    </a:lnTo>
                    <a:lnTo>
                      <a:pt x="203310" y="794473"/>
                    </a:lnTo>
                    <a:lnTo>
                      <a:pt x="203310" y="771589"/>
                    </a:lnTo>
                    <a:cubicBezTo>
                      <a:pt x="203310" y="289571"/>
                      <a:pt x="203310" y="289571"/>
                      <a:pt x="203310" y="289571"/>
                    </a:cubicBezTo>
                    <a:cubicBezTo>
                      <a:pt x="203310" y="130996"/>
                      <a:pt x="327729" y="0"/>
                      <a:pt x="486708" y="0"/>
                    </a:cubicBezTo>
                    <a:close/>
                  </a:path>
                </a:pathLst>
              </a:custGeom>
              <a:solidFill>
                <a:srgbClr val="09538F"/>
              </a:solidFill>
              <a:ln w="7938" cap="flat">
                <a:noFill/>
                <a:prstDash val="solid"/>
                <a:miter lim="800000"/>
                <a:headEnd/>
                <a:tailEnd/>
              </a:ln>
            </p:spPr>
            <p:txBody>
              <a:bodyPr vert="horz" wrap="square" lIns="93260" tIns="46630" rIns="93260" bIns="46630" numCol="1" anchor="t" anchorCtr="0" compatLnSpc="1">
                <a:prstTxWarp prst="textNoShape">
                  <a:avLst/>
                </a:prstTxWarp>
                <a:noAutofit/>
              </a:bodyPr>
              <a:lstStyle/>
              <a:p>
                <a:pPr defTabSz="932597">
                  <a:defRPr/>
                </a:pPr>
                <a:endParaRPr lang="en-US" sz="1836" kern="0">
                  <a:solidFill>
                    <a:srgbClr val="1A1A1A"/>
                  </a:solidFill>
                  <a:latin typeface="Segoe UI"/>
                </a:endParaRPr>
              </a:p>
            </p:txBody>
          </p:sp>
          <p:sp>
            <p:nvSpPr>
              <p:cNvPr id="75" name="Rectangle 27">
                <a:extLst>
                  <a:ext uri="{FF2B5EF4-FFF2-40B4-BE49-F238E27FC236}">
                    <a16:creationId xmlns:a16="http://schemas.microsoft.com/office/drawing/2014/main" id="{B450AEA2-1BAC-4AFE-950F-6BC2D5F5E19C}"/>
                  </a:ext>
                </a:extLst>
              </p:cNvPr>
              <p:cNvSpPr>
                <a:spLocks noChangeArrowheads="1"/>
              </p:cNvSpPr>
              <p:nvPr/>
            </p:nvSpPr>
            <p:spPr bwMode="auto">
              <a:xfrm>
                <a:off x="3271407" y="2666288"/>
                <a:ext cx="248326" cy="23481"/>
              </a:xfrm>
              <a:prstGeom prst="rect">
                <a:avLst/>
              </a:prstGeom>
              <a:solidFill>
                <a:srgbClr val="459BDD"/>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sp>
            <p:nvSpPr>
              <p:cNvPr id="76" name="Rectangle 31">
                <a:extLst>
                  <a:ext uri="{FF2B5EF4-FFF2-40B4-BE49-F238E27FC236}">
                    <a16:creationId xmlns:a16="http://schemas.microsoft.com/office/drawing/2014/main" id="{EF7DB52E-4ECF-4123-A660-12EF27BB5DFC}"/>
                  </a:ext>
                </a:extLst>
              </p:cNvPr>
              <p:cNvSpPr>
                <a:spLocks noChangeArrowheads="1"/>
              </p:cNvSpPr>
              <p:nvPr/>
            </p:nvSpPr>
            <p:spPr bwMode="auto">
              <a:xfrm>
                <a:off x="3271407" y="2723211"/>
                <a:ext cx="335844" cy="23481"/>
              </a:xfrm>
              <a:prstGeom prst="rect">
                <a:avLst/>
              </a:prstGeom>
              <a:solidFill>
                <a:srgbClr val="459BDD"/>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sp>
            <p:nvSpPr>
              <p:cNvPr id="77" name="Rectangle 32">
                <a:extLst>
                  <a:ext uri="{FF2B5EF4-FFF2-40B4-BE49-F238E27FC236}">
                    <a16:creationId xmlns:a16="http://schemas.microsoft.com/office/drawing/2014/main" id="{1B767CED-A7CA-4505-8103-38D9D5B648A8}"/>
                  </a:ext>
                </a:extLst>
              </p:cNvPr>
              <p:cNvSpPr>
                <a:spLocks noChangeArrowheads="1"/>
              </p:cNvSpPr>
              <p:nvPr/>
            </p:nvSpPr>
            <p:spPr bwMode="auto">
              <a:xfrm>
                <a:off x="3271407" y="2781557"/>
                <a:ext cx="335844" cy="22769"/>
              </a:xfrm>
              <a:prstGeom prst="rect">
                <a:avLst/>
              </a:prstGeom>
              <a:solidFill>
                <a:srgbClr val="459BDD"/>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sp>
            <p:nvSpPr>
              <p:cNvPr id="78" name="Freeform: Shape 77">
                <a:extLst>
                  <a:ext uri="{FF2B5EF4-FFF2-40B4-BE49-F238E27FC236}">
                    <a16:creationId xmlns:a16="http://schemas.microsoft.com/office/drawing/2014/main" id="{56E39BCC-9C85-451C-9B6E-F502A32A6B5F}"/>
                  </a:ext>
                </a:extLst>
              </p:cNvPr>
              <p:cNvSpPr>
                <a:spLocks/>
              </p:cNvSpPr>
              <p:nvPr/>
            </p:nvSpPr>
            <p:spPr bwMode="auto">
              <a:xfrm>
                <a:off x="3359637" y="2768749"/>
                <a:ext cx="503055" cy="313787"/>
              </a:xfrm>
              <a:custGeom>
                <a:avLst/>
                <a:gdLst>
                  <a:gd name="connsiteX0" fmla="*/ 290309 w 3593507"/>
                  <a:gd name="connsiteY0" fmla="*/ 0 h 2241494"/>
                  <a:gd name="connsiteX1" fmla="*/ 3096634 w 3593507"/>
                  <a:gd name="connsiteY1" fmla="*/ 0 h 2241494"/>
                  <a:gd name="connsiteX2" fmla="*/ 3380031 w 3593507"/>
                  <a:gd name="connsiteY2" fmla="*/ 289670 h 2241494"/>
                  <a:gd name="connsiteX3" fmla="*/ 3380031 w 3593507"/>
                  <a:gd name="connsiteY3" fmla="*/ 1162855 h 2241494"/>
                  <a:gd name="connsiteX4" fmla="*/ 3380031 w 3593507"/>
                  <a:gd name="connsiteY4" fmla="*/ 1222011 h 2241494"/>
                  <a:gd name="connsiteX5" fmla="*/ 3593507 w 3593507"/>
                  <a:gd name="connsiteY5" fmla="*/ 1423171 h 2241494"/>
                  <a:gd name="connsiteX6" fmla="*/ 3380031 w 3593507"/>
                  <a:gd name="connsiteY6" fmla="*/ 1616120 h 2241494"/>
                  <a:gd name="connsiteX7" fmla="*/ 3380031 w 3593507"/>
                  <a:gd name="connsiteY7" fmla="*/ 1661666 h 2241494"/>
                  <a:gd name="connsiteX8" fmla="*/ 3380031 w 3593507"/>
                  <a:gd name="connsiteY8" fmla="*/ 1958721 h 2241494"/>
                  <a:gd name="connsiteX9" fmla="*/ 3096634 w 3593507"/>
                  <a:gd name="connsiteY9" fmla="*/ 2241494 h 2241494"/>
                  <a:gd name="connsiteX10" fmla="*/ 290309 w 3593507"/>
                  <a:gd name="connsiteY10" fmla="*/ 2241494 h 2241494"/>
                  <a:gd name="connsiteX11" fmla="*/ 0 w 3593507"/>
                  <a:gd name="connsiteY11" fmla="*/ 1958721 h 2241494"/>
                  <a:gd name="connsiteX12" fmla="*/ 0 w 3593507"/>
                  <a:gd name="connsiteY12" fmla="*/ 289670 h 2241494"/>
                  <a:gd name="connsiteX13" fmla="*/ 290309 w 3593507"/>
                  <a:gd name="connsiteY13" fmla="*/ 0 h 224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3507" h="2241494">
                    <a:moveTo>
                      <a:pt x="290309" y="0"/>
                    </a:moveTo>
                    <a:cubicBezTo>
                      <a:pt x="3096634" y="0"/>
                      <a:pt x="3096634" y="0"/>
                      <a:pt x="3096634" y="0"/>
                    </a:cubicBezTo>
                    <a:cubicBezTo>
                      <a:pt x="3255613" y="0"/>
                      <a:pt x="3380031" y="131041"/>
                      <a:pt x="3380031" y="289670"/>
                    </a:cubicBezTo>
                    <a:cubicBezTo>
                      <a:pt x="3380031" y="654775"/>
                      <a:pt x="3380031" y="940013"/>
                      <a:pt x="3380031" y="1162855"/>
                    </a:cubicBezTo>
                    <a:lnTo>
                      <a:pt x="3380031" y="1222011"/>
                    </a:lnTo>
                    <a:lnTo>
                      <a:pt x="3593507" y="1423171"/>
                    </a:lnTo>
                    <a:lnTo>
                      <a:pt x="3380031" y="1616120"/>
                    </a:lnTo>
                    <a:lnTo>
                      <a:pt x="3380031" y="1661666"/>
                    </a:lnTo>
                    <a:cubicBezTo>
                      <a:pt x="3380031" y="1958721"/>
                      <a:pt x="3380031" y="1958721"/>
                      <a:pt x="3380031" y="1958721"/>
                    </a:cubicBezTo>
                    <a:cubicBezTo>
                      <a:pt x="3380031" y="2117350"/>
                      <a:pt x="3255613" y="2241494"/>
                      <a:pt x="3096634" y="2241494"/>
                    </a:cubicBezTo>
                    <a:cubicBezTo>
                      <a:pt x="290309" y="2241494"/>
                      <a:pt x="290309" y="2241494"/>
                      <a:pt x="290309" y="2241494"/>
                    </a:cubicBezTo>
                    <a:cubicBezTo>
                      <a:pt x="131330" y="2241494"/>
                      <a:pt x="0" y="2117350"/>
                      <a:pt x="0" y="1958721"/>
                    </a:cubicBezTo>
                    <a:cubicBezTo>
                      <a:pt x="0" y="289670"/>
                      <a:pt x="0" y="289670"/>
                      <a:pt x="0" y="289670"/>
                    </a:cubicBezTo>
                    <a:cubicBezTo>
                      <a:pt x="0" y="131041"/>
                      <a:pt x="131330" y="0"/>
                      <a:pt x="290309" y="0"/>
                    </a:cubicBezTo>
                    <a:close/>
                  </a:path>
                </a:pathLst>
              </a:custGeom>
              <a:solidFill>
                <a:schemeClr val="bg1"/>
              </a:solidFill>
              <a:ln w="7938" cap="flat">
                <a:noFill/>
                <a:prstDash val="solid"/>
                <a:miter lim="800000"/>
                <a:headEnd/>
                <a:tailEnd/>
              </a:ln>
            </p:spPr>
            <p:txBody>
              <a:bodyPr vert="horz" wrap="square" lIns="93260" tIns="46630" rIns="93260" bIns="46630" numCol="1" anchor="t" anchorCtr="0" compatLnSpc="1">
                <a:prstTxWarp prst="textNoShape">
                  <a:avLst/>
                </a:prstTxWarp>
                <a:noAutofit/>
              </a:bodyPr>
              <a:lstStyle/>
              <a:p>
                <a:pPr defTabSz="932597">
                  <a:defRPr/>
                </a:pPr>
                <a:endParaRPr lang="en-US" sz="1836" kern="0">
                  <a:solidFill>
                    <a:srgbClr val="1A1A1A"/>
                  </a:solidFill>
                  <a:latin typeface="Segoe UI"/>
                </a:endParaRPr>
              </a:p>
            </p:txBody>
          </p:sp>
          <p:sp>
            <p:nvSpPr>
              <p:cNvPr id="79" name="Rectangle 78">
                <a:extLst>
                  <a:ext uri="{FF2B5EF4-FFF2-40B4-BE49-F238E27FC236}">
                    <a16:creationId xmlns:a16="http://schemas.microsoft.com/office/drawing/2014/main" id="{D906EA5D-00CC-4CE8-B419-37E460C37036}"/>
                  </a:ext>
                </a:extLst>
              </p:cNvPr>
              <p:cNvSpPr>
                <a:spLocks noChangeArrowheads="1"/>
              </p:cNvSpPr>
              <p:nvPr/>
            </p:nvSpPr>
            <p:spPr bwMode="auto">
              <a:xfrm>
                <a:off x="3679828" y="2892556"/>
                <a:ext cx="108153" cy="22058"/>
              </a:xfrm>
              <a:prstGeom prst="rect">
                <a:avLst/>
              </a:prstGeom>
              <a:solidFill>
                <a:srgbClr val="D9D9D9"/>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sp>
            <p:nvSpPr>
              <p:cNvPr id="80" name="Rectangle 79">
                <a:extLst>
                  <a:ext uri="{FF2B5EF4-FFF2-40B4-BE49-F238E27FC236}">
                    <a16:creationId xmlns:a16="http://schemas.microsoft.com/office/drawing/2014/main" id="{136E7930-C1C4-4D2B-BB3C-CAD427482BC7}"/>
                  </a:ext>
                </a:extLst>
              </p:cNvPr>
              <p:cNvSpPr>
                <a:spLocks noChangeArrowheads="1"/>
              </p:cNvSpPr>
              <p:nvPr/>
            </p:nvSpPr>
            <p:spPr bwMode="auto">
              <a:xfrm>
                <a:off x="3642828" y="2950190"/>
                <a:ext cx="145153" cy="22058"/>
              </a:xfrm>
              <a:prstGeom prst="rect">
                <a:avLst/>
              </a:prstGeom>
              <a:solidFill>
                <a:srgbClr val="D9D9D9"/>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sp>
            <p:nvSpPr>
              <p:cNvPr id="81" name="Rectangle 80">
                <a:extLst>
                  <a:ext uri="{FF2B5EF4-FFF2-40B4-BE49-F238E27FC236}">
                    <a16:creationId xmlns:a16="http://schemas.microsoft.com/office/drawing/2014/main" id="{00D5509A-4B04-4757-A3B4-E7EB8ACD0F08}"/>
                  </a:ext>
                </a:extLst>
              </p:cNvPr>
              <p:cNvSpPr>
                <a:spLocks noChangeArrowheads="1"/>
              </p:cNvSpPr>
              <p:nvPr/>
            </p:nvSpPr>
            <p:spPr bwMode="auto">
              <a:xfrm>
                <a:off x="3721097" y="3008536"/>
                <a:ext cx="66884" cy="22058"/>
              </a:xfrm>
              <a:prstGeom prst="rect">
                <a:avLst/>
              </a:prstGeom>
              <a:solidFill>
                <a:srgbClr val="D9D9D9"/>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sp>
            <p:nvSpPr>
              <p:cNvPr id="82" name="Oval 33">
                <a:extLst>
                  <a:ext uri="{FF2B5EF4-FFF2-40B4-BE49-F238E27FC236}">
                    <a16:creationId xmlns:a16="http://schemas.microsoft.com/office/drawing/2014/main" id="{B6E7F327-AD15-4821-B1D5-FF7A3CD7454F}"/>
                  </a:ext>
                </a:extLst>
              </p:cNvPr>
              <p:cNvSpPr>
                <a:spLocks noChangeArrowheads="1"/>
              </p:cNvSpPr>
              <p:nvPr/>
            </p:nvSpPr>
            <p:spPr bwMode="auto">
              <a:xfrm>
                <a:off x="3483444" y="2884018"/>
                <a:ext cx="27038" cy="27038"/>
              </a:xfrm>
              <a:prstGeom prst="ellipse">
                <a:avLst/>
              </a:prstGeom>
              <a:solidFill>
                <a:srgbClr val="005A9F"/>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sp>
            <p:nvSpPr>
              <p:cNvPr id="83" name="Oval 34">
                <a:extLst>
                  <a:ext uri="{FF2B5EF4-FFF2-40B4-BE49-F238E27FC236}">
                    <a16:creationId xmlns:a16="http://schemas.microsoft.com/office/drawing/2014/main" id="{EF6B4B9B-925C-4EF8-8DD1-4E4C9BE080B4}"/>
                  </a:ext>
                </a:extLst>
              </p:cNvPr>
              <p:cNvSpPr>
                <a:spLocks noChangeArrowheads="1"/>
              </p:cNvSpPr>
              <p:nvPr/>
            </p:nvSpPr>
            <p:spPr bwMode="auto">
              <a:xfrm>
                <a:off x="3529694" y="2884018"/>
                <a:ext cx="27038" cy="27038"/>
              </a:xfrm>
              <a:prstGeom prst="ellipse">
                <a:avLst/>
              </a:prstGeom>
              <a:solidFill>
                <a:srgbClr val="005A9F"/>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sp>
            <p:nvSpPr>
              <p:cNvPr id="84" name="Freeform 35">
                <a:extLst>
                  <a:ext uri="{FF2B5EF4-FFF2-40B4-BE49-F238E27FC236}">
                    <a16:creationId xmlns:a16="http://schemas.microsoft.com/office/drawing/2014/main" id="{EC2CA8BC-219F-45A2-AF08-176479DD3F78}"/>
                  </a:ext>
                </a:extLst>
              </p:cNvPr>
              <p:cNvSpPr>
                <a:spLocks/>
              </p:cNvSpPr>
              <p:nvPr/>
            </p:nvSpPr>
            <p:spPr bwMode="auto">
              <a:xfrm>
                <a:off x="3397348" y="2814287"/>
                <a:ext cx="102461" cy="168634"/>
              </a:xfrm>
              <a:custGeom>
                <a:avLst/>
                <a:gdLst>
                  <a:gd name="T0" fmla="*/ 89 w 106"/>
                  <a:gd name="T1" fmla="*/ 0 h 175"/>
                  <a:gd name="T2" fmla="*/ 7 w 106"/>
                  <a:gd name="T3" fmla="*/ 81 h 175"/>
                  <a:gd name="T4" fmla="*/ 7 w 106"/>
                  <a:gd name="T5" fmla="*/ 94 h 175"/>
                  <a:gd name="T6" fmla="*/ 89 w 106"/>
                  <a:gd name="T7" fmla="*/ 175 h 175"/>
                  <a:gd name="T8" fmla="*/ 106 w 106"/>
                  <a:gd name="T9" fmla="*/ 158 h 175"/>
                  <a:gd name="T10" fmla="*/ 34 w 106"/>
                  <a:gd name="T11" fmla="*/ 86 h 175"/>
                  <a:gd name="T12" fmla="*/ 106 w 106"/>
                  <a:gd name="T13" fmla="*/ 16 h 175"/>
                  <a:gd name="T14" fmla="*/ 89 w 106"/>
                  <a:gd name="T15" fmla="*/ 0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75">
                    <a:moveTo>
                      <a:pt x="89" y="0"/>
                    </a:moveTo>
                    <a:cubicBezTo>
                      <a:pt x="7" y="81"/>
                      <a:pt x="7" y="81"/>
                      <a:pt x="7" y="81"/>
                    </a:cubicBezTo>
                    <a:cubicBezTo>
                      <a:pt x="7" y="81"/>
                      <a:pt x="0" y="88"/>
                      <a:pt x="7" y="94"/>
                    </a:cubicBezTo>
                    <a:cubicBezTo>
                      <a:pt x="13" y="100"/>
                      <a:pt x="89" y="175"/>
                      <a:pt x="89" y="175"/>
                    </a:cubicBezTo>
                    <a:cubicBezTo>
                      <a:pt x="106" y="158"/>
                      <a:pt x="106" y="158"/>
                      <a:pt x="106" y="158"/>
                    </a:cubicBezTo>
                    <a:cubicBezTo>
                      <a:pt x="34" y="86"/>
                      <a:pt x="34" y="86"/>
                      <a:pt x="34" y="86"/>
                    </a:cubicBezTo>
                    <a:cubicBezTo>
                      <a:pt x="106" y="16"/>
                      <a:pt x="106" y="16"/>
                      <a:pt x="106" y="16"/>
                    </a:cubicBezTo>
                    <a:lnTo>
                      <a:pt x="89" y="0"/>
                    </a:lnTo>
                    <a:close/>
                  </a:path>
                </a:pathLst>
              </a:custGeom>
              <a:solidFill>
                <a:srgbClr val="005A9F"/>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sp>
            <p:nvSpPr>
              <p:cNvPr id="85" name="Freeform 36">
                <a:extLst>
                  <a:ext uri="{FF2B5EF4-FFF2-40B4-BE49-F238E27FC236}">
                    <a16:creationId xmlns:a16="http://schemas.microsoft.com/office/drawing/2014/main" id="{DD516209-F549-475E-BFFB-CB8418E43BBE}"/>
                  </a:ext>
                </a:extLst>
              </p:cNvPr>
              <p:cNvSpPr>
                <a:spLocks/>
              </p:cNvSpPr>
              <p:nvPr/>
            </p:nvSpPr>
            <p:spPr bwMode="auto">
              <a:xfrm>
                <a:off x="3536098" y="2814287"/>
                <a:ext cx="103172" cy="168634"/>
              </a:xfrm>
              <a:custGeom>
                <a:avLst/>
                <a:gdLst>
                  <a:gd name="T0" fmla="*/ 17 w 106"/>
                  <a:gd name="T1" fmla="*/ 0 h 175"/>
                  <a:gd name="T2" fmla="*/ 99 w 106"/>
                  <a:gd name="T3" fmla="*/ 81 h 175"/>
                  <a:gd name="T4" fmla="*/ 99 w 106"/>
                  <a:gd name="T5" fmla="*/ 94 h 175"/>
                  <a:gd name="T6" fmla="*/ 17 w 106"/>
                  <a:gd name="T7" fmla="*/ 175 h 175"/>
                  <a:gd name="T8" fmla="*/ 0 w 106"/>
                  <a:gd name="T9" fmla="*/ 158 h 175"/>
                  <a:gd name="T10" fmla="*/ 72 w 106"/>
                  <a:gd name="T11" fmla="*/ 86 h 175"/>
                  <a:gd name="T12" fmla="*/ 0 w 106"/>
                  <a:gd name="T13" fmla="*/ 16 h 175"/>
                  <a:gd name="T14" fmla="*/ 17 w 106"/>
                  <a:gd name="T15" fmla="*/ 0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75">
                    <a:moveTo>
                      <a:pt x="17" y="0"/>
                    </a:moveTo>
                    <a:cubicBezTo>
                      <a:pt x="99" y="81"/>
                      <a:pt x="99" y="81"/>
                      <a:pt x="99" y="81"/>
                    </a:cubicBezTo>
                    <a:cubicBezTo>
                      <a:pt x="99" y="81"/>
                      <a:pt x="106" y="88"/>
                      <a:pt x="99" y="94"/>
                    </a:cubicBezTo>
                    <a:cubicBezTo>
                      <a:pt x="93" y="100"/>
                      <a:pt x="17" y="175"/>
                      <a:pt x="17" y="175"/>
                    </a:cubicBezTo>
                    <a:cubicBezTo>
                      <a:pt x="0" y="158"/>
                      <a:pt x="0" y="158"/>
                      <a:pt x="0" y="158"/>
                    </a:cubicBezTo>
                    <a:cubicBezTo>
                      <a:pt x="72" y="86"/>
                      <a:pt x="72" y="86"/>
                      <a:pt x="72" y="86"/>
                    </a:cubicBezTo>
                    <a:cubicBezTo>
                      <a:pt x="0" y="16"/>
                      <a:pt x="0" y="16"/>
                      <a:pt x="0" y="16"/>
                    </a:cubicBezTo>
                    <a:lnTo>
                      <a:pt x="17" y="0"/>
                    </a:lnTo>
                    <a:close/>
                  </a:path>
                </a:pathLst>
              </a:custGeom>
              <a:solidFill>
                <a:srgbClr val="005A9F"/>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solidFill>
                    <a:srgbClr val="1A1A1A"/>
                  </a:solidFill>
                  <a:latin typeface="Segoe UI"/>
                </a:endParaRPr>
              </a:p>
            </p:txBody>
          </p:sp>
        </p:grpSp>
      </p:grpSp>
      <p:grpSp>
        <p:nvGrpSpPr>
          <p:cNvPr id="3" name="Group 2">
            <a:extLst>
              <a:ext uri="{FF2B5EF4-FFF2-40B4-BE49-F238E27FC236}">
                <a16:creationId xmlns:a16="http://schemas.microsoft.com/office/drawing/2014/main" id="{9CEDD205-3FF8-45D9-9515-D67A9FA9BD84}"/>
              </a:ext>
            </a:extLst>
          </p:cNvPr>
          <p:cNvGrpSpPr/>
          <p:nvPr/>
        </p:nvGrpSpPr>
        <p:grpSpPr>
          <a:xfrm>
            <a:off x="9122779" y="3300516"/>
            <a:ext cx="1001395" cy="991942"/>
            <a:chOff x="5468716" y="6021113"/>
            <a:chExt cx="1158327" cy="1158328"/>
          </a:xfrm>
        </p:grpSpPr>
        <p:sp>
          <p:nvSpPr>
            <p:cNvPr id="137" name="Oval 9">
              <a:extLst>
                <a:ext uri="{FF2B5EF4-FFF2-40B4-BE49-F238E27FC236}">
                  <a16:creationId xmlns:a16="http://schemas.microsoft.com/office/drawing/2014/main" id="{EC410C70-87EC-4C98-B21D-420E610D977A}"/>
                </a:ext>
              </a:extLst>
            </p:cNvPr>
            <p:cNvSpPr>
              <a:spLocks noChangeArrowheads="1"/>
            </p:cNvSpPr>
            <p:nvPr/>
          </p:nvSpPr>
          <p:spPr bwMode="auto">
            <a:xfrm>
              <a:off x="5468716" y="6021113"/>
              <a:ext cx="1158327" cy="1158328"/>
            </a:xfrm>
            <a:prstGeom prst="ellipse">
              <a:avLst/>
            </a:prstGeom>
            <a:solidFill>
              <a:srgbClr val="0078D7"/>
            </a:solidFill>
            <a:ln w="10795"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2040" kern="0">
                <a:solidFill>
                  <a:srgbClr val="0078D4"/>
                </a:solidFill>
                <a:latin typeface="Segoe UI Semilight"/>
              </a:endParaRPr>
            </a:p>
          </p:txBody>
        </p:sp>
        <p:sp>
          <p:nvSpPr>
            <p:cNvPr id="138" name="Freeform 6">
              <a:extLst>
                <a:ext uri="{FF2B5EF4-FFF2-40B4-BE49-F238E27FC236}">
                  <a16:creationId xmlns:a16="http://schemas.microsoft.com/office/drawing/2014/main" id="{7AF3E6DA-CB4C-4CCA-A7CE-3D5E05B1EE2B}"/>
                </a:ext>
              </a:extLst>
            </p:cNvPr>
            <p:cNvSpPr>
              <a:spLocks/>
            </p:cNvSpPr>
            <p:nvPr/>
          </p:nvSpPr>
          <p:spPr bwMode="auto">
            <a:xfrm>
              <a:off x="5981019" y="6721480"/>
              <a:ext cx="75918" cy="25519"/>
            </a:xfrm>
            <a:custGeom>
              <a:avLst/>
              <a:gdLst>
                <a:gd name="T0" fmla="*/ 0 w 57"/>
                <a:gd name="T1" fmla="*/ 19 h 19"/>
                <a:gd name="T2" fmla="*/ 0 w 57"/>
                <a:gd name="T3" fmla="*/ 14 h 19"/>
                <a:gd name="T4" fmla="*/ 15 w 57"/>
                <a:gd name="T5" fmla="*/ 0 h 19"/>
                <a:gd name="T6" fmla="*/ 57 w 57"/>
                <a:gd name="T7" fmla="*/ 0 h 19"/>
              </a:gdLst>
              <a:ahLst/>
              <a:cxnLst>
                <a:cxn ang="0">
                  <a:pos x="T0" y="T1"/>
                </a:cxn>
                <a:cxn ang="0">
                  <a:pos x="T2" y="T3"/>
                </a:cxn>
                <a:cxn ang="0">
                  <a:pos x="T4" y="T5"/>
                </a:cxn>
                <a:cxn ang="0">
                  <a:pos x="T6" y="T7"/>
                </a:cxn>
              </a:cxnLst>
              <a:rect l="0" t="0" r="r" b="b"/>
              <a:pathLst>
                <a:path w="57" h="19">
                  <a:moveTo>
                    <a:pt x="0" y="19"/>
                  </a:moveTo>
                  <a:cubicBezTo>
                    <a:pt x="0" y="14"/>
                    <a:pt x="0" y="14"/>
                    <a:pt x="0" y="14"/>
                  </a:cubicBezTo>
                  <a:cubicBezTo>
                    <a:pt x="0" y="6"/>
                    <a:pt x="6" y="0"/>
                    <a:pt x="15" y="0"/>
                  </a:cubicBezTo>
                  <a:cubicBezTo>
                    <a:pt x="57" y="0"/>
                    <a:pt x="57" y="0"/>
                    <a:pt x="57" y="0"/>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9" name="Freeform 7">
              <a:extLst>
                <a:ext uri="{FF2B5EF4-FFF2-40B4-BE49-F238E27FC236}">
                  <a16:creationId xmlns:a16="http://schemas.microsoft.com/office/drawing/2014/main" id="{089973CA-B7E3-4195-A6EE-34AB1520C8C8}"/>
                </a:ext>
              </a:extLst>
            </p:cNvPr>
            <p:cNvSpPr>
              <a:spLocks/>
            </p:cNvSpPr>
            <p:nvPr/>
          </p:nvSpPr>
          <p:spPr bwMode="auto">
            <a:xfrm>
              <a:off x="6193463" y="6579851"/>
              <a:ext cx="78470" cy="153750"/>
            </a:xfrm>
            <a:custGeom>
              <a:avLst/>
              <a:gdLst>
                <a:gd name="T0" fmla="*/ 0 w 59"/>
                <a:gd name="T1" fmla="*/ 0 h 115"/>
                <a:gd name="T2" fmla="*/ 0 w 59"/>
                <a:gd name="T3" fmla="*/ 62 h 115"/>
                <a:gd name="T4" fmla="*/ 15 w 59"/>
                <a:gd name="T5" fmla="*/ 77 h 115"/>
                <a:gd name="T6" fmla="*/ 45 w 59"/>
                <a:gd name="T7" fmla="*/ 77 h 115"/>
                <a:gd name="T8" fmla="*/ 59 w 59"/>
                <a:gd name="T9" fmla="*/ 91 h 115"/>
                <a:gd name="T10" fmla="*/ 59 w 59"/>
                <a:gd name="T11" fmla="*/ 115 h 115"/>
              </a:gdLst>
              <a:ahLst/>
              <a:cxnLst>
                <a:cxn ang="0">
                  <a:pos x="T0" y="T1"/>
                </a:cxn>
                <a:cxn ang="0">
                  <a:pos x="T2" y="T3"/>
                </a:cxn>
                <a:cxn ang="0">
                  <a:pos x="T4" y="T5"/>
                </a:cxn>
                <a:cxn ang="0">
                  <a:pos x="T6" y="T7"/>
                </a:cxn>
                <a:cxn ang="0">
                  <a:pos x="T8" y="T9"/>
                </a:cxn>
                <a:cxn ang="0">
                  <a:pos x="T10" y="T11"/>
                </a:cxn>
              </a:cxnLst>
              <a:rect l="0" t="0" r="r" b="b"/>
              <a:pathLst>
                <a:path w="59" h="115">
                  <a:moveTo>
                    <a:pt x="0" y="0"/>
                  </a:moveTo>
                  <a:cubicBezTo>
                    <a:pt x="0" y="62"/>
                    <a:pt x="0" y="62"/>
                    <a:pt x="0" y="62"/>
                  </a:cubicBezTo>
                  <a:cubicBezTo>
                    <a:pt x="0" y="70"/>
                    <a:pt x="7" y="77"/>
                    <a:pt x="15" y="77"/>
                  </a:cubicBezTo>
                  <a:cubicBezTo>
                    <a:pt x="45" y="77"/>
                    <a:pt x="45" y="77"/>
                    <a:pt x="45" y="77"/>
                  </a:cubicBezTo>
                  <a:cubicBezTo>
                    <a:pt x="53" y="77"/>
                    <a:pt x="59" y="83"/>
                    <a:pt x="59" y="91"/>
                  </a:cubicBezTo>
                  <a:cubicBezTo>
                    <a:pt x="59" y="115"/>
                    <a:pt x="59" y="115"/>
                    <a:pt x="59" y="115"/>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0" name="Freeform 8">
              <a:extLst>
                <a:ext uri="{FF2B5EF4-FFF2-40B4-BE49-F238E27FC236}">
                  <a16:creationId xmlns:a16="http://schemas.microsoft.com/office/drawing/2014/main" id="{40A3E175-82D3-4031-97A9-66DAA2E86A3E}"/>
                </a:ext>
              </a:extLst>
            </p:cNvPr>
            <p:cNvSpPr>
              <a:spLocks/>
            </p:cNvSpPr>
            <p:nvPr/>
          </p:nvSpPr>
          <p:spPr bwMode="auto">
            <a:xfrm>
              <a:off x="6221533" y="6456086"/>
              <a:ext cx="107179" cy="46572"/>
            </a:xfrm>
            <a:custGeom>
              <a:avLst/>
              <a:gdLst>
                <a:gd name="T0" fmla="*/ 0 w 80"/>
                <a:gd name="T1" fmla="*/ 35 h 35"/>
                <a:gd name="T2" fmla="*/ 69 w 80"/>
                <a:gd name="T3" fmla="*/ 35 h 35"/>
                <a:gd name="T4" fmla="*/ 80 w 80"/>
                <a:gd name="T5" fmla="*/ 23 h 35"/>
                <a:gd name="T6" fmla="*/ 80 w 80"/>
                <a:gd name="T7" fmla="*/ 0 h 35"/>
              </a:gdLst>
              <a:ahLst/>
              <a:cxnLst>
                <a:cxn ang="0">
                  <a:pos x="T0" y="T1"/>
                </a:cxn>
                <a:cxn ang="0">
                  <a:pos x="T2" y="T3"/>
                </a:cxn>
                <a:cxn ang="0">
                  <a:pos x="T4" y="T5"/>
                </a:cxn>
                <a:cxn ang="0">
                  <a:pos x="T6" y="T7"/>
                </a:cxn>
              </a:cxnLst>
              <a:rect l="0" t="0" r="r" b="b"/>
              <a:pathLst>
                <a:path w="80" h="35">
                  <a:moveTo>
                    <a:pt x="0" y="35"/>
                  </a:moveTo>
                  <a:cubicBezTo>
                    <a:pt x="69" y="35"/>
                    <a:pt x="69" y="35"/>
                    <a:pt x="69" y="35"/>
                  </a:cubicBezTo>
                  <a:cubicBezTo>
                    <a:pt x="75" y="35"/>
                    <a:pt x="80" y="30"/>
                    <a:pt x="80" y="23"/>
                  </a:cubicBezTo>
                  <a:cubicBezTo>
                    <a:pt x="80" y="0"/>
                    <a:pt x="80" y="0"/>
                    <a:pt x="80" y="0"/>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1" name="Oval 9">
              <a:extLst>
                <a:ext uri="{FF2B5EF4-FFF2-40B4-BE49-F238E27FC236}">
                  <a16:creationId xmlns:a16="http://schemas.microsoft.com/office/drawing/2014/main" id="{90DFCEBC-F008-41C2-B4C0-3D68C4E28E19}"/>
                </a:ext>
              </a:extLst>
            </p:cNvPr>
            <p:cNvSpPr>
              <a:spLocks noChangeArrowheads="1"/>
            </p:cNvSpPr>
            <p:nvPr/>
          </p:nvSpPr>
          <p:spPr bwMode="auto">
            <a:xfrm>
              <a:off x="5949759" y="6745722"/>
              <a:ext cx="61883" cy="61883"/>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2" name="Oval 11">
              <a:extLst>
                <a:ext uri="{FF2B5EF4-FFF2-40B4-BE49-F238E27FC236}">
                  <a16:creationId xmlns:a16="http://schemas.microsoft.com/office/drawing/2014/main" id="{9A1083B6-9C56-410E-980D-BC9F1355DDC0}"/>
                </a:ext>
              </a:extLst>
            </p:cNvPr>
            <p:cNvSpPr>
              <a:spLocks noChangeArrowheads="1"/>
            </p:cNvSpPr>
            <p:nvPr/>
          </p:nvSpPr>
          <p:spPr bwMode="auto">
            <a:xfrm>
              <a:off x="6241310" y="6733601"/>
              <a:ext cx="61883" cy="61883"/>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3" name="Oval 12">
              <a:extLst>
                <a:ext uri="{FF2B5EF4-FFF2-40B4-BE49-F238E27FC236}">
                  <a16:creationId xmlns:a16="http://schemas.microsoft.com/office/drawing/2014/main" id="{3D2486D4-E721-48FE-8410-BD3A07CF1D51}"/>
                </a:ext>
              </a:extLst>
            </p:cNvPr>
            <p:cNvSpPr>
              <a:spLocks noChangeArrowheads="1"/>
            </p:cNvSpPr>
            <p:nvPr/>
          </p:nvSpPr>
          <p:spPr bwMode="auto">
            <a:xfrm>
              <a:off x="6297451" y="6394203"/>
              <a:ext cx="61883" cy="61883"/>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4" name="Freeform 5">
              <a:extLst>
                <a:ext uri="{FF2B5EF4-FFF2-40B4-BE49-F238E27FC236}">
                  <a16:creationId xmlns:a16="http://schemas.microsoft.com/office/drawing/2014/main" id="{F6C77C85-B438-4767-99A3-6BA4F4999262}"/>
                </a:ext>
              </a:extLst>
            </p:cNvPr>
            <p:cNvSpPr>
              <a:spLocks/>
            </p:cNvSpPr>
            <p:nvPr/>
          </p:nvSpPr>
          <p:spPr bwMode="auto">
            <a:xfrm>
              <a:off x="6056938" y="6640458"/>
              <a:ext cx="54865" cy="213719"/>
            </a:xfrm>
            <a:custGeom>
              <a:avLst/>
              <a:gdLst>
                <a:gd name="T0" fmla="*/ 0 w 41"/>
                <a:gd name="T1" fmla="*/ 0 h 160"/>
                <a:gd name="T2" fmla="*/ 0 w 41"/>
                <a:gd name="T3" fmla="*/ 145 h 160"/>
                <a:gd name="T4" fmla="*/ 15 w 41"/>
                <a:gd name="T5" fmla="*/ 160 h 160"/>
                <a:gd name="T6" fmla="*/ 41 w 41"/>
                <a:gd name="T7" fmla="*/ 160 h 160"/>
              </a:gdLst>
              <a:ahLst/>
              <a:cxnLst>
                <a:cxn ang="0">
                  <a:pos x="T0" y="T1"/>
                </a:cxn>
                <a:cxn ang="0">
                  <a:pos x="T2" y="T3"/>
                </a:cxn>
                <a:cxn ang="0">
                  <a:pos x="T4" y="T5"/>
                </a:cxn>
                <a:cxn ang="0">
                  <a:pos x="T6" y="T7"/>
                </a:cxn>
              </a:cxnLst>
              <a:rect l="0" t="0" r="r" b="b"/>
              <a:pathLst>
                <a:path w="41" h="160">
                  <a:moveTo>
                    <a:pt x="0" y="0"/>
                  </a:moveTo>
                  <a:cubicBezTo>
                    <a:pt x="0" y="145"/>
                    <a:pt x="0" y="145"/>
                    <a:pt x="0" y="145"/>
                  </a:cubicBezTo>
                  <a:cubicBezTo>
                    <a:pt x="0" y="154"/>
                    <a:pt x="6" y="160"/>
                    <a:pt x="15" y="160"/>
                  </a:cubicBezTo>
                  <a:cubicBezTo>
                    <a:pt x="41" y="160"/>
                    <a:pt x="41" y="160"/>
                    <a:pt x="41" y="160"/>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5" name="Oval 10">
              <a:extLst>
                <a:ext uri="{FF2B5EF4-FFF2-40B4-BE49-F238E27FC236}">
                  <a16:creationId xmlns:a16="http://schemas.microsoft.com/office/drawing/2014/main" id="{97C14A75-2B3C-4D41-8500-0A030524DDEE}"/>
                </a:ext>
              </a:extLst>
            </p:cNvPr>
            <p:cNvSpPr>
              <a:spLocks noChangeArrowheads="1"/>
            </p:cNvSpPr>
            <p:nvPr/>
          </p:nvSpPr>
          <p:spPr bwMode="auto">
            <a:xfrm>
              <a:off x="6111803" y="6823554"/>
              <a:ext cx="61245" cy="61245"/>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nvGrpSpPr>
            <p:cNvPr id="146" name="Magnifying_Glass">
              <a:extLst>
                <a:ext uri="{FF2B5EF4-FFF2-40B4-BE49-F238E27FC236}">
                  <a16:creationId xmlns:a16="http://schemas.microsoft.com/office/drawing/2014/main" id="{F6290101-5A29-43F1-B176-104533BA7924}"/>
                </a:ext>
              </a:extLst>
            </p:cNvPr>
            <p:cNvGrpSpPr/>
            <p:nvPr/>
          </p:nvGrpSpPr>
          <p:grpSpPr>
            <a:xfrm flipH="1">
              <a:off x="5690450" y="6269810"/>
              <a:ext cx="562017" cy="562017"/>
              <a:chOff x="5741782" y="1706805"/>
              <a:chExt cx="657225" cy="657225"/>
            </a:xfrm>
          </p:grpSpPr>
          <p:sp>
            <p:nvSpPr>
              <p:cNvPr id="147" name="Freeform: Shape 146">
                <a:extLst>
                  <a:ext uri="{FF2B5EF4-FFF2-40B4-BE49-F238E27FC236}">
                    <a16:creationId xmlns:a16="http://schemas.microsoft.com/office/drawing/2014/main" id="{F1A29348-42FF-40E2-93C5-45EECCA66E7F}"/>
                  </a:ext>
                </a:extLst>
              </p:cNvPr>
              <p:cNvSpPr/>
              <p:nvPr/>
            </p:nvSpPr>
            <p:spPr>
              <a:xfrm>
                <a:off x="5769524" y="1733237"/>
                <a:ext cx="390525" cy="390525"/>
              </a:xfrm>
              <a:custGeom>
                <a:avLst/>
                <a:gdLst/>
                <a:ahLst/>
                <a:cxnLst/>
                <a:rect l="0" t="0" r="0" b="0"/>
                <a:pathLst>
                  <a:path w="390525" h="390525">
                    <a:moveTo>
                      <a:pt x="390049" y="198596"/>
                    </a:moveTo>
                    <a:cubicBezTo>
                      <a:pt x="390049" y="304333"/>
                      <a:pt x="304333" y="390049"/>
                      <a:pt x="198596" y="390049"/>
                    </a:cubicBezTo>
                    <a:cubicBezTo>
                      <a:pt x="92860" y="390049"/>
                      <a:pt x="7144" y="304333"/>
                      <a:pt x="7144" y="198596"/>
                    </a:cubicBezTo>
                    <a:cubicBezTo>
                      <a:pt x="7144" y="92860"/>
                      <a:pt x="92860" y="7144"/>
                      <a:pt x="198596" y="7144"/>
                    </a:cubicBezTo>
                    <a:cubicBezTo>
                      <a:pt x="304333" y="7144"/>
                      <a:pt x="390049" y="92860"/>
                      <a:pt x="390049" y="198596"/>
                    </a:cubicBezTo>
                    <a:close/>
                  </a:path>
                </a:pathLst>
              </a:custGeom>
              <a:solidFill>
                <a:schemeClr val="bg1">
                  <a:lumMod val="85000"/>
                </a:schemeClr>
              </a:solidFill>
              <a:ln w="9525" cap="flat">
                <a:noFill/>
                <a:prstDash val="solid"/>
                <a:miter/>
              </a:ln>
            </p:spPr>
            <p:txBody>
              <a:bodyPr/>
              <a:lstStyle/>
              <a:p>
                <a:pPr defTabSz="932563">
                  <a:defRPr/>
                </a:pPr>
                <a:endParaRPr lang="en-US">
                  <a:solidFill>
                    <a:srgbClr val="1A1A1A"/>
                  </a:solidFill>
                  <a:latin typeface="Segoe UI"/>
                </a:endParaRPr>
              </a:p>
            </p:txBody>
          </p:sp>
          <p:sp>
            <p:nvSpPr>
              <p:cNvPr id="161" name="Freeform: Shape 160">
                <a:extLst>
                  <a:ext uri="{FF2B5EF4-FFF2-40B4-BE49-F238E27FC236}">
                    <a16:creationId xmlns:a16="http://schemas.microsoft.com/office/drawing/2014/main" id="{8705D8FF-8D0E-4438-A8F6-14E2934B9101}"/>
                  </a:ext>
                </a:extLst>
              </p:cNvPr>
              <p:cNvSpPr/>
              <p:nvPr/>
            </p:nvSpPr>
            <p:spPr>
              <a:xfrm>
                <a:off x="5741782" y="1706805"/>
                <a:ext cx="657225" cy="657225"/>
              </a:xfrm>
              <a:custGeom>
                <a:avLst/>
                <a:gdLst/>
                <a:ahLst/>
                <a:cxnLst/>
                <a:rect l="0" t="0" r="0" b="0"/>
                <a:pathLst>
                  <a:path w="657225" h="657225">
                    <a:moveTo>
                      <a:pt x="649248" y="579358"/>
                    </a:moveTo>
                    <a:lnTo>
                      <a:pt x="464463" y="395526"/>
                    </a:lnTo>
                    <a:cubicBezTo>
                      <a:pt x="459701" y="390763"/>
                      <a:pt x="453033" y="390763"/>
                      <a:pt x="448271" y="395526"/>
                    </a:cubicBezTo>
                    <a:lnTo>
                      <a:pt x="439698" y="404098"/>
                    </a:lnTo>
                    <a:lnTo>
                      <a:pt x="395883" y="360283"/>
                    </a:lnTo>
                    <a:cubicBezTo>
                      <a:pt x="464463" y="274558"/>
                      <a:pt x="458748" y="149781"/>
                      <a:pt x="379691" y="70723"/>
                    </a:cubicBezTo>
                    <a:cubicBezTo>
                      <a:pt x="294918" y="-14049"/>
                      <a:pt x="156806" y="-14049"/>
                      <a:pt x="71081" y="70723"/>
                    </a:cubicBezTo>
                    <a:cubicBezTo>
                      <a:pt x="-14644" y="155496"/>
                      <a:pt x="-13692" y="293608"/>
                      <a:pt x="71081" y="379333"/>
                    </a:cubicBezTo>
                    <a:cubicBezTo>
                      <a:pt x="150138" y="458391"/>
                      <a:pt x="274916" y="464106"/>
                      <a:pt x="360641" y="395526"/>
                    </a:cubicBezTo>
                    <a:lnTo>
                      <a:pt x="404456" y="439341"/>
                    </a:lnTo>
                    <a:lnTo>
                      <a:pt x="395883" y="447913"/>
                    </a:lnTo>
                    <a:cubicBezTo>
                      <a:pt x="391121" y="452676"/>
                      <a:pt x="391121" y="459343"/>
                      <a:pt x="395883" y="464106"/>
                    </a:cubicBezTo>
                    <a:lnTo>
                      <a:pt x="579716" y="647938"/>
                    </a:lnTo>
                    <a:cubicBezTo>
                      <a:pt x="584478" y="652701"/>
                      <a:pt x="591146" y="652701"/>
                      <a:pt x="595908" y="647938"/>
                    </a:cubicBezTo>
                    <a:lnTo>
                      <a:pt x="647343" y="596503"/>
                    </a:lnTo>
                    <a:cubicBezTo>
                      <a:pt x="653058" y="591741"/>
                      <a:pt x="653058" y="584121"/>
                      <a:pt x="649248" y="579358"/>
                    </a:cubicBezTo>
                    <a:close/>
                    <a:moveTo>
                      <a:pt x="104418" y="346948"/>
                    </a:moveTo>
                    <a:cubicBezTo>
                      <a:pt x="36791" y="279321"/>
                      <a:pt x="36791" y="170736"/>
                      <a:pt x="104418" y="103108"/>
                    </a:cubicBezTo>
                    <a:cubicBezTo>
                      <a:pt x="172046" y="35481"/>
                      <a:pt x="280631" y="35481"/>
                      <a:pt x="348258" y="103108"/>
                    </a:cubicBezTo>
                    <a:cubicBezTo>
                      <a:pt x="415886" y="170736"/>
                      <a:pt x="415886" y="279321"/>
                      <a:pt x="348258" y="346948"/>
                    </a:cubicBezTo>
                    <a:cubicBezTo>
                      <a:pt x="280631" y="414576"/>
                      <a:pt x="172046" y="414576"/>
                      <a:pt x="104418" y="346948"/>
                    </a:cubicBezTo>
                    <a:close/>
                  </a:path>
                </a:pathLst>
              </a:custGeom>
              <a:solidFill>
                <a:srgbClr val="005A9F"/>
              </a:solidFill>
              <a:ln w="9525" cap="flat">
                <a:noFill/>
                <a:prstDash val="solid"/>
                <a:miter/>
              </a:ln>
            </p:spPr>
            <p:txBody>
              <a:bodyPr/>
              <a:lstStyle/>
              <a:p>
                <a:pPr defTabSz="932563">
                  <a:defRPr/>
                </a:pPr>
                <a:endParaRPr lang="en-US">
                  <a:solidFill>
                    <a:srgbClr val="1A1A1A"/>
                  </a:solidFill>
                  <a:latin typeface="Segoe UI"/>
                </a:endParaRPr>
              </a:p>
            </p:txBody>
          </p:sp>
          <p:sp>
            <p:nvSpPr>
              <p:cNvPr id="163" name="Freeform: Shape 162">
                <a:extLst>
                  <a:ext uri="{FF2B5EF4-FFF2-40B4-BE49-F238E27FC236}">
                    <a16:creationId xmlns:a16="http://schemas.microsoft.com/office/drawing/2014/main" id="{9AD3E42B-EBAE-4CCE-A290-C3D2E149E383}"/>
                  </a:ext>
                </a:extLst>
              </p:cNvPr>
              <p:cNvSpPr/>
              <p:nvPr/>
            </p:nvSpPr>
            <p:spPr>
              <a:xfrm>
                <a:off x="5913352" y="1788482"/>
                <a:ext cx="104775" cy="104775"/>
              </a:xfrm>
              <a:custGeom>
                <a:avLst/>
                <a:gdLst/>
                <a:ahLst/>
                <a:cxnLst/>
                <a:rect l="0" t="0" r="0" b="0"/>
                <a:pathLst>
                  <a:path w="104775" h="104775">
                    <a:moveTo>
                      <a:pt x="98584" y="52864"/>
                    </a:moveTo>
                    <a:cubicBezTo>
                      <a:pt x="98584" y="78114"/>
                      <a:pt x="78114" y="98584"/>
                      <a:pt x="52864" y="98584"/>
                    </a:cubicBezTo>
                    <a:cubicBezTo>
                      <a:pt x="27613" y="98584"/>
                      <a:pt x="7144" y="78114"/>
                      <a:pt x="7144" y="52864"/>
                    </a:cubicBezTo>
                    <a:cubicBezTo>
                      <a:pt x="7144" y="27613"/>
                      <a:pt x="27613" y="7144"/>
                      <a:pt x="52864" y="7144"/>
                    </a:cubicBezTo>
                    <a:cubicBezTo>
                      <a:pt x="78114" y="7144"/>
                      <a:pt x="98584" y="27613"/>
                      <a:pt x="98584" y="52864"/>
                    </a:cubicBezTo>
                    <a:close/>
                  </a:path>
                </a:pathLst>
              </a:custGeom>
              <a:solidFill>
                <a:srgbClr val="FFFFFF"/>
              </a:solidFill>
              <a:ln w="9525" cap="flat">
                <a:noFill/>
                <a:prstDash val="solid"/>
                <a:miter/>
              </a:ln>
            </p:spPr>
            <p:txBody>
              <a:bodyPr/>
              <a:lstStyle/>
              <a:p>
                <a:pPr defTabSz="932563">
                  <a:defRPr/>
                </a:pPr>
                <a:endParaRPr lang="en-US">
                  <a:solidFill>
                    <a:srgbClr val="1A1A1A"/>
                  </a:solidFill>
                  <a:latin typeface="Segoe UI"/>
                </a:endParaRPr>
              </a:p>
            </p:txBody>
          </p:sp>
          <p:sp>
            <p:nvSpPr>
              <p:cNvPr id="164" name="Freeform: Shape 163">
                <a:extLst>
                  <a:ext uri="{FF2B5EF4-FFF2-40B4-BE49-F238E27FC236}">
                    <a16:creationId xmlns:a16="http://schemas.microsoft.com/office/drawing/2014/main" id="{E96F46A6-CB14-4B5C-8F3B-5160F1DEC859}"/>
                  </a:ext>
                </a:extLst>
              </p:cNvPr>
              <p:cNvSpPr/>
              <p:nvPr/>
            </p:nvSpPr>
            <p:spPr>
              <a:xfrm>
                <a:off x="6128617" y="2121857"/>
                <a:ext cx="266700" cy="238125"/>
              </a:xfrm>
              <a:custGeom>
                <a:avLst/>
                <a:gdLst/>
                <a:ahLst/>
                <a:cxnLst/>
                <a:rect l="0" t="0" r="0" b="0"/>
                <a:pathLst>
                  <a:path w="266700" h="238125">
                    <a:moveTo>
                      <a:pt x="10001" y="32861"/>
                    </a:moveTo>
                    <a:lnTo>
                      <a:pt x="35719" y="7144"/>
                    </a:lnTo>
                    <a:lnTo>
                      <a:pt x="214789" y="186214"/>
                    </a:lnTo>
                    <a:cubicBezTo>
                      <a:pt x="216694" y="188119"/>
                      <a:pt x="219551" y="188119"/>
                      <a:pt x="221456" y="186214"/>
                    </a:cubicBezTo>
                    <a:lnTo>
                      <a:pt x="251936" y="155734"/>
                    </a:lnTo>
                    <a:lnTo>
                      <a:pt x="261461" y="165259"/>
                    </a:lnTo>
                    <a:cubicBezTo>
                      <a:pt x="265271" y="169069"/>
                      <a:pt x="265271" y="175736"/>
                      <a:pt x="261461" y="180499"/>
                    </a:cubicBezTo>
                    <a:lnTo>
                      <a:pt x="208121" y="233839"/>
                    </a:lnTo>
                    <a:cubicBezTo>
                      <a:pt x="204311" y="237649"/>
                      <a:pt x="197644" y="237649"/>
                      <a:pt x="192881" y="233839"/>
                    </a:cubicBezTo>
                    <a:lnTo>
                      <a:pt x="10001" y="48101"/>
                    </a:lnTo>
                    <a:cubicBezTo>
                      <a:pt x="6191" y="44291"/>
                      <a:pt x="6191" y="36671"/>
                      <a:pt x="10001" y="32861"/>
                    </a:cubicBezTo>
                    <a:close/>
                  </a:path>
                </a:pathLst>
              </a:custGeom>
              <a:solidFill>
                <a:srgbClr val="163E6A"/>
              </a:solidFill>
              <a:ln w="9525" cap="flat">
                <a:noFill/>
                <a:prstDash val="solid"/>
                <a:miter/>
              </a:ln>
            </p:spPr>
            <p:txBody>
              <a:bodyPr/>
              <a:lstStyle/>
              <a:p>
                <a:pPr defTabSz="932563">
                  <a:defRPr/>
                </a:pPr>
                <a:endParaRPr lang="en-US">
                  <a:solidFill>
                    <a:srgbClr val="1A1A1A"/>
                  </a:solidFill>
                  <a:latin typeface="Segoe UI"/>
                </a:endParaRPr>
              </a:p>
            </p:txBody>
          </p:sp>
        </p:grpSp>
      </p:grpSp>
      <p:grpSp>
        <p:nvGrpSpPr>
          <p:cNvPr id="5" name="Group 4">
            <a:extLst>
              <a:ext uri="{FF2B5EF4-FFF2-40B4-BE49-F238E27FC236}">
                <a16:creationId xmlns:a16="http://schemas.microsoft.com/office/drawing/2014/main" id="{9FE3CFAE-A582-4034-943A-0EE702EA61DF}"/>
              </a:ext>
            </a:extLst>
          </p:cNvPr>
          <p:cNvGrpSpPr/>
          <p:nvPr/>
        </p:nvGrpSpPr>
        <p:grpSpPr>
          <a:xfrm>
            <a:off x="5717541" y="3292747"/>
            <a:ext cx="1001395" cy="963518"/>
            <a:chOff x="5605076" y="3228477"/>
            <a:chExt cx="981849" cy="944711"/>
          </a:xfrm>
        </p:grpSpPr>
        <p:sp>
          <p:nvSpPr>
            <p:cNvPr id="165" name="Oval 9">
              <a:extLst>
                <a:ext uri="{FF2B5EF4-FFF2-40B4-BE49-F238E27FC236}">
                  <a16:creationId xmlns:a16="http://schemas.microsoft.com/office/drawing/2014/main" id="{BD01BF5A-5952-4916-BAD1-8B62B1C800DB}"/>
                </a:ext>
              </a:extLst>
            </p:cNvPr>
            <p:cNvSpPr>
              <a:spLocks noChangeArrowheads="1"/>
            </p:cNvSpPr>
            <p:nvPr/>
          </p:nvSpPr>
          <p:spPr bwMode="auto">
            <a:xfrm>
              <a:off x="5605076" y="3228477"/>
              <a:ext cx="981849" cy="944711"/>
            </a:xfrm>
            <a:prstGeom prst="ellipse">
              <a:avLst/>
            </a:prstGeom>
            <a:solidFill>
              <a:srgbClr val="0078D7"/>
            </a:solidFill>
            <a:ln w="10795" cap="flat" cmpd="sng" algn="ctr">
              <a:noFill/>
              <a:prstDash val="soli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2040" kern="0">
                <a:solidFill>
                  <a:srgbClr val="0078D4"/>
                </a:solidFill>
                <a:latin typeface="Segoe UI Semilight"/>
              </a:endParaRPr>
            </a:p>
          </p:txBody>
        </p:sp>
        <p:grpSp>
          <p:nvGrpSpPr>
            <p:cNvPr id="166" name="Group 30">
              <a:extLst>
                <a:ext uri="{FF2B5EF4-FFF2-40B4-BE49-F238E27FC236}">
                  <a16:creationId xmlns:a16="http://schemas.microsoft.com/office/drawing/2014/main" id="{F29C8C81-1445-4502-A068-7DF6E2E5EC70}"/>
                </a:ext>
              </a:extLst>
            </p:cNvPr>
            <p:cNvGrpSpPr>
              <a:grpSpLocks noChangeAspect="1"/>
            </p:cNvGrpSpPr>
            <p:nvPr/>
          </p:nvGrpSpPr>
          <p:grpSpPr bwMode="auto">
            <a:xfrm>
              <a:off x="5825227" y="3487459"/>
              <a:ext cx="541546" cy="437907"/>
              <a:chOff x="3469" y="1860"/>
              <a:chExt cx="742" cy="600"/>
            </a:xfrm>
            <a:solidFill>
              <a:schemeClr val="bg1"/>
            </a:solidFill>
          </p:grpSpPr>
          <p:sp>
            <p:nvSpPr>
              <p:cNvPr id="167" name="Freeform 31">
                <a:extLst>
                  <a:ext uri="{FF2B5EF4-FFF2-40B4-BE49-F238E27FC236}">
                    <a16:creationId xmlns:a16="http://schemas.microsoft.com/office/drawing/2014/main" id="{FA8F903D-79E1-4B48-B619-28BFF604EF86}"/>
                  </a:ext>
                </a:extLst>
              </p:cNvPr>
              <p:cNvSpPr>
                <a:spLocks/>
              </p:cNvSpPr>
              <p:nvPr/>
            </p:nvSpPr>
            <p:spPr bwMode="auto">
              <a:xfrm>
                <a:off x="3662" y="1906"/>
                <a:ext cx="375" cy="508"/>
              </a:xfrm>
              <a:custGeom>
                <a:avLst/>
                <a:gdLst>
                  <a:gd name="T0" fmla="*/ 186 w 375"/>
                  <a:gd name="T1" fmla="*/ 508 h 508"/>
                  <a:gd name="T2" fmla="*/ 0 w 375"/>
                  <a:gd name="T3" fmla="*/ 204 h 508"/>
                  <a:gd name="T4" fmla="*/ 16 w 375"/>
                  <a:gd name="T5" fmla="*/ 195 h 508"/>
                  <a:gd name="T6" fmla="*/ 168 w 375"/>
                  <a:gd name="T7" fmla="*/ 444 h 508"/>
                  <a:gd name="T8" fmla="*/ 168 w 375"/>
                  <a:gd name="T9" fmla="*/ 0 h 508"/>
                  <a:gd name="T10" fmla="*/ 375 w 375"/>
                  <a:gd name="T11" fmla="*/ 192 h 508"/>
                  <a:gd name="T12" fmla="*/ 365 w 375"/>
                  <a:gd name="T13" fmla="*/ 206 h 508"/>
                  <a:gd name="T14" fmla="*/ 186 w 375"/>
                  <a:gd name="T15" fmla="*/ 41 h 508"/>
                  <a:gd name="T16" fmla="*/ 186 w 375"/>
                  <a:gd name="T17" fmla="*/ 50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508">
                    <a:moveTo>
                      <a:pt x="186" y="508"/>
                    </a:moveTo>
                    <a:lnTo>
                      <a:pt x="0" y="204"/>
                    </a:lnTo>
                    <a:lnTo>
                      <a:pt x="16" y="195"/>
                    </a:lnTo>
                    <a:lnTo>
                      <a:pt x="168" y="444"/>
                    </a:lnTo>
                    <a:lnTo>
                      <a:pt x="168" y="0"/>
                    </a:lnTo>
                    <a:lnTo>
                      <a:pt x="375" y="192"/>
                    </a:lnTo>
                    <a:lnTo>
                      <a:pt x="365" y="206"/>
                    </a:lnTo>
                    <a:lnTo>
                      <a:pt x="186" y="41"/>
                    </a:lnTo>
                    <a:lnTo>
                      <a:pt x="186" y="50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sz="1632">
                  <a:solidFill>
                    <a:srgbClr val="1A1A1A"/>
                  </a:solidFill>
                  <a:latin typeface="Segoe UI"/>
                </a:endParaRPr>
              </a:p>
            </p:txBody>
          </p:sp>
          <p:sp>
            <p:nvSpPr>
              <p:cNvPr id="168" name="Freeform 32">
                <a:extLst>
                  <a:ext uri="{FF2B5EF4-FFF2-40B4-BE49-F238E27FC236}">
                    <a16:creationId xmlns:a16="http://schemas.microsoft.com/office/drawing/2014/main" id="{5163E9A5-D4D7-46F3-A68A-31DBCD0120CB}"/>
                  </a:ext>
                </a:extLst>
              </p:cNvPr>
              <p:cNvSpPr>
                <a:spLocks/>
              </p:cNvSpPr>
              <p:nvPr/>
            </p:nvSpPr>
            <p:spPr bwMode="auto">
              <a:xfrm>
                <a:off x="3536" y="2098"/>
                <a:ext cx="501" cy="298"/>
              </a:xfrm>
              <a:custGeom>
                <a:avLst/>
                <a:gdLst>
                  <a:gd name="T0" fmla="*/ 9 w 501"/>
                  <a:gd name="T1" fmla="*/ 298 h 298"/>
                  <a:gd name="T2" fmla="*/ 0 w 501"/>
                  <a:gd name="T3" fmla="*/ 282 h 298"/>
                  <a:gd name="T4" fmla="*/ 493 w 501"/>
                  <a:gd name="T5" fmla="*/ 0 h 298"/>
                  <a:gd name="T6" fmla="*/ 501 w 501"/>
                  <a:gd name="T7" fmla="*/ 14 h 298"/>
                  <a:gd name="T8" fmla="*/ 9 w 501"/>
                  <a:gd name="T9" fmla="*/ 298 h 298"/>
                </a:gdLst>
                <a:ahLst/>
                <a:cxnLst>
                  <a:cxn ang="0">
                    <a:pos x="T0" y="T1"/>
                  </a:cxn>
                  <a:cxn ang="0">
                    <a:pos x="T2" y="T3"/>
                  </a:cxn>
                  <a:cxn ang="0">
                    <a:pos x="T4" y="T5"/>
                  </a:cxn>
                  <a:cxn ang="0">
                    <a:pos x="T6" y="T7"/>
                  </a:cxn>
                  <a:cxn ang="0">
                    <a:pos x="T8" y="T9"/>
                  </a:cxn>
                </a:cxnLst>
                <a:rect l="0" t="0" r="r" b="b"/>
                <a:pathLst>
                  <a:path w="501" h="298">
                    <a:moveTo>
                      <a:pt x="9" y="298"/>
                    </a:moveTo>
                    <a:lnTo>
                      <a:pt x="0" y="282"/>
                    </a:lnTo>
                    <a:lnTo>
                      <a:pt x="493" y="0"/>
                    </a:lnTo>
                    <a:lnTo>
                      <a:pt x="501" y="14"/>
                    </a:lnTo>
                    <a:lnTo>
                      <a:pt x="9" y="2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sz="1632">
                  <a:solidFill>
                    <a:srgbClr val="1A1A1A"/>
                  </a:solidFill>
                  <a:latin typeface="Segoe UI"/>
                </a:endParaRPr>
              </a:p>
            </p:txBody>
          </p:sp>
          <p:sp>
            <p:nvSpPr>
              <p:cNvPr id="169" name="Freeform 33">
                <a:extLst>
                  <a:ext uri="{FF2B5EF4-FFF2-40B4-BE49-F238E27FC236}">
                    <a16:creationId xmlns:a16="http://schemas.microsoft.com/office/drawing/2014/main" id="{933F7354-1A4F-4F3A-A729-897D80E3E614}"/>
                  </a:ext>
                </a:extLst>
              </p:cNvPr>
              <p:cNvSpPr>
                <a:spLocks/>
              </p:cNvSpPr>
              <p:nvPr/>
            </p:nvSpPr>
            <p:spPr bwMode="auto">
              <a:xfrm>
                <a:off x="3533" y="2096"/>
                <a:ext cx="614" cy="295"/>
              </a:xfrm>
              <a:custGeom>
                <a:avLst/>
                <a:gdLst>
                  <a:gd name="T0" fmla="*/ 16 w 614"/>
                  <a:gd name="T1" fmla="*/ 295 h 295"/>
                  <a:gd name="T2" fmla="*/ 0 w 614"/>
                  <a:gd name="T3" fmla="*/ 287 h 295"/>
                  <a:gd name="T4" fmla="*/ 131 w 614"/>
                  <a:gd name="T5" fmla="*/ 0 h 295"/>
                  <a:gd name="T6" fmla="*/ 506 w 614"/>
                  <a:gd name="T7" fmla="*/ 0 h 295"/>
                  <a:gd name="T8" fmla="*/ 614 w 614"/>
                  <a:gd name="T9" fmla="*/ 287 h 295"/>
                  <a:gd name="T10" fmla="*/ 596 w 614"/>
                  <a:gd name="T11" fmla="*/ 295 h 295"/>
                  <a:gd name="T12" fmla="*/ 494 w 614"/>
                  <a:gd name="T13" fmla="*/ 18 h 295"/>
                  <a:gd name="T14" fmla="*/ 143 w 614"/>
                  <a:gd name="T15" fmla="*/ 18 h 295"/>
                  <a:gd name="T16" fmla="*/ 16 w 614"/>
                  <a:gd name="T17"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295">
                    <a:moveTo>
                      <a:pt x="16" y="295"/>
                    </a:moveTo>
                    <a:lnTo>
                      <a:pt x="0" y="287"/>
                    </a:lnTo>
                    <a:lnTo>
                      <a:pt x="131" y="0"/>
                    </a:lnTo>
                    <a:lnTo>
                      <a:pt x="506" y="0"/>
                    </a:lnTo>
                    <a:lnTo>
                      <a:pt x="614" y="287"/>
                    </a:lnTo>
                    <a:lnTo>
                      <a:pt x="596" y="295"/>
                    </a:lnTo>
                    <a:lnTo>
                      <a:pt x="494" y="18"/>
                    </a:lnTo>
                    <a:lnTo>
                      <a:pt x="143" y="18"/>
                    </a:lnTo>
                    <a:lnTo>
                      <a:pt x="16" y="29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sz="1632">
                  <a:solidFill>
                    <a:srgbClr val="1A1A1A"/>
                  </a:solidFill>
                  <a:latin typeface="Segoe UI"/>
                </a:endParaRPr>
              </a:p>
            </p:txBody>
          </p:sp>
          <p:sp>
            <p:nvSpPr>
              <p:cNvPr id="170" name="Oval 34">
                <a:extLst>
                  <a:ext uri="{FF2B5EF4-FFF2-40B4-BE49-F238E27FC236}">
                    <a16:creationId xmlns:a16="http://schemas.microsoft.com/office/drawing/2014/main" id="{FAE0B13E-4DC0-42EA-9229-E31F144CC222}"/>
                  </a:ext>
                </a:extLst>
              </p:cNvPr>
              <p:cNvSpPr>
                <a:spLocks noChangeArrowheads="1"/>
              </p:cNvSpPr>
              <p:nvPr/>
            </p:nvSpPr>
            <p:spPr bwMode="auto">
              <a:xfrm>
                <a:off x="3768" y="1860"/>
                <a:ext cx="144" cy="144"/>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sz="1632">
                  <a:solidFill>
                    <a:srgbClr val="1A1A1A"/>
                  </a:solidFill>
                  <a:latin typeface="Segoe UI"/>
                </a:endParaRPr>
              </a:p>
            </p:txBody>
          </p:sp>
          <p:sp>
            <p:nvSpPr>
              <p:cNvPr id="171" name="Oval 35">
                <a:extLst>
                  <a:ext uri="{FF2B5EF4-FFF2-40B4-BE49-F238E27FC236}">
                    <a16:creationId xmlns:a16="http://schemas.microsoft.com/office/drawing/2014/main" id="{0F1BE207-4473-49D2-A333-3FD92563DFE4}"/>
                  </a:ext>
                </a:extLst>
              </p:cNvPr>
              <p:cNvSpPr>
                <a:spLocks noChangeArrowheads="1"/>
              </p:cNvSpPr>
              <p:nvPr/>
            </p:nvSpPr>
            <p:spPr bwMode="auto">
              <a:xfrm>
                <a:off x="3604" y="2039"/>
                <a:ext cx="145" cy="146"/>
              </a:xfrm>
              <a:prstGeom prst="ellipse">
                <a:avLst/>
              </a:pr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sz="1632">
                  <a:solidFill>
                    <a:srgbClr val="1A1A1A"/>
                  </a:solidFill>
                  <a:latin typeface="Segoe UI"/>
                </a:endParaRPr>
              </a:p>
            </p:txBody>
          </p:sp>
          <p:sp>
            <p:nvSpPr>
              <p:cNvPr id="172" name="Oval 36">
                <a:extLst>
                  <a:ext uri="{FF2B5EF4-FFF2-40B4-BE49-F238E27FC236}">
                    <a16:creationId xmlns:a16="http://schemas.microsoft.com/office/drawing/2014/main" id="{A363ECD9-8017-4D90-A72D-CF4756DCD64C}"/>
                  </a:ext>
                </a:extLst>
              </p:cNvPr>
              <p:cNvSpPr>
                <a:spLocks noChangeArrowheads="1"/>
              </p:cNvSpPr>
              <p:nvPr/>
            </p:nvSpPr>
            <p:spPr bwMode="auto">
              <a:xfrm>
                <a:off x="3959" y="2032"/>
                <a:ext cx="146" cy="146"/>
              </a:xfrm>
              <a:prstGeom prst="ellipse">
                <a:avLst/>
              </a:prstGeom>
              <a:solidFill>
                <a:srgbClr val="013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sz="1632">
                  <a:solidFill>
                    <a:srgbClr val="1A1A1A"/>
                  </a:solidFill>
                  <a:latin typeface="Segoe UI"/>
                </a:endParaRPr>
              </a:p>
            </p:txBody>
          </p:sp>
          <p:sp>
            <p:nvSpPr>
              <p:cNvPr id="173" name="Oval 37">
                <a:extLst>
                  <a:ext uri="{FF2B5EF4-FFF2-40B4-BE49-F238E27FC236}">
                    <a16:creationId xmlns:a16="http://schemas.microsoft.com/office/drawing/2014/main" id="{D76149A3-1614-48AC-95B4-B1BB21C635AE}"/>
                  </a:ext>
                </a:extLst>
              </p:cNvPr>
              <p:cNvSpPr>
                <a:spLocks noChangeArrowheads="1"/>
              </p:cNvSpPr>
              <p:nvPr/>
            </p:nvSpPr>
            <p:spPr bwMode="auto">
              <a:xfrm>
                <a:off x="3768" y="2314"/>
                <a:ext cx="144" cy="146"/>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sz="1632">
                  <a:solidFill>
                    <a:srgbClr val="1A1A1A"/>
                  </a:solidFill>
                  <a:latin typeface="Segoe UI"/>
                </a:endParaRPr>
              </a:p>
            </p:txBody>
          </p:sp>
          <p:sp>
            <p:nvSpPr>
              <p:cNvPr id="174" name="Oval 38">
                <a:extLst>
                  <a:ext uri="{FF2B5EF4-FFF2-40B4-BE49-F238E27FC236}">
                    <a16:creationId xmlns:a16="http://schemas.microsoft.com/office/drawing/2014/main" id="{D2F3C3F6-5AF6-4553-BAE5-8857AFA0FF7F}"/>
                  </a:ext>
                </a:extLst>
              </p:cNvPr>
              <p:cNvSpPr>
                <a:spLocks noChangeArrowheads="1"/>
              </p:cNvSpPr>
              <p:nvPr/>
            </p:nvSpPr>
            <p:spPr bwMode="auto">
              <a:xfrm>
                <a:off x="3469" y="2314"/>
                <a:ext cx="145" cy="146"/>
              </a:xfrm>
              <a:prstGeom prst="ellipse">
                <a:avLst/>
              </a:prstGeom>
              <a:solidFill>
                <a:srgbClr val="013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sz="1632">
                  <a:solidFill>
                    <a:srgbClr val="1A1A1A"/>
                  </a:solidFill>
                  <a:latin typeface="Segoe UI"/>
                </a:endParaRPr>
              </a:p>
            </p:txBody>
          </p:sp>
          <p:sp>
            <p:nvSpPr>
              <p:cNvPr id="175" name="Oval 39">
                <a:extLst>
                  <a:ext uri="{FF2B5EF4-FFF2-40B4-BE49-F238E27FC236}">
                    <a16:creationId xmlns:a16="http://schemas.microsoft.com/office/drawing/2014/main" id="{290F50AE-B4F5-4B30-BE67-2C9A71D5770C}"/>
                  </a:ext>
                </a:extLst>
              </p:cNvPr>
              <p:cNvSpPr>
                <a:spLocks noChangeArrowheads="1"/>
              </p:cNvSpPr>
              <p:nvPr/>
            </p:nvSpPr>
            <p:spPr bwMode="auto">
              <a:xfrm>
                <a:off x="4066" y="2314"/>
                <a:ext cx="145" cy="146"/>
              </a:xfrm>
              <a:prstGeom prst="ellipse">
                <a:avLst/>
              </a:pr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sz="1632">
                  <a:solidFill>
                    <a:srgbClr val="1A1A1A"/>
                  </a:solidFill>
                  <a:latin typeface="Segoe UI"/>
                </a:endParaRPr>
              </a:p>
            </p:txBody>
          </p:sp>
        </p:grpSp>
      </p:grpSp>
      <p:sp>
        <p:nvSpPr>
          <p:cNvPr id="2" name="Title 1">
            <a:extLst>
              <a:ext uri="{FF2B5EF4-FFF2-40B4-BE49-F238E27FC236}">
                <a16:creationId xmlns:a16="http://schemas.microsoft.com/office/drawing/2014/main" id="{5BBE4CA2-8C90-4E71-8871-11D37DEE5346}"/>
              </a:ext>
            </a:extLst>
          </p:cNvPr>
          <p:cNvSpPr>
            <a:spLocks noGrp="1"/>
          </p:cNvSpPr>
          <p:nvPr>
            <p:ph type="title"/>
          </p:nvPr>
        </p:nvSpPr>
        <p:spPr>
          <a:xfrm>
            <a:off x="600059" y="466301"/>
            <a:ext cx="11239464" cy="646331"/>
          </a:xfrm>
        </p:spPr>
        <p:txBody>
          <a:bodyPr/>
          <a:lstStyle/>
          <a:p>
            <a:pPr algn="ctr"/>
            <a:r>
              <a:rPr lang="en-US" sz="4200"/>
              <a:t>Azure AI</a:t>
            </a:r>
          </a:p>
        </p:txBody>
      </p:sp>
      <p:sp>
        <p:nvSpPr>
          <p:cNvPr id="4" name="Rectangle 3">
            <a:extLst>
              <a:ext uri="{FF2B5EF4-FFF2-40B4-BE49-F238E27FC236}">
                <a16:creationId xmlns:a16="http://schemas.microsoft.com/office/drawing/2014/main" id="{5EF03183-5B0B-4A04-BA94-004720B82566}"/>
              </a:ext>
            </a:extLst>
          </p:cNvPr>
          <p:cNvSpPr/>
          <p:nvPr/>
        </p:nvSpPr>
        <p:spPr bwMode="auto">
          <a:xfrm>
            <a:off x="8199437" y="2201862"/>
            <a:ext cx="2895600" cy="3429000"/>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47907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anim calcmode="lin" valueType="num">
                                      <p:cBhvr>
                                        <p:cTn id="8" dur="500" fill="hold"/>
                                        <p:tgtEl>
                                          <p:spTgt spid="63"/>
                                        </p:tgtEl>
                                        <p:attrNameLst>
                                          <p:attrName>ppt_x</p:attrName>
                                        </p:attrNameLst>
                                      </p:cBhvr>
                                      <p:tavLst>
                                        <p:tav tm="0">
                                          <p:val>
                                            <p:strVal val="#ppt_x"/>
                                          </p:val>
                                        </p:tav>
                                        <p:tav tm="100000">
                                          <p:val>
                                            <p:strVal val="#ppt_x"/>
                                          </p:val>
                                        </p:tav>
                                      </p:tavLst>
                                    </p:anim>
                                    <p:anim calcmode="lin" valueType="num">
                                      <p:cBhvr>
                                        <p:cTn id="9" dur="500" fill="hold"/>
                                        <p:tgtEl>
                                          <p:spTgt spid="6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anim calcmode="lin" valueType="num">
                                      <p:cBhvr>
                                        <p:cTn id="18" dur="500" fill="hold"/>
                                        <p:tgtEl>
                                          <p:spTgt spid="66"/>
                                        </p:tgtEl>
                                        <p:attrNameLst>
                                          <p:attrName>ppt_x</p:attrName>
                                        </p:attrNameLst>
                                      </p:cBhvr>
                                      <p:tavLst>
                                        <p:tav tm="0">
                                          <p:val>
                                            <p:strVal val="#ppt_x"/>
                                          </p:val>
                                        </p:tav>
                                        <p:tav tm="100000">
                                          <p:val>
                                            <p:strVal val="#ppt_x"/>
                                          </p:val>
                                        </p:tav>
                                      </p:tavLst>
                                    </p:anim>
                                    <p:anim calcmode="lin" valueType="num">
                                      <p:cBhvr>
                                        <p:cTn id="19" dur="500" fill="hold"/>
                                        <p:tgtEl>
                                          <p:spTgt spid="6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anim calcmode="lin" valueType="num">
                                      <p:cBhvr>
                                        <p:cTn id="28" dur="500" fill="hold"/>
                                        <p:tgtEl>
                                          <p:spTgt spid="48"/>
                                        </p:tgtEl>
                                        <p:attrNameLst>
                                          <p:attrName>ppt_x</p:attrName>
                                        </p:attrNameLst>
                                      </p:cBhvr>
                                      <p:tavLst>
                                        <p:tav tm="0">
                                          <p:val>
                                            <p:strVal val="#ppt_x"/>
                                          </p:val>
                                        </p:tav>
                                        <p:tav tm="100000">
                                          <p:val>
                                            <p:strVal val="#ppt_x"/>
                                          </p:val>
                                        </p:tav>
                                      </p:tavLst>
                                    </p:anim>
                                    <p:anim calcmode="lin" valueType="num">
                                      <p:cBhvr>
                                        <p:cTn id="29" dur="500" fill="hold"/>
                                        <p:tgtEl>
                                          <p:spTgt spid="4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E8504D0-AD58-4DC1-B145-143189CC1178}"/>
              </a:ext>
            </a:extLst>
          </p:cNvPr>
          <p:cNvPicPr>
            <a:picLocks noGrp="1" noChangeAspect="1"/>
          </p:cNvPicPr>
          <p:nvPr>
            <p:ph type="pic" sz="quarter" idx="11"/>
          </p:nvPr>
        </p:nvPicPr>
        <p:blipFill>
          <a:blip r:embed="rId3"/>
          <a:srcRect l="20366" r="20366"/>
          <a:stretch>
            <a:fillRect/>
          </a:stretch>
        </p:blipFill>
        <p:spPr>
          <a:prstGeom prst="rect">
            <a:avLst/>
          </a:prstGeom>
        </p:spPr>
      </p:pic>
      <p:sp>
        <p:nvSpPr>
          <p:cNvPr id="6" name="Title 5">
            <a:extLst>
              <a:ext uri="{FF2B5EF4-FFF2-40B4-BE49-F238E27FC236}">
                <a16:creationId xmlns:a16="http://schemas.microsoft.com/office/drawing/2014/main" id="{01FCB970-74A5-4CE2-812D-CF8A82A1333C}"/>
              </a:ext>
            </a:extLst>
          </p:cNvPr>
          <p:cNvSpPr txBox="1">
            <a:spLocks noGrp="1"/>
          </p:cNvSpPr>
          <p:nvPr>
            <p:ph type="title"/>
          </p:nvPr>
        </p:nvSpPr>
        <p:spPr>
          <a:xfrm>
            <a:off x="274640" y="303787"/>
            <a:ext cx="5486399" cy="6057043"/>
          </a:xfrm>
          <a:prstGeom prst="rect">
            <a:avLst/>
          </a:prstGeom>
          <a:noFill/>
        </p:spPr>
        <p:txBody>
          <a:bodyPr wrap="square" lIns="182880" tIns="146304" rIns="182880" bIns="146304" rtlCol="0">
            <a:spAutoFit/>
          </a:bodyPr>
          <a:lstStyle/>
          <a:p>
            <a:pPr lvl="0">
              <a:spcAft>
                <a:spcPts val="1199"/>
              </a:spcAft>
              <a:buSzPct val="90000"/>
            </a:pPr>
            <a:r>
              <a:rPr lang="en-US" sz="3200" b="1">
                <a:solidFill>
                  <a:srgbClr val="FF0000"/>
                </a:solidFill>
              </a:rPr>
              <a:t>Knowledge Mining </a:t>
            </a:r>
            <a:r>
              <a:rPr lang="en-US" sz="3200" b="1">
                <a:solidFill>
                  <a:srgbClr val="434343"/>
                </a:solidFill>
              </a:rPr>
              <a:t>is the process of discovering actionable information from large sets of </a:t>
            </a:r>
            <a:r>
              <a:rPr lang="en-US" sz="3200" b="1">
                <a:solidFill>
                  <a:srgbClr val="FF0000"/>
                </a:solidFill>
              </a:rPr>
              <a:t>unstructured data</a:t>
            </a:r>
            <a:r>
              <a:rPr lang="en-US" sz="3200" b="1">
                <a:solidFill>
                  <a:srgbClr val="434343"/>
                </a:solidFill>
              </a:rPr>
              <a:t>, like text or images. </a:t>
            </a:r>
            <a:br>
              <a:rPr lang="en-US" sz="3200" b="1">
                <a:solidFill>
                  <a:srgbClr val="434343"/>
                </a:solidFill>
              </a:rPr>
            </a:br>
            <a:br>
              <a:rPr lang="en-US" sz="3200" b="1">
                <a:solidFill>
                  <a:srgbClr val="434343"/>
                </a:solidFill>
              </a:rPr>
            </a:br>
            <a:r>
              <a:rPr lang="en-US" sz="3200" b="1">
                <a:solidFill>
                  <a:srgbClr val="434343"/>
                </a:solidFill>
              </a:rPr>
              <a:t>It uses </a:t>
            </a:r>
            <a:r>
              <a:rPr lang="en-US" sz="3200" b="1">
                <a:solidFill>
                  <a:srgbClr val="FF0000"/>
                </a:solidFill>
              </a:rPr>
              <a:t>Artificial Intelligence </a:t>
            </a:r>
            <a:r>
              <a:rPr lang="en-US" sz="3200" b="1">
                <a:solidFill>
                  <a:srgbClr val="434343"/>
                </a:solidFill>
              </a:rPr>
              <a:t>to detect hidden patterns and information. It can be used to guarantee compliance, enrich search, automate processes, among other </a:t>
            </a:r>
            <a:r>
              <a:rPr lang="en-US" sz="3200" b="1">
                <a:solidFill>
                  <a:srgbClr val="FF0000"/>
                </a:solidFill>
              </a:rPr>
              <a:t>business processes</a:t>
            </a:r>
            <a:r>
              <a:rPr lang="en-US" sz="3200" b="1">
                <a:solidFill>
                  <a:srgbClr val="434343"/>
                </a:solidFill>
              </a:rPr>
              <a:t>. </a:t>
            </a:r>
            <a:endParaRPr lang="en-US" sz="2000">
              <a:solidFill>
                <a:srgbClr val="434343"/>
              </a:solidFill>
              <a:latin typeface="Segoe UI Light"/>
            </a:endParaRPr>
          </a:p>
        </p:txBody>
      </p:sp>
    </p:spTree>
    <p:extLst>
      <p:ext uri="{BB962C8B-B14F-4D97-AF65-F5344CB8AC3E}">
        <p14:creationId xmlns:p14="http://schemas.microsoft.com/office/powerpoint/2010/main" val="31582839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E8504D0-AD58-4DC1-B145-143189CC1178}"/>
              </a:ext>
            </a:extLst>
          </p:cNvPr>
          <p:cNvPicPr>
            <a:picLocks noGrp="1" noChangeAspect="1"/>
          </p:cNvPicPr>
          <p:nvPr>
            <p:ph type="pic" sz="quarter" idx="11"/>
          </p:nvPr>
        </p:nvPicPr>
        <p:blipFill>
          <a:blip r:embed="rId3"/>
          <a:srcRect l="20366" r="20366"/>
          <a:stretch>
            <a:fillRect/>
          </a:stretch>
        </p:blipFill>
        <p:spPr>
          <a:prstGeom prst="rect">
            <a:avLst/>
          </a:prstGeom>
        </p:spPr>
      </p:pic>
      <p:sp>
        <p:nvSpPr>
          <p:cNvPr id="6" name="Title 5">
            <a:extLst>
              <a:ext uri="{FF2B5EF4-FFF2-40B4-BE49-F238E27FC236}">
                <a16:creationId xmlns:a16="http://schemas.microsoft.com/office/drawing/2014/main" id="{01FCB970-74A5-4CE2-812D-CF8A82A1333C}"/>
              </a:ext>
            </a:extLst>
          </p:cNvPr>
          <p:cNvSpPr txBox="1">
            <a:spLocks noGrp="1"/>
          </p:cNvSpPr>
          <p:nvPr>
            <p:ph type="title"/>
          </p:nvPr>
        </p:nvSpPr>
        <p:spPr>
          <a:xfrm>
            <a:off x="274640" y="303787"/>
            <a:ext cx="5714997" cy="4284250"/>
          </a:xfrm>
          <a:prstGeom prst="rect">
            <a:avLst/>
          </a:prstGeom>
          <a:noFill/>
        </p:spPr>
        <p:txBody>
          <a:bodyPr wrap="square" lIns="182880" tIns="146304" rIns="182880" bIns="146304" rtlCol="0">
            <a:spAutoFit/>
          </a:bodyPr>
          <a:lstStyle/>
          <a:p>
            <a:pPr lvl="0">
              <a:spcAft>
                <a:spcPts val="1199"/>
              </a:spcAft>
              <a:buSzPct val="90000"/>
            </a:pPr>
            <a:r>
              <a:rPr lang="en-US" sz="3200" b="1">
                <a:solidFill>
                  <a:srgbClr val="FF0000"/>
                </a:solidFill>
                <a:cs typeface="Segoe UI Semibold" panose="020B0702040204020203" pitchFamily="34" charset="0"/>
              </a:rPr>
              <a:t>Cognitive Search </a:t>
            </a:r>
            <a:r>
              <a:rPr lang="en-US" sz="3200" b="1">
                <a:solidFill>
                  <a:srgbClr val="434343"/>
                </a:solidFill>
                <a:cs typeface="Segoe UI Semibold" panose="020B0702040204020203" pitchFamily="34" charset="0"/>
              </a:rPr>
              <a:t>is the </a:t>
            </a:r>
            <a:r>
              <a:rPr lang="en-US" sz="3200" b="1">
                <a:solidFill>
                  <a:srgbClr val="434343"/>
                </a:solidFill>
              </a:rPr>
              <a:t>Microsoft solution for Knowledge Mining. </a:t>
            </a:r>
            <a:br>
              <a:rPr lang="en-US" sz="3200" b="1">
                <a:solidFill>
                  <a:srgbClr val="434343"/>
                </a:solidFill>
              </a:rPr>
            </a:br>
            <a:br>
              <a:rPr lang="en-US" sz="3200" b="1">
                <a:solidFill>
                  <a:srgbClr val="434343"/>
                </a:solidFill>
              </a:rPr>
            </a:br>
            <a:r>
              <a:rPr lang="en-US" sz="3200" b="1">
                <a:solidFill>
                  <a:srgbClr val="FF0000"/>
                </a:solidFill>
              </a:rPr>
              <a:t>AI</a:t>
            </a:r>
            <a:r>
              <a:rPr lang="en-US" sz="3200" b="1">
                <a:solidFill>
                  <a:srgbClr val="434343"/>
                </a:solidFill>
              </a:rPr>
              <a:t> approach for </a:t>
            </a:r>
            <a:r>
              <a:rPr lang="en-US" sz="3200" b="1"/>
              <a:t>content</a:t>
            </a:r>
            <a:r>
              <a:rPr lang="en-US" sz="3200" b="1">
                <a:solidFill>
                  <a:srgbClr val="434343"/>
                </a:solidFill>
              </a:rPr>
              <a:t> understanding. Ingests unstructured content to create rich metadata into an </a:t>
            </a:r>
            <a:r>
              <a:rPr lang="en-US" sz="3200" b="1">
                <a:solidFill>
                  <a:srgbClr val="FF0000"/>
                </a:solidFill>
              </a:rPr>
              <a:t>Azure Search </a:t>
            </a:r>
            <a:r>
              <a:rPr lang="en-US" sz="3200" b="1">
                <a:solidFill>
                  <a:srgbClr val="434343"/>
                </a:solidFill>
              </a:rPr>
              <a:t>index, with the power of </a:t>
            </a:r>
            <a:r>
              <a:rPr lang="en-US" sz="3200" b="1">
                <a:solidFill>
                  <a:srgbClr val="FF0000"/>
                </a:solidFill>
              </a:rPr>
              <a:t>Cognitive Services</a:t>
            </a:r>
            <a:r>
              <a:rPr lang="en-US" sz="3200" b="1">
                <a:solidFill>
                  <a:srgbClr val="434343"/>
                </a:solidFill>
              </a:rPr>
              <a:t>.</a:t>
            </a:r>
            <a:endParaRPr lang="en-US" sz="3200" b="1">
              <a:solidFill>
                <a:srgbClr val="FF0000"/>
              </a:solidFill>
            </a:endParaRPr>
          </a:p>
        </p:txBody>
      </p:sp>
    </p:spTree>
    <p:extLst>
      <p:ext uri="{BB962C8B-B14F-4D97-AF65-F5344CB8AC3E}">
        <p14:creationId xmlns:p14="http://schemas.microsoft.com/office/powerpoint/2010/main" val="26694172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Semibold" panose="020B0702040204020203" pitchFamily="34" charset="0"/>
                <a:cs typeface="Segoe UI Semibold" panose="020B0702040204020203" pitchFamily="34" charset="0"/>
              </a:rPr>
              <a:t>What Azure Search is</a:t>
            </a:r>
          </a:p>
        </p:txBody>
      </p:sp>
      <p:pic>
        <p:nvPicPr>
          <p:cNvPr id="5" name="Picture 4">
            <a:extLst>
              <a:ext uri="{FF2B5EF4-FFF2-40B4-BE49-F238E27FC236}">
                <a16:creationId xmlns:a16="http://schemas.microsoft.com/office/drawing/2014/main" id="{4C970B7D-238D-45FF-8140-1B2A10278A33}"/>
              </a:ext>
            </a:extLst>
          </p:cNvPr>
          <p:cNvPicPr>
            <a:picLocks noChangeAspect="1"/>
          </p:cNvPicPr>
          <p:nvPr/>
        </p:nvPicPr>
        <p:blipFill>
          <a:blip r:embed="rId3"/>
          <a:stretch>
            <a:fillRect/>
          </a:stretch>
        </p:blipFill>
        <p:spPr>
          <a:xfrm>
            <a:off x="5800989" y="1409030"/>
            <a:ext cx="6978144" cy="5112568"/>
          </a:xfrm>
          <a:prstGeom prst="rect">
            <a:avLst/>
          </a:prstGeom>
        </p:spPr>
      </p:pic>
      <p:sp>
        <p:nvSpPr>
          <p:cNvPr id="4" name="TextBox 3">
            <a:extLst>
              <a:ext uri="{FF2B5EF4-FFF2-40B4-BE49-F238E27FC236}">
                <a16:creationId xmlns:a16="http://schemas.microsoft.com/office/drawing/2014/main" id="{05B1F4FD-2A3D-4260-8BDF-F1966311F10A}"/>
              </a:ext>
            </a:extLst>
          </p:cNvPr>
          <p:cNvSpPr txBox="1"/>
          <p:nvPr/>
        </p:nvSpPr>
        <p:spPr>
          <a:xfrm>
            <a:off x="-10791" y="976982"/>
            <a:ext cx="6229028" cy="7097328"/>
          </a:xfrm>
          <a:prstGeom prst="rect">
            <a:avLst/>
          </a:prstGeom>
          <a:noFill/>
        </p:spPr>
        <p:txBody>
          <a:bodyPr wrap="square" lIns="182880" tIns="146304" rIns="182880" bIns="146304" rtlCol="0">
            <a:spAutoFit/>
          </a:bodyPr>
          <a:lstStyle/>
          <a:p>
            <a:pPr marL="457200" lvl="0" indent="-457200" defTabSz="932563">
              <a:spcAft>
                <a:spcPts val="1199"/>
              </a:spcAft>
              <a:buSzPct val="90000"/>
              <a:buFont typeface="Arial" panose="020B0604020202020204" pitchFamily="34" charset="0"/>
              <a:buChar char="•"/>
            </a:pPr>
            <a:r>
              <a:rPr lang="en-US" sz="2200">
                <a:solidFill>
                  <a:srgbClr val="434343"/>
                </a:solidFill>
                <a:latin typeface="Segoe UI Light"/>
              </a:rPr>
              <a:t>AI-Powered cloud search service for web and mobile app development</a:t>
            </a:r>
          </a:p>
          <a:p>
            <a:pPr marL="457200" lvl="0" indent="-457200" defTabSz="932563">
              <a:spcAft>
                <a:spcPts val="1199"/>
              </a:spcAft>
              <a:buSzPct val="90000"/>
              <a:buFont typeface="Arial" panose="020B0604020202020204" pitchFamily="34" charset="0"/>
              <a:buChar char="•"/>
            </a:pPr>
            <a:r>
              <a:rPr lang="en-US" sz="2200">
                <a:solidFill>
                  <a:srgbClr val="434343"/>
                </a:solidFill>
                <a:latin typeface="Segoe UI Light"/>
              </a:rPr>
              <a:t>Enterprise Search as a Service – Azure PaaS product</a:t>
            </a:r>
          </a:p>
          <a:p>
            <a:pPr marL="457200" lvl="0" indent="-457200" defTabSz="932563">
              <a:spcAft>
                <a:spcPts val="1199"/>
              </a:spcAft>
              <a:buSzPct val="90000"/>
              <a:buFont typeface="Arial" panose="020B0604020202020204" pitchFamily="34" charset="0"/>
              <a:buChar char="•"/>
            </a:pPr>
            <a:r>
              <a:rPr lang="en-US" sz="2200">
                <a:solidFill>
                  <a:srgbClr val="434343"/>
                </a:solidFill>
                <a:latin typeface="Segoe UI Light"/>
              </a:rPr>
              <a:t>Enrich and extract insights through cognitive skills (Cognitive Search)</a:t>
            </a:r>
          </a:p>
          <a:p>
            <a:pPr marL="457200" lvl="0" indent="-457200" defTabSz="932563">
              <a:spcAft>
                <a:spcPts val="1199"/>
              </a:spcAft>
              <a:buSzPct val="90000"/>
              <a:buFont typeface="Arial" panose="020B0604020202020204" pitchFamily="34" charset="0"/>
              <a:buChar char="•"/>
            </a:pPr>
            <a:r>
              <a:rPr lang="en-US" sz="2200">
                <a:solidFill>
                  <a:srgbClr val="434343"/>
                </a:solidFill>
                <a:latin typeface="Segoe UI Light"/>
              </a:rPr>
              <a:t>Easily scale up and down</a:t>
            </a:r>
          </a:p>
          <a:p>
            <a:pPr marL="457200" lvl="0" indent="-457200" defTabSz="932563">
              <a:spcAft>
                <a:spcPts val="1199"/>
              </a:spcAft>
              <a:buSzPct val="90000"/>
              <a:buFont typeface="Arial" panose="020B0604020202020204" pitchFamily="34" charset="0"/>
              <a:buChar char="•"/>
            </a:pPr>
            <a:r>
              <a:rPr lang="en-US" sz="2200">
                <a:solidFill>
                  <a:srgbClr val="434343"/>
                </a:solidFill>
                <a:latin typeface="Segoe UI Light"/>
              </a:rPr>
              <a:t>Natural Language Processing for web search grade experience</a:t>
            </a:r>
          </a:p>
          <a:p>
            <a:pPr marL="457200" lvl="0" indent="-457200" defTabSz="932563">
              <a:spcAft>
                <a:spcPts val="1199"/>
              </a:spcAft>
              <a:buSzPct val="90000"/>
              <a:buFont typeface="Arial" panose="020B0604020202020204" pitchFamily="34" charset="0"/>
              <a:buChar char="•"/>
            </a:pPr>
            <a:r>
              <a:rPr lang="en-US" sz="2200">
                <a:solidFill>
                  <a:srgbClr val="434343"/>
                </a:solidFill>
                <a:latin typeface="Segoe UI Light"/>
              </a:rPr>
              <a:t>Connect search results to business goals with great control over search ranking</a:t>
            </a:r>
          </a:p>
          <a:p>
            <a:pPr marL="457200" lvl="0" indent="-457200" defTabSz="932563">
              <a:spcAft>
                <a:spcPts val="1199"/>
              </a:spcAft>
              <a:buSzPct val="90000"/>
              <a:buFont typeface="Arial" panose="020B0604020202020204" pitchFamily="34" charset="0"/>
              <a:buChar char="•"/>
            </a:pPr>
            <a:r>
              <a:rPr lang="en-US" sz="2200">
                <a:solidFill>
                  <a:srgbClr val="434343"/>
                </a:solidFill>
                <a:latin typeface="Segoe UI Light"/>
              </a:rPr>
              <a:t>99.9% SLA, GDPR, Standard Azure OST (Online Service Terms)</a:t>
            </a:r>
          </a:p>
          <a:p>
            <a:pPr marL="457200" lvl="0" indent="-457200" defTabSz="932563">
              <a:spcAft>
                <a:spcPts val="1199"/>
              </a:spcAft>
              <a:buSzPct val="90000"/>
              <a:buFont typeface="Arial" panose="020B0604020202020204" pitchFamily="34" charset="0"/>
              <a:buChar char="•"/>
            </a:pPr>
            <a:r>
              <a:rPr lang="en-US" sz="2200">
                <a:solidFill>
                  <a:srgbClr val="434343"/>
                </a:solidFill>
                <a:latin typeface="Segoe UI Light"/>
              </a:rPr>
              <a:t>Creates indexed metadata about your data</a:t>
            </a:r>
          </a:p>
          <a:p>
            <a:pPr marL="457200" lvl="0" indent="-457200" defTabSz="932563">
              <a:spcAft>
                <a:spcPts val="1199"/>
              </a:spcAft>
              <a:buSzPct val="90000"/>
              <a:buFont typeface="Arial" panose="020B0604020202020204" pitchFamily="34" charset="0"/>
              <a:buChar char="•"/>
            </a:pPr>
            <a:endParaRPr lang="en-US" sz="2200">
              <a:solidFill>
                <a:srgbClr val="434343"/>
              </a:solidFill>
              <a:latin typeface="Segoe UI Light"/>
            </a:endParaRPr>
          </a:p>
          <a:p>
            <a:pPr marL="457200" lvl="0" indent="-457200" defTabSz="932563">
              <a:spcAft>
                <a:spcPts val="1199"/>
              </a:spcAft>
              <a:buSzPct val="90000"/>
              <a:buFont typeface="Arial" panose="020B0604020202020204" pitchFamily="34" charset="0"/>
              <a:buChar char="•"/>
            </a:pPr>
            <a:endParaRPr lang="en-US" sz="2200">
              <a:solidFill>
                <a:srgbClr val="434343"/>
              </a:solidFill>
              <a:latin typeface="Segoe UI Light"/>
            </a:endParaRPr>
          </a:p>
        </p:txBody>
      </p:sp>
    </p:spTree>
    <p:extLst>
      <p:ext uri="{BB962C8B-B14F-4D97-AF65-F5344CB8AC3E}">
        <p14:creationId xmlns:p14="http://schemas.microsoft.com/office/powerpoint/2010/main" val="5001605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Semibold" panose="020B0702040204020203" pitchFamily="34" charset="0"/>
                <a:cs typeface="Segoe UI Semibold" panose="020B0702040204020203" pitchFamily="34" charset="0"/>
              </a:rPr>
              <a:t>What Cognitive Search is</a:t>
            </a:r>
            <a:br>
              <a:rPr lang="en-US">
                <a:latin typeface="Segoe UI Semibold" panose="020B0702040204020203" pitchFamily="34" charset="0"/>
                <a:cs typeface="Segoe UI Semibold" panose="020B0702040204020203" pitchFamily="34" charset="0"/>
              </a:rPr>
            </a:br>
            <a:endParaRPr lang="en-US">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05B1F4FD-2A3D-4260-8BDF-F1966311F10A}"/>
              </a:ext>
            </a:extLst>
          </p:cNvPr>
          <p:cNvSpPr txBox="1"/>
          <p:nvPr/>
        </p:nvSpPr>
        <p:spPr>
          <a:xfrm>
            <a:off x="349249" y="1212850"/>
            <a:ext cx="11506200" cy="4542782"/>
          </a:xfrm>
          <a:prstGeom prst="rect">
            <a:avLst/>
          </a:prstGeom>
          <a:noFill/>
        </p:spPr>
        <p:txBody>
          <a:bodyPr wrap="square" lIns="182880" tIns="146304" rIns="182880" bIns="146304" rtlCol="0">
            <a:spAutoFit/>
          </a:bodyPr>
          <a:lstStyle/>
          <a:p>
            <a:pPr marL="457200" lvl="0" indent="-457200" defTabSz="932563">
              <a:spcAft>
                <a:spcPts val="1199"/>
              </a:spcAft>
              <a:buSzPct val="90000"/>
              <a:buFont typeface="Arial" panose="020B0604020202020204" pitchFamily="34" charset="0"/>
              <a:buChar char="•"/>
            </a:pPr>
            <a:r>
              <a:rPr lang="en-US" sz="2400">
                <a:solidFill>
                  <a:srgbClr val="FF0000"/>
                </a:solidFill>
                <a:latin typeface="Segoe UI Light"/>
              </a:rPr>
              <a:t>Azure Search feature</a:t>
            </a:r>
            <a:r>
              <a:rPr lang="en-US" sz="2400">
                <a:solidFill>
                  <a:srgbClr val="434343"/>
                </a:solidFill>
                <a:latin typeface="Segoe UI Light"/>
              </a:rPr>
              <a:t>, Announced in May 2018 (MS Build)</a:t>
            </a:r>
          </a:p>
          <a:p>
            <a:pPr marL="457200" lvl="0" indent="-457200" defTabSz="932563">
              <a:spcAft>
                <a:spcPts val="1199"/>
              </a:spcAft>
              <a:buSzPct val="90000"/>
              <a:buFont typeface="Arial" panose="020B0604020202020204" pitchFamily="34" charset="0"/>
              <a:buChar char="•"/>
            </a:pPr>
            <a:r>
              <a:rPr lang="en-US" sz="2400">
                <a:solidFill>
                  <a:srgbClr val="434343"/>
                </a:solidFill>
                <a:latin typeface="Segoe UI Light"/>
              </a:rPr>
              <a:t>It uses AI to create searchable metadata, transforming unstructured data into information</a:t>
            </a:r>
          </a:p>
          <a:p>
            <a:pPr marL="457200" indent="-457200" defTabSz="932563">
              <a:spcAft>
                <a:spcPts val="1199"/>
              </a:spcAft>
              <a:buSzPct val="90000"/>
              <a:buFont typeface="Arial" panose="020B0604020202020204" pitchFamily="34" charset="0"/>
              <a:buChar char="•"/>
            </a:pPr>
            <a:r>
              <a:rPr lang="en-US" sz="2400">
                <a:solidFill>
                  <a:srgbClr val="434343"/>
                </a:solidFill>
                <a:latin typeface="Segoe UI Light"/>
              </a:rPr>
              <a:t>Data Enrichment =! Data Integration. Original data isn’t moved, changed or copied</a:t>
            </a:r>
          </a:p>
          <a:p>
            <a:pPr marL="457200" indent="-457200" defTabSz="932563">
              <a:spcAft>
                <a:spcPts val="1199"/>
              </a:spcAft>
              <a:buSzPct val="90000"/>
              <a:buFont typeface="Arial" panose="020B0604020202020204" pitchFamily="34" charset="0"/>
              <a:buChar char="•"/>
            </a:pPr>
            <a:r>
              <a:rPr lang="en-US" sz="2400">
                <a:solidFill>
                  <a:srgbClr val="434343"/>
                </a:solidFill>
                <a:latin typeface="Segoe UI Light"/>
              </a:rPr>
              <a:t>Results are always loaded into an Azure Search Index</a:t>
            </a:r>
          </a:p>
          <a:p>
            <a:pPr marL="457200" indent="-457200" defTabSz="932563">
              <a:spcAft>
                <a:spcPts val="1199"/>
              </a:spcAft>
              <a:buSzPct val="90000"/>
              <a:buFont typeface="Arial" panose="020B0604020202020204" pitchFamily="34" charset="0"/>
              <a:buChar char="•"/>
            </a:pPr>
            <a:r>
              <a:rPr lang="en-US" sz="2400">
                <a:solidFill>
                  <a:srgbClr val="434343"/>
                </a:solidFill>
                <a:latin typeface="Segoe UI Light"/>
              </a:rPr>
              <a:t>10+ regions, including South Central US, West Europe, North Europe, Brazil South, and Southeast Asia</a:t>
            </a:r>
          </a:p>
          <a:p>
            <a:pPr marL="457200" indent="-457200" defTabSz="932563">
              <a:spcAft>
                <a:spcPts val="1199"/>
              </a:spcAft>
              <a:buSzPct val="90000"/>
              <a:buFont typeface="Arial" panose="020B0604020202020204" pitchFamily="34" charset="0"/>
              <a:buChar char="•"/>
            </a:pPr>
            <a:r>
              <a:rPr lang="en-US" sz="2400">
                <a:solidFill>
                  <a:srgbClr val="434343"/>
                </a:solidFill>
                <a:latin typeface="Segoe UI Light"/>
              </a:rPr>
              <a:t>Azure Search Cost + Cost per image + Cost per Cognitive Service used</a:t>
            </a:r>
          </a:p>
          <a:p>
            <a:pPr marL="457200" indent="-457200" defTabSz="932563">
              <a:spcAft>
                <a:spcPts val="1199"/>
              </a:spcAft>
              <a:buSzPct val="90000"/>
              <a:buFont typeface="Arial" panose="020B0604020202020204" pitchFamily="34" charset="0"/>
              <a:buChar char="•"/>
            </a:pPr>
            <a:r>
              <a:rPr lang="en-US" sz="2400" b="1">
                <a:solidFill>
                  <a:srgbClr val="FF0000"/>
                </a:solidFill>
                <a:latin typeface="Segoe UI Light"/>
              </a:rPr>
              <a:t>OR </a:t>
            </a:r>
            <a:r>
              <a:rPr lang="en-US" sz="2400">
                <a:solidFill>
                  <a:srgbClr val="434343"/>
                </a:solidFill>
                <a:latin typeface="Segoe UI Light"/>
              </a:rPr>
              <a:t>Azure Search Cost + Free up to 20 documents per day</a:t>
            </a:r>
          </a:p>
        </p:txBody>
      </p:sp>
    </p:spTree>
    <p:extLst>
      <p:ext uri="{BB962C8B-B14F-4D97-AF65-F5344CB8AC3E}">
        <p14:creationId xmlns:p14="http://schemas.microsoft.com/office/powerpoint/2010/main" val="41537905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UI Semibold" panose="020B0702040204020203" pitchFamily="34" charset="0"/>
                <a:cs typeface="Segoe UI Semibold" panose="020B0702040204020203" pitchFamily="34" charset="0"/>
              </a:rPr>
              <a:t>Azure Cognitive Search Pipeline</a:t>
            </a:r>
          </a:p>
        </p:txBody>
      </p:sp>
      <p:sp>
        <p:nvSpPr>
          <p:cNvPr id="12" name="Arrow: Striped Right 11">
            <a:extLst>
              <a:ext uri="{FF2B5EF4-FFF2-40B4-BE49-F238E27FC236}">
                <a16:creationId xmlns:a16="http://schemas.microsoft.com/office/drawing/2014/main" id="{D4E4B754-F5B8-4043-B0E4-5D80548D305C}"/>
              </a:ext>
            </a:extLst>
          </p:cNvPr>
          <p:cNvSpPr/>
          <p:nvPr/>
        </p:nvSpPr>
        <p:spPr bwMode="auto">
          <a:xfrm>
            <a:off x="805875" y="5297462"/>
            <a:ext cx="10824724" cy="1037206"/>
          </a:xfrm>
          <a:prstGeom prst="striped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                  Ingest                         Enrich                                Explore</a:t>
            </a:r>
          </a:p>
        </p:txBody>
      </p:sp>
      <p:pic>
        <p:nvPicPr>
          <p:cNvPr id="13" name="Picture 12">
            <a:extLst>
              <a:ext uri="{FF2B5EF4-FFF2-40B4-BE49-F238E27FC236}">
                <a16:creationId xmlns:a16="http://schemas.microsoft.com/office/drawing/2014/main" id="{45F37A20-2EEC-4995-A12F-AA0F0761241B}"/>
              </a:ext>
            </a:extLst>
          </p:cNvPr>
          <p:cNvPicPr>
            <a:picLocks noChangeAspect="1"/>
          </p:cNvPicPr>
          <p:nvPr/>
        </p:nvPicPr>
        <p:blipFill>
          <a:blip r:embed="rId3"/>
          <a:stretch>
            <a:fillRect/>
          </a:stretch>
        </p:blipFill>
        <p:spPr>
          <a:xfrm>
            <a:off x="308829" y="2948214"/>
            <a:ext cx="1626081" cy="1556885"/>
          </a:xfrm>
          <a:prstGeom prst="rect">
            <a:avLst/>
          </a:prstGeom>
        </p:spPr>
      </p:pic>
      <p:sp>
        <p:nvSpPr>
          <p:cNvPr id="14" name="TextBox 13">
            <a:extLst>
              <a:ext uri="{FF2B5EF4-FFF2-40B4-BE49-F238E27FC236}">
                <a16:creationId xmlns:a16="http://schemas.microsoft.com/office/drawing/2014/main" id="{1A88F970-2941-49D2-8433-F7F02738C1C7}"/>
              </a:ext>
            </a:extLst>
          </p:cNvPr>
          <p:cNvSpPr txBox="1"/>
          <p:nvPr/>
        </p:nvSpPr>
        <p:spPr>
          <a:xfrm>
            <a:off x="474352" y="4505099"/>
            <a:ext cx="1295035" cy="1037207"/>
          </a:xfrm>
          <a:prstGeom prst="rect">
            <a:avLst/>
          </a:prstGeom>
          <a:noFill/>
        </p:spPr>
        <p:txBody>
          <a:bodyPr wrap="none" lIns="182880" tIns="146304" rIns="182880" bIns="146304" rtlCol="0">
            <a:spAutoFit/>
          </a:bodyPr>
          <a:lstStyle/>
          <a:p>
            <a:pPr algn="ctr">
              <a:lnSpc>
                <a:spcPct val="90000"/>
              </a:lnSpc>
              <a:spcAft>
                <a:spcPts val="600"/>
              </a:spcAft>
            </a:pPr>
            <a:r>
              <a:rPr lang="en-GB" sz="2400">
                <a:gradFill>
                  <a:gsLst>
                    <a:gs pos="2917">
                      <a:schemeClr val="tx1"/>
                    </a:gs>
                    <a:gs pos="30000">
                      <a:schemeClr val="tx1"/>
                    </a:gs>
                  </a:gsLst>
                  <a:lin ang="5400000" scaled="0"/>
                </a:gradFill>
              </a:rPr>
              <a:t>Data</a:t>
            </a:r>
          </a:p>
          <a:p>
            <a:pPr algn="ctr">
              <a:lnSpc>
                <a:spcPct val="90000"/>
              </a:lnSpc>
              <a:spcAft>
                <a:spcPts val="600"/>
              </a:spcAft>
            </a:pPr>
            <a:r>
              <a:rPr lang="en-GB" sz="2400">
                <a:gradFill>
                  <a:gsLst>
                    <a:gs pos="2917">
                      <a:schemeClr val="tx1"/>
                    </a:gs>
                    <a:gs pos="30000">
                      <a:schemeClr val="tx1"/>
                    </a:gs>
                  </a:gsLst>
                  <a:lin ang="5400000" scaled="0"/>
                </a:gradFill>
              </a:rPr>
              <a:t>Source</a:t>
            </a:r>
          </a:p>
        </p:txBody>
      </p:sp>
      <p:pic>
        <p:nvPicPr>
          <p:cNvPr id="15" name="Picture 14">
            <a:extLst>
              <a:ext uri="{FF2B5EF4-FFF2-40B4-BE49-F238E27FC236}">
                <a16:creationId xmlns:a16="http://schemas.microsoft.com/office/drawing/2014/main" id="{74125C9D-81DC-4C40-B482-9BDF8D14677B}"/>
              </a:ext>
            </a:extLst>
          </p:cNvPr>
          <p:cNvPicPr>
            <a:picLocks noChangeAspect="1"/>
          </p:cNvPicPr>
          <p:nvPr/>
        </p:nvPicPr>
        <p:blipFill>
          <a:blip r:embed="rId4"/>
          <a:stretch>
            <a:fillRect/>
          </a:stretch>
        </p:blipFill>
        <p:spPr>
          <a:xfrm>
            <a:off x="2004226" y="3394916"/>
            <a:ext cx="4705962" cy="1110183"/>
          </a:xfrm>
          <a:prstGeom prst="rect">
            <a:avLst/>
          </a:prstGeom>
        </p:spPr>
      </p:pic>
      <p:pic>
        <p:nvPicPr>
          <p:cNvPr id="16" name="Picture 15">
            <a:extLst>
              <a:ext uri="{FF2B5EF4-FFF2-40B4-BE49-F238E27FC236}">
                <a16:creationId xmlns:a16="http://schemas.microsoft.com/office/drawing/2014/main" id="{A03046D3-8873-42E5-99CB-BF6D865E753D}"/>
              </a:ext>
            </a:extLst>
          </p:cNvPr>
          <p:cNvPicPr>
            <a:picLocks noChangeAspect="1"/>
          </p:cNvPicPr>
          <p:nvPr/>
        </p:nvPicPr>
        <p:blipFill>
          <a:blip r:embed="rId5"/>
          <a:stretch>
            <a:fillRect/>
          </a:stretch>
        </p:blipFill>
        <p:spPr>
          <a:xfrm>
            <a:off x="3719296" y="1622292"/>
            <a:ext cx="2901483" cy="1632795"/>
          </a:xfrm>
          <a:prstGeom prst="rect">
            <a:avLst/>
          </a:prstGeom>
        </p:spPr>
      </p:pic>
      <p:pic>
        <p:nvPicPr>
          <p:cNvPr id="17" name="Picture 16">
            <a:extLst>
              <a:ext uri="{FF2B5EF4-FFF2-40B4-BE49-F238E27FC236}">
                <a16:creationId xmlns:a16="http://schemas.microsoft.com/office/drawing/2014/main" id="{ED90B58B-A0C6-4084-9F21-F4A9C28CE215}"/>
              </a:ext>
            </a:extLst>
          </p:cNvPr>
          <p:cNvPicPr>
            <a:picLocks noChangeAspect="1"/>
          </p:cNvPicPr>
          <p:nvPr/>
        </p:nvPicPr>
        <p:blipFill>
          <a:blip r:embed="rId6"/>
          <a:stretch>
            <a:fillRect/>
          </a:stretch>
        </p:blipFill>
        <p:spPr>
          <a:xfrm>
            <a:off x="6705452" y="2948214"/>
            <a:ext cx="2091285" cy="1556885"/>
          </a:xfrm>
          <a:prstGeom prst="rect">
            <a:avLst/>
          </a:prstGeom>
        </p:spPr>
      </p:pic>
      <p:sp>
        <p:nvSpPr>
          <p:cNvPr id="22" name="TextBox 21">
            <a:extLst>
              <a:ext uri="{FF2B5EF4-FFF2-40B4-BE49-F238E27FC236}">
                <a16:creationId xmlns:a16="http://schemas.microsoft.com/office/drawing/2014/main" id="{3C1E022B-1947-4B8C-BA73-8B2F716CDDC7}"/>
              </a:ext>
            </a:extLst>
          </p:cNvPr>
          <p:cNvSpPr txBox="1"/>
          <p:nvPr/>
        </p:nvSpPr>
        <p:spPr>
          <a:xfrm>
            <a:off x="6620779" y="4505099"/>
            <a:ext cx="1917833" cy="1037207"/>
          </a:xfrm>
          <a:prstGeom prst="rect">
            <a:avLst/>
          </a:prstGeom>
          <a:noFill/>
        </p:spPr>
        <p:txBody>
          <a:bodyPr wrap="none" lIns="182880" tIns="146304" rIns="182880" bIns="146304" rtlCol="0">
            <a:spAutoFit/>
          </a:bodyPr>
          <a:lstStyle/>
          <a:p>
            <a:pPr algn="ctr">
              <a:lnSpc>
                <a:spcPct val="90000"/>
              </a:lnSpc>
              <a:spcAft>
                <a:spcPts val="600"/>
              </a:spcAft>
            </a:pPr>
            <a:r>
              <a:rPr lang="en-GB" sz="2400">
                <a:gradFill>
                  <a:gsLst>
                    <a:gs pos="2917">
                      <a:schemeClr val="tx1"/>
                    </a:gs>
                    <a:gs pos="30000">
                      <a:schemeClr val="tx1"/>
                    </a:gs>
                  </a:gsLst>
                  <a:lin ang="5400000" scaled="0"/>
                </a:gradFill>
              </a:rPr>
              <a:t>Enriched </a:t>
            </a:r>
          </a:p>
          <a:p>
            <a:pPr algn="ctr">
              <a:lnSpc>
                <a:spcPct val="90000"/>
              </a:lnSpc>
              <a:spcAft>
                <a:spcPts val="600"/>
              </a:spcAft>
            </a:pPr>
            <a:r>
              <a:rPr lang="en-GB" sz="2400">
                <a:gradFill>
                  <a:gsLst>
                    <a:gs pos="2917">
                      <a:schemeClr val="tx1"/>
                    </a:gs>
                    <a:gs pos="30000">
                      <a:schemeClr val="tx1"/>
                    </a:gs>
                  </a:gsLst>
                  <a:lin ang="5400000" scaled="0"/>
                </a:gradFill>
              </a:rPr>
              <a:t>Documents</a:t>
            </a:r>
          </a:p>
        </p:txBody>
      </p:sp>
      <p:pic>
        <p:nvPicPr>
          <p:cNvPr id="23" name="Picture 22">
            <a:extLst>
              <a:ext uri="{FF2B5EF4-FFF2-40B4-BE49-F238E27FC236}">
                <a16:creationId xmlns:a16="http://schemas.microsoft.com/office/drawing/2014/main" id="{444B87AD-1C27-45C9-AB59-7638BFA174CE}"/>
              </a:ext>
            </a:extLst>
          </p:cNvPr>
          <p:cNvPicPr>
            <a:picLocks noChangeAspect="1"/>
          </p:cNvPicPr>
          <p:nvPr/>
        </p:nvPicPr>
        <p:blipFill>
          <a:blip r:embed="rId7"/>
          <a:stretch>
            <a:fillRect/>
          </a:stretch>
        </p:blipFill>
        <p:spPr>
          <a:xfrm>
            <a:off x="8946173" y="3423280"/>
            <a:ext cx="1698170" cy="1049513"/>
          </a:xfrm>
          <a:prstGeom prst="rect">
            <a:avLst/>
          </a:prstGeom>
        </p:spPr>
      </p:pic>
      <p:pic>
        <p:nvPicPr>
          <p:cNvPr id="24" name="Picture 23">
            <a:extLst>
              <a:ext uri="{FF2B5EF4-FFF2-40B4-BE49-F238E27FC236}">
                <a16:creationId xmlns:a16="http://schemas.microsoft.com/office/drawing/2014/main" id="{7FEED981-8107-4194-B618-67F1DBF1F8AC}"/>
              </a:ext>
            </a:extLst>
          </p:cNvPr>
          <p:cNvPicPr>
            <a:picLocks noChangeAspect="1"/>
          </p:cNvPicPr>
          <p:nvPr/>
        </p:nvPicPr>
        <p:blipFill>
          <a:blip r:embed="rId8"/>
          <a:stretch>
            <a:fillRect/>
          </a:stretch>
        </p:blipFill>
        <p:spPr>
          <a:xfrm>
            <a:off x="10852341" y="3255087"/>
            <a:ext cx="1343035" cy="1385898"/>
          </a:xfrm>
          <a:prstGeom prst="rect">
            <a:avLst/>
          </a:prstGeom>
        </p:spPr>
      </p:pic>
      <p:sp>
        <p:nvSpPr>
          <p:cNvPr id="3" name="Rectangle 2">
            <a:extLst>
              <a:ext uri="{FF2B5EF4-FFF2-40B4-BE49-F238E27FC236}">
                <a16:creationId xmlns:a16="http://schemas.microsoft.com/office/drawing/2014/main" id="{3ADB01EE-8193-4EA1-87DC-9A4188B72624}"/>
              </a:ext>
            </a:extLst>
          </p:cNvPr>
          <p:cNvSpPr/>
          <p:nvPr/>
        </p:nvSpPr>
        <p:spPr>
          <a:xfrm>
            <a:off x="1961609" y="6158363"/>
            <a:ext cx="2316236" cy="723275"/>
          </a:xfrm>
          <a:prstGeom prst="rect">
            <a:avLst/>
          </a:prstGeom>
        </p:spPr>
        <p:txBody>
          <a:bodyPr wrap="square">
            <a:spAutoFit/>
          </a:bodyPr>
          <a:lstStyle/>
          <a:p>
            <a:pPr algn="ctr" defTabSz="914400">
              <a:spcBef>
                <a:spcPts val="600"/>
              </a:spcBef>
              <a:defRPr/>
            </a:pPr>
            <a:r>
              <a:rPr lang="en-US"/>
              <a:t>Any Data format</a:t>
            </a:r>
          </a:p>
          <a:p>
            <a:pPr algn="ctr" defTabSz="914400">
              <a:spcBef>
                <a:spcPts val="600"/>
              </a:spcBef>
              <a:defRPr/>
            </a:pPr>
            <a:r>
              <a:rPr lang="en-US"/>
              <a:t>Any Azure Store</a:t>
            </a:r>
          </a:p>
        </p:txBody>
      </p:sp>
      <p:sp>
        <p:nvSpPr>
          <p:cNvPr id="4" name="Rectangle 3">
            <a:extLst>
              <a:ext uri="{FF2B5EF4-FFF2-40B4-BE49-F238E27FC236}">
                <a16:creationId xmlns:a16="http://schemas.microsoft.com/office/drawing/2014/main" id="{490C7071-FA5B-4BDE-B374-34DDD5D6E934}"/>
              </a:ext>
            </a:extLst>
          </p:cNvPr>
          <p:cNvSpPr/>
          <p:nvPr/>
        </p:nvSpPr>
        <p:spPr>
          <a:xfrm>
            <a:off x="5045767" y="6150668"/>
            <a:ext cx="1659685" cy="369332"/>
          </a:xfrm>
          <a:prstGeom prst="rect">
            <a:avLst/>
          </a:prstGeom>
        </p:spPr>
        <p:txBody>
          <a:bodyPr wrap="none">
            <a:spAutoFit/>
          </a:bodyPr>
          <a:lstStyle/>
          <a:p>
            <a:pPr lvl="0" algn="ctr" defTabSz="914400">
              <a:spcBef>
                <a:spcPts val="600"/>
              </a:spcBef>
              <a:defRPr/>
            </a:pPr>
            <a:r>
              <a:rPr lang="en-US"/>
              <a:t>Cognitive Skills</a:t>
            </a:r>
          </a:p>
        </p:txBody>
      </p:sp>
      <p:sp>
        <p:nvSpPr>
          <p:cNvPr id="5" name="Rectangle 4">
            <a:extLst>
              <a:ext uri="{FF2B5EF4-FFF2-40B4-BE49-F238E27FC236}">
                <a16:creationId xmlns:a16="http://schemas.microsoft.com/office/drawing/2014/main" id="{AF574E42-595A-44B1-BA14-8DBAAE8AED15}"/>
              </a:ext>
            </a:extLst>
          </p:cNvPr>
          <p:cNvSpPr/>
          <p:nvPr/>
        </p:nvSpPr>
        <p:spPr>
          <a:xfrm>
            <a:off x="8324182" y="6150668"/>
            <a:ext cx="2460252" cy="723275"/>
          </a:xfrm>
          <a:prstGeom prst="rect">
            <a:avLst/>
          </a:prstGeom>
        </p:spPr>
        <p:txBody>
          <a:bodyPr wrap="square">
            <a:spAutoFit/>
          </a:bodyPr>
          <a:lstStyle/>
          <a:p>
            <a:pPr lvl="0" algn="ctr" defTabSz="914400">
              <a:spcBef>
                <a:spcPts val="600"/>
              </a:spcBef>
              <a:defRPr/>
            </a:pPr>
            <a:r>
              <a:rPr lang="en-US"/>
              <a:t>Azure Search API</a:t>
            </a:r>
          </a:p>
          <a:p>
            <a:pPr lvl="0" algn="ctr" defTabSz="914400">
              <a:spcBef>
                <a:spcPts val="600"/>
              </a:spcBef>
              <a:defRPr/>
            </a:pPr>
            <a:r>
              <a:rPr lang="en-US"/>
              <a:t>Portal</a:t>
            </a:r>
          </a:p>
        </p:txBody>
      </p:sp>
    </p:spTree>
    <p:extLst>
      <p:ext uri="{BB962C8B-B14F-4D97-AF65-F5344CB8AC3E}">
        <p14:creationId xmlns:p14="http://schemas.microsoft.com/office/powerpoint/2010/main" val="21667132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0A61025-2F07-4219-B5F9-AE1F454245F7}"/>
              </a:ext>
            </a:extLst>
          </p:cNvPr>
          <p:cNvSpPr>
            <a:spLocks noGrp="1"/>
          </p:cNvSpPr>
          <p:nvPr>
            <p:ph type="title"/>
          </p:nvPr>
        </p:nvSpPr>
        <p:spPr/>
        <p:txBody>
          <a:bodyPr/>
          <a:lstStyle/>
          <a:p>
            <a:r>
              <a:rPr lang="en-US"/>
              <a:t>Demo</a:t>
            </a:r>
            <a:endParaRPr lang="it-IT"/>
          </a:p>
        </p:txBody>
      </p:sp>
      <p:sp>
        <p:nvSpPr>
          <p:cNvPr id="5" name="Segnaposto testo 4">
            <a:extLst>
              <a:ext uri="{FF2B5EF4-FFF2-40B4-BE49-F238E27FC236}">
                <a16:creationId xmlns:a16="http://schemas.microsoft.com/office/drawing/2014/main" id="{F67BED8C-9E52-4DAD-B205-CED35B26E5F6}"/>
              </a:ext>
            </a:extLst>
          </p:cNvPr>
          <p:cNvSpPr>
            <a:spLocks noGrp="1"/>
          </p:cNvSpPr>
          <p:nvPr>
            <p:ph type="body" sz="quarter" idx="12"/>
          </p:nvPr>
        </p:nvSpPr>
        <p:spPr/>
        <p:txBody>
          <a:bodyPr/>
          <a:lstStyle/>
          <a:p>
            <a:endParaRPr lang="it-IT"/>
          </a:p>
        </p:txBody>
      </p:sp>
    </p:spTree>
    <p:extLst>
      <p:ext uri="{BB962C8B-B14F-4D97-AF65-F5344CB8AC3E}">
        <p14:creationId xmlns:p14="http://schemas.microsoft.com/office/powerpoint/2010/main" val="284484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55_Microsoft_Tech_Summit_Light_Template">
  <a:themeElements>
    <a:clrScheme name="Microsoft Tech Summit">
      <a:dk1>
        <a:srgbClr val="282828"/>
      </a:dk1>
      <a:lt1>
        <a:srgbClr val="FFFFFF"/>
      </a:lt1>
      <a:dk2>
        <a:srgbClr val="0078D7"/>
      </a:dk2>
      <a:lt2>
        <a:srgbClr val="E6E6E6"/>
      </a:lt2>
      <a:accent1>
        <a:srgbClr val="0078D7"/>
      </a:accent1>
      <a:accent2>
        <a:srgbClr val="D83B01"/>
      </a:accent2>
      <a:accent3>
        <a:srgbClr val="002050"/>
      </a:accent3>
      <a:accent4>
        <a:srgbClr val="00BCF2"/>
      </a:accent4>
      <a:accent5>
        <a:srgbClr val="FF8C00"/>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1" id="{6C3C5F1B-BA4C-42F6-BEC4-8075A89F5AE9}" vid="{FA5DE619-5767-4ECF-AB59-45928B952D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AE1664EAC9049A1A610C2EF7C0B4E" ma:contentTypeVersion="11" ma:contentTypeDescription="Create a new document." ma:contentTypeScope="" ma:versionID="c4093068ebf87054a99f54ee95ddb138">
  <xsd:schema xmlns:xsd="http://www.w3.org/2001/XMLSchema" xmlns:xs="http://www.w3.org/2001/XMLSchema" xmlns:p="http://schemas.microsoft.com/office/2006/metadata/properties" xmlns:ns2="c8a226eb-880c-4838-960a-dd9849c9b254" xmlns:ns3="11753f83-bfd2-44e9-81b9-672f1850bef6" targetNamespace="http://schemas.microsoft.com/office/2006/metadata/properties" ma:root="true" ma:fieldsID="dcdd60cb3bb1fba6e25967431b7b2761" ns2:_="" ns3:_="">
    <xsd:import namespace="c8a226eb-880c-4838-960a-dd9849c9b254"/>
    <xsd:import namespace="11753f83-bfd2-44e9-81b9-672f1850be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OCR" minOccurs="0"/>
                <xsd:element ref="ns2:Modified0" minOccurs="0"/>
                <xsd:element ref="ns2: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a226eb-880c-4838-960a-dd9849c9b25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odified0" ma:index="17" nillable="true" ma:displayName="Modified" ma:format="DateOnly" ma:internalName="Modified0">
      <xsd:simpleType>
        <xsd:restriction base="dms:DateTime"/>
      </xsd:simpleType>
    </xsd:element>
    <xsd:element name="date" ma:index="18"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1753f83-bfd2-44e9-81b9-672f1850bef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ified0 xmlns="c8a226eb-880c-4838-960a-dd9849c9b254" xsi:nil="true"/>
    <date xmlns="c8a226eb-880c-4838-960a-dd9849c9b254" xsi:nil="true"/>
  </documentManagement>
</p:properties>
</file>

<file path=customXml/itemProps1.xml><?xml version="1.0" encoding="utf-8"?>
<ds:datastoreItem xmlns:ds="http://schemas.openxmlformats.org/officeDocument/2006/customXml" ds:itemID="{14513574-0A9F-43F9-86EB-37F973596F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a226eb-880c-4838-960a-dd9849c9b254"/>
    <ds:schemaRef ds:uri="11753f83-bfd2-44e9-81b9-672f1850be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c8a226eb-880c-4838-960a-dd9849c9b254"/>
  </ds:schemaRefs>
</ds:datastoreItem>
</file>

<file path=docProps/app.xml><?xml version="1.0" encoding="utf-8"?>
<Properties xmlns="http://schemas.openxmlformats.org/officeDocument/2006/extended-properties" xmlns:vt="http://schemas.openxmlformats.org/officeDocument/2006/docPropsVTypes">
  <Template>Ricerche intelligenti con Cognitive Search</Template>
  <TotalTime>1028</TotalTime>
  <Words>849</Words>
  <Application>Microsoft Office PowerPoint</Application>
  <PresentationFormat>Custom</PresentationFormat>
  <Paragraphs>169</Paragraphs>
  <Slides>13</Slides>
  <Notes>11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Segoe UI</vt:lpstr>
      <vt:lpstr>Segoe UI Light</vt:lpstr>
      <vt:lpstr>Segoe UI Semibold</vt:lpstr>
      <vt:lpstr>Segoe UI Semilight</vt:lpstr>
      <vt:lpstr>Wingdings</vt:lpstr>
      <vt:lpstr>5-50155_Microsoft_Tech_Summit_Light_Template</vt:lpstr>
      <vt:lpstr>Intelligent searches with Azure Cognitive Search</vt:lpstr>
      <vt:lpstr>PowerPoint Presentation</vt:lpstr>
      <vt:lpstr>Azure AI</vt:lpstr>
      <vt:lpstr>Knowledge Mining is the process of discovering actionable information from large sets of unstructured data, like text or images.   It uses Artificial Intelligence to detect hidden patterns and information. It can be used to guarantee compliance, enrich search, automate processes, among other business processes. </vt:lpstr>
      <vt:lpstr>Cognitive Search is the Microsoft solution for Knowledge Mining.   AI approach for content understanding. Ingests unstructured content to create rich metadata into an Azure Search index, with the power of Cognitive Services.</vt:lpstr>
      <vt:lpstr>What Azure Search is</vt:lpstr>
      <vt:lpstr>What Cognitive Search is </vt:lpstr>
      <vt:lpstr>Azure Cognitive Search Pipeline</vt:lpstr>
      <vt:lpstr>Demo</vt:lpstr>
      <vt:lpstr>Demos – Cognitive Search</vt:lpstr>
      <vt:lpstr>Additional Resources</vt:lpstr>
      <vt:lpstr>Thanks!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Ricerche intelligenti con Cognitive Search</dc:title>
  <dc:subject>&lt;Speech title here&gt;</dc:subject>
  <dc:creator>Riccardo Cappello</dc:creator>
  <cp:keywords>Microsoft Tech Summit</cp:keywords>
  <dc:description>Template: Mitchell Derrey, Silver Fox Productions_x000d_
Formatting: _x000d_
Audience Type:</dc:description>
  <cp:lastModifiedBy>Riccardo Cappello</cp:lastModifiedBy>
  <cp:revision>12</cp:revision>
  <dcterms:created xsi:type="dcterms:W3CDTF">2019-04-24T19:01:16Z</dcterms:created>
  <dcterms:modified xsi:type="dcterms:W3CDTF">2019-04-27T07:34:57Z</dcterms:modified>
  <cp:category>Microsoft Tech Summit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0x010100A46AE1664EAC9049A1A610C2EF7C0B4E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mabonann@microsoft.com</vt:lpwstr>
  </property>
  <property fmtid="{D5CDD505-2E9C-101B-9397-08002B2CF9AE}" pid="14" name="MSIP_Label_f42aa342-8706-4288-bd11-ebb85995028c_SetDate">
    <vt:lpwstr>2018-03-22T11:28:01.8343546Z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