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8.png" Type="http://schemas.openxmlformats.org/officeDocument/2006/relationships/image"/><Relationship Id="rId12" Target="../media/image9.svg" Type="http://schemas.openxmlformats.org/officeDocument/2006/relationships/image"/><Relationship Id="rId13" Target="../media/image10.png" Type="http://schemas.openxmlformats.org/officeDocument/2006/relationships/image"/><Relationship Id="rId14" Target="../media/image11.svg" Type="http://schemas.openxmlformats.org/officeDocument/2006/relationships/image"/><Relationship Id="rId15" Target="../media/image12.png" Type="http://schemas.openxmlformats.org/officeDocument/2006/relationships/image"/><Relationship Id="rId16" Target="../media/image13.svg" Type="http://schemas.openxmlformats.org/officeDocument/2006/relationships/image"/><Relationship Id="rId17" Target="../media/image14.png" Type="http://schemas.openxmlformats.org/officeDocument/2006/relationships/image"/><Relationship Id="rId18" Target="../media/image15.svg" Type="http://schemas.openxmlformats.org/officeDocument/2006/relationships/image"/><Relationship Id="rId19" Target="../media/image16.png" Type="http://schemas.openxmlformats.org/officeDocument/2006/relationships/image"/><Relationship Id="rId2" Target="../media/image1.png" Type="http://schemas.openxmlformats.org/officeDocument/2006/relationships/image"/><Relationship Id="rId20" Target="../media/image17.svg" Type="http://schemas.openxmlformats.org/officeDocument/2006/relationships/image"/><Relationship Id="rId21" Target="../media/image18.png" Type="http://schemas.openxmlformats.org/officeDocument/2006/relationships/image"/><Relationship Id="rId22" Target="../media/image19.svg" Type="http://schemas.openxmlformats.org/officeDocument/2006/relationships/image"/><Relationship Id="rId23" Target="../media/image20.png" Type="http://schemas.openxmlformats.org/officeDocument/2006/relationships/image"/><Relationship Id="rId24" Target="../media/image21.svg" Type="http://schemas.openxmlformats.org/officeDocument/2006/relationships/image"/><Relationship Id="rId25" Target="../media/image22.png" Type="http://schemas.openxmlformats.org/officeDocument/2006/relationships/image"/><Relationship Id="rId26" Target="../media/image23.svg" Type="http://schemas.openxmlformats.org/officeDocument/2006/relationships/image"/><Relationship Id="rId27" Target="../media/image24.png" Type="http://schemas.openxmlformats.org/officeDocument/2006/relationships/image"/><Relationship Id="rId28" Target="../media/image25.sv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070146" y="9973897"/>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832426" y="9258300"/>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552407" y="-2039892"/>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2686214" y="-3272272"/>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0176181" y="9531683"/>
            <a:ext cx="4076270" cy="2863579"/>
          </a:xfrm>
          <a:custGeom>
            <a:avLst/>
            <a:gdLst/>
            <a:ahLst/>
            <a:cxnLst/>
            <a:rect r="r" b="b" t="t" l="l"/>
            <a:pathLst>
              <a:path h="2863579" w="4076270">
                <a:moveTo>
                  <a:pt x="0" y="0"/>
                </a:moveTo>
                <a:lnTo>
                  <a:pt x="4076269" y="0"/>
                </a:lnTo>
                <a:lnTo>
                  <a:pt x="4076269" y="2863579"/>
                </a:lnTo>
                <a:lnTo>
                  <a:pt x="0" y="286357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7429651" y="-3516086"/>
            <a:ext cx="5493058" cy="4114800"/>
          </a:xfrm>
          <a:custGeom>
            <a:avLst/>
            <a:gdLst/>
            <a:ahLst/>
            <a:cxnLst/>
            <a:rect r="r" b="b" t="t" l="l"/>
            <a:pathLst>
              <a:path h="4114800" w="5493058">
                <a:moveTo>
                  <a:pt x="0" y="0"/>
                </a:moveTo>
                <a:lnTo>
                  <a:pt x="5493059" y="0"/>
                </a:lnTo>
                <a:lnTo>
                  <a:pt x="5493059"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4747568">
            <a:off x="-2870260" y="2840202"/>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4623765" y="-2320586"/>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2464863" y="9531683"/>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17259300" y="-1072630"/>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0" y="8589355"/>
            <a:ext cx="3407330" cy="1697645"/>
          </a:xfrm>
          <a:custGeom>
            <a:avLst/>
            <a:gdLst/>
            <a:ahLst/>
            <a:cxnLst/>
            <a:rect r="r" b="b" t="t" l="l"/>
            <a:pathLst>
              <a:path h="1697645" w="3407330">
                <a:moveTo>
                  <a:pt x="0" y="0"/>
                </a:moveTo>
                <a:lnTo>
                  <a:pt x="3407330" y="0"/>
                </a:lnTo>
                <a:lnTo>
                  <a:pt x="3407330" y="1697645"/>
                </a:lnTo>
                <a:lnTo>
                  <a:pt x="0" y="1697645"/>
                </a:lnTo>
                <a:lnTo>
                  <a:pt x="0" y="0"/>
                </a:lnTo>
                <a:close/>
              </a:path>
            </a:pathLst>
          </a:custGeom>
          <a:blipFill>
            <a:blip r:embed="rId27"/>
            <a:stretch>
              <a:fillRect l="0" t="0" r="0" b="0"/>
            </a:stretch>
          </a:blipFill>
        </p:spPr>
      </p:sp>
      <p:sp>
        <p:nvSpPr>
          <p:cNvPr name="TextBox 16" id="16"/>
          <p:cNvSpPr txBox="true"/>
          <p:nvPr/>
        </p:nvSpPr>
        <p:spPr>
          <a:xfrm rot="0">
            <a:off x="-1208352" y="2448729"/>
            <a:ext cx="20431986" cy="1815834"/>
          </a:xfrm>
          <a:prstGeom prst="rect">
            <a:avLst/>
          </a:prstGeom>
        </p:spPr>
        <p:txBody>
          <a:bodyPr anchor="t" rtlCol="false" tIns="0" lIns="0" bIns="0" rIns="0">
            <a:spAutoFit/>
          </a:bodyPr>
          <a:lstStyle/>
          <a:p>
            <a:pPr algn="ctr">
              <a:lnSpc>
                <a:spcPts val="6952"/>
              </a:lnSpc>
            </a:pPr>
            <a:r>
              <a:rPr lang="en-US" sz="7395">
                <a:solidFill>
                  <a:srgbClr val="000000"/>
                </a:solidFill>
                <a:latin typeface="DM Sans Bold"/>
              </a:rPr>
              <a:t>Housing price prediction using neural networks</a:t>
            </a:r>
          </a:p>
        </p:txBody>
      </p:sp>
      <p:sp>
        <p:nvSpPr>
          <p:cNvPr name="TextBox 17" id="17"/>
          <p:cNvSpPr txBox="true"/>
          <p:nvPr/>
        </p:nvSpPr>
        <p:spPr>
          <a:xfrm rot="0">
            <a:off x="4758694" y="4936007"/>
            <a:ext cx="8459795" cy="1130476"/>
          </a:xfrm>
          <a:prstGeom prst="rect">
            <a:avLst/>
          </a:prstGeom>
        </p:spPr>
        <p:txBody>
          <a:bodyPr anchor="t" rtlCol="false" tIns="0" lIns="0" bIns="0" rIns="0">
            <a:spAutoFit/>
          </a:bodyPr>
          <a:lstStyle/>
          <a:p>
            <a:pPr algn="ctr">
              <a:lnSpc>
                <a:spcPts val="4381"/>
              </a:lnSpc>
            </a:pPr>
            <a:r>
              <a:rPr lang="en-US" sz="4381">
                <a:solidFill>
                  <a:srgbClr val="000000"/>
                </a:solidFill>
                <a:latin typeface="DM Sans"/>
              </a:rPr>
              <a:t>UE21CS343BB2</a:t>
            </a:r>
          </a:p>
          <a:p>
            <a:pPr algn="ctr">
              <a:lnSpc>
                <a:spcPts val="4381"/>
              </a:lnSpc>
            </a:pPr>
            <a:r>
              <a:rPr lang="en-US" sz="4381">
                <a:solidFill>
                  <a:srgbClr val="000000"/>
                </a:solidFill>
                <a:latin typeface="DM Sans"/>
              </a:rPr>
              <a:t>Topics in deep learning</a:t>
            </a:r>
          </a:p>
        </p:txBody>
      </p:sp>
      <p:sp>
        <p:nvSpPr>
          <p:cNvPr name="TextBox 18" id="18"/>
          <p:cNvSpPr txBox="true"/>
          <p:nvPr/>
        </p:nvSpPr>
        <p:spPr>
          <a:xfrm rot="0">
            <a:off x="2346772" y="6672700"/>
            <a:ext cx="13112014" cy="578026"/>
          </a:xfrm>
          <a:prstGeom prst="rect">
            <a:avLst/>
          </a:prstGeom>
        </p:spPr>
        <p:txBody>
          <a:bodyPr anchor="t" rtlCol="false" tIns="0" lIns="0" bIns="0" rIns="0">
            <a:spAutoFit/>
          </a:bodyPr>
          <a:lstStyle/>
          <a:p>
            <a:pPr>
              <a:lnSpc>
                <a:spcPts val="4381"/>
              </a:lnSpc>
              <a:spcBef>
                <a:spcPct val="0"/>
              </a:spcBef>
            </a:pPr>
            <a:r>
              <a:rPr lang="en-US" sz="4381">
                <a:solidFill>
                  <a:srgbClr val="000000"/>
                </a:solidFill>
                <a:latin typeface="DM Sans"/>
              </a:rPr>
              <a:t>PES2UG21CS126                   Burugupalli Yogitha</a:t>
            </a:r>
          </a:p>
        </p:txBody>
      </p:sp>
      <p:sp>
        <p:nvSpPr>
          <p:cNvPr name="TextBox 19" id="19"/>
          <p:cNvSpPr txBox="true"/>
          <p:nvPr/>
        </p:nvSpPr>
        <p:spPr>
          <a:xfrm rot="0">
            <a:off x="2339537" y="7990677"/>
            <a:ext cx="13298108" cy="1119560"/>
          </a:xfrm>
          <a:prstGeom prst="rect">
            <a:avLst/>
          </a:prstGeom>
        </p:spPr>
        <p:txBody>
          <a:bodyPr anchor="t" rtlCol="false" tIns="0" lIns="0" bIns="0" rIns="0">
            <a:spAutoFit/>
          </a:bodyPr>
          <a:lstStyle/>
          <a:p>
            <a:pPr>
              <a:lnSpc>
                <a:spcPts val="4327"/>
              </a:lnSpc>
            </a:pPr>
            <a:r>
              <a:rPr lang="en-US" sz="4327">
                <a:solidFill>
                  <a:srgbClr val="000000"/>
                </a:solidFill>
                <a:latin typeface="DM Sans"/>
              </a:rPr>
              <a:t>PES2UG21CS157                    Deepak P J</a:t>
            </a:r>
          </a:p>
          <a:p>
            <a:pPr>
              <a:lnSpc>
                <a:spcPts val="4327"/>
              </a:lnSpc>
              <a:spcBef>
                <a:spcPct val="0"/>
              </a:spcBef>
            </a:pPr>
            <a:r>
              <a:rPr lang="en-US" sz="4327">
                <a:solidFill>
                  <a:srgbClr val="000000"/>
                </a:solidFill>
                <a:latin typeface="DM Sans"/>
              </a:rPr>
              <a:t>PES2UG21CS174                    Ganesha Gosikere Matta</a:t>
            </a:r>
          </a:p>
        </p:txBody>
      </p:sp>
      <p:sp>
        <p:nvSpPr>
          <p:cNvPr name="TextBox 20" id="20"/>
          <p:cNvSpPr txBox="true"/>
          <p:nvPr/>
        </p:nvSpPr>
        <p:spPr>
          <a:xfrm rot="0">
            <a:off x="2346772" y="7336451"/>
            <a:ext cx="13079851" cy="578026"/>
          </a:xfrm>
          <a:prstGeom prst="rect">
            <a:avLst/>
          </a:prstGeom>
        </p:spPr>
        <p:txBody>
          <a:bodyPr anchor="t" rtlCol="false" tIns="0" lIns="0" bIns="0" rIns="0">
            <a:spAutoFit/>
          </a:bodyPr>
          <a:lstStyle/>
          <a:p>
            <a:pPr>
              <a:lnSpc>
                <a:spcPts val="4381"/>
              </a:lnSpc>
              <a:spcBef>
                <a:spcPct val="0"/>
              </a:spcBef>
            </a:pPr>
            <a:r>
              <a:rPr lang="en-US" sz="4381">
                <a:solidFill>
                  <a:srgbClr val="000000"/>
                </a:solidFill>
                <a:latin typeface="DM Sans"/>
              </a:rPr>
              <a:t>PES2UG21CS132                   C Rahul</a:t>
            </a:r>
          </a:p>
        </p:txBody>
      </p:sp>
      <p:sp>
        <p:nvSpPr>
          <p:cNvPr name="TextBox 21" id="21"/>
          <p:cNvSpPr txBox="true"/>
          <p:nvPr/>
        </p:nvSpPr>
        <p:spPr>
          <a:xfrm rot="0">
            <a:off x="14531952" y="1114425"/>
            <a:ext cx="2211388" cy="578026"/>
          </a:xfrm>
          <a:prstGeom prst="rect">
            <a:avLst/>
          </a:prstGeom>
        </p:spPr>
        <p:txBody>
          <a:bodyPr anchor="t" rtlCol="false" tIns="0" lIns="0" bIns="0" rIns="0">
            <a:spAutoFit/>
          </a:bodyPr>
          <a:lstStyle/>
          <a:p>
            <a:pPr algn="ctr">
              <a:lnSpc>
                <a:spcPts val="4381"/>
              </a:lnSpc>
              <a:spcBef>
                <a:spcPct val="0"/>
              </a:spcBef>
            </a:pPr>
            <a:r>
              <a:rPr lang="en-US" sz="4381">
                <a:solidFill>
                  <a:srgbClr val="000000"/>
                </a:solidFill>
                <a:latin typeface="DM Sans"/>
              </a:rPr>
              <a:t>Team 22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972386" y="1709423"/>
            <a:ext cx="6256734" cy="969644"/>
          </a:xfrm>
          <a:prstGeom prst="rect">
            <a:avLst/>
          </a:prstGeom>
        </p:spPr>
        <p:txBody>
          <a:bodyPr anchor="t" rtlCol="false" tIns="0" lIns="0" bIns="0" rIns="0">
            <a:spAutoFit/>
          </a:bodyPr>
          <a:lstStyle/>
          <a:p>
            <a:pPr>
              <a:lnSpc>
                <a:spcPts val="7980"/>
              </a:lnSpc>
            </a:pPr>
            <a:r>
              <a:rPr lang="en-US" sz="5700">
                <a:solidFill>
                  <a:srgbClr val="000000"/>
                </a:solidFill>
                <a:latin typeface="DM Sans"/>
              </a:rPr>
              <a:t>Technologies used</a:t>
            </a:r>
          </a:p>
        </p:txBody>
      </p:sp>
      <p:sp>
        <p:nvSpPr>
          <p:cNvPr name="TextBox 4" id="4"/>
          <p:cNvSpPr txBox="true"/>
          <p:nvPr/>
        </p:nvSpPr>
        <p:spPr>
          <a:xfrm rot="0">
            <a:off x="908923" y="1665607"/>
            <a:ext cx="580668" cy="1038225"/>
          </a:xfrm>
          <a:prstGeom prst="rect">
            <a:avLst/>
          </a:prstGeom>
        </p:spPr>
        <p:txBody>
          <a:bodyPr anchor="t" rtlCol="false" tIns="0" lIns="0" bIns="0" rIns="0">
            <a:spAutoFit/>
          </a:bodyPr>
          <a:lstStyle/>
          <a:p>
            <a:pPr algn="ctr">
              <a:lnSpc>
                <a:spcPts val="8400"/>
              </a:lnSpc>
            </a:pPr>
            <a:r>
              <a:rPr lang="en-US" sz="6000">
                <a:solidFill>
                  <a:srgbClr val="000000"/>
                </a:solidFill>
                <a:latin typeface="DM Sans"/>
              </a:rPr>
              <a:t>1. </a:t>
            </a:r>
          </a:p>
        </p:txBody>
      </p:sp>
      <p:sp>
        <p:nvSpPr>
          <p:cNvPr name="TextBox 5" id="5"/>
          <p:cNvSpPr txBox="true"/>
          <p:nvPr/>
        </p:nvSpPr>
        <p:spPr>
          <a:xfrm rot="0">
            <a:off x="1992150" y="2623823"/>
            <a:ext cx="3903365" cy="969644"/>
          </a:xfrm>
          <a:prstGeom prst="rect">
            <a:avLst/>
          </a:prstGeom>
        </p:spPr>
        <p:txBody>
          <a:bodyPr anchor="t" rtlCol="false" tIns="0" lIns="0" bIns="0" rIns="0">
            <a:spAutoFit/>
          </a:bodyPr>
          <a:lstStyle/>
          <a:p>
            <a:pPr>
              <a:lnSpc>
                <a:spcPts val="7980"/>
              </a:lnSpc>
            </a:pPr>
            <a:r>
              <a:rPr lang="en-US" sz="5700">
                <a:solidFill>
                  <a:srgbClr val="000000"/>
                </a:solidFill>
                <a:latin typeface="DM Sans"/>
              </a:rPr>
              <a:t>Model used</a:t>
            </a:r>
          </a:p>
        </p:txBody>
      </p:sp>
      <p:sp>
        <p:nvSpPr>
          <p:cNvPr name="TextBox 6" id="6"/>
          <p:cNvSpPr txBox="true"/>
          <p:nvPr/>
        </p:nvSpPr>
        <p:spPr>
          <a:xfrm rot="0">
            <a:off x="894397" y="2580007"/>
            <a:ext cx="786408" cy="1038225"/>
          </a:xfrm>
          <a:prstGeom prst="rect">
            <a:avLst/>
          </a:prstGeom>
        </p:spPr>
        <p:txBody>
          <a:bodyPr anchor="t" rtlCol="false" tIns="0" lIns="0" bIns="0" rIns="0">
            <a:spAutoFit/>
          </a:bodyPr>
          <a:lstStyle/>
          <a:p>
            <a:pPr algn="ctr">
              <a:lnSpc>
                <a:spcPts val="8400"/>
              </a:lnSpc>
            </a:pPr>
            <a:r>
              <a:rPr lang="en-US" sz="6000">
                <a:solidFill>
                  <a:srgbClr val="000000"/>
                </a:solidFill>
                <a:latin typeface="DM Sans"/>
              </a:rPr>
              <a:t>2. </a:t>
            </a:r>
          </a:p>
        </p:txBody>
      </p:sp>
      <p:sp>
        <p:nvSpPr>
          <p:cNvPr name="TextBox 7" id="7"/>
          <p:cNvSpPr txBox="true"/>
          <p:nvPr/>
        </p:nvSpPr>
        <p:spPr>
          <a:xfrm rot="0">
            <a:off x="2006676" y="3513457"/>
            <a:ext cx="6127849" cy="969644"/>
          </a:xfrm>
          <a:prstGeom prst="rect">
            <a:avLst/>
          </a:prstGeom>
        </p:spPr>
        <p:txBody>
          <a:bodyPr anchor="t" rtlCol="false" tIns="0" lIns="0" bIns="0" rIns="0">
            <a:spAutoFit/>
          </a:bodyPr>
          <a:lstStyle/>
          <a:p>
            <a:pPr>
              <a:lnSpc>
                <a:spcPts val="7980"/>
              </a:lnSpc>
            </a:pPr>
            <a:r>
              <a:rPr lang="en-US" sz="5700">
                <a:solidFill>
                  <a:srgbClr val="000000"/>
                </a:solidFill>
                <a:latin typeface="DM Sans"/>
              </a:rPr>
              <a:t>Output Snapshots</a:t>
            </a:r>
          </a:p>
        </p:txBody>
      </p:sp>
      <p:sp>
        <p:nvSpPr>
          <p:cNvPr name="TextBox 8" id="8"/>
          <p:cNvSpPr txBox="true"/>
          <p:nvPr/>
        </p:nvSpPr>
        <p:spPr>
          <a:xfrm rot="0">
            <a:off x="908923" y="3469642"/>
            <a:ext cx="596741" cy="1038225"/>
          </a:xfrm>
          <a:prstGeom prst="rect">
            <a:avLst/>
          </a:prstGeom>
        </p:spPr>
        <p:txBody>
          <a:bodyPr anchor="t" rtlCol="false" tIns="0" lIns="0" bIns="0" rIns="0">
            <a:spAutoFit/>
          </a:bodyPr>
          <a:lstStyle/>
          <a:p>
            <a:pPr algn="ctr">
              <a:lnSpc>
                <a:spcPts val="8400"/>
              </a:lnSpc>
            </a:pPr>
            <a:r>
              <a:rPr lang="en-US" sz="6000">
                <a:solidFill>
                  <a:srgbClr val="000000"/>
                </a:solidFill>
                <a:latin typeface="DM Sans"/>
              </a:rPr>
              <a:t>3.</a:t>
            </a:r>
          </a:p>
        </p:txBody>
      </p:sp>
      <p:sp>
        <p:nvSpPr>
          <p:cNvPr name="TextBox 9" id="9"/>
          <p:cNvSpPr txBox="true"/>
          <p:nvPr/>
        </p:nvSpPr>
        <p:spPr>
          <a:xfrm rot="0">
            <a:off x="1992150" y="4403092"/>
            <a:ext cx="2420045" cy="969644"/>
          </a:xfrm>
          <a:prstGeom prst="rect">
            <a:avLst/>
          </a:prstGeom>
        </p:spPr>
        <p:txBody>
          <a:bodyPr anchor="t" rtlCol="false" tIns="0" lIns="0" bIns="0" rIns="0">
            <a:spAutoFit/>
          </a:bodyPr>
          <a:lstStyle/>
          <a:p>
            <a:pPr>
              <a:lnSpc>
                <a:spcPts val="7980"/>
              </a:lnSpc>
            </a:pPr>
            <a:r>
              <a:rPr lang="en-US" sz="5700">
                <a:solidFill>
                  <a:srgbClr val="000000"/>
                </a:solidFill>
                <a:latin typeface="DM Sans"/>
              </a:rPr>
              <a:t>Results</a:t>
            </a:r>
          </a:p>
        </p:txBody>
      </p:sp>
      <p:sp>
        <p:nvSpPr>
          <p:cNvPr name="TextBox 10" id="10"/>
          <p:cNvSpPr txBox="true"/>
          <p:nvPr/>
        </p:nvSpPr>
        <p:spPr>
          <a:xfrm rot="0">
            <a:off x="894397" y="4359277"/>
            <a:ext cx="609600" cy="1038225"/>
          </a:xfrm>
          <a:prstGeom prst="rect">
            <a:avLst/>
          </a:prstGeom>
        </p:spPr>
        <p:txBody>
          <a:bodyPr anchor="t" rtlCol="false" tIns="0" lIns="0" bIns="0" rIns="0">
            <a:spAutoFit/>
          </a:bodyPr>
          <a:lstStyle/>
          <a:p>
            <a:pPr algn="ctr">
              <a:lnSpc>
                <a:spcPts val="8400"/>
              </a:lnSpc>
            </a:pPr>
            <a:r>
              <a:rPr lang="en-US" sz="6000">
                <a:solidFill>
                  <a:srgbClr val="000000"/>
                </a:solidFill>
                <a:latin typeface="DM Sans"/>
              </a:rPr>
              <a:t>4.</a:t>
            </a:r>
          </a:p>
        </p:txBody>
      </p:sp>
      <p:sp>
        <p:nvSpPr>
          <p:cNvPr name="TextBox 11" id="11"/>
          <p:cNvSpPr txBox="true"/>
          <p:nvPr/>
        </p:nvSpPr>
        <p:spPr>
          <a:xfrm rot="0">
            <a:off x="5586948" y="670155"/>
            <a:ext cx="7114104" cy="850440"/>
          </a:xfrm>
          <a:prstGeom prst="rect">
            <a:avLst/>
          </a:prstGeom>
        </p:spPr>
        <p:txBody>
          <a:bodyPr anchor="t" rtlCol="false" tIns="0" lIns="0" bIns="0" rIns="0">
            <a:spAutoFit/>
          </a:bodyPr>
          <a:lstStyle/>
          <a:p>
            <a:pPr algn="ctr" marL="0" indent="0" lvl="1">
              <a:lnSpc>
                <a:spcPts val="6481"/>
              </a:lnSpc>
              <a:spcBef>
                <a:spcPct val="0"/>
              </a:spcBef>
            </a:pPr>
            <a:r>
              <a:rPr lang="en-US" sz="6481" strike="noStrike" u="none">
                <a:solidFill>
                  <a:srgbClr val="000000"/>
                </a:solidFill>
                <a:latin typeface="DM Sans Bold"/>
              </a:rPr>
              <a:t>Table of Contents</a:t>
            </a:r>
          </a:p>
        </p:txBody>
      </p:sp>
      <p:sp>
        <p:nvSpPr>
          <p:cNvPr name="Freeform 12" id="12"/>
          <p:cNvSpPr/>
          <p:nvPr/>
        </p:nvSpPr>
        <p:spPr>
          <a:xfrm flipH="false" flipV="false" rot="0">
            <a:off x="0" y="8589355"/>
            <a:ext cx="3407330" cy="1697645"/>
          </a:xfrm>
          <a:custGeom>
            <a:avLst/>
            <a:gdLst/>
            <a:ahLst/>
            <a:cxnLst/>
            <a:rect r="r" b="b" t="t" l="l"/>
            <a:pathLst>
              <a:path h="1697645" w="3407330">
                <a:moveTo>
                  <a:pt x="0" y="0"/>
                </a:moveTo>
                <a:lnTo>
                  <a:pt x="3407330" y="0"/>
                </a:lnTo>
                <a:lnTo>
                  <a:pt x="3407330" y="1697645"/>
                </a:lnTo>
                <a:lnTo>
                  <a:pt x="0" y="1697645"/>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5416748" y="929712"/>
            <a:ext cx="7454503" cy="850440"/>
          </a:xfrm>
          <a:prstGeom prst="rect">
            <a:avLst/>
          </a:prstGeom>
        </p:spPr>
        <p:txBody>
          <a:bodyPr anchor="t" rtlCol="false" tIns="0" lIns="0" bIns="0" rIns="0">
            <a:spAutoFit/>
          </a:bodyPr>
          <a:lstStyle/>
          <a:p>
            <a:pPr algn="ctr" marL="0" indent="0" lvl="1">
              <a:lnSpc>
                <a:spcPts val="6481"/>
              </a:lnSpc>
              <a:spcBef>
                <a:spcPct val="0"/>
              </a:spcBef>
            </a:pPr>
            <a:r>
              <a:rPr lang="en-US" sz="6481">
                <a:solidFill>
                  <a:srgbClr val="000000"/>
                </a:solidFill>
                <a:latin typeface="DM Sans Bold"/>
              </a:rPr>
              <a:t>Technologies used</a:t>
            </a:r>
          </a:p>
        </p:txBody>
      </p:sp>
      <p:sp>
        <p:nvSpPr>
          <p:cNvPr name="TextBox 4" id="4"/>
          <p:cNvSpPr txBox="true"/>
          <p:nvPr/>
        </p:nvSpPr>
        <p:spPr>
          <a:xfrm rot="0">
            <a:off x="2321519" y="2160948"/>
            <a:ext cx="11775240" cy="7097352"/>
          </a:xfrm>
          <a:prstGeom prst="rect">
            <a:avLst/>
          </a:prstGeom>
        </p:spPr>
        <p:txBody>
          <a:bodyPr anchor="t" rtlCol="false" tIns="0" lIns="0" bIns="0" rIns="0">
            <a:spAutoFit/>
          </a:bodyPr>
          <a:lstStyle/>
          <a:p>
            <a:pPr marL="1244750" indent="-622375" lvl="1">
              <a:lnSpc>
                <a:spcPts val="8071"/>
              </a:lnSpc>
              <a:buAutoNum type="arabicPeriod" startAt="1"/>
            </a:pPr>
            <a:r>
              <a:rPr lang="en-US" sz="5765">
                <a:solidFill>
                  <a:srgbClr val="000000"/>
                </a:solidFill>
                <a:latin typeface="DM Sans"/>
              </a:rPr>
              <a:t>Python</a:t>
            </a:r>
          </a:p>
          <a:p>
            <a:pPr marL="1244750" indent="-622375" lvl="1">
              <a:lnSpc>
                <a:spcPts val="8071"/>
              </a:lnSpc>
              <a:buAutoNum type="arabicPeriod" startAt="1"/>
            </a:pPr>
            <a:r>
              <a:rPr lang="en-US" sz="5765">
                <a:solidFill>
                  <a:srgbClr val="000000"/>
                </a:solidFill>
                <a:latin typeface="DM Sans"/>
              </a:rPr>
              <a:t>Keras</a:t>
            </a:r>
          </a:p>
          <a:p>
            <a:pPr marL="1244750" indent="-622375" lvl="1">
              <a:lnSpc>
                <a:spcPts val="8071"/>
              </a:lnSpc>
              <a:buAutoNum type="arabicPeriod" startAt="1"/>
            </a:pPr>
            <a:r>
              <a:rPr lang="en-US" sz="5765">
                <a:solidFill>
                  <a:srgbClr val="000000"/>
                </a:solidFill>
                <a:latin typeface="DM Sans"/>
              </a:rPr>
              <a:t>Tensorflow</a:t>
            </a:r>
          </a:p>
          <a:p>
            <a:pPr marL="1244750" indent="-622375" lvl="1">
              <a:lnSpc>
                <a:spcPts val="8071"/>
              </a:lnSpc>
              <a:buAutoNum type="arabicPeriod" startAt="1"/>
            </a:pPr>
            <a:r>
              <a:rPr lang="en-US" sz="5765">
                <a:solidFill>
                  <a:srgbClr val="000000"/>
                </a:solidFill>
                <a:latin typeface="DM Sans"/>
              </a:rPr>
              <a:t>Flask</a:t>
            </a:r>
          </a:p>
          <a:p>
            <a:pPr marL="1244750" indent="-622375" lvl="1">
              <a:lnSpc>
                <a:spcPts val="8071"/>
              </a:lnSpc>
              <a:buAutoNum type="arabicPeriod" startAt="1"/>
            </a:pPr>
            <a:r>
              <a:rPr lang="en-US" sz="5765">
                <a:solidFill>
                  <a:srgbClr val="000000"/>
                </a:solidFill>
                <a:latin typeface="DM Sans"/>
              </a:rPr>
              <a:t>Scikit</a:t>
            </a:r>
          </a:p>
          <a:p>
            <a:pPr marL="1244750" indent="-622375" lvl="1">
              <a:lnSpc>
                <a:spcPts val="8071"/>
              </a:lnSpc>
              <a:buAutoNum type="arabicPeriod" startAt="1"/>
            </a:pPr>
            <a:r>
              <a:rPr lang="en-US" sz="5765">
                <a:solidFill>
                  <a:srgbClr val="000000"/>
                </a:solidFill>
                <a:latin typeface="DM Sans"/>
              </a:rPr>
              <a:t>Numpy</a:t>
            </a:r>
          </a:p>
          <a:p>
            <a:pPr marL="1244750" indent="-622375" lvl="1">
              <a:lnSpc>
                <a:spcPts val="8071"/>
              </a:lnSpc>
              <a:spcBef>
                <a:spcPct val="0"/>
              </a:spcBef>
              <a:buAutoNum type="arabicPeriod" startAt="1"/>
            </a:pPr>
            <a:r>
              <a:rPr lang="en-US" sz="5765">
                <a:solidFill>
                  <a:srgbClr val="000000"/>
                </a:solidFill>
                <a:latin typeface="DM Sans"/>
              </a:rPr>
              <a:t>Pandas</a:t>
            </a:r>
          </a:p>
        </p:txBody>
      </p:sp>
      <p:sp>
        <p:nvSpPr>
          <p:cNvPr name="Freeform 5" id="5"/>
          <p:cNvSpPr/>
          <p:nvPr/>
        </p:nvSpPr>
        <p:spPr>
          <a:xfrm flipH="false" flipV="false" rot="0">
            <a:off x="14880670" y="-14903"/>
            <a:ext cx="3407330" cy="1697645"/>
          </a:xfrm>
          <a:custGeom>
            <a:avLst/>
            <a:gdLst/>
            <a:ahLst/>
            <a:cxnLst/>
            <a:rect r="r" b="b" t="t" l="l"/>
            <a:pathLst>
              <a:path h="1697645" w="3407330">
                <a:moveTo>
                  <a:pt x="0" y="0"/>
                </a:moveTo>
                <a:lnTo>
                  <a:pt x="3407330" y="0"/>
                </a:lnTo>
                <a:lnTo>
                  <a:pt x="3407330" y="1697645"/>
                </a:lnTo>
                <a:lnTo>
                  <a:pt x="0" y="1697645"/>
                </a:lnTo>
                <a:lnTo>
                  <a:pt x="0" y="0"/>
                </a:lnTo>
                <a:close/>
              </a:path>
            </a:pathLst>
          </a:custGeom>
          <a:blipFill>
            <a:blip r:embed="rId3"/>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6801296" y="929712"/>
            <a:ext cx="4685407" cy="850440"/>
          </a:xfrm>
          <a:prstGeom prst="rect">
            <a:avLst/>
          </a:prstGeom>
        </p:spPr>
        <p:txBody>
          <a:bodyPr anchor="t" rtlCol="false" tIns="0" lIns="0" bIns="0" rIns="0">
            <a:spAutoFit/>
          </a:bodyPr>
          <a:lstStyle/>
          <a:p>
            <a:pPr algn="ctr" marL="0" indent="0" lvl="1">
              <a:lnSpc>
                <a:spcPts val="6481"/>
              </a:lnSpc>
              <a:spcBef>
                <a:spcPct val="0"/>
              </a:spcBef>
            </a:pPr>
            <a:r>
              <a:rPr lang="en-US" sz="6481">
                <a:solidFill>
                  <a:srgbClr val="000000"/>
                </a:solidFill>
                <a:latin typeface="DM Sans Bold"/>
              </a:rPr>
              <a:t>Model Used</a:t>
            </a:r>
          </a:p>
        </p:txBody>
      </p:sp>
      <p:sp>
        <p:nvSpPr>
          <p:cNvPr name="TextBox 4" id="4"/>
          <p:cNvSpPr txBox="true"/>
          <p:nvPr/>
        </p:nvSpPr>
        <p:spPr>
          <a:xfrm rot="0">
            <a:off x="192061" y="1703952"/>
            <a:ext cx="16392274" cy="9015290"/>
          </a:xfrm>
          <a:prstGeom prst="rect">
            <a:avLst/>
          </a:prstGeom>
        </p:spPr>
        <p:txBody>
          <a:bodyPr anchor="t" rtlCol="false" tIns="0" lIns="0" bIns="0" rIns="0">
            <a:spAutoFit/>
          </a:bodyPr>
          <a:lstStyle/>
          <a:p>
            <a:pPr marL="851149" indent="-425575" lvl="1">
              <a:lnSpc>
                <a:spcPts val="5519"/>
              </a:lnSpc>
              <a:buFont typeface="Arial"/>
              <a:buChar char="•"/>
            </a:pPr>
            <a:r>
              <a:rPr lang="en-US" sz="3942">
                <a:solidFill>
                  <a:srgbClr val="000000"/>
                </a:solidFill>
                <a:latin typeface="DM Sans"/>
              </a:rPr>
              <a:t>The model architecture consists of a Sequential neural network comprising several dense layers.</a:t>
            </a:r>
          </a:p>
          <a:p>
            <a:pPr marL="851149" indent="-425575" lvl="1">
              <a:lnSpc>
                <a:spcPts val="5519"/>
              </a:lnSpc>
              <a:buFont typeface="Arial"/>
              <a:buChar char="•"/>
            </a:pPr>
            <a:r>
              <a:rPr lang="en-US" sz="3942">
                <a:solidFill>
                  <a:srgbClr val="000000"/>
                </a:solidFill>
                <a:latin typeface="DM Sans"/>
              </a:rPr>
              <a:t>The input layer has 500 neurons with ReLU activation function, which helps introduce non-linearity to the model and extract complex features from the input data.</a:t>
            </a:r>
          </a:p>
          <a:p>
            <a:pPr marL="851149" indent="-425575" lvl="1">
              <a:lnSpc>
                <a:spcPts val="5519"/>
              </a:lnSpc>
              <a:buFont typeface="Arial"/>
              <a:buChar char="•"/>
            </a:pPr>
            <a:r>
              <a:rPr lang="en-US" sz="3942">
                <a:solidFill>
                  <a:srgbClr val="000000"/>
                </a:solidFill>
                <a:latin typeface="DM Sans"/>
              </a:rPr>
              <a:t>Two hidden layers follow, each containing 250 and 125 neurons, respectively, also with ReLU activation functions. These hidden layers enable the model to learn hierarchical representations of the data, capturing both low-level and high-level features.</a:t>
            </a:r>
          </a:p>
          <a:p>
            <a:pPr marL="851149" indent="-425575" lvl="1">
              <a:lnSpc>
                <a:spcPts val="5519"/>
              </a:lnSpc>
              <a:buFont typeface="Arial"/>
              <a:buChar char="•"/>
            </a:pPr>
            <a:r>
              <a:rPr lang="en-US" sz="3942">
                <a:solidFill>
                  <a:srgbClr val="000000"/>
                </a:solidFill>
                <a:latin typeface="DM Sans"/>
              </a:rPr>
              <a:t>Finally, the output layer consists of a single neuron with linear activation, making it suitable for regression tasks, such as predicting house prices.</a:t>
            </a:r>
          </a:p>
          <a:p>
            <a:pPr>
              <a:lnSpc>
                <a:spcPts val="5519"/>
              </a:lnSpc>
            </a:pPr>
          </a:p>
        </p:txBody>
      </p:sp>
      <p:sp>
        <p:nvSpPr>
          <p:cNvPr name="Freeform 5" id="5"/>
          <p:cNvSpPr/>
          <p:nvPr/>
        </p:nvSpPr>
        <p:spPr>
          <a:xfrm flipH="false" flipV="false" rot="0">
            <a:off x="14880670" y="-14903"/>
            <a:ext cx="3407330" cy="1697645"/>
          </a:xfrm>
          <a:custGeom>
            <a:avLst/>
            <a:gdLst/>
            <a:ahLst/>
            <a:cxnLst/>
            <a:rect r="r" b="b" t="t" l="l"/>
            <a:pathLst>
              <a:path h="1697645" w="3407330">
                <a:moveTo>
                  <a:pt x="0" y="0"/>
                </a:moveTo>
                <a:lnTo>
                  <a:pt x="3407330" y="0"/>
                </a:lnTo>
                <a:lnTo>
                  <a:pt x="3407330" y="1697645"/>
                </a:lnTo>
                <a:lnTo>
                  <a:pt x="0" y="1697645"/>
                </a:lnTo>
                <a:lnTo>
                  <a:pt x="0" y="0"/>
                </a:lnTo>
                <a:close/>
              </a:path>
            </a:pathLst>
          </a:custGeom>
          <a:blipFill>
            <a:blip r:embed="rId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4880670" y="0"/>
            <a:ext cx="3407330" cy="1697645"/>
          </a:xfrm>
          <a:custGeom>
            <a:avLst/>
            <a:gdLst/>
            <a:ahLst/>
            <a:cxnLst/>
            <a:rect r="r" b="b" t="t" l="l"/>
            <a:pathLst>
              <a:path h="1697645" w="3407330">
                <a:moveTo>
                  <a:pt x="0" y="0"/>
                </a:moveTo>
                <a:lnTo>
                  <a:pt x="3407330" y="0"/>
                </a:lnTo>
                <a:lnTo>
                  <a:pt x="3407330" y="1697645"/>
                </a:lnTo>
                <a:lnTo>
                  <a:pt x="0" y="1697645"/>
                </a:lnTo>
                <a:lnTo>
                  <a:pt x="0" y="0"/>
                </a:lnTo>
                <a:close/>
              </a:path>
            </a:pathLst>
          </a:custGeom>
          <a:blipFill>
            <a:blip r:embed="rId3"/>
            <a:stretch>
              <a:fillRect l="0" t="0" r="0" b="0"/>
            </a:stretch>
          </a:blipFill>
        </p:spPr>
      </p:sp>
      <p:sp>
        <p:nvSpPr>
          <p:cNvPr name="Freeform 4" id="4"/>
          <p:cNvSpPr/>
          <p:nvPr/>
        </p:nvSpPr>
        <p:spPr>
          <a:xfrm flipH="false" flipV="false" rot="0">
            <a:off x="1442009" y="2227423"/>
            <a:ext cx="15142326" cy="6671263"/>
          </a:xfrm>
          <a:custGeom>
            <a:avLst/>
            <a:gdLst/>
            <a:ahLst/>
            <a:cxnLst/>
            <a:rect r="r" b="b" t="t" l="l"/>
            <a:pathLst>
              <a:path h="6671263" w="15142326">
                <a:moveTo>
                  <a:pt x="0" y="0"/>
                </a:moveTo>
                <a:lnTo>
                  <a:pt x="15142326" y="0"/>
                </a:lnTo>
                <a:lnTo>
                  <a:pt x="15142326" y="6671263"/>
                </a:lnTo>
                <a:lnTo>
                  <a:pt x="0" y="6671263"/>
                </a:lnTo>
                <a:lnTo>
                  <a:pt x="0" y="0"/>
                </a:lnTo>
                <a:close/>
              </a:path>
            </a:pathLst>
          </a:custGeom>
          <a:blipFill>
            <a:blip r:embed="rId4"/>
            <a:stretch>
              <a:fillRect l="0" t="0" r="0" b="0"/>
            </a:stretch>
          </a:blipFill>
        </p:spPr>
      </p:sp>
      <p:sp>
        <p:nvSpPr>
          <p:cNvPr name="TextBox 5" id="5"/>
          <p:cNvSpPr txBox="true"/>
          <p:nvPr/>
        </p:nvSpPr>
        <p:spPr>
          <a:xfrm rot="0">
            <a:off x="5498257" y="670155"/>
            <a:ext cx="7291487" cy="850440"/>
          </a:xfrm>
          <a:prstGeom prst="rect">
            <a:avLst/>
          </a:prstGeom>
        </p:spPr>
        <p:txBody>
          <a:bodyPr anchor="t" rtlCol="false" tIns="0" lIns="0" bIns="0" rIns="0">
            <a:spAutoFit/>
          </a:bodyPr>
          <a:lstStyle/>
          <a:p>
            <a:pPr algn="ctr" marL="0" indent="0" lvl="1">
              <a:lnSpc>
                <a:spcPts val="6481"/>
              </a:lnSpc>
              <a:spcBef>
                <a:spcPct val="0"/>
              </a:spcBef>
            </a:pPr>
            <a:r>
              <a:rPr lang="en-US" sz="6481">
                <a:solidFill>
                  <a:srgbClr val="000000"/>
                </a:solidFill>
                <a:latin typeface="DM Sans Bold"/>
              </a:rPr>
              <a:t>Output Snapshots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4880670" y="0"/>
            <a:ext cx="3407330" cy="1697645"/>
          </a:xfrm>
          <a:custGeom>
            <a:avLst/>
            <a:gdLst/>
            <a:ahLst/>
            <a:cxnLst/>
            <a:rect r="r" b="b" t="t" l="l"/>
            <a:pathLst>
              <a:path h="1697645" w="3407330">
                <a:moveTo>
                  <a:pt x="0" y="0"/>
                </a:moveTo>
                <a:lnTo>
                  <a:pt x="3407330" y="0"/>
                </a:lnTo>
                <a:lnTo>
                  <a:pt x="3407330" y="1697645"/>
                </a:lnTo>
                <a:lnTo>
                  <a:pt x="0" y="1697645"/>
                </a:lnTo>
                <a:lnTo>
                  <a:pt x="0" y="0"/>
                </a:lnTo>
                <a:close/>
              </a:path>
            </a:pathLst>
          </a:custGeom>
          <a:blipFill>
            <a:blip r:embed="rId3"/>
            <a:stretch>
              <a:fillRect l="0" t="0" r="0" b="0"/>
            </a:stretch>
          </a:blipFill>
        </p:spPr>
      </p:sp>
      <p:sp>
        <p:nvSpPr>
          <p:cNvPr name="Freeform 4" id="4"/>
          <p:cNvSpPr/>
          <p:nvPr/>
        </p:nvSpPr>
        <p:spPr>
          <a:xfrm flipH="false" flipV="false" rot="0">
            <a:off x="1785855" y="3182343"/>
            <a:ext cx="14155543" cy="2507724"/>
          </a:xfrm>
          <a:custGeom>
            <a:avLst/>
            <a:gdLst/>
            <a:ahLst/>
            <a:cxnLst/>
            <a:rect r="r" b="b" t="t" l="l"/>
            <a:pathLst>
              <a:path h="2507724" w="14155543">
                <a:moveTo>
                  <a:pt x="0" y="0"/>
                </a:moveTo>
                <a:lnTo>
                  <a:pt x="14155543" y="0"/>
                </a:lnTo>
                <a:lnTo>
                  <a:pt x="14155543" y="2507724"/>
                </a:lnTo>
                <a:lnTo>
                  <a:pt x="0" y="2507724"/>
                </a:lnTo>
                <a:lnTo>
                  <a:pt x="0" y="0"/>
                </a:lnTo>
                <a:close/>
              </a:path>
            </a:pathLst>
          </a:custGeom>
          <a:blipFill>
            <a:blip r:embed="rId4"/>
            <a:stretch>
              <a:fillRect l="0" t="0" r="0" b="0"/>
            </a:stretch>
          </a:blipFill>
        </p:spPr>
      </p:sp>
      <p:sp>
        <p:nvSpPr>
          <p:cNvPr name="TextBox 5" id="5"/>
          <p:cNvSpPr txBox="true"/>
          <p:nvPr/>
        </p:nvSpPr>
        <p:spPr>
          <a:xfrm rot="0">
            <a:off x="5498257" y="670155"/>
            <a:ext cx="7291487" cy="850440"/>
          </a:xfrm>
          <a:prstGeom prst="rect">
            <a:avLst/>
          </a:prstGeom>
        </p:spPr>
        <p:txBody>
          <a:bodyPr anchor="t" rtlCol="false" tIns="0" lIns="0" bIns="0" rIns="0">
            <a:spAutoFit/>
          </a:bodyPr>
          <a:lstStyle/>
          <a:p>
            <a:pPr algn="ctr" marL="0" indent="0" lvl="1">
              <a:lnSpc>
                <a:spcPts val="6481"/>
              </a:lnSpc>
              <a:spcBef>
                <a:spcPct val="0"/>
              </a:spcBef>
            </a:pPr>
            <a:r>
              <a:rPr lang="en-US" sz="6481">
                <a:solidFill>
                  <a:srgbClr val="000000"/>
                </a:solidFill>
                <a:latin typeface="DM Sans Bold"/>
              </a:rPr>
              <a:t>Output Snapshots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6437292" y="-52460"/>
            <a:ext cx="1850708" cy="922084"/>
          </a:xfrm>
          <a:custGeom>
            <a:avLst/>
            <a:gdLst/>
            <a:ahLst/>
            <a:cxnLst/>
            <a:rect r="r" b="b" t="t" l="l"/>
            <a:pathLst>
              <a:path h="922084" w="1850708">
                <a:moveTo>
                  <a:pt x="0" y="0"/>
                </a:moveTo>
                <a:lnTo>
                  <a:pt x="1850708" y="0"/>
                </a:lnTo>
                <a:lnTo>
                  <a:pt x="1850708" y="922084"/>
                </a:lnTo>
                <a:lnTo>
                  <a:pt x="0" y="922084"/>
                </a:lnTo>
                <a:lnTo>
                  <a:pt x="0" y="0"/>
                </a:lnTo>
                <a:close/>
              </a:path>
            </a:pathLst>
          </a:custGeom>
          <a:blipFill>
            <a:blip r:embed="rId3"/>
            <a:stretch>
              <a:fillRect l="0" t="0" r="0" b="0"/>
            </a:stretch>
          </a:blipFill>
        </p:spPr>
      </p:sp>
      <p:grpSp>
        <p:nvGrpSpPr>
          <p:cNvPr name="Group 4" id="4"/>
          <p:cNvGrpSpPr/>
          <p:nvPr/>
        </p:nvGrpSpPr>
        <p:grpSpPr>
          <a:xfrm rot="0">
            <a:off x="15103793" y="5189220"/>
            <a:ext cx="188595" cy="184785"/>
            <a:chOff x="0" y="0"/>
            <a:chExt cx="251460" cy="246380"/>
          </a:xfrm>
        </p:grpSpPr>
        <p:sp>
          <p:nvSpPr>
            <p:cNvPr name="Freeform 5" id="5"/>
            <p:cNvSpPr/>
            <p:nvPr/>
          </p:nvSpPr>
          <p:spPr>
            <a:xfrm flipH="false" flipV="false" rot="0">
              <a:off x="50800" y="49530"/>
              <a:ext cx="148590" cy="151130"/>
            </a:xfrm>
            <a:custGeom>
              <a:avLst/>
              <a:gdLst/>
              <a:ahLst/>
              <a:cxnLst/>
              <a:rect r="r" b="b" t="t" l="l"/>
              <a:pathLst>
                <a:path h="151130" w="148590">
                  <a:moveTo>
                    <a:pt x="148590" y="53340"/>
                  </a:moveTo>
                  <a:cubicBezTo>
                    <a:pt x="129540" y="134620"/>
                    <a:pt x="120650" y="142240"/>
                    <a:pt x="107950" y="146050"/>
                  </a:cubicBezTo>
                  <a:cubicBezTo>
                    <a:pt x="90170" y="151130"/>
                    <a:pt x="53340" y="148590"/>
                    <a:pt x="36830" y="140970"/>
                  </a:cubicBezTo>
                  <a:cubicBezTo>
                    <a:pt x="25400" y="135890"/>
                    <a:pt x="17780" y="125730"/>
                    <a:pt x="11430" y="115570"/>
                  </a:cubicBezTo>
                  <a:cubicBezTo>
                    <a:pt x="5080" y="105410"/>
                    <a:pt x="0" y="93980"/>
                    <a:pt x="0" y="81280"/>
                  </a:cubicBezTo>
                  <a:cubicBezTo>
                    <a:pt x="1270" y="62230"/>
                    <a:pt x="16510" y="29210"/>
                    <a:pt x="29210" y="16510"/>
                  </a:cubicBezTo>
                  <a:cubicBezTo>
                    <a:pt x="38100" y="6350"/>
                    <a:pt x="49530" y="2540"/>
                    <a:pt x="62230" y="1270"/>
                  </a:cubicBezTo>
                  <a:cubicBezTo>
                    <a:pt x="81280" y="0"/>
                    <a:pt x="129540" y="22860"/>
                    <a:pt x="129540" y="22860"/>
                  </a:cubicBezTo>
                </a:path>
              </a:pathLst>
            </a:custGeom>
            <a:solidFill>
              <a:srgbClr val="F6F6F4"/>
            </a:solidFill>
            <a:ln cap="sq">
              <a:noFill/>
              <a:prstDash val="solid"/>
              <a:miter/>
            </a:ln>
          </p:spPr>
        </p:sp>
      </p:grpSp>
      <p:grpSp>
        <p:nvGrpSpPr>
          <p:cNvPr name="Group 6" id="6"/>
          <p:cNvGrpSpPr/>
          <p:nvPr/>
        </p:nvGrpSpPr>
        <p:grpSpPr>
          <a:xfrm rot="0">
            <a:off x="15109507" y="5193030"/>
            <a:ext cx="188595" cy="184785"/>
            <a:chOff x="0" y="0"/>
            <a:chExt cx="251460" cy="246380"/>
          </a:xfrm>
        </p:grpSpPr>
        <p:sp>
          <p:nvSpPr>
            <p:cNvPr name="Freeform 7" id="7"/>
            <p:cNvSpPr/>
            <p:nvPr/>
          </p:nvSpPr>
          <p:spPr>
            <a:xfrm flipH="false" flipV="false" rot="0">
              <a:off x="49530" y="49530"/>
              <a:ext cx="149860" cy="151130"/>
            </a:xfrm>
            <a:custGeom>
              <a:avLst/>
              <a:gdLst/>
              <a:ahLst/>
              <a:cxnLst/>
              <a:rect r="r" b="b" t="t" l="l"/>
              <a:pathLst>
                <a:path h="151130" w="149860">
                  <a:moveTo>
                    <a:pt x="149860" y="53340"/>
                  </a:moveTo>
                  <a:cubicBezTo>
                    <a:pt x="130810" y="134620"/>
                    <a:pt x="120650" y="140970"/>
                    <a:pt x="107950" y="146050"/>
                  </a:cubicBezTo>
                  <a:cubicBezTo>
                    <a:pt x="91440" y="151130"/>
                    <a:pt x="54610" y="148590"/>
                    <a:pt x="38100" y="140970"/>
                  </a:cubicBezTo>
                  <a:cubicBezTo>
                    <a:pt x="25400" y="135890"/>
                    <a:pt x="17780" y="125730"/>
                    <a:pt x="11430" y="115570"/>
                  </a:cubicBezTo>
                  <a:cubicBezTo>
                    <a:pt x="6350" y="105410"/>
                    <a:pt x="0" y="93980"/>
                    <a:pt x="1270" y="80010"/>
                  </a:cubicBezTo>
                  <a:cubicBezTo>
                    <a:pt x="2540" y="62230"/>
                    <a:pt x="17780" y="29210"/>
                    <a:pt x="30480" y="16510"/>
                  </a:cubicBezTo>
                  <a:cubicBezTo>
                    <a:pt x="39370" y="6350"/>
                    <a:pt x="50800" y="1270"/>
                    <a:pt x="63500" y="1270"/>
                  </a:cubicBezTo>
                  <a:cubicBezTo>
                    <a:pt x="81280" y="0"/>
                    <a:pt x="130810" y="21590"/>
                    <a:pt x="130810" y="21590"/>
                  </a:cubicBezTo>
                </a:path>
              </a:pathLst>
            </a:custGeom>
            <a:solidFill>
              <a:srgbClr val="F6F6F4"/>
            </a:solidFill>
            <a:ln cap="sq">
              <a:noFill/>
              <a:prstDash val="solid"/>
              <a:miter/>
            </a:ln>
          </p:spPr>
        </p:sp>
      </p:grpSp>
      <p:grpSp>
        <p:nvGrpSpPr>
          <p:cNvPr name="Group 8" id="8"/>
          <p:cNvGrpSpPr/>
          <p:nvPr/>
        </p:nvGrpSpPr>
        <p:grpSpPr>
          <a:xfrm rot="0">
            <a:off x="15101888" y="5201603"/>
            <a:ext cx="188595" cy="184785"/>
            <a:chOff x="0" y="0"/>
            <a:chExt cx="251460" cy="246380"/>
          </a:xfrm>
        </p:grpSpPr>
        <p:sp>
          <p:nvSpPr>
            <p:cNvPr name="Freeform 9" id="9"/>
            <p:cNvSpPr/>
            <p:nvPr/>
          </p:nvSpPr>
          <p:spPr>
            <a:xfrm flipH="false" flipV="false" rot="0">
              <a:off x="49530" y="50800"/>
              <a:ext cx="149860" cy="149860"/>
            </a:xfrm>
            <a:custGeom>
              <a:avLst/>
              <a:gdLst/>
              <a:ahLst/>
              <a:cxnLst/>
              <a:rect r="r" b="b" t="t" l="l"/>
              <a:pathLst>
                <a:path h="149860" w="149860">
                  <a:moveTo>
                    <a:pt x="149860" y="53340"/>
                  </a:moveTo>
                  <a:cubicBezTo>
                    <a:pt x="130810" y="133350"/>
                    <a:pt x="120650" y="140970"/>
                    <a:pt x="107950" y="144780"/>
                  </a:cubicBezTo>
                  <a:cubicBezTo>
                    <a:pt x="91440" y="149860"/>
                    <a:pt x="54610" y="148590"/>
                    <a:pt x="38100" y="140970"/>
                  </a:cubicBezTo>
                  <a:cubicBezTo>
                    <a:pt x="25400" y="134620"/>
                    <a:pt x="17780" y="124460"/>
                    <a:pt x="11430" y="114300"/>
                  </a:cubicBezTo>
                  <a:cubicBezTo>
                    <a:pt x="6350" y="104140"/>
                    <a:pt x="0" y="92710"/>
                    <a:pt x="1270" y="80010"/>
                  </a:cubicBezTo>
                  <a:cubicBezTo>
                    <a:pt x="2540" y="62230"/>
                    <a:pt x="17780" y="27940"/>
                    <a:pt x="30480" y="15240"/>
                  </a:cubicBezTo>
                  <a:cubicBezTo>
                    <a:pt x="39370" y="6350"/>
                    <a:pt x="50800" y="1270"/>
                    <a:pt x="63500" y="0"/>
                  </a:cubicBezTo>
                  <a:cubicBezTo>
                    <a:pt x="81280" y="0"/>
                    <a:pt x="130810" y="21590"/>
                    <a:pt x="130810" y="21590"/>
                  </a:cubicBezTo>
                </a:path>
              </a:pathLst>
            </a:custGeom>
            <a:solidFill>
              <a:srgbClr val="F6F6F4"/>
            </a:solidFill>
            <a:ln cap="sq">
              <a:noFill/>
              <a:prstDash val="solid"/>
              <a:miter/>
            </a:ln>
          </p:spPr>
        </p:sp>
      </p:grpSp>
      <p:grpSp>
        <p:nvGrpSpPr>
          <p:cNvPr name="Group 10" id="10"/>
          <p:cNvGrpSpPr/>
          <p:nvPr/>
        </p:nvGrpSpPr>
        <p:grpSpPr>
          <a:xfrm rot="0">
            <a:off x="15099030" y="4846320"/>
            <a:ext cx="721043" cy="466725"/>
            <a:chOff x="0" y="0"/>
            <a:chExt cx="961390" cy="622300"/>
          </a:xfrm>
        </p:grpSpPr>
        <p:sp>
          <p:nvSpPr>
            <p:cNvPr name="Freeform 11" id="11"/>
            <p:cNvSpPr/>
            <p:nvPr/>
          </p:nvSpPr>
          <p:spPr>
            <a:xfrm flipH="false" flipV="false" rot="0">
              <a:off x="53340" y="38100"/>
              <a:ext cx="859790" cy="534670"/>
            </a:xfrm>
            <a:custGeom>
              <a:avLst/>
              <a:gdLst/>
              <a:ahLst/>
              <a:cxnLst/>
              <a:rect r="r" b="b" t="t" l="l"/>
              <a:pathLst>
                <a:path h="534670" w="859790">
                  <a:moveTo>
                    <a:pt x="16510" y="461010"/>
                  </a:moveTo>
                  <a:cubicBezTo>
                    <a:pt x="0" y="193040"/>
                    <a:pt x="1270" y="146050"/>
                    <a:pt x="19050" y="116840"/>
                  </a:cubicBezTo>
                  <a:cubicBezTo>
                    <a:pt x="31750" y="93980"/>
                    <a:pt x="49530" y="82550"/>
                    <a:pt x="78740" y="68580"/>
                  </a:cubicBezTo>
                  <a:cubicBezTo>
                    <a:pt x="132080" y="43180"/>
                    <a:pt x="238760" y="22860"/>
                    <a:pt x="337820" y="12700"/>
                  </a:cubicBezTo>
                  <a:cubicBezTo>
                    <a:pt x="466090" y="0"/>
                    <a:pt x="711200" y="0"/>
                    <a:pt x="784860" y="20320"/>
                  </a:cubicBezTo>
                  <a:cubicBezTo>
                    <a:pt x="811530" y="27940"/>
                    <a:pt x="822960" y="35560"/>
                    <a:pt x="834390" y="48260"/>
                  </a:cubicBezTo>
                  <a:cubicBezTo>
                    <a:pt x="847090" y="62230"/>
                    <a:pt x="857250" y="82550"/>
                    <a:pt x="857250" y="101600"/>
                  </a:cubicBezTo>
                  <a:cubicBezTo>
                    <a:pt x="857250" y="125730"/>
                    <a:pt x="840740" y="162560"/>
                    <a:pt x="822960" y="179070"/>
                  </a:cubicBezTo>
                  <a:cubicBezTo>
                    <a:pt x="808990" y="191770"/>
                    <a:pt x="787400" y="198120"/>
                    <a:pt x="769620" y="198120"/>
                  </a:cubicBezTo>
                  <a:cubicBezTo>
                    <a:pt x="750570" y="199390"/>
                    <a:pt x="728980" y="194310"/>
                    <a:pt x="713740" y="181610"/>
                  </a:cubicBezTo>
                  <a:cubicBezTo>
                    <a:pt x="695960" y="166370"/>
                    <a:pt x="678180" y="129540"/>
                    <a:pt x="676910" y="105410"/>
                  </a:cubicBezTo>
                  <a:cubicBezTo>
                    <a:pt x="675640" y="86360"/>
                    <a:pt x="685800" y="66040"/>
                    <a:pt x="697230" y="52070"/>
                  </a:cubicBezTo>
                  <a:cubicBezTo>
                    <a:pt x="708660" y="38100"/>
                    <a:pt x="726440" y="24130"/>
                    <a:pt x="745490" y="20320"/>
                  </a:cubicBezTo>
                  <a:cubicBezTo>
                    <a:pt x="769620" y="17780"/>
                    <a:pt x="808990" y="27940"/>
                    <a:pt x="828040" y="41910"/>
                  </a:cubicBezTo>
                  <a:cubicBezTo>
                    <a:pt x="843280" y="53340"/>
                    <a:pt x="852170" y="73660"/>
                    <a:pt x="855980" y="91440"/>
                  </a:cubicBezTo>
                  <a:cubicBezTo>
                    <a:pt x="859790" y="110490"/>
                    <a:pt x="855980" y="133350"/>
                    <a:pt x="848360" y="148590"/>
                  </a:cubicBezTo>
                  <a:cubicBezTo>
                    <a:pt x="839470" y="165100"/>
                    <a:pt x="830580" y="180340"/>
                    <a:pt x="806450" y="189230"/>
                  </a:cubicBezTo>
                  <a:cubicBezTo>
                    <a:pt x="742950" y="215900"/>
                    <a:pt x="516890" y="175260"/>
                    <a:pt x="396240" y="184150"/>
                  </a:cubicBezTo>
                  <a:cubicBezTo>
                    <a:pt x="302260" y="191770"/>
                    <a:pt x="167640" y="187960"/>
                    <a:pt x="143510" y="224790"/>
                  </a:cubicBezTo>
                  <a:cubicBezTo>
                    <a:pt x="128270" y="246380"/>
                    <a:pt x="161290" y="279400"/>
                    <a:pt x="165100" y="314960"/>
                  </a:cubicBezTo>
                  <a:cubicBezTo>
                    <a:pt x="170180" y="363220"/>
                    <a:pt x="175260" y="455930"/>
                    <a:pt x="163830" y="487680"/>
                  </a:cubicBezTo>
                  <a:cubicBezTo>
                    <a:pt x="158750" y="502920"/>
                    <a:pt x="152400" y="509270"/>
                    <a:pt x="140970" y="516890"/>
                  </a:cubicBezTo>
                  <a:cubicBezTo>
                    <a:pt x="128270" y="525780"/>
                    <a:pt x="105410" y="534670"/>
                    <a:pt x="88900" y="533400"/>
                  </a:cubicBezTo>
                  <a:cubicBezTo>
                    <a:pt x="71120" y="532130"/>
                    <a:pt x="50800" y="523240"/>
                    <a:pt x="38100" y="510540"/>
                  </a:cubicBezTo>
                  <a:cubicBezTo>
                    <a:pt x="26670" y="499110"/>
                    <a:pt x="16510" y="461010"/>
                    <a:pt x="16510" y="461010"/>
                  </a:cubicBezTo>
                </a:path>
              </a:pathLst>
            </a:custGeom>
            <a:solidFill>
              <a:srgbClr val="F6F6F4"/>
            </a:solidFill>
            <a:ln cap="sq">
              <a:noFill/>
              <a:prstDash val="solid"/>
              <a:miter/>
            </a:ln>
          </p:spPr>
        </p:sp>
      </p:grpSp>
      <p:grpSp>
        <p:nvGrpSpPr>
          <p:cNvPr name="Group 12" id="12"/>
          <p:cNvGrpSpPr/>
          <p:nvPr/>
        </p:nvGrpSpPr>
        <p:grpSpPr>
          <a:xfrm rot="0">
            <a:off x="15642907" y="4845368"/>
            <a:ext cx="1343977" cy="1201102"/>
            <a:chOff x="0" y="0"/>
            <a:chExt cx="1791970" cy="1601470"/>
          </a:xfrm>
        </p:grpSpPr>
        <p:sp>
          <p:nvSpPr>
            <p:cNvPr name="Freeform 13" id="13"/>
            <p:cNvSpPr/>
            <p:nvPr/>
          </p:nvSpPr>
          <p:spPr>
            <a:xfrm flipH="false" flipV="false" rot="0">
              <a:off x="49530" y="41910"/>
              <a:ext cx="1697990" cy="1510030"/>
            </a:xfrm>
            <a:custGeom>
              <a:avLst/>
              <a:gdLst/>
              <a:ahLst/>
              <a:cxnLst/>
              <a:rect r="r" b="b" t="t" l="l"/>
              <a:pathLst>
                <a:path h="1510030" w="1697990">
                  <a:moveTo>
                    <a:pt x="74930" y="38100"/>
                  </a:moveTo>
                  <a:cubicBezTo>
                    <a:pt x="494030" y="33020"/>
                    <a:pt x="601980" y="66040"/>
                    <a:pt x="740410" y="67310"/>
                  </a:cubicBezTo>
                  <a:cubicBezTo>
                    <a:pt x="924560" y="68580"/>
                    <a:pt x="1236980" y="0"/>
                    <a:pt x="1388110" y="8890"/>
                  </a:cubicBezTo>
                  <a:cubicBezTo>
                    <a:pt x="1470660" y="13970"/>
                    <a:pt x="1534160" y="27940"/>
                    <a:pt x="1578610" y="49530"/>
                  </a:cubicBezTo>
                  <a:cubicBezTo>
                    <a:pt x="1606550" y="62230"/>
                    <a:pt x="1620520" y="77470"/>
                    <a:pt x="1638300" y="97790"/>
                  </a:cubicBezTo>
                  <a:cubicBezTo>
                    <a:pt x="1657350" y="119380"/>
                    <a:pt x="1675130" y="148590"/>
                    <a:pt x="1684020" y="179070"/>
                  </a:cubicBezTo>
                  <a:cubicBezTo>
                    <a:pt x="1692910" y="209550"/>
                    <a:pt x="1697990" y="247650"/>
                    <a:pt x="1691640" y="279400"/>
                  </a:cubicBezTo>
                  <a:cubicBezTo>
                    <a:pt x="1684020" y="313690"/>
                    <a:pt x="1645920" y="345440"/>
                    <a:pt x="1637030" y="377190"/>
                  </a:cubicBezTo>
                  <a:cubicBezTo>
                    <a:pt x="1628140" y="403860"/>
                    <a:pt x="1638300" y="430530"/>
                    <a:pt x="1631950" y="457200"/>
                  </a:cubicBezTo>
                  <a:cubicBezTo>
                    <a:pt x="1625600" y="483870"/>
                    <a:pt x="1606550" y="496570"/>
                    <a:pt x="1598930" y="537210"/>
                  </a:cubicBezTo>
                  <a:cubicBezTo>
                    <a:pt x="1579880" y="652780"/>
                    <a:pt x="1631950" y="1051560"/>
                    <a:pt x="1635760" y="1211580"/>
                  </a:cubicBezTo>
                  <a:cubicBezTo>
                    <a:pt x="1637030" y="1299210"/>
                    <a:pt x="1642110" y="1369060"/>
                    <a:pt x="1633220" y="1417320"/>
                  </a:cubicBezTo>
                  <a:cubicBezTo>
                    <a:pt x="1626870" y="1443990"/>
                    <a:pt x="1623060" y="1463040"/>
                    <a:pt x="1609090" y="1477010"/>
                  </a:cubicBezTo>
                  <a:cubicBezTo>
                    <a:pt x="1596390" y="1492250"/>
                    <a:pt x="1572260" y="1504950"/>
                    <a:pt x="1551940" y="1507490"/>
                  </a:cubicBezTo>
                  <a:cubicBezTo>
                    <a:pt x="1531620" y="1510030"/>
                    <a:pt x="1504950" y="1502410"/>
                    <a:pt x="1489710" y="1492250"/>
                  </a:cubicBezTo>
                  <a:cubicBezTo>
                    <a:pt x="1475740" y="1484630"/>
                    <a:pt x="1468120" y="1477010"/>
                    <a:pt x="1460500" y="1459230"/>
                  </a:cubicBezTo>
                  <a:cubicBezTo>
                    <a:pt x="1440180" y="1418590"/>
                    <a:pt x="1424940" y="1311910"/>
                    <a:pt x="1419860" y="1225550"/>
                  </a:cubicBezTo>
                  <a:cubicBezTo>
                    <a:pt x="1413510" y="1121410"/>
                    <a:pt x="1435100" y="1009650"/>
                    <a:pt x="1437640" y="877570"/>
                  </a:cubicBezTo>
                  <a:cubicBezTo>
                    <a:pt x="1440180" y="702310"/>
                    <a:pt x="1421130" y="353060"/>
                    <a:pt x="1431290" y="269240"/>
                  </a:cubicBezTo>
                  <a:cubicBezTo>
                    <a:pt x="1433830" y="246380"/>
                    <a:pt x="1433830" y="240030"/>
                    <a:pt x="1441450" y="227330"/>
                  </a:cubicBezTo>
                  <a:cubicBezTo>
                    <a:pt x="1450340" y="210820"/>
                    <a:pt x="1473200" y="191770"/>
                    <a:pt x="1489710" y="184150"/>
                  </a:cubicBezTo>
                  <a:cubicBezTo>
                    <a:pt x="1503680" y="177800"/>
                    <a:pt x="1518920" y="176530"/>
                    <a:pt x="1532890" y="179070"/>
                  </a:cubicBezTo>
                  <a:cubicBezTo>
                    <a:pt x="1546860" y="180340"/>
                    <a:pt x="1562100" y="184150"/>
                    <a:pt x="1573530" y="194310"/>
                  </a:cubicBezTo>
                  <a:cubicBezTo>
                    <a:pt x="1588770" y="205740"/>
                    <a:pt x="1605280" y="228600"/>
                    <a:pt x="1610360" y="247650"/>
                  </a:cubicBezTo>
                  <a:cubicBezTo>
                    <a:pt x="1615440" y="264160"/>
                    <a:pt x="1615440" y="281940"/>
                    <a:pt x="1609090" y="298450"/>
                  </a:cubicBezTo>
                  <a:cubicBezTo>
                    <a:pt x="1598930" y="318770"/>
                    <a:pt x="1570990" y="350520"/>
                    <a:pt x="1546860" y="356870"/>
                  </a:cubicBezTo>
                  <a:cubicBezTo>
                    <a:pt x="1522730" y="364490"/>
                    <a:pt x="1482090" y="355600"/>
                    <a:pt x="1463040" y="339090"/>
                  </a:cubicBezTo>
                  <a:cubicBezTo>
                    <a:pt x="1443990" y="322580"/>
                    <a:pt x="1428750" y="284480"/>
                    <a:pt x="1431290" y="259080"/>
                  </a:cubicBezTo>
                  <a:cubicBezTo>
                    <a:pt x="1433830" y="233680"/>
                    <a:pt x="1459230" y="200660"/>
                    <a:pt x="1479550" y="187960"/>
                  </a:cubicBezTo>
                  <a:cubicBezTo>
                    <a:pt x="1496060" y="177800"/>
                    <a:pt x="1518920" y="176530"/>
                    <a:pt x="1536700" y="179070"/>
                  </a:cubicBezTo>
                  <a:cubicBezTo>
                    <a:pt x="1554480" y="181610"/>
                    <a:pt x="1576070" y="190500"/>
                    <a:pt x="1588770" y="207010"/>
                  </a:cubicBezTo>
                  <a:cubicBezTo>
                    <a:pt x="1602740" y="224790"/>
                    <a:pt x="1616710" y="264160"/>
                    <a:pt x="1611630" y="288290"/>
                  </a:cubicBezTo>
                  <a:cubicBezTo>
                    <a:pt x="1605280" y="313690"/>
                    <a:pt x="1578610" y="344170"/>
                    <a:pt x="1555750" y="354330"/>
                  </a:cubicBezTo>
                  <a:cubicBezTo>
                    <a:pt x="1532890" y="363220"/>
                    <a:pt x="1490980" y="359410"/>
                    <a:pt x="1470660" y="344170"/>
                  </a:cubicBezTo>
                  <a:cubicBezTo>
                    <a:pt x="1450340" y="330200"/>
                    <a:pt x="1433830" y="290830"/>
                    <a:pt x="1431290" y="269240"/>
                  </a:cubicBezTo>
                  <a:cubicBezTo>
                    <a:pt x="1428750" y="254000"/>
                    <a:pt x="1435100" y="238760"/>
                    <a:pt x="1441450" y="227330"/>
                  </a:cubicBezTo>
                  <a:cubicBezTo>
                    <a:pt x="1447800" y="214630"/>
                    <a:pt x="1456690" y="201930"/>
                    <a:pt x="1470660" y="194310"/>
                  </a:cubicBezTo>
                  <a:cubicBezTo>
                    <a:pt x="1485900" y="184150"/>
                    <a:pt x="1512570" y="176530"/>
                    <a:pt x="1532890" y="179070"/>
                  </a:cubicBezTo>
                  <a:cubicBezTo>
                    <a:pt x="1553210" y="180340"/>
                    <a:pt x="1577340" y="193040"/>
                    <a:pt x="1590040" y="208280"/>
                  </a:cubicBezTo>
                  <a:cubicBezTo>
                    <a:pt x="1604010" y="223520"/>
                    <a:pt x="1607820" y="237490"/>
                    <a:pt x="1612900" y="269240"/>
                  </a:cubicBezTo>
                  <a:cubicBezTo>
                    <a:pt x="1630680" y="364490"/>
                    <a:pt x="1620520" y="694690"/>
                    <a:pt x="1616710" y="866140"/>
                  </a:cubicBezTo>
                  <a:cubicBezTo>
                    <a:pt x="1612900" y="995680"/>
                    <a:pt x="1593850" y="1107440"/>
                    <a:pt x="1598930" y="1206500"/>
                  </a:cubicBezTo>
                  <a:cubicBezTo>
                    <a:pt x="1602740" y="1285240"/>
                    <a:pt x="1634490" y="1374140"/>
                    <a:pt x="1633220" y="1417320"/>
                  </a:cubicBezTo>
                  <a:cubicBezTo>
                    <a:pt x="1631950" y="1436370"/>
                    <a:pt x="1628140" y="1446530"/>
                    <a:pt x="1621790" y="1459230"/>
                  </a:cubicBezTo>
                  <a:cubicBezTo>
                    <a:pt x="1615440" y="1471930"/>
                    <a:pt x="1606550" y="1484630"/>
                    <a:pt x="1592580" y="1492250"/>
                  </a:cubicBezTo>
                  <a:cubicBezTo>
                    <a:pt x="1577340" y="1502410"/>
                    <a:pt x="1550670" y="1510030"/>
                    <a:pt x="1530350" y="1507490"/>
                  </a:cubicBezTo>
                  <a:cubicBezTo>
                    <a:pt x="1510030" y="1504950"/>
                    <a:pt x="1485900" y="1490980"/>
                    <a:pt x="1473200" y="1477010"/>
                  </a:cubicBezTo>
                  <a:cubicBezTo>
                    <a:pt x="1461770" y="1466850"/>
                    <a:pt x="1456690" y="1457960"/>
                    <a:pt x="1452880" y="1438910"/>
                  </a:cubicBezTo>
                  <a:cubicBezTo>
                    <a:pt x="1442720" y="1397000"/>
                    <a:pt x="1456690" y="1314450"/>
                    <a:pt x="1454150" y="1224280"/>
                  </a:cubicBezTo>
                  <a:cubicBezTo>
                    <a:pt x="1450340" y="1075690"/>
                    <a:pt x="1423670" y="737870"/>
                    <a:pt x="1421130" y="628650"/>
                  </a:cubicBezTo>
                  <a:cubicBezTo>
                    <a:pt x="1419860" y="586740"/>
                    <a:pt x="1417320" y="577850"/>
                    <a:pt x="1422400" y="542290"/>
                  </a:cubicBezTo>
                  <a:cubicBezTo>
                    <a:pt x="1428750" y="481330"/>
                    <a:pt x="1455420" y="347980"/>
                    <a:pt x="1482090" y="294640"/>
                  </a:cubicBezTo>
                  <a:cubicBezTo>
                    <a:pt x="1497330" y="264160"/>
                    <a:pt x="1539240" y="250190"/>
                    <a:pt x="1534160" y="233680"/>
                  </a:cubicBezTo>
                  <a:cubicBezTo>
                    <a:pt x="1526540" y="209550"/>
                    <a:pt x="1445260" y="194310"/>
                    <a:pt x="1371600" y="185420"/>
                  </a:cubicBezTo>
                  <a:cubicBezTo>
                    <a:pt x="1223010" y="168910"/>
                    <a:pt x="862330" y="238760"/>
                    <a:pt x="679450" y="231140"/>
                  </a:cubicBezTo>
                  <a:cubicBezTo>
                    <a:pt x="558800" y="226060"/>
                    <a:pt x="480060" y="191770"/>
                    <a:pt x="378460" y="185420"/>
                  </a:cubicBezTo>
                  <a:cubicBezTo>
                    <a:pt x="275590" y="179070"/>
                    <a:pt x="123190" y="208280"/>
                    <a:pt x="64770" y="193040"/>
                  </a:cubicBezTo>
                  <a:cubicBezTo>
                    <a:pt x="40640" y="186690"/>
                    <a:pt x="29210" y="177800"/>
                    <a:pt x="17780" y="165100"/>
                  </a:cubicBezTo>
                  <a:cubicBezTo>
                    <a:pt x="7620" y="151130"/>
                    <a:pt x="0" y="128270"/>
                    <a:pt x="1270" y="111760"/>
                  </a:cubicBezTo>
                  <a:cubicBezTo>
                    <a:pt x="2540" y="93980"/>
                    <a:pt x="12700" y="73660"/>
                    <a:pt x="24130" y="60960"/>
                  </a:cubicBezTo>
                  <a:cubicBezTo>
                    <a:pt x="36830" y="49530"/>
                    <a:pt x="74930" y="38100"/>
                    <a:pt x="74930" y="38100"/>
                  </a:cubicBezTo>
                </a:path>
              </a:pathLst>
            </a:custGeom>
            <a:solidFill>
              <a:srgbClr val="F6F6F4"/>
            </a:solidFill>
            <a:ln cap="sq">
              <a:noFill/>
              <a:prstDash val="solid"/>
              <a:miter/>
            </a:ln>
          </p:spPr>
        </p:sp>
      </p:grpSp>
      <p:grpSp>
        <p:nvGrpSpPr>
          <p:cNvPr name="Group 14" id="14"/>
          <p:cNvGrpSpPr/>
          <p:nvPr/>
        </p:nvGrpSpPr>
        <p:grpSpPr>
          <a:xfrm rot="0">
            <a:off x="16407765" y="5895975"/>
            <a:ext cx="188595" cy="184785"/>
            <a:chOff x="0" y="0"/>
            <a:chExt cx="251460" cy="246380"/>
          </a:xfrm>
        </p:grpSpPr>
        <p:sp>
          <p:nvSpPr>
            <p:cNvPr name="Freeform 15" id="15"/>
            <p:cNvSpPr/>
            <p:nvPr/>
          </p:nvSpPr>
          <p:spPr>
            <a:xfrm flipH="false" flipV="false" rot="0">
              <a:off x="49530" y="49530"/>
              <a:ext cx="149860" cy="151130"/>
            </a:xfrm>
            <a:custGeom>
              <a:avLst/>
              <a:gdLst/>
              <a:ahLst/>
              <a:cxnLst/>
              <a:rect r="r" b="b" t="t" l="l"/>
              <a:pathLst>
                <a:path h="151130" w="149860">
                  <a:moveTo>
                    <a:pt x="149860" y="53340"/>
                  </a:moveTo>
                  <a:cubicBezTo>
                    <a:pt x="130810" y="134620"/>
                    <a:pt x="120650" y="142240"/>
                    <a:pt x="107950" y="146050"/>
                  </a:cubicBezTo>
                  <a:cubicBezTo>
                    <a:pt x="90170" y="151130"/>
                    <a:pt x="54610" y="148590"/>
                    <a:pt x="38100" y="140970"/>
                  </a:cubicBezTo>
                  <a:cubicBezTo>
                    <a:pt x="25400" y="135890"/>
                    <a:pt x="17780" y="125730"/>
                    <a:pt x="11430" y="115570"/>
                  </a:cubicBezTo>
                  <a:cubicBezTo>
                    <a:pt x="6350" y="105410"/>
                    <a:pt x="0" y="93980"/>
                    <a:pt x="1270" y="81280"/>
                  </a:cubicBezTo>
                  <a:cubicBezTo>
                    <a:pt x="2540" y="62230"/>
                    <a:pt x="16510" y="29210"/>
                    <a:pt x="30480" y="16510"/>
                  </a:cubicBezTo>
                  <a:cubicBezTo>
                    <a:pt x="39370" y="6350"/>
                    <a:pt x="49530" y="2540"/>
                    <a:pt x="63500" y="1270"/>
                  </a:cubicBezTo>
                  <a:cubicBezTo>
                    <a:pt x="81280" y="0"/>
                    <a:pt x="130810" y="22860"/>
                    <a:pt x="130810" y="22860"/>
                  </a:cubicBezTo>
                </a:path>
              </a:pathLst>
            </a:custGeom>
            <a:solidFill>
              <a:srgbClr val="F6F6F4"/>
            </a:solidFill>
            <a:ln cap="sq">
              <a:noFill/>
              <a:prstDash val="solid"/>
              <a:miter/>
            </a:ln>
          </p:spPr>
        </p:sp>
      </p:grpSp>
      <p:grpSp>
        <p:nvGrpSpPr>
          <p:cNvPr name="Group 16" id="16"/>
          <p:cNvGrpSpPr/>
          <p:nvPr/>
        </p:nvGrpSpPr>
        <p:grpSpPr>
          <a:xfrm rot="0">
            <a:off x="16437293" y="5834062"/>
            <a:ext cx="498157" cy="340042"/>
            <a:chOff x="0" y="0"/>
            <a:chExt cx="664210" cy="453390"/>
          </a:xfrm>
        </p:grpSpPr>
        <p:sp>
          <p:nvSpPr>
            <p:cNvPr name="Freeform 17" id="17"/>
            <p:cNvSpPr/>
            <p:nvPr/>
          </p:nvSpPr>
          <p:spPr>
            <a:xfrm flipH="false" flipV="false" rot="0">
              <a:off x="49530" y="54610"/>
              <a:ext cx="566420" cy="353060"/>
            </a:xfrm>
            <a:custGeom>
              <a:avLst/>
              <a:gdLst/>
              <a:ahLst/>
              <a:cxnLst/>
              <a:rect r="r" b="b" t="t" l="l"/>
              <a:pathLst>
                <a:path h="353060" w="566420">
                  <a:moveTo>
                    <a:pt x="35560" y="45720"/>
                  </a:moveTo>
                  <a:cubicBezTo>
                    <a:pt x="173990" y="0"/>
                    <a:pt x="215900" y="31750"/>
                    <a:pt x="226060" y="58420"/>
                  </a:cubicBezTo>
                  <a:cubicBezTo>
                    <a:pt x="234950" y="83820"/>
                    <a:pt x="226060" y="133350"/>
                    <a:pt x="207010" y="147320"/>
                  </a:cubicBezTo>
                  <a:cubicBezTo>
                    <a:pt x="185420" y="162560"/>
                    <a:pt x="114300" y="157480"/>
                    <a:pt x="96520" y="139700"/>
                  </a:cubicBezTo>
                  <a:cubicBezTo>
                    <a:pt x="82550" y="124460"/>
                    <a:pt x="77470" y="81280"/>
                    <a:pt x="93980" y="60960"/>
                  </a:cubicBezTo>
                  <a:cubicBezTo>
                    <a:pt x="128270" y="21590"/>
                    <a:pt x="349250" y="25400"/>
                    <a:pt x="422910" y="31750"/>
                  </a:cubicBezTo>
                  <a:cubicBezTo>
                    <a:pt x="462280" y="35560"/>
                    <a:pt x="486410" y="40640"/>
                    <a:pt x="510540" y="57150"/>
                  </a:cubicBezTo>
                  <a:cubicBezTo>
                    <a:pt x="533400" y="73660"/>
                    <a:pt x="560070" y="105410"/>
                    <a:pt x="563880" y="130810"/>
                  </a:cubicBezTo>
                  <a:cubicBezTo>
                    <a:pt x="566420" y="154940"/>
                    <a:pt x="556260" y="182880"/>
                    <a:pt x="534670" y="208280"/>
                  </a:cubicBezTo>
                  <a:cubicBezTo>
                    <a:pt x="497840" y="251460"/>
                    <a:pt x="383540" y="314960"/>
                    <a:pt x="321310" y="335280"/>
                  </a:cubicBezTo>
                  <a:cubicBezTo>
                    <a:pt x="279400" y="349250"/>
                    <a:pt x="237490" y="353060"/>
                    <a:pt x="207010" y="346710"/>
                  </a:cubicBezTo>
                  <a:cubicBezTo>
                    <a:pt x="184150" y="342900"/>
                    <a:pt x="163830" y="328930"/>
                    <a:pt x="151130" y="316230"/>
                  </a:cubicBezTo>
                  <a:cubicBezTo>
                    <a:pt x="140970" y="304800"/>
                    <a:pt x="134620" y="292100"/>
                    <a:pt x="132080" y="278130"/>
                  </a:cubicBezTo>
                  <a:cubicBezTo>
                    <a:pt x="129540" y="259080"/>
                    <a:pt x="133350" y="231140"/>
                    <a:pt x="140970" y="214630"/>
                  </a:cubicBezTo>
                  <a:cubicBezTo>
                    <a:pt x="148590" y="200660"/>
                    <a:pt x="158750" y="190500"/>
                    <a:pt x="171450" y="182880"/>
                  </a:cubicBezTo>
                  <a:cubicBezTo>
                    <a:pt x="182880" y="175260"/>
                    <a:pt x="210820" y="166370"/>
                    <a:pt x="212090" y="168910"/>
                  </a:cubicBezTo>
                  <a:cubicBezTo>
                    <a:pt x="212090" y="170180"/>
                    <a:pt x="143510" y="213360"/>
                    <a:pt x="142240" y="212090"/>
                  </a:cubicBezTo>
                  <a:cubicBezTo>
                    <a:pt x="142240" y="210820"/>
                    <a:pt x="167640" y="180340"/>
                    <a:pt x="186690" y="173990"/>
                  </a:cubicBezTo>
                  <a:cubicBezTo>
                    <a:pt x="208280" y="167640"/>
                    <a:pt x="248920" y="168910"/>
                    <a:pt x="270510" y="182880"/>
                  </a:cubicBezTo>
                  <a:cubicBezTo>
                    <a:pt x="290830" y="196850"/>
                    <a:pt x="309880" y="232410"/>
                    <a:pt x="309880" y="257810"/>
                  </a:cubicBezTo>
                  <a:cubicBezTo>
                    <a:pt x="311150" y="281940"/>
                    <a:pt x="292100" y="317500"/>
                    <a:pt x="271780" y="331470"/>
                  </a:cubicBezTo>
                  <a:cubicBezTo>
                    <a:pt x="251460" y="346710"/>
                    <a:pt x="210820" y="350520"/>
                    <a:pt x="187960" y="341630"/>
                  </a:cubicBezTo>
                  <a:cubicBezTo>
                    <a:pt x="165100" y="332740"/>
                    <a:pt x="138430" y="302260"/>
                    <a:pt x="132080" y="278130"/>
                  </a:cubicBezTo>
                  <a:cubicBezTo>
                    <a:pt x="127000" y="254000"/>
                    <a:pt x="137160" y="214630"/>
                    <a:pt x="154940" y="196850"/>
                  </a:cubicBezTo>
                  <a:cubicBezTo>
                    <a:pt x="171450" y="177800"/>
                    <a:pt x="210820" y="167640"/>
                    <a:pt x="233680" y="168910"/>
                  </a:cubicBezTo>
                  <a:cubicBezTo>
                    <a:pt x="254000" y="170180"/>
                    <a:pt x="273050" y="182880"/>
                    <a:pt x="285750" y="195580"/>
                  </a:cubicBezTo>
                  <a:cubicBezTo>
                    <a:pt x="297180" y="208280"/>
                    <a:pt x="307340" y="232410"/>
                    <a:pt x="309880" y="247650"/>
                  </a:cubicBezTo>
                  <a:cubicBezTo>
                    <a:pt x="312420" y="257810"/>
                    <a:pt x="313690" y="265430"/>
                    <a:pt x="308610" y="276860"/>
                  </a:cubicBezTo>
                  <a:cubicBezTo>
                    <a:pt x="298450" y="297180"/>
                    <a:pt x="252730" y="340360"/>
                    <a:pt x="228600" y="347980"/>
                  </a:cubicBezTo>
                  <a:cubicBezTo>
                    <a:pt x="213360" y="351790"/>
                    <a:pt x="199390" y="346710"/>
                    <a:pt x="186690" y="341630"/>
                  </a:cubicBezTo>
                  <a:cubicBezTo>
                    <a:pt x="173990" y="336550"/>
                    <a:pt x="160020" y="326390"/>
                    <a:pt x="151130" y="316230"/>
                  </a:cubicBezTo>
                  <a:cubicBezTo>
                    <a:pt x="142240" y="306070"/>
                    <a:pt x="135890" y="290830"/>
                    <a:pt x="132080" y="278130"/>
                  </a:cubicBezTo>
                  <a:cubicBezTo>
                    <a:pt x="129540" y="264160"/>
                    <a:pt x="129540" y="247650"/>
                    <a:pt x="133350" y="234950"/>
                  </a:cubicBezTo>
                  <a:cubicBezTo>
                    <a:pt x="137160" y="220980"/>
                    <a:pt x="144780" y="207010"/>
                    <a:pt x="153670" y="196850"/>
                  </a:cubicBezTo>
                  <a:cubicBezTo>
                    <a:pt x="163830" y="186690"/>
                    <a:pt x="172720" y="181610"/>
                    <a:pt x="190500" y="172720"/>
                  </a:cubicBezTo>
                  <a:cubicBezTo>
                    <a:pt x="229870" y="154940"/>
                    <a:pt x="361950" y="93980"/>
                    <a:pt x="392430" y="114300"/>
                  </a:cubicBezTo>
                  <a:cubicBezTo>
                    <a:pt x="412750" y="128270"/>
                    <a:pt x="422910" y="187960"/>
                    <a:pt x="406400" y="207010"/>
                  </a:cubicBezTo>
                  <a:cubicBezTo>
                    <a:pt x="378460" y="241300"/>
                    <a:pt x="161290" y="240030"/>
                    <a:pt x="152400" y="219710"/>
                  </a:cubicBezTo>
                  <a:cubicBezTo>
                    <a:pt x="147320" y="208280"/>
                    <a:pt x="199390" y="157480"/>
                    <a:pt x="205740" y="161290"/>
                  </a:cubicBezTo>
                  <a:cubicBezTo>
                    <a:pt x="213360" y="163830"/>
                    <a:pt x="207010" y="219710"/>
                    <a:pt x="194310" y="240030"/>
                  </a:cubicBezTo>
                  <a:cubicBezTo>
                    <a:pt x="180340" y="261620"/>
                    <a:pt x="151130" y="283210"/>
                    <a:pt x="127000" y="285750"/>
                  </a:cubicBezTo>
                  <a:cubicBezTo>
                    <a:pt x="99060" y="289560"/>
                    <a:pt x="49530" y="271780"/>
                    <a:pt x="34290" y="248920"/>
                  </a:cubicBezTo>
                  <a:cubicBezTo>
                    <a:pt x="19050" y="227330"/>
                    <a:pt x="26670" y="180340"/>
                    <a:pt x="33020" y="151130"/>
                  </a:cubicBezTo>
                  <a:cubicBezTo>
                    <a:pt x="40640" y="124460"/>
                    <a:pt x="53340" y="85090"/>
                    <a:pt x="71120" y="81280"/>
                  </a:cubicBezTo>
                  <a:cubicBezTo>
                    <a:pt x="91440" y="78740"/>
                    <a:pt x="153670" y="137160"/>
                    <a:pt x="151130" y="156210"/>
                  </a:cubicBezTo>
                  <a:cubicBezTo>
                    <a:pt x="148590" y="170180"/>
                    <a:pt x="107950" y="186690"/>
                    <a:pt x="86360" y="187960"/>
                  </a:cubicBezTo>
                  <a:cubicBezTo>
                    <a:pt x="63500" y="187960"/>
                    <a:pt x="33020" y="175260"/>
                    <a:pt x="19050" y="160020"/>
                  </a:cubicBezTo>
                  <a:cubicBezTo>
                    <a:pt x="7620" y="147320"/>
                    <a:pt x="0" y="127000"/>
                    <a:pt x="1270" y="109220"/>
                  </a:cubicBezTo>
                  <a:cubicBezTo>
                    <a:pt x="2540" y="88900"/>
                    <a:pt x="35560" y="45720"/>
                    <a:pt x="35560" y="45720"/>
                  </a:cubicBezTo>
                </a:path>
              </a:pathLst>
            </a:custGeom>
            <a:solidFill>
              <a:srgbClr val="F6F6F4"/>
            </a:solidFill>
            <a:ln cap="sq">
              <a:noFill/>
              <a:prstDash val="solid"/>
              <a:miter/>
            </a:ln>
          </p:spPr>
        </p:sp>
      </p:grpSp>
      <p:grpSp>
        <p:nvGrpSpPr>
          <p:cNvPr name="Group 18" id="18"/>
          <p:cNvGrpSpPr/>
          <p:nvPr/>
        </p:nvGrpSpPr>
        <p:grpSpPr>
          <a:xfrm rot="0">
            <a:off x="16509682" y="5824538"/>
            <a:ext cx="188595" cy="184785"/>
            <a:chOff x="0" y="0"/>
            <a:chExt cx="251460" cy="246380"/>
          </a:xfrm>
        </p:grpSpPr>
        <p:sp>
          <p:nvSpPr>
            <p:cNvPr name="Freeform 19" id="19"/>
            <p:cNvSpPr/>
            <p:nvPr/>
          </p:nvSpPr>
          <p:spPr>
            <a:xfrm flipH="false" flipV="false" rot="0">
              <a:off x="49530" y="49530"/>
              <a:ext cx="149860" cy="151130"/>
            </a:xfrm>
            <a:custGeom>
              <a:avLst/>
              <a:gdLst/>
              <a:ahLst/>
              <a:cxnLst/>
              <a:rect r="r" b="b" t="t" l="l"/>
              <a:pathLst>
                <a:path h="151130" w="149860">
                  <a:moveTo>
                    <a:pt x="149860" y="53340"/>
                  </a:moveTo>
                  <a:cubicBezTo>
                    <a:pt x="129540" y="134620"/>
                    <a:pt x="120650" y="142240"/>
                    <a:pt x="107950" y="146050"/>
                  </a:cubicBezTo>
                  <a:cubicBezTo>
                    <a:pt x="90170" y="151130"/>
                    <a:pt x="54610" y="148590"/>
                    <a:pt x="38100" y="140970"/>
                  </a:cubicBezTo>
                  <a:cubicBezTo>
                    <a:pt x="25400" y="135890"/>
                    <a:pt x="17780" y="125730"/>
                    <a:pt x="11430" y="115570"/>
                  </a:cubicBezTo>
                  <a:cubicBezTo>
                    <a:pt x="5080" y="105410"/>
                    <a:pt x="0" y="93980"/>
                    <a:pt x="1270" y="81280"/>
                  </a:cubicBezTo>
                  <a:cubicBezTo>
                    <a:pt x="2540" y="62230"/>
                    <a:pt x="16510" y="29210"/>
                    <a:pt x="30480" y="16510"/>
                  </a:cubicBezTo>
                  <a:cubicBezTo>
                    <a:pt x="39370" y="6350"/>
                    <a:pt x="49530" y="2540"/>
                    <a:pt x="63500" y="1270"/>
                  </a:cubicBezTo>
                  <a:cubicBezTo>
                    <a:pt x="81280" y="0"/>
                    <a:pt x="130810" y="22860"/>
                    <a:pt x="130810" y="22860"/>
                  </a:cubicBezTo>
                </a:path>
              </a:pathLst>
            </a:custGeom>
            <a:solidFill>
              <a:srgbClr val="F6F6F4"/>
            </a:solidFill>
            <a:ln cap="sq">
              <a:noFill/>
              <a:prstDash val="solid"/>
              <a:miter/>
            </a:ln>
          </p:spPr>
        </p:sp>
      </p:grpSp>
      <p:grpSp>
        <p:nvGrpSpPr>
          <p:cNvPr name="Group 20" id="20"/>
          <p:cNvGrpSpPr/>
          <p:nvPr/>
        </p:nvGrpSpPr>
        <p:grpSpPr>
          <a:xfrm rot="0">
            <a:off x="16403002" y="5887403"/>
            <a:ext cx="188595" cy="184785"/>
            <a:chOff x="0" y="0"/>
            <a:chExt cx="251460" cy="246380"/>
          </a:xfrm>
        </p:grpSpPr>
        <p:sp>
          <p:nvSpPr>
            <p:cNvPr name="Freeform 21" id="21"/>
            <p:cNvSpPr/>
            <p:nvPr/>
          </p:nvSpPr>
          <p:spPr>
            <a:xfrm flipH="false" flipV="false" rot="0">
              <a:off x="49530" y="50800"/>
              <a:ext cx="149860" cy="149860"/>
            </a:xfrm>
            <a:custGeom>
              <a:avLst/>
              <a:gdLst/>
              <a:ahLst/>
              <a:cxnLst/>
              <a:rect r="r" b="b" t="t" l="l"/>
              <a:pathLst>
                <a:path h="149860" w="149860">
                  <a:moveTo>
                    <a:pt x="149860" y="53340"/>
                  </a:moveTo>
                  <a:cubicBezTo>
                    <a:pt x="130810" y="133350"/>
                    <a:pt x="121920" y="140970"/>
                    <a:pt x="109220" y="144780"/>
                  </a:cubicBezTo>
                  <a:cubicBezTo>
                    <a:pt x="91440" y="149860"/>
                    <a:pt x="54610" y="148590"/>
                    <a:pt x="38100" y="140970"/>
                  </a:cubicBezTo>
                  <a:cubicBezTo>
                    <a:pt x="25400" y="135890"/>
                    <a:pt x="17780" y="124460"/>
                    <a:pt x="12700" y="114300"/>
                  </a:cubicBezTo>
                  <a:cubicBezTo>
                    <a:pt x="6350" y="105410"/>
                    <a:pt x="0" y="92710"/>
                    <a:pt x="1270" y="80010"/>
                  </a:cubicBezTo>
                  <a:cubicBezTo>
                    <a:pt x="2540" y="62230"/>
                    <a:pt x="17780" y="27940"/>
                    <a:pt x="30480" y="15240"/>
                  </a:cubicBezTo>
                  <a:cubicBezTo>
                    <a:pt x="39370" y="6350"/>
                    <a:pt x="50800" y="1270"/>
                    <a:pt x="63500" y="0"/>
                  </a:cubicBezTo>
                  <a:cubicBezTo>
                    <a:pt x="82550" y="0"/>
                    <a:pt x="130810" y="21590"/>
                    <a:pt x="130810" y="21590"/>
                  </a:cubicBezTo>
                </a:path>
              </a:pathLst>
            </a:custGeom>
            <a:solidFill>
              <a:srgbClr val="F6F6F4"/>
            </a:solidFill>
            <a:ln cap="sq">
              <a:noFill/>
              <a:prstDash val="solid"/>
              <a:miter/>
            </a:ln>
          </p:spPr>
        </p:sp>
      </p:grpSp>
      <p:sp>
        <p:nvSpPr>
          <p:cNvPr name="Freeform 22" id="22"/>
          <p:cNvSpPr/>
          <p:nvPr/>
        </p:nvSpPr>
        <p:spPr>
          <a:xfrm flipH="false" flipV="false" rot="0">
            <a:off x="1460278" y="3148051"/>
            <a:ext cx="10052495" cy="3394633"/>
          </a:xfrm>
          <a:custGeom>
            <a:avLst/>
            <a:gdLst/>
            <a:ahLst/>
            <a:cxnLst/>
            <a:rect r="r" b="b" t="t" l="l"/>
            <a:pathLst>
              <a:path h="3394633" w="10052495">
                <a:moveTo>
                  <a:pt x="0" y="0"/>
                </a:moveTo>
                <a:lnTo>
                  <a:pt x="10052495" y="0"/>
                </a:lnTo>
                <a:lnTo>
                  <a:pt x="10052495" y="3394633"/>
                </a:lnTo>
                <a:lnTo>
                  <a:pt x="0" y="3394633"/>
                </a:lnTo>
                <a:lnTo>
                  <a:pt x="0" y="0"/>
                </a:lnTo>
                <a:close/>
              </a:path>
            </a:pathLst>
          </a:custGeom>
          <a:blipFill>
            <a:blip r:embed="rId4"/>
            <a:stretch>
              <a:fillRect l="0" t="0" r="0" b="0"/>
            </a:stretch>
          </a:blipFill>
        </p:spPr>
      </p:sp>
      <p:sp>
        <p:nvSpPr>
          <p:cNvPr name="TextBox 23" id="23"/>
          <p:cNvSpPr txBox="true"/>
          <p:nvPr/>
        </p:nvSpPr>
        <p:spPr>
          <a:xfrm rot="0">
            <a:off x="8205549" y="315548"/>
            <a:ext cx="1876902" cy="554076"/>
          </a:xfrm>
          <a:prstGeom prst="rect">
            <a:avLst/>
          </a:prstGeom>
        </p:spPr>
        <p:txBody>
          <a:bodyPr anchor="t" rtlCol="false" tIns="0" lIns="0" bIns="0" rIns="0">
            <a:spAutoFit/>
          </a:bodyPr>
          <a:lstStyle/>
          <a:p>
            <a:pPr algn="ctr" marL="0" indent="0" lvl="1">
              <a:lnSpc>
                <a:spcPts val="4152"/>
              </a:lnSpc>
              <a:spcBef>
                <a:spcPct val="0"/>
              </a:spcBef>
            </a:pPr>
            <a:r>
              <a:rPr lang="en-US" sz="4152">
                <a:solidFill>
                  <a:srgbClr val="000000"/>
                </a:solidFill>
                <a:latin typeface="DM Sans Bold"/>
              </a:rPr>
              <a:t>Results</a:t>
            </a:r>
          </a:p>
        </p:txBody>
      </p:sp>
      <p:sp>
        <p:nvSpPr>
          <p:cNvPr name="TextBox 24" id="24"/>
          <p:cNvSpPr txBox="true"/>
          <p:nvPr/>
        </p:nvSpPr>
        <p:spPr>
          <a:xfrm rot="0">
            <a:off x="1460278" y="1471628"/>
            <a:ext cx="10756504" cy="969644"/>
          </a:xfrm>
          <a:prstGeom prst="rect">
            <a:avLst/>
          </a:prstGeom>
        </p:spPr>
        <p:txBody>
          <a:bodyPr anchor="t" rtlCol="false" tIns="0" lIns="0" bIns="0" rIns="0">
            <a:spAutoFit/>
          </a:bodyPr>
          <a:lstStyle/>
          <a:p>
            <a:pPr>
              <a:lnSpc>
                <a:spcPts val="7980"/>
              </a:lnSpc>
            </a:pPr>
            <a:r>
              <a:rPr lang="en-US" sz="5700">
                <a:solidFill>
                  <a:srgbClr val="000000"/>
                </a:solidFill>
                <a:latin typeface="DM Sans"/>
              </a:rPr>
              <a:t>The results for the used model : </a:t>
            </a:r>
          </a:p>
        </p:txBody>
      </p:sp>
      <p:sp>
        <p:nvSpPr>
          <p:cNvPr name="TextBox 25" id="25"/>
          <p:cNvSpPr txBox="true"/>
          <p:nvPr/>
        </p:nvSpPr>
        <p:spPr>
          <a:xfrm rot="0">
            <a:off x="1460278" y="7142759"/>
            <a:ext cx="16827722" cy="2988944"/>
          </a:xfrm>
          <a:prstGeom prst="rect">
            <a:avLst/>
          </a:prstGeom>
        </p:spPr>
        <p:txBody>
          <a:bodyPr anchor="t" rtlCol="false" tIns="0" lIns="0" bIns="0" rIns="0">
            <a:spAutoFit/>
          </a:bodyPr>
          <a:lstStyle/>
          <a:p>
            <a:pPr>
              <a:lnSpc>
                <a:spcPts val="7980"/>
              </a:lnSpc>
            </a:pPr>
            <a:r>
              <a:rPr lang="en-US" sz="5700">
                <a:solidFill>
                  <a:srgbClr val="000000"/>
                </a:solidFill>
                <a:latin typeface="DM Sans"/>
              </a:rPr>
              <a:t>The accuracy score by using this neural network model is better than other pre-trained models llike Logistic Regression and Random Forest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584271"/>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DAGCl3Xc0is</dc:identifier>
  <dcterms:modified xsi:type="dcterms:W3CDTF">2011-08-01T06:04:30Z</dcterms:modified>
  <cp:revision>1</cp:revision>
  <dc:title>Copy of Emoji</dc:title>
</cp:coreProperties>
</file>