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72" r:id="rId3"/>
    <p:sldId id="377" r:id="rId4"/>
    <p:sldId id="352" r:id="rId5"/>
    <p:sldId id="444" r:id="rId6"/>
    <p:sldId id="447" r:id="rId7"/>
    <p:sldId id="445" r:id="rId8"/>
    <p:sldId id="446" r:id="rId9"/>
    <p:sldId id="443" r:id="rId10"/>
    <p:sldId id="339" r:id="rId11"/>
    <p:sldId id="348" r:id="rId12"/>
    <p:sldId id="374" r:id="rId13"/>
    <p:sldId id="378" r:id="rId14"/>
    <p:sldId id="442" r:id="rId15"/>
    <p:sldId id="29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72542" autoAdjust="0"/>
  </p:normalViewPr>
  <p:slideViewPr>
    <p:cSldViewPr snapToGrid="0">
      <p:cViewPr varScale="1">
        <p:scale>
          <a:sx n="52" d="100"/>
          <a:sy n="52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7B05-F316-4009-AD6B-FCCF9D975B46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922B-F1FC-4B7B-AD3B-C8E870BE8A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5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Instaladores disponíveis em \\brsbesrv546\Install\RabbitMQ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A922B-F1FC-4B7B-AD3B-C8E870BE8AB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Instaladores disponíveis em \\brsbesrv546\Install\RabbitMQ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A922B-F1FC-4B7B-AD3B-C8E870BE8AB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7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indústria financeira surgiu com JP Morgan Chase, Goldman Sachs, Barclays, Bank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America</a:t>
            </a:r>
            <a:r>
              <a:rPr lang="pt-BR" dirty="0"/>
              <a:t> e hoje é utilizado na indústria de TI em empresas como Cisco, Microsoft, </a:t>
            </a:r>
            <a:r>
              <a:rPr lang="pt-BR" dirty="0" err="1"/>
              <a:t>VMWare</a:t>
            </a:r>
            <a:r>
              <a:rPr lang="pt-BR" dirty="0"/>
              <a:t> e RedHat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A922B-F1FC-4B7B-AD3B-C8E870BE8AB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Problemas para utilizar estas implementações:</a:t>
            </a:r>
          </a:p>
          <a:p>
            <a:r>
              <a:rPr lang="pt-BR" dirty="0"/>
              <a:t>Difícil de construir</a:t>
            </a:r>
          </a:p>
          <a:p>
            <a:r>
              <a:rPr lang="pt-BR" dirty="0"/>
              <a:t>Caros para comprar e manter</a:t>
            </a:r>
          </a:p>
          <a:p>
            <a:r>
              <a:rPr lang="pt-BR" dirty="0"/>
              <a:t>Difícil de integrar nas aplicações</a:t>
            </a:r>
          </a:p>
          <a:p>
            <a:r>
              <a:rPr lang="pt-BR" dirty="0"/>
              <a:t>Os fabricantes tentaram </a:t>
            </a:r>
            <a:r>
              <a:rPr lang="pt-BR" dirty="0" err="1"/>
              <a:t>contruir</a:t>
            </a:r>
            <a:r>
              <a:rPr lang="pt-BR" dirty="0"/>
              <a:t> soluções muito complexas </a:t>
            </a:r>
          </a:p>
          <a:p>
            <a:r>
              <a:rPr lang="pt-BR" dirty="0"/>
              <a:t>Custo alto para implementar EAI, ESB e BPM</a:t>
            </a:r>
          </a:p>
          <a:p>
            <a:r>
              <a:rPr lang="pt-BR" dirty="0"/>
              <a:t>Falta de um padrão entre os fabricantes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A922B-F1FC-4B7B-AD3B-C8E870BE8AB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5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indústria financeira surgiu com JP Morgan Chase, Goldman Sachs, Barclays, Bank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America</a:t>
            </a:r>
            <a:r>
              <a:rPr lang="pt-BR" dirty="0"/>
              <a:t> e hoje é utilizado na indústria de TI em empresas como Cisco, Microsoft, </a:t>
            </a:r>
            <a:r>
              <a:rPr lang="pt-BR" dirty="0" err="1"/>
              <a:t>VMWare</a:t>
            </a:r>
            <a:r>
              <a:rPr lang="pt-BR" dirty="0"/>
              <a:t> e RedHat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A922B-F1FC-4B7B-AD3B-C8E870BE8AB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5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075E6-F663-45F1-9D1C-A43300CE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43BB3-C22F-4871-8BB6-88399D87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DD5A8-8163-4CD5-8B76-008E360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6A0A2-09A5-49F9-84FB-02BC1C39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72470-7579-4E93-A755-FAF16894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1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1CA71-45BA-4DB1-87B9-AB82CDFE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52BE0A-C282-462D-B7D1-CCBCB0E4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4688A-8562-4E0E-8E21-A577E9C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1B5DE-15FF-44D3-ACF7-418EA61B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729DF-AB31-48AB-A12C-0B43172D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14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5CB759-AE9F-4531-820F-F73F5411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2F1059-631B-480C-8EC5-8ADABAA3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285F8-9B49-470F-8708-62FA2A7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3454E-B221-449A-A546-A3594BC1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9FC90-EC52-47EA-BC9D-0FF8A55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9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ura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LO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"/>
          <a:stretch/>
        </p:blipFill>
        <p:spPr>
          <a:xfrm rot="5400000">
            <a:off x="2655981" y="-2655977"/>
            <a:ext cx="6880044" cy="12192000"/>
          </a:xfrm>
          <a:prstGeom prst="rect">
            <a:avLst/>
          </a:prstGeom>
        </p:spPr>
      </p:pic>
      <p:sp>
        <p:nvSpPr>
          <p:cNvPr id="18" name="Date Placeholder 6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2" name="Picture 21" descr="Atento_Logo_RGB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73" y="6069129"/>
            <a:ext cx="2394119" cy="719509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807260-C969-914F-AD0A-04BD61B761B7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2Naranja-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tento_Logo_RGB_Atento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510" y="6063654"/>
            <a:ext cx="2412337" cy="724984"/>
          </a:xfrm>
          <a:prstGeom prst="rect">
            <a:avLst/>
          </a:prstGeom>
        </p:spPr>
      </p:pic>
      <p:pic>
        <p:nvPicPr>
          <p:cNvPr id="5" name="Picture 4" descr="fondo-naranj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6077" y="0"/>
            <a:ext cx="6115924" cy="6858000"/>
          </a:xfrm>
          <a:prstGeom prst="rect">
            <a:avLst/>
          </a:prstGeom>
          <a:solidFill>
            <a:srgbClr val="7F7F7F"/>
          </a:solidFill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6B7183-3568-DB47-8F73-AE6AAD7C40DA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17" y="6291522"/>
            <a:ext cx="1699608" cy="260144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F81731-611B-9C4F-AAEF-550383F0301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3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2Azul-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848-102A-3643-A3D8-1AD4444B8E4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94400" y="0"/>
            <a:ext cx="6197600" cy="6858000"/>
          </a:xfrm>
          <a:prstGeom prst="rect">
            <a:avLst/>
          </a:prstGeom>
          <a:solidFill>
            <a:srgbClr val="0E45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 descr="Atento_Logo_RGB_AtentoOran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173" y="6057578"/>
            <a:ext cx="2454571" cy="73767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047E6F-C709-D745-A3CC-7A2CA372235A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940800" y="63519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F4A2847-875C-2443-A47C-A1072635091D}" type="slidenum">
              <a:rPr lang="en-US" sz="1200" smtClean="0"/>
              <a:pPr>
                <a:defRPr/>
              </a:pPr>
              <a:t>‹nº›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877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17" y="6291522"/>
            <a:ext cx="1699608" cy="260144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06EF99-5EDC-9741-8FFD-A2AFD37FE85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6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zulAt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45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17" y="6291522"/>
            <a:ext cx="1699608" cy="260144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E95156-984E-B349-A6F6-73E94F9DDEA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8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tento_Logo_RGB_AtentoOrang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173" y="6057578"/>
            <a:ext cx="2454571" cy="73767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67BBA8-78B9-0648-8CBA-D6972FA26D1C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5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eca-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tento_Logo_RGB_Atento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510" y="6063654"/>
            <a:ext cx="2412337" cy="72498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489591"/>
            <a:ext cx="12192000" cy="39356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56AE08-110D-DE4D-8E2E-4E826D04C72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B2B0B-984A-4BE4-AD78-F6C4A0A7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2D11A-1425-4530-B3D7-9500708A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87116-3607-43A2-945F-05357C8A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085DF-E784-4884-86C5-9B3B89C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1B1F1-84DA-47E4-8CF0-CD6A0415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1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F726E-0F0F-4EEE-B41A-BDD33647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A9509-EA37-4F98-A4A5-124E6870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E5B7E-82FB-4CCA-9498-7301ABC1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4A6EF-2774-47DE-9E58-A933463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A2341-A05E-48FA-A6D1-A64BEAD8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9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5031-AD55-46FB-B09C-C4866354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CD164-14B0-4C13-9908-7ECA79BDF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6CB9B-C6C6-4FF6-B8E8-9730D4F6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0D265-0608-4A29-AD6F-39EE3CE2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D7AAFA-D3E7-4F17-A1AE-CD7CD00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51807-688D-4AF3-9022-01785A0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1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3BAD2-9B17-450F-91AE-7AE90EC0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85FB0-DB6D-42EA-89A5-5E078FB4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5653A8-BB09-4602-835E-F00B255E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F7DC6B-DA92-4215-9E87-0A16AD82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D84996-6A1C-45E6-B126-6D625FF93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3CB716-8F34-4A95-9093-9727FFA4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DAB1BD-F039-4E7B-A44B-9BFDACA5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FC2626-1E73-4A5E-B4A6-3D32A244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3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03371-67E9-41B0-BF42-5AD13CB7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58BE42-EF32-4F4B-8438-EFEA22BF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3E266D-4386-451F-A16E-5EC9CC9A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228E04-6ECC-4E74-B207-FDB89126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449A37-260F-4466-9704-1F8E41C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BF15B1-E07C-417F-98ED-8AA24389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146710-77B2-4CCA-ABBA-E6E9F6D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5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69C0B-2B11-4ECF-9CF9-C5EFFD0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99390-8121-4DA0-A595-5BC53436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917F3-5ACA-4F61-AC50-7E3F3D811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BF0C8-E7F4-419C-9098-BC088C34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2050A0-01FC-403F-B9AB-194CA82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CF4AD-E75A-4763-909C-BEFDCBC9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9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03F7-CC40-4140-9FBB-6B8C7D99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928247-31A6-41BB-B6CD-94BFB1A21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4A6021-E028-49BD-9EAE-662EB80BA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499EC8-D67B-49B1-AC3B-1F09F0A3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79F63F-2E33-465A-9F4D-0851E32E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2659B-3BEF-425A-87B4-1EDB4B20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39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FA1CBE-5E67-42BC-94B1-3BD8B574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06066-149D-4B1D-8986-1B84C0D9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5B4BE-A8D6-49F3-8E92-E30D3B365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2468-6B3D-49A5-B7E1-838571C4350E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8764B-E210-41E1-A1DB-34E8CBD9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1C148-D19A-4136-A482-2153583B1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26B9-B3F1-4DD7-9D08-C297756ED7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8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q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sstransit-project.com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17840" y="2714386"/>
            <a:ext cx="85137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>
                <a:solidFill>
                  <a:srgbClr val="FFFFF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pt-BR" dirty="0" err="1">
                <a:solidFill>
                  <a:schemeClr val="bg1"/>
                </a:solidFill>
              </a:rPr>
              <a:t>Blockchain</a:t>
            </a:r>
            <a:r>
              <a:rPr lang="pt-BR" dirty="0">
                <a:solidFill>
                  <a:schemeClr val="bg1"/>
                </a:solidFill>
              </a:rPr>
              <a:t> com </a:t>
            </a:r>
            <a:r>
              <a:rPr lang="pt-BR" dirty="0" err="1">
                <a:solidFill>
                  <a:schemeClr val="bg1"/>
                </a:solidFill>
              </a:rPr>
              <a:t>Ethereum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17202" y="4207375"/>
            <a:ext cx="7773038" cy="63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Pesquisa</a:t>
            </a:r>
            <a:r>
              <a:rPr lang="en-US" dirty="0"/>
              <a:t> &amp; </a:t>
            </a:r>
            <a:r>
              <a:rPr lang="en-US" dirty="0" err="1"/>
              <a:t>Desenvolvimento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17202" y="1754695"/>
            <a:ext cx="7773038" cy="63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2"/>
                </a:solidFill>
              </a:rPr>
              <a:t>Raphael Carubbi Neto</a:t>
            </a:r>
            <a:endParaRPr lang="en-US" sz="1200" dirty="0"/>
          </a:p>
          <a:p>
            <a:r>
              <a:rPr lang="en-US" sz="1200" dirty="0"/>
              <a:t>16 de </a:t>
            </a:r>
            <a:r>
              <a:rPr lang="en-US" sz="1200" dirty="0" err="1"/>
              <a:t>junho</a:t>
            </a:r>
            <a:r>
              <a:rPr lang="en-US" sz="1200" dirty="0"/>
              <a:t> de 2019 | São Paulo, SP</a:t>
            </a:r>
          </a:p>
        </p:txBody>
      </p:sp>
    </p:spTree>
    <p:extLst>
      <p:ext uri="{BB962C8B-B14F-4D97-AF65-F5344CB8AC3E}">
        <p14:creationId xmlns:p14="http://schemas.microsoft.com/office/powerpoint/2010/main" val="10564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2091015"/>
            <a:ext cx="12192000" cy="2675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5A389-EBB1-2449-851C-27AF91F4E8E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A2847-875C-2443-A47C-A1072635091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5978770" y="330241"/>
            <a:ext cx="5242197" cy="1537969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Como integrar múltiplas aplicações para que elas possam trabalhar juntas e trocar informações?</a:t>
            </a:r>
            <a:endParaRPr lang="pt-BR" dirty="0"/>
          </a:p>
        </p:txBody>
      </p:sp>
      <p:sp>
        <p:nvSpPr>
          <p:cNvPr id="22" name="Seta para a direita 21"/>
          <p:cNvSpPr/>
          <p:nvPr/>
        </p:nvSpPr>
        <p:spPr>
          <a:xfrm rot="5400000">
            <a:off x="3827580" y="3206598"/>
            <a:ext cx="899950" cy="636284"/>
          </a:xfrm>
          <a:prstGeom prst="rightArrow">
            <a:avLst>
              <a:gd name="adj1" fmla="val 49962"/>
              <a:gd name="adj2" fmla="val 6415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64851" y="330241"/>
            <a:ext cx="4824889" cy="5542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pt-BR" sz="3200" b="0" dirty="0" err="1">
                <a:solidFill>
                  <a:schemeClr val="bg1"/>
                </a:solidFill>
              </a:rPr>
              <a:t>Messaging</a:t>
            </a:r>
            <a:r>
              <a:rPr lang="pt-BR" sz="3200" b="0" dirty="0">
                <a:solidFill>
                  <a:schemeClr val="bg1"/>
                </a:solidFill>
              </a:rPr>
              <a:t> </a:t>
            </a:r>
            <a:r>
              <a:rPr lang="pt-BR" sz="3200" b="0" dirty="0" err="1">
                <a:solidFill>
                  <a:schemeClr val="bg1"/>
                </a:solidFill>
              </a:rPr>
              <a:t>Pattern</a:t>
            </a:r>
            <a:endParaRPr lang="es-ES_tradnl" sz="3200" b="0" dirty="0">
              <a:solidFill>
                <a:schemeClr val="bg1"/>
              </a:solidFill>
            </a:endParaRPr>
          </a:p>
        </p:txBody>
      </p:sp>
      <p:sp>
        <p:nvSpPr>
          <p:cNvPr id="17" name="Seta para a direita 21">
            <a:extLst>
              <a:ext uri="{FF2B5EF4-FFF2-40B4-BE49-F238E27FC236}">
                <a16:creationId xmlns:a16="http://schemas.microsoft.com/office/drawing/2014/main" id="{4B598099-C4CE-4071-A2F3-BDF60DC446F5}"/>
              </a:ext>
            </a:extLst>
          </p:cNvPr>
          <p:cNvSpPr/>
          <p:nvPr/>
        </p:nvSpPr>
        <p:spPr>
          <a:xfrm rot="16200000">
            <a:off x="5557907" y="3206598"/>
            <a:ext cx="899950" cy="636284"/>
          </a:xfrm>
          <a:prstGeom prst="rightArrow">
            <a:avLst>
              <a:gd name="adj1" fmla="val 49962"/>
              <a:gd name="adj2" fmla="val 6415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Seta para a direita 21">
            <a:extLst>
              <a:ext uri="{FF2B5EF4-FFF2-40B4-BE49-F238E27FC236}">
                <a16:creationId xmlns:a16="http://schemas.microsoft.com/office/drawing/2014/main" id="{D23ADD18-30AE-45BA-84DB-DCF01DED898B}"/>
              </a:ext>
            </a:extLst>
          </p:cNvPr>
          <p:cNvSpPr/>
          <p:nvPr/>
        </p:nvSpPr>
        <p:spPr>
          <a:xfrm rot="16200000">
            <a:off x="7299058" y="3206597"/>
            <a:ext cx="899950" cy="636284"/>
          </a:xfrm>
          <a:prstGeom prst="rightArrow">
            <a:avLst>
              <a:gd name="adj1" fmla="val 49962"/>
              <a:gd name="adj2" fmla="val 6415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48B1EE5-5FFB-400C-A992-5F7AA856B672}"/>
              </a:ext>
            </a:extLst>
          </p:cNvPr>
          <p:cNvSpPr/>
          <p:nvPr/>
        </p:nvSpPr>
        <p:spPr>
          <a:xfrm>
            <a:off x="3466873" y="2198093"/>
            <a:ext cx="1583593" cy="79226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 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962313A-FF5F-40B8-AA24-45FB94DFB97E}"/>
              </a:ext>
            </a:extLst>
          </p:cNvPr>
          <p:cNvSpPr/>
          <p:nvPr/>
        </p:nvSpPr>
        <p:spPr>
          <a:xfrm>
            <a:off x="5216085" y="2198093"/>
            <a:ext cx="1583593" cy="79226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 B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7791BDD-9A4B-4906-9CD0-1C4708A71F38}"/>
              </a:ext>
            </a:extLst>
          </p:cNvPr>
          <p:cNvSpPr/>
          <p:nvPr/>
        </p:nvSpPr>
        <p:spPr>
          <a:xfrm>
            <a:off x="6957236" y="2198093"/>
            <a:ext cx="1583593" cy="79226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 C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C5BE80D-0715-4044-908D-88BD9FF261E4}"/>
              </a:ext>
            </a:extLst>
          </p:cNvPr>
          <p:cNvSpPr/>
          <p:nvPr/>
        </p:nvSpPr>
        <p:spPr>
          <a:xfrm>
            <a:off x="3438737" y="4059126"/>
            <a:ext cx="5164298" cy="53391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13479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16859" y="330241"/>
            <a:ext cx="5298141" cy="6028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s-ES_tradnl" sz="3200" dirty="0">
                <a:solidFill>
                  <a:srgbClr val="FF0000"/>
                </a:solidFill>
              </a:rPr>
              <a:t>Características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6BB976-6219-4481-B40F-65DF32E4C87B}"/>
              </a:ext>
            </a:extLst>
          </p:cNvPr>
          <p:cNvSpPr txBox="1"/>
          <p:nvPr/>
        </p:nvSpPr>
        <p:spPr>
          <a:xfrm>
            <a:off x="297128" y="1659285"/>
            <a:ext cx="5537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Assíncrono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Confiável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Durável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FF0000"/>
                </a:solidFill>
              </a:rPr>
              <a:t>Roteável</a:t>
            </a:r>
            <a:endParaRPr lang="pt-BR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Aceita múltiplos formatos de mensagem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Destinatário recupera mensagens da fila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F61D38-B5D4-44B4-B7A1-C14444EB1629}"/>
              </a:ext>
            </a:extLst>
          </p:cNvPr>
          <p:cNvSpPr txBox="1">
            <a:spLocks/>
          </p:cNvSpPr>
          <p:nvPr/>
        </p:nvSpPr>
        <p:spPr>
          <a:xfrm>
            <a:off x="6435488" y="330240"/>
            <a:ext cx="5298141" cy="6028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s-ES_tradnl" sz="3200" dirty="0" err="1">
                <a:solidFill>
                  <a:schemeClr val="bg1"/>
                </a:solidFill>
              </a:rPr>
              <a:t>Implementações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94370F-4EDB-41D4-9976-3A4212BE3624}"/>
              </a:ext>
            </a:extLst>
          </p:cNvPr>
          <p:cNvSpPr txBox="1"/>
          <p:nvPr/>
        </p:nvSpPr>
        <p:spPr>
          <a:xfrm>
            <a:off x="6196027" y="1659285"/>
            <a:ext cx="5537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The </a:t>
            </a:r>
            <a:r>
              <a:rPr lang="pt-BR" sz="2400" dirty="0" err="1">
                <a:solidFill>
                  <a:schemeClr val="bg1"/>
                </a:solidFill>
              </a:rPr>
              <a:t>Information</a:t>
            </a:r>
            <a:r>
              <a:rPr lang="pt-BR" sz="2400" dirty="0">
                <a:solidFill>
                  <a:schemeClr val="bg1"/>
                </a:solidFill>
              </a:rPr>
              <a:t> Bus (TIB) (1986)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IBM </a:t>
            </a:r>
            <a:r>
              <a:rPr lang="pt-BR" sz="2400" dirty="0" err="1">
                <a:solidFill>
                  <a:schemeClr val="bg1"/>
                </a:solidFill>
              </a:rPr>
              <a:t>MQSeries</a:t>
            </a:r>
            <a:r>
              <a:rPr lang="pt-BR" sz="2400" dirty="0">
                <a:solidFill>
                  <a:schemeClr val="bg1"/>
                </a:solidFill>
              </a:rPr>
              <a:t> (1993)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Microsoft MSMQ (1997)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Java </a:t>
            </a:r>
            <a:r>
              <a:rPr lang="pt-BR" sz="2400" dirty="0" err="1">
                <a:solidFill>
                  <a:schemeClr val="bg1"/>
                </a:solidFill>
              </a:rPr>
              <a:t>Messaging</a:t>
            </a:r>
            <a:r>
              <a:rPr lang="pt-BR" sz="2400" dirty="0">
                <a:solidFill>
                  <a:schemeClr val="bg1"/>
                </a:solidFill>
              </a:rPr>
              <a:t> Service (2001)</a:t>
            </a:r>
          </a:p>
        </p:txBody>
      </p:sp>
    </p:spTree>
    <p:extLst>
      <p:ext uri="{BB962C8B-B14F-4D97-AF65-F5344CB8AC3E}">
        <p14:creationId xmlns:p14="http://schemas.microsoft.com/office/powerpoint/2010/main" val="39172873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 txBox="1">
            <a:spLocks/>
          </p:cNvSpPr>
          <p:nvPr/>
        </p:nvSpPr>
        <p:spPr>
          <a:xfrm>
            <a:off x="457199" y="1600200"/>
            <a:ext cx="11093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 sz="2800">
                <a:solidFill>
                  <a:srgbClr val="FF0000"/>
                </a:solidFill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 err="1">
                <a:solidFill>
                  <a:schemeClr val="bg1"/>
                </a:solidFill>
              </a:rPr>
              <a:t>Advanced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Message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Queue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Protocol</a:t>
            </a:r>
            <a:endParaRPr lang="pt-BR" dirty="0">
              <a:solidFill>
                <a:schemeClr val="bg1"/>
              </a:solidFill>
            </a:endParaRPr>
          </a:p>
          <a:p>
            <a:pPr lvl="2"/>
            <a:r>
              <a:rPr lang="pt-BR" dirty="0">
                <a:solidFill>
                  <a:schemeClr val="bg1"/>
                </a:solidFill>
              </a:rPr>
              <a:t>Desenvolvido pela JP Morgan Chase e </a:t>
            </a:r>
            <a:r>
              <a:rPr lang="pt-BR" dirty="0" err="1">
                <a:solidFill>
                  <a:schemeClr val="bg1"/>
                </a:solidFill>
              </a:rPr>
              <a:t>iMatix</a:t>
            </a:r>
            <a:endParaRPr lang="pt-BR" dirty="0">
              <a:solidFill>
                <a:schemeClr val="bg1"/>
              </a:solidFill>
            </a:endParaRPr>
          </a:p>
          <a:p>
            <a:pPr lvl="2"/>
            <a:r>
              <a:rPr lang="pt-BR" dirty="0">
                <a:solidFill>
                  <a:schemeClr val="bg1"/>
                </a:solidFill>
              </a:rPr>
              <a:t>Protocolo padrão aberto para </a:t>
            </a:r>
            <a:r>
              <a:rPr lang="pt-BR" dirty="0" err="1">
                <a:solidFill>
                  <a:schemeClr val="bg1"/>
                </a:solidFill>
              </a:rPr>
              <a:t>Messaging</a:t>
            </a:r>
            <a:endParaRPr lang="pt-BR" dirty="0">
              <a:solidFill>
                <a:schemeClr val="bg1"/>
              </a:solidFill>
            </a:endParaRPr>
          </a:p>
          <a:p>
            <a:pPr lvl="2"/>
            <a:r>
              <a:rPr lang="pt-BR" dirty="0">
                <a:solidFill>
                  <a:schemeClr val="bg1"/>
                </a:solidFill>
              </a:rPr>
              <a:t>Protocolo agnóstico de fabricante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Surgiu na indústria financeira mas hoje em dia é amplamente aceito e utilizado</a:t>
            </a:r>
          </a:p>
          <a:p>
            <a:pPr lvl="2"/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http://www.amqp.org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25195" y="514581"/>
            <a:ext cx="430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AMQP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6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138687" y="209218"/>
            <a:ext cx="7161410" cy="63484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pt-BR" sz="3200" b="0" dirty="0">
                <a:solidFill>
                  <a:schemeClr val="accent2"/>
                </a:solidFill>
              </a:rPr>
              <a:t>Criação de Filas</a:t>
            </a:r>
            <a:endParaRPr lang="en-US" sz="3200" b="0" dirty="0">
              <a:solidFill>
                <a:schemeClr val="accent2"/>
              </a:solidFill>
            </a:endParaRPr>
          </a:p>
        </p:txBody>
      </p:sp>
      <p:sp>
        <p:nvSpPr>
          <p:cNvPr id="8" name="Subtítulo 7"/>
          <p:cNvSpPr txBox="1">
            <a:spLocks/>
          </p:cNvSpPr>
          <p:nvPr/>
        </p:nvSpPr>
        <p:spPr>
          <a:xfrm>
            <a:off x="788894" y="2418678"/>
            <a:ext cx="8672347" cy="22279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342900">
              <a:spcBef>
                <a:spcPts val="0"/>
              </a:spcBef>
              <a:spcAft>
                <a:spcPts val="2400"/>
              </a:spcAft>
            </a:pPr>
            <a:r>
              <a:rPr lang="pt-BR" dirty="0">
                <a:solidFill>
                  <a:schemeClr val="bg1"/>
                </a:solidFill>
              </a:rPr>
              <a:t>Pelo Portal Web (Demo1)</a:t>
            </a:r>
          </a:p>
          <a:p>
            <a:pPr marL="0" lvl="2" indent="-342900">
              <a:spcBef>
                <a:spcPts val="0"/>
              </a:spcBef>
              <a:spcAft>
                <a:spcPts val="2400"/>
              </a:spcAft>
            </a:pPr>
            <a:r>
              <a:rPr lang="pt-BR" dirty="0">
                <a:solidFill>
                  <a:schemeClr val="bg1"/>
                </a:solidFill>
              </a:rPr>
              <a:t>Pelo Código (Demo2)</a:t>
            </a:r>
          </a:p>
          <a:p>
            <a:pPr marL="0" lvl="2" indent="-342900">
              <a:spcBef>
                <a:spcPts val="0"/>
              </a:spcBef>
              <a:spcAft>
                <a:spcPts val="2400"/>
              </a:spcAft>
            </a:pPr>
            <a:r>
              <a:rPr lang="pt-BR" dirty="0">
                <a:solidFill>
                  <a:schemeClr val="bg1"/>
                </a:solidFill>
              </a:rPr>
              <a:t>Pelo </a:t>
            </a:r>
            <a:r>
              <a:rPr lang="pt-BR" dirty="0" err="1">
                <a:solidFill>
                  <a:schemeClr val="bg1"/>
                </a:solidFill>
              </a:rPr>
              <a:t>Powershell</a:t>
            </a:r>
            <a:r>
              <a:rPr lang="pt-BR" dirty="0">
                <a:solidFill>
                  <a:schemeClr val="bg1"/>
                </a:solidFill>
              </a:rPr>
              <a:t> (Demo3)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4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457199" y="1600200"/>
            <a:ext cx="1075764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  <a:p>
            <a:endParaRPr lang="pt-BR"/>
          </a:p>
          <a:p>
            <a:endParaRPr lang="pt-BR"/>
          </a:p>
          <a:p>
            <a:pPr marL="0" indent="0">
              <a:buFont typeface="Arial"/>
              <a:buNone/>
            </a:pPr>
            <a:endParaRPr lang="pt-BR" dirty="0"/>
          </a:p>
        </p:txBody>
      </p:sp>
      <p:sp>
        <p:nvSpPr>
          <p:cNvPr id="8" name="Título 6"/>
          <p:cNvSpPr txBox="1">
            <a:spLocks/>
          </p:cNvSpPr>
          <p:nvPr/>
        </p:nvSpPr>
        <p:spPr>
          <a:xfrm>
            <a:off x="779928" y="271851"/>
            <a:ext cx="8229600" cy="1143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55576" y="1414851"/>
            <a:ext cx="10459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Cursos: </a:t>
            </a:r>
            <a:r>
              <a:rPr lang="pt-BR" sz="2400" dirty="0">
                <a:solidFill>
                  <a:srgbClr val="FBDAAF"/>
                </a:solidFill>
              </a:rPr>
              <a:t>www.pluralsight.com 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RabbitMQ</a:t>
            </a:r>
            <a:r>
              <a:rPr lang="pt-BR" sz="2400" dirty="0">
                <a:solidFill>
                  <a:schemeClr val="bg1"/>
                </a:solidFill>
              </a:rPr>
              <a:t> for .NET </a:t>
            </a:r>
            <a:r>
              <a:rPr lang="pt-BR" sz="2400" dirty="0" err="1">
                <a:solidFill>
                  <a:schemeClr val="bg1"/>
                </a:solidFill>
              </a:rPr>
              <a:t>Developers</a:t>
            </a:r>
            <a:r>
              <a:rPr lang="pt-BR" sz="2400" dirty="0">
                <a:solidFill>
                  <a:schemeClr val="bg1"/>
                </a:solidFill>
              </a:rPr>
              <a:t> - </a:t>
            </a:r>
            <a:r>
              <a:rPr lang="pt-BR" sz="2400" dirty="0" err="1">
                <a:solidFill>
                  <a:schemeClr val="bg1"/>
                </a:solidFill>
              </a:rPr>
              <a:t>Part</a:t>
            </a:r>
            <a:r>
              <a:rPr lang="pt-BR" sz="2400" dirty="0">
                <a:solidFill>
                  <a:schemeClr val="bg1"/>
                </a:solidFill>
              </a:rPr>
              <a:t> 1 – Michael </a:t>
            </a:r>
            <a:r>
              <a:rPr lang="pt-BR" sz="2400" dirty="0" err="1">
                <a:solidFill>
                  <a:schemeClr val="bg1"/>
                </a:solidFill>
              </a:rPr>
              <a:t>Stephenson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RabbitMQ</a:t>
            </a:r>
            <a:r>
              <a:rPr lang="pt-BR" sz="2400" dirty="0">
                <a:solidFill>
                  <a:schemeClr val="bg1"/>
                </a:solidFill>
              </a:rPr>
              <a:t> for .NET </a:t>
            </a:r>
            <a:r>
              <a:rPr lang="pt-BR" sz="2400" dirty="0" err="1">
                <a:solidFill>
                  <a:schemeClr val="bg1"/>
                </a:solidFill>
              </a:rPr>
              <a:t>Developers</a:t>
            </a:r>
            <a:r>
              <a:rPr lang="pt-BR" sz="2400" dirty="0">
                <a:solidFill>
                  <a:schemeClr val="bg1"/>
                </a:solidFill>
              </a:rPr>
              <a:t> - </a:t>
            </a:r>
            <a:r>
              <a:rPr lang="pt-BR" sz="2400" dirty="0" err="1">
                <a:solidFill>
                  <a:schemeClr val="bg1"/>
                </a:solidFill>
              </a:rPr>
              <a:t>Part</a:t>
            </a:r>
            <a:r>
              <a:rPr lang="pt-BR" sz="2400" dirty="0">
                <a:solidFill>
                  <a:schemeClr val="bg1"/>
                </a:solidFill>
              </a:rPr>
              <a:t> 2 – Michael </a:t>
            </a:r>
            <a:r>
              <a:rPr lang="pt-BR" sz="2400" dirty="0" err="1">
                <a:solidFill>
                  <a:schemeClr val="bg1"/>
                </a:solidFill>
              </a:rPr>
              <a:t>Stephenson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Scaling Applications with Microservices, </a:t>
            </a:r>
            <a:r>
              <a:rPr lang="en-US" sz="2400" dirty="0" err="1">
                <a:solidFill>
                  <a:schemeClr val="bg1"/>
                </a:solidFill>
              </a:rPr>
              <a:t>MassTransit</a:t>
            </a:r>
            <a:r>
              <a:rPr lang="en-US" sz="2400" dirty="0">
                <a:solidFill>
                  <a:schemeClr val="bg1"/>
                </a:solidFill>
              </a:rPr>
              <a:t>, and RabbitMQ - </a:t>
            </a:r>
            <a:r>
              <a:rPr lang="pt-BR" sz="2400" dirty="0">
                <a:solidFill>
                  <a:schemeClr val="bg1"/>
                </a:solidFill>
              </a:rPr>
              <a:t>Roland </a:t>
            </a:r>
            <a:r>
              <a:rPr lang="pt-BR" sz="2400" dirty="0" err="1">
                <a:solidFill>
                  <a:schemeClr val="bg1"/>
                </a:solidFill>
              </a:rPr>
              <a:t>Guijt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hlinkClick r:id="rId2"/>
              </a:rPr>
              <a:t>https://masstransit-project.com/</a:t>
            </a:r>
            <a:endParaRPr lang="en-US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5070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7200" y="271438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>
                <a:solidFill>
                  <a:srgbClr val="FFFFFF"/>
                </a:solidFill>
                <a:latin typeface="Calibri"/>
                <a:ea typeface="+mj-ea"/>
                <a:cs typeface="Calibri"/>
              </a:defRPr>
            </a:lvl1pPr>
          </a:lstStyle>
          <a:p>
            <a:endParaRPr lang="es-ES_tradnl" dirty="0"/>
          </a:p>
          <a:p>
            <a:r>
              <a:rPr lang="es-ES_tradnl" dirty="0" err="1"/>
              <a:t>Thank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!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6562" y="4207374"/>
            <a:ext cx="7773038" cy="142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j-ea"/>
            </a:endParaRPr>
          </a:p>
          <a:p>
            <a:r>
              <a:rPr lang="en-US" b="1" dirty="0">
                <a:solidFill>
                  <a:schemeClr val="bg2"/>
                </a:solidFill>
                <a:ea typeface="+mj-ea"/>
              </a:rPr>
              <a:t>ATENTO.COM</a:t>
            </a:r>
          </a:p>
        </p:txBody>
      </p:sp>
    </p:spTree>
    <p:extLst>
      <p:ext uri="{BB962C8B-B14F-4D97-AF65-F5344CB8AC3E}">
        <p14:creationId xmlns:p14="http://schemas.microsoft.com/office/powerpoint/2010/main" val="21271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50106" y="166100"/>
            <a:ext cx="541019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b="1" dirty="0">
                <a:solidFill>
                  <a:schemeClr val="accent1"/>
                </a:solidFill>
              </a:rPr>
              <a:t>Introdução</a:t>
            </a: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Entendendo o mecanismo </a:t>
            </a:r>
            <a:r>
              <a:rPr lang="pt-BR" sz="2000" dirty="0" err="1">
                <a:solidFill>
                  <a:schemeClr val="bg1"/>
                </a:solidFill>
              </a:rPr>
              <a:t>blockchain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Tipos de redes</a:t>
            </a: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Tipos de Nós</a:t>
            </a: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Tipos de Algoritmos de  consenso</a:t>
            </a: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Carteiras e Criação no </a:t>
            </a:r>
            <a:r>
              <a:rPr lang="pt-BR" sz="2000" dirty="0" err="1">
                <a:solidFill>
                  <a:schemeClr val="bg1"/>
                </a:solidFill>
              </a:rPr>
              <a:t>Metamask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 err="1">
                <a:solidFill>
                  <a:schemeClr val="bg1"/>
                </a:solidFill>
              </a:rPr>
              <a:t>Ethereum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Tipos de transação na </a:t>
            </a:r>
            <a:r>
              <a:rPr lang="pt-BR" sz="2000" dirty="0" err="1">
                <a:solidFill>
                  <a:schemeClr val="bg1"/>
                </a:solidFill>
              </a:rPr>
              <a:t>Ethereum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 err="1">
                <a:solidFill>
                  <a:schemeClr val="bg1"/>
                </a:solidFill>
              </a:rPr>
              <a:t>Dapps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dirty="0" err="1">
                <a:solidFill>
                  <a:schemeClr val="bg1"/>
                </a:solidFill>
              </a:rPr>
              <a:t>smart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contracts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 err="1">
                <a:solidFill>
                  <a:schemeClr val="bg1"/>
                </a:solidFill>
              </a:rPr>
              <a:t>Solidity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 err="1">
                <a:solidFill>
                  <a:schemeClr val="bg1"/>
                </a:solidFill>
              </a:rPr>
              <a:t>Truffle</a:t>
            </a:r>
            <a:r>
              <a:rPr lang="pt-BR" sz="2000" dirty="0">
                <a:solidFill>
                  <a:schemeClr val="bg1"/>
                </a:solidFill>
              </a:rPr>
              <a:t> e Ganache-</a:t>
            </a:r>
            <a:r>
              <a:rPr lang="pt-BR" sz="2000" dirty="0" err="1">
                <a:solidFill>
                  <a:schemeClr val="bg1"/>
                </a:solidFill>
              </a:rPr>
              <a:t>cli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Clientes de </a:t>
            </a:r>
            <a:r>
              <a:rPr lang="pt-BR" sz="2000" dirty="0" err="1">
                <a:solidFill>
                  <a:schemeClr val="bg1"/>
                </a:solidFill>
              </a:rPr>
              <a:t>Ethereum</a:t>
            </a:r>
            <a:endParaRPr lang="pt-BR" sz="2000" dirty="0">
              <a:solidFill>
                <a:schemeClr val="bg1"/>
              </a:solidFill>
            </a:endParaRP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Criando uma </a:t>
            </a:r>
            <a:r>
              <a:rPr lang="pt-BR" sz="2000" b="1" dirty="0" err="1">
                <a:solidFill>
                  <a:schemeClr val="bg1"/>
                </a:solidFill>
              </a:rPr>
              <a:t>Ethereum</a:t>
            </a:r>
            <a:r>
              <a:rPr lang="pt-BR" sz="2000" b="1" dirty="0">
                <a:solidFill>
                  <a:schemeClr val="bg1"/>
                </a:solidFill>
              </a:rPr>
              <a:t> no Azure</a:t>
            </a:r>
          </a:p>
          <a:p>
            <a:pPr marL="538163" indent="-538163">
              <a:spcAft>
                <a:spcPts val="600"/>
              </a:spcAft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Consumindo </a:t>
            </a:r>
            <a:r>
              <a:rPr lang="pt-BR" sz="2000" b="1" dirty="0" err="1">
                <a:solidFill>
                  <a:schemeClr val="bg1"/>
                </a:solidFill>
              </a:rPr>
              <a:t>smart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err="1">
                <a:solidFill>
                  <a:schemeClr val="bg1"/>
                </a:solidFill>
              </a:rPr>
              <a:t>contracts</a:t>
            </a:r>
            <a:r>
              <a:rPr lang="pt-BR" sz="2000" b="1" dirty="0">
                <a:solidFill>
                  <a:schemeClr val="bg1"/>
                </a:solidFill>
              </a:rPr>
              <a:t> com Web3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68A28-D130-D342-851F-71035A3E250C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A2847-875C-2443-A47C-A1072635091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0226" y="2471342"/>
            <a:ext cx="3906474" cy="179137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s-ES_tradnl" sz="7200" dirty="0">
                <a:solidFill>
                  <a:srgbClr val="FF7900"/>
                </a:solidFill>
              </a:rPr>
              <a:t>Agenda</a:t>
            </a:r>
            <a:endParaRPr lang="en-US" sz="72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6777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/>
          <p:cNvGrpSpPr/>
          <p:nvPr/>
        </p:nvGrpSpPr>
        <p:grpSpPr>
          <a:xfrm>
            <a:off x="6400548" y="1976713"/>
            <a:ext cx="3793123" cy="3356415"/>
            <a:chOff x="4477344" y="1976714"/>
            <a:chExt cx="3793123" cy="3356415"/>
          </a:xfrm>
          <a:solidFill>
            <a:schemeClr val="bg1"/>
          </a:solidFill>
        </p:grpSpPr>
        <p:sp>
          <p:nvSpPr>
            <p:cNvPr id="68" name="Forma livre 67"/>
            <p:cNvSpPr/>
            <p:nvPr/>
          </p:nvSpPr>
          <p:spPr>
            <a:xfrm>
              <a:off x="4477344" y="3852583"/>
              <a:ext cx="3793123" cy="1480546"/>
            </a:xfrm>
            <a:custGeom>
              <a:avLst/>
              <a:gdLst>
                <a:gd name="connsiteX0" fmla="*/ 0 w 4116904"/>
                <a:gd name="connsiteY0" fmla="*/ 0 h 1606925"/>
                <a:gd name="connsiteX1" fmla="*/ 4116904 w 4116904"/>
                <a:gd name="connsiteY1" fmla="*/ 0 h 1606925"/>
                <a:gd name="connsiteX2" fmla="*/ 4087569 w 4116904"/>
                <a:gd name="connsiteY2" fmla="*/ 114091 h 1606925"/>
                <a:gd name="connsiteX3" fmla="*/ 2058452 w 4116904"/>
                <a:gd name="connsiteY3" fmla="*/ 1606925 h 1606925"/>
                <a:gd name="connsiteX4" fmla="*/ 29336 w 4116904"/>
                <a:gd name="connsiteY4" fmla="*/ 114091 h 160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904" h="1606925">
                  <a:moveTo>
                    <a:pt x="0" y="0"/>
                  </a:moveTo>
                  <a:lnTo>
                    <a:pt x="4116904" y="0"/>
                  </a:lnTo>
                  <a:lnTo>
                    <a:pt x="4087569" y="114091"/>
                  </a:lnTo>
                  <a:cubicBezTo>
                    <a:pt x="3818566" y="978964"/>
                    <a:pt x="3011843" y="1606925"/>
                    <a:pt x="2058452" y="1606925"/>
                  </a:cubicBezTo>
                  <a:cubicBezTo>
                    <a:pt x="1105062" y="1606925"/>
                    <a:pt x="298339" y="978964"/>
                    <a:pt x="29336" y="1140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860978" y="1976714"/>
              <a:ext cx="1102659" cy="1102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784173" y="1976714"/>
              <a:ext cx="1102659" cy="1102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1138687" y="209218"/>
            <a:ext cx="7161410" cy="4005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pt-BR" sz="3200" b="0" dirty="0">
                <a:solidFill>
                  <a:schemeClr val="accent2"/>
                </a:solidFill>
              </a:rPr>
              <a:t>O que é </a:t>
            </a:r>
            <a:r>
              <a:rPr lang="pt-BR" sz="3200" b="0" dirty="0" err="1">
                <a:solidFill>
                  <a:schemeClr val="accent2"/>
                </a:solidFill>
              </a:rPr>
              <a:t>Blockchain</a:t>
            </a:r>
            <a:endParaRPr lang="en-US" sz="3200" b="0" dirty="0">
              <a:solidFill>
                <a:schemeClr val="accent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E25E66-32E4-4C1E-A6F7-A3C75FCBFD31}"/>
              </a:ext>
            </a:extLst>
          </p:cNvPr>
          <p:cNvSpPr txBox="1"/>
          <p:nvPr/>
        </p:nvSpPr>
        <p:spPr>
          <a:xfrm>
            <a:off x="981996" y="1225689"/>
            <a:ext cx="10228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Banco de dados distribuído em uma rede </a:t>
            </a:r>
            <a:r>
              <a:rPr lang="pt-BR" sz="2400" dirty="0" err="1"/>
              <a:t>peer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peer</a:t>
            </a:r>
            <a:r>
              <a:rPr lang="pt-BR" sz="2400" dirty="0"/>
              <a:t> onde cada nó possui uma cópia deste banco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Ela é formada por uma cadeia de blocos de transações aonde cada </a:t>
            </a:r>
            <a:r>
              <a:rPr lang="pt-BR" sz="2400" dirty="0" err="1"/>
              <a:t>block</a:t>
            </a:r>
            <a:r>
              <a:rPr lang="pt-BR" sz="2400" dirty="0"/>
              <a:t> possui uma referência ao bloco anterior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Ela é extremamente confiável e verificável, isto é possível por conta da segurança feita através de </a:t>
            </a:r>
            <a:r>
              <a:rPr lang="pt-BR" sz="2400" dirty="0" err="1"/>
              <a:t>Hashes</a:t>
            </a: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Um novo bloco é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430379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632611" y="1408852"/>
            <a:ext cx="11010679" cy="488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Públicas</a:t>
            </a: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Main</a:t>
            </a:r>
            <a:endParaRPr lang="pt-BR" sz="2800" dirty="0">
              <a:solidFill>
                <a:schemeClr val="bg1"/>
              </a:solidFill>
            </a:endParaRPr>
          </a:p>
          <a:p>
            <a:pPr marL="914400" lvl="4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</a:rPr>
              <a:t>Testnets</a:t>
            </a:r>
            <a:endParaRPr lang="pt-BR" sz="2800" dirty="0">
              <a:solidFill>
                <a:schemeClr val="bg1"/>
              </a:solidFill>
            </a:endParaRP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Consortium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Privadas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25194" y="514581"/>
            <a:ext cx="6519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Tipos de Redes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8007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632611" y="1408852"/>
            <a:ext cx="11010679" cy="488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Full Node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Miner/</a:t>
            </a:r>
            <a:r>
              <a:rPr lang="pt-BR" sz="3600" dirty="0" err="1">
                <a:solidFill>
                  <a:schemeClr val="bg1"/>
                </a:solidFill>
              </a:rPr>
              <a:t>Validation</a:t>
            </a:r>
            <a:r>
              <a:rPr lang="pt-BR" sz="3600" dirty="0">
                <a:solidFill>
                  <a:schemeClr val="bg1"/>
                </a:solidFill>
              </a:rPr>
              <a:t> Node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Light </a:t>
            </a:r>
            <a:r>
              <a:rPr lang="pt-BR" sz="3600" dirty="0" err="1">
                <a:solidFill>
                  <a:schemeClr val="bg1"/>
                </a:solidFill>
              </a:rPr>
              <a:t>Client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25194" y="514581"/>
            <a:ext cx="6519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Tipos de Nós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930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/>
          <p:cNvGrpSpPr/>
          <p:nvPr/>
        </p:nvGrpSpPr>
        <p:grpSpPr>
          <a:xfrm>
            <a:off x="6400548" y="1976713"/>
            <a:ext cx="3793123" cy="3356415"/>
            <a:chOff x="4477344" y="1976714"/>
            <a:chExt cx="3793123" cy="3356415"/>
          </a:xfrm>
          <a:solidFill>
            <a:schemeClr val="bg1"/>
          </a:solidFill>
        </p:grpSpPr>
        <p:sp>
          <p:nvSpPr>
            <p:cNvPr id="68" name="Forma livre 67"/>
            <p:cNvSpPr/>
            <p:nvPr/>
          </p:nvSpPr>
          <p:spPr>
            <a:xfrm>
              <a:off x="4477344" y="3852583"/>
              <a:ext cx="3793123" cy="1480546"/>
            </a:xfrm>
            <a:custGeom>
              <a:avLst/>
              <a:gdLst>
                <a:gd name="connsiteX0" fmla="*/ 0 w 4116904"/>
                <a:gd name="connsiteY0" fmla="*/ 0 h 1606925"/>
                <a:gd name="connsiteX1" fmla="*/ 4116904 w 4116904"/>
                <a:gd name="connsiteY1" fmla="*/ 0 h 1606925"/>
                <a:gd name="connsiteX2" fmla="*/ 4087569 w 4116904"/>
                <a:gd name="connsiteY2" fmla="*/ 114091 h 1606925"/>
                <a:gd name="connsiteX3" fmla="*/ 2058452 w 4116904"/>
                <a:gd name="connsiteY3" fmla="*/ 1606925 h 1606925"/>
                <a:gd name="connsiteX4" fmla="*/ 29336 w 4116904"/>
                <a:gd name="connsiteY4" fmla="*/ 114091 h 160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6904" h="1606925">
                  <a:moveTo>
                    <a:pt x="0" y="0"/>
                  </a:moveTo>
                  <a:lnTo>
                    <a:pt x="4116904" y="0"/>
                  </a:lnTo>
                  <a:lnTo>
                    <a:pt x="4087569" y="114091"/>
                  </a:lnTo>
                  <a:cubicBezTo>
                    <a:pt x="3818566" y="978964"/>
                    <a:pt x="3011843" y="1606925"/>
                    <a:pt x="2058452" y="1606925"/>
                  </a:cubicBezTo>
                  <a:cubicBezTo>
                    <a:pt x="1105062" y="1606925"/>
                    <a:pt x="298339" y="978964"/>
                    <a:pt x="29336" y="1140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860978" y="1976714"/>
              <a:ext cx="1102659" cy="1102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784173" y="1976714"/>
              <a:ext cx="1102659" cy="11026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1138687" y="209218"/>
            <a:ext cx="7161410" cy="4005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pt-BR" sz="3200" b="0" dirty="0">
                <a:solidFill>
                  <a:schemeClr val="accent2"/>
                </a:solidFill>
              </a:rPr>
              <a:t>Tipos de Algoritmos de Consenso</a:t>
            </a:r>
            <a:endParaRPr lang="en-US" sz="3200" b="0" dirty="0">
              <a:solidFill>
                <a:schemeClr val="accent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E25E66-32E4-4C1E-A6F7-A3C75FCBFD31}"/>
              </a:ext>
            </a:extLst>
          </p:cNvPr>
          <p:cNvSpPr txBox="1"/>
          <p:nvPr/>
        </p:nvSpPr>
        <p:spPr>
          <a:xfrm>
            <a:off x="981996" y="1225689"/>
            <a:ext cx="10228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Algoritmos de Consenso são a base da </a:t>
            </a:r>
            <a:r>
              <a:rPr lang="pt-BR" sz="2400" dirty="0" err="1"/>
              <a:t>blockchain</a:t>
            </a:r>
            <a:r>
              <a:rPr lang="pt-BR" sz="2400" dirty="0"/>
              <a:t>,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8147226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25195" y="514581"/>
            <a:ext cx="9878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Carteiras e Criação no </a:t>
            </a:r>
            <a:r>
              <a:rPr lang="pt-BR" sz="3200" dirty="0" err="1">
                <a:solidFill>
                  <a:schemeClr val="bg1"/>
                </a:solidFill>
              </a:rPr>
              <a:t>Metamask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288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138687" y="209218"/>
            <a:ext cx="7161410" cy="63484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kern="1200" baseline="0">
                <a:solidFill>
                  <a:srgbClr val="FC73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pt-BR" sz="3200" b="0" dirty="0" err="1">
                <a:solidFill>
                  <a:schemeClr val="accent2"/>
                </a:solidFill>
              </a:rPr>
              <a:t>Ethereum</a:t>
            </a:r>
            <a:endParaRPr lang="en-US" sz="3200" b="0" dirty="0">
              <a:solidFill>
                <a:schemeClr val="accent2"/>
              </a:solidFill>
            </a:endParaRPr>
          </a:p>
        </p:txBody>
      </p:sp>
      <p:sp>
        <p:nvSpPr>
          <p:cNvPr id="8" name="Subtítulo 7"/>
          <p:cNvSpPr txBox="1">
            <a:spLocks/>
          </p:cNvSpPr>
          <p:nvPr/>
        </p:nvSpPr>
        <p:spPr>
          <a:xfrm>
            <a:off x="788894" y="2418678"/>
            <a:ext cx="8672347" cy="22279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-342900">
              <a:spcBef>
                <a:spcPts val="0"/>
              </a:spcBef>
              <a:spcAft>
                <a:spcPts val="2400"/>
              </a:spcAft>
            </a:pPr>
            <a:r>
              <a:rPr lang="pt-BR" sz="2800" dirty="0" err="1">
                <a:solidFill>
                  <a:schemeClr val="bg1"/>
                </a:solidFill>
              </a:rPr>
              <a:t>Lorem</a:t>
            </a:r>
            <a:r>
              <a:rPr lang="pt-BR" sz="2800" dirty="0">
                <a:solidFill>
                  <a:schemeClr val="bg1"/>
                </a:solidFill>
              </a:rPr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621140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632611" y="1408852"/>
            <a:ext cx="11010679" cy="488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Transferência de Moedas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Criação de contratos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Chamada de métodos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25194" y="514581"/>
            <a:ext cx="6519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Tipos de Transação na </a:t>
            </a:r>
            <a:r>
              <a:rPr lang="pt-BR" sz="3200" dirty="0" err="1">
                <a:solidFill>
                  <a:schemeClr val="bg2"/>
                </a:solidFill>
              </a:rPr>
              <a:t>Ethereum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065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506</Words>
  <Application>Microsoft Office PowerPoint</Application>
  <PresentationFormat>Widescreen</PresentationFormat>
  <Paragraphs>105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Carubbi Neto</dc:creator>
  <cp:lastModifiedBy>Raphael Carubbi Neto</cp:lastModifiedBy>
  <cp:revision>55</cp:revision>
  <dcterms:created xsi:type="dcterms:W3CDTF">2019-06-15T14:41:43Z</dcterms:created>
  <dcterms:modified xsi:type="dcterms:W3CDTF">2019-07-05T20:07:23Z</dcterms:modified>
</cp:coreProperties>
</file>