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3"/>
  </p:notesMasterIdLst>
  <p:sldIdLst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72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8" r:id="rId25"/>
    <p:sldId id="279" r:id="rId26"/>
    <p:sldId id="277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4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2" r:id="rId67"/>
    <p:sldId id="321" r:id="rId68"/>
    <p:sldId id="323" r:id="rId69"/>
    <p:sldId id="324" r:id="rId70"/>
    <p:sldId id="327" r:id="rId71"/>
    <p:sldId id="326" r:id="rId72"/>
    <p:sldId id="328" r:id="rId73"/>
    <p:sldId id="329" r:id="rId74"/>
    <p:sldId id="330" r:id="rId75"/>
    <p:sldId id="331" r:id="rId76"/>
    <p:sldId id="332" r:id="rId77"/>
    <p:sldId id="334" r:id="rId78"/>
    <p:sldId id="325" r:id="rId79"/>
    <p:sldId id="336" r:id="rId80"/>
    <p:sldId id="335" r:id="rId81"/>
    <p:sldId id="333" r:id="rId8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110" d="100"/>
          <a:sy n="110" d="100"/>
        </p:scale>
        <p:origin x="16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BEDC91-EF65-4434-8FD9-C7D03BE147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244F954-6D65-4066-A83F-8FD1E5EFAC44}">
      <dgm:prSet phldrT="[Texto]"/>
      <dgm:spPr/>
      <dgm:t>
        <a:bodyPr/>
        <a:lstStyle/>
        <a:p>
          <a:r>
            <a:rPr lang="pt-BR" dirty="0" err="1" smtClean="0"/>
            <a:t>Template</a:t>
          </a:r>
          <a:endParaRPr lang="pt-BR" dirty="0"/>
        </a:p>
      </dgm:t>
    </dgm:pt>
    <dgm:pt modelId="{99A41EB0-1611-4256-BE7A-7FF3FA841BDC}" type="parTrans" cxnId="{6D808556-E121-4A50-8180-17FB1529FCDA}">
      <dgm:prSet/>
      <dgm:spPr/>
      <dgm:t>
        <a:bodyPr/>
        <a:lstStyle/>
        <a:p>
          <a:endParaRPr lang="pt-BR"/>
        </a:p>
      </dgm:t>
    </dgm:pt>
    <dgm:pt modelId="{EFB0C8CC-36DC-4E42-AFF8-70CC985114AA}" type="sibTrans" cxnId="{6D808556-E121-4A50-8180-17FB1529FCDA}">
      <dgm:prSet/>
      <dgm:spPr/>
      <dgm:t>
        <a:bodyPr/>
        <a:lstStyle/>
        <a:p>
          <a:endParaRPr lang="pt-BR"/>
        </a:p>
      </dgm:t>
    </dgm:pt>
    <dgm:pt modelId="{337AAC8A-10B5-4A65-A1ED-804BC5130974}">
      <dgm:prSet phldrT="[Texto]"/>
      <dgm:spPr/>
      <dgm:t>
        <a:bodyPr/>
        <a:lstStyle/>
        <a:p>
          <a:r>
            <a:rPr lang="pt-BR" dirty="0" err="1" smtClean="0"/>
            <a:t>Model</a:t>
          </a:r>
          <a:endParaRPr lang="pt-BR" dirty="0"/>
        </a:p>
      </dgm:t>
    </dgm:pt>
    <dgm:pt modelId="{8D394C43-8CA7-47C3-8B52-A6799A3F05F1}" type="parTrans" cxnId="{D976C885-2074-4CEA-9164-C572206E62FC}">
      <dgm:prSet/>
      <dgm:spPr/>
      <dgm:t>
        <a:bodyPr/>
        <a:lstStyle/>
        <a:p>
          <a:endParaRPr lang="pt-BR"/>
        </a:p>
      </dgm:t>
    </dgm:pt>
    <dgm:pt modelId="{ABDFDF54-2C4D-4942-86A0-8EC4F80726C2}" type="sibTrans" cxnId="{D976C885-2074-4CEA-9164-C572206E62FC}">
      <dgm:prSet/>
      <dgm:spPr/>
      <dgm:t>
        <a:bodyPr/>
        <a:lstStyle/>
        <a:p>
          <a:endParaRPr lang="pt-BR"/>
        </a:p>
      </dgm:t>
    </dgm:pt>
    <dgm:pt modelId="{C89CE309-A316-40BA-A299-70BE8151EE8B}">
      <dgm:prSet phldrT="[Texto]"/>
      <dgm:spPr/>
      <dgm:t>
        <a:bodyPr/>
        <a:lstStyle/>
        <a:p>
          <a:r>
            <a:rPr lang="pt-BR" dirty="0" smtClean="0"/>
            <a:t>Output Gerado</a:t>
          </a:r>
          <a:endParaRPr lang="pt-BR" dirty="0"/>
        </a:p>
      </dgm:t>
    </dgm:pt>
    <dgm:pt modelId="{927140C7-D2EB-4667-878E-F4C573D20424}" type="parTrans" cxnId="{3277323D-1D95-4DEA-82C2-BB307D853617}">
      <dgm:prSet/>
      <dgm:spPr/>
      <dgm:t>
        <a:bodyPr/>
        <a:lstStyle/>
        <a:p>
          <a:endParaRPr lang="pt-BR"/>
        </a:p>
      </dgm:t>
    </dgm:pt>
    <dgm:pt modelId="{26AF370E-6267-4D8C-B1E2-826507796AC6}" type="sibTrans" cxnId="{3277323D-1D95-4DEA-82C2-BB307D853617}">
      <dgm:prSet/>
      <dgm:spPr/>
      <dgm:t>
        <a:bodyPr/>
        <a:lstStyle/>
        <a:p>
          <a:endParaRPr lang="pt-BR"/>
        </a:p>
      </dgm:t>
    </dgm:pt>
    <dgm:pt modelId="{A78057C5-ACB4-467E-859F-BCB96EDFE30F}" type="pres">
      <dgm:prSet presAssocID="{FEBEDC91-EF65-4434-8FD9-C7D03BE14782}" presName="Name0" presStyleCnt="0">
        <dgm:presLayoutVars>
          <dgm:dir/>
          <dgm:resizeHandles val="exact"/>
        </dgm:presLayoutVars>
      </dgm:prSet>
      <dgm:spPr/>
    </dgm:pt>
    <dgm:pt modelId="{BC9A9934-A6E1-4983-9246-5988CBC8FAA6}" type="pres">
      <dgm:prSet presAssocID="{A244F954-6D65-4066-A83F-8FD1E5EFAC4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C3C9A7-5FD4-440D-A201-9B14E0E7975D}" type="pres">
      <dgm:prSet presAssocID="{EFB0C8CC-36DC-4E42-AFF8-70CC985114AA}" presName="sibTrans" presStyleLbl="sibTrans2D1" presStyleIdx="0" presStyleCnt="2"/>
      <dgm:spPr/>
      <dgm:t>
        <a:bodyPr/>
        <a:lstStyle/>
        <a:p>
          <a:endParaRPr lang="pt-BR"/>
        </a:p>
      </dgm:t>
    </dgm:pt>
    <dgm:pt modelId="{081ACEAE-9731-40EC-A392-76230979E760}" type="pres">
      <dgm:prSet presAssocID="{EFB0C8CC-36DC-4E42-AFF8-70CC985114AA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F41F65C4-AB97-475C-B869-79184FAE3378}" type="pres">
      <dgm:prSet presAssocID="{337AAC8A-10B5-4A65-A1ED-804BC513097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16A3B6-B862-4D26-A95A-1F78791F5CC6}" type="pres">
      <dgm:prSet presAssocID="{ABDFDF54-2C4D-4942-86A0-8EC4F80726C2}" presName="sibTrans" presStyleLbl="sibTrans2D1" presStyleIdx="1" presStyleCnt="2"/>
      <dgm:spPr/>
      <dgm:t>
        <a:bodyPr/>
        <a:lstStyle/>
        <a:p>
          <a:endParaRPr lang="pt-BR"/>
        </a:p>
      </dgm:t>
    </dgm:pt>
    <dgm:pt modelId="{D4AE6BBE-C09C-4A6D-A0A4-7B12CCDEC4F2}" type="pres">
      <dgm:prSet presAssocID="{ABDFDF54-2C4D-4942-86A0-8EC4F80726C2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E3F00730-C0F4-47F8-A6F8-9A4633271200}" type="pres">
      <dgm:prSet presAssocID="{C89CE309-A316-40BA-A299-70BE8151EE8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ED79A3F-FB04-46D1-89B4-5FCBD3E613CE}" type="presOf" srcId="{337AAC8A-10B5-4A65-A1ED-804BC5130974}" destId="{F41F65C4-AB97-475C-B869-79184FAE3378}" srcOrd="0" destOrd="0" presId="urn:microsoft.com/office/officeart/2005/8/layout/process1"/>
    <dgm:cxn modelId="{8F9AB89C-E972-494C-AF98-A79B18C61C66}" type="presOf" srcId="{FEBEDC91-EF65-4434-8FD9-C7D03BE14782}" destId="{A78057C5-ACB4-467E-859F-BCB96EDFE30F}" srcOrd="0" destOrd="0" presId="urn:microsoft.com/office/officeart/2005/8/layout/process1"/>
    <dgm:cxn modelId="{90A8618A-B642-4E72-AB40-5ED9D36588AE}" type="presOf" srcId="{ABDFDF54-2C4D-4942-86A0-8EC4F80726C2}" destId="{D4AE6BBE-C09C-4A6D-A0A4-7B12CCDEC4F2}" srcOrd="1" destOrd="0" presId="urn:microsoft.com/office/officeart/2005/8/layout/process1"/>
    <dgm:cxn modelId="{D976C885-2074-4CEA-9164-C572206E62FC}" srcId="{FEBEDC91-EF65-4434-8FD9-C7D03BE14782}" destId="{337AAC8A-10B5-4A65-A1ED-804BC5130974}" srcOrd="1" destOrd="0" parTransId="{8D394C43-8CA7-47C3-8B52-A6799A3F05F1}" sibTransId="{ABDFDF54-2C4D-4942-86A0-8EC4F80726C2}"/>
    <dgm:cxn modelId="{36BD8711-4C73-4506-8FAF-212EDD8B71FE}" type="presOf" srcId="{ABDFDF54-2C4D-4942-86A0-8EC4F80726C2}" destId="{9916A3B6-B862-4D26-A95A-1F78791F5CC6}" srcOrd="0" destOrd="0" presId="urn:microsoft.com/office/officeart/2005/8/layout/process1"/>
    <dgm:cxn modelId="{3277323D-1D95-4DEA-82C2-BB307D853617}" srcId="{FEBEDC91-EF65-4434-8FD9-C7D03BE14782}" destId="{C89CE309-A316-40BA-A299-70BE8151EE8B}" srcOrd="2" destOrd="0" parTransId="{927140C7-D2EB-4667-878E-F4C573D20424}" sibTransId="{26AF370E-6267-4D8C-B1E2-826507796AC6}"/>
    <dgm:cxn modelId="{BA3C5CBA-E747-4541-B96B-7E07D49F4AA4}" type="presOf" srcId="{C89CE309-A316-40BA-A299-70BE8151EE8B}" destId="{E3F00730-C0F4-47F8-A6F8-9A4633271200}" srcOrd="0" destOrd="0" presId="urn:microsoft.com/office/officeart/2005/8/layout/process1"/>
    <dgm:cxn modelId="{6D808556-E121-4A50-8180-17FB1529FCDA}" srcId="{FEBEDC91-EF65-4434-8FD9-C7D03BE14782}" destId="{A244F954-6D65-4066-A83F-8FD1E5EFAC44}" srcOrd="0" destOrd="0" parTransId="{99A41EB0-1611-4256-BE7A-7FF3FA841BDC}" sibTransId="{EFB0C8CC-36DC-4E42-AFF8-70CC985114AA}"/>
    <dgm:cxn modelId="{D18041D7-90BA-4EA7-A151-B230825AAF90}" type="presOf" srcId="{EFB0C8CC-36DC-4E42-AFF8-70CC985114AA}" destId="{081ACEAE-9731-40EC-A392-76230979E760}" srcOrd="1" destOrd="0" presId="urn:microsoft.com/office/officeart/2005/8/layout/process1"/>
    <dgm:cxn modelId="{ADA641C1-67D6-4EFC-9DF3-826E30E93CE6}" type="presOf" srcId="{A244F954-6D65-4066-A83F-8FD1E5EFAC44}" destId="{BC9A9934-A6E1-4983-9246-5988CBC8FAA6}" srcOrd="0" destOrd="0" presId="urn:microsoft.com/office/officeart/2005/8/layout/process1"/>
    <dgm:cxn modelId="{308AFF34-2B41-4C69-A927-DF7F65438089}" type="presOf" srcId="{EFB0C8CC-36DC-4E42-AFF8-70CC985114AA}" destId="{F1C3C9A7-5FD4-440D-A201-9B14E0E7975D}" srcOrd="0" destOrd="0" presId="urn:microsoft.com/office/officeart/2005/8/layout/process1"/>
    <dgm:cxn modelId="{638CBF6F-984B-4566-A87A-85612CABCAA1}" type="presParOf" srcId="{A78057C5-ACB4-467E-859F-BCB96EDFE30F}" destId="{BC9A9934-A6E1-4983-9246-5988CBC8FAA6}" srcOrd="0" destOrd="0" presId="urn:microsoft.com/office/officeart/2005/8/layout/process1"/>
    <dgm:cxn modelId="{CC4756B8-95D8-4FAC-BB64-107AF6DF7CB5}" type="presParOf" srcId="{A78057C5-ACB4-467E-859F-BCB96EDFE30F}" destId="{F1C3C9A7-5FD4-440D-A201-9B14E0E7975D}" srcOrd="1" destOrd="0" presId="urn:microsoft.com/office/officeart/2005/8/layout/process1"/>
    <dgm:cxn modelId="{49AE6A7D-64A2-4016-9925-4CF1269E3845}" type="presParOf" srcId="{F1C3C9A7-5FD4-440D-A201-9B14E0E7975D}" destId="{081ACEAE-9731-40EC-A392-76230979E760}" srcOrd="0" destOrd="0" presId="urn:microsoft.com/office/officeart/2005/8/layout/process1"/>
    <dgm:cxn modelId="{4451069C-5F5C-4F44-8EC5-BD5E0611A868}" type="presParOf" srcId="{A78057C5-ACB4-467E-859F-BCB96EDFE30F}" destId="{F41F65C4-AB97-475C-B869-79184FAE3378}" srcOrd="2" destOrd="0" presId="urn:microsoft.com/office/officeart/2005/8/layout/process1"/>
    <dgm:cxn modelId="{50DE9935-110F-43F3-AD07-348EAFACD12F}" type="presParOf" srcId="{A78057C5-ACB4-467E-859F-BCB96EDFE30F}" destId="{9916A3B6-B862-4D26-A95A-1F78791F5CC6}" srcOrd="3" destOrd="0" presId="urn:microsoft.com/office/officeart/2005/8/layout/process1"/>
    <dgm:cxn modelId="{754E3CCE-131B-41EC-A976-A26DEBB8C1DC}" type="presParOf" srcId="{9916A3B6-B862-4D26-A95A-1F78791F5CC6}" destId="{D4AE6BBE-C09C-4A6D-A0A4-7B12CCDEC4F2}" srcOrd="0" destOrd="0" presId="urn:microsoft.com/office/officeart/2005/8/layout/process1"/>
    <dgm:cxn modelId="{6ABC091D-5025-41BE-9CA9-EDC5D2703743}" type="presParOf" srcId="{A78057C5-ACB4-467E-859F-BCB96EDFE30F}" destId="{E3F00730-C0F4-47F8-A6F8-9A463327120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93A9-5737-4070-9361-069C89E0E814}" type="datetimeFigureOut">
              <a:rPr lang="pt-BR" smtClean="0"/>
              <a:pPr/>
              <a:t>19/03/2015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D0F38-96F3-4088-B475-6D215D07549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947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233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104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206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6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490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315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903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93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784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596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095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07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510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694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543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11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547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716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853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130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428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277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5097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9830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3587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4741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5164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458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0919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1623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5907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2959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293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0094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2303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1084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7846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7696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2672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489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3272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1208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203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651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5908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2238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4016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2164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0859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8080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0001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7561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5444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42626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882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1406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8037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8445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55227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1220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941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361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610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0F38-96F3-4088-B475-6D215D07549D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659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8E05-48CC-49E4-B59B-CC7DC5B04EC9}" type="datetime1">
              <a:rPr lang="pt-BR" smtClean="0"/>
              <a:pPr/>
              <a:t>19/03/2015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"Título"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8C6B-ADCF-4D03-891B-0CE91E88EE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B201-9B50-492C-962A-312363439338}" type="datetime1">
              <a:rPr lang="pt-BR" smtClean="0"/>
              <a:pPr/>
              <a:t>19/03/2015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"Título"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8C6B-ADCF-4D03-891B-0CE91E88EE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3538-583E-4CF0-8BA7-4DDDEB8FA872}" type="datetime1">
              <a:rPr lang="pt-BR" smtClean="0"/>
              <a:pPr/>
              <a:t>19/03/2015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"Título"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8C6B-ADCF-4D03-891B-0CE91E88EE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DEEA-C755-42FA-824A-18C688C12B85}" type="datetime1">
              <a:rPr lang="pt-BR" smtClean="0"/>
              <a:pPr/>
              <a:t>19/03/2015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"Título"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8C6B-ADCF-4D03-891B-0CE91E88EE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5822-77D0-41FA-9D8D-7FC2E3D3256B}" type="datetime1">
              <a:rPr lang="pt-BR" smtClean="0"/>
              <a:pPr/>
              <a:t>19/03/2015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"Título"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8C6B-ADCF-4D03-891B-0CE91E88EE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6E1-5054-43ED-A495-6BE2E23A07D3}" type="datetime1">
              <a:rPr lang="pt-BR" smtClean="0"/>
              <a:pPr/>
              <a:t>19/03/2015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"Título"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8C6B-ADCF-4D03-891B-0CE91E88EE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6461-790B-4678-9D6A-CC34442A8671}" type="datetime1">
              <a:rPr lang="pt-BR" smtClean="0"/>
              <a:pPr/>
              <a:t>19/03/2015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"Título"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8C6B-ADCF-4D03-891B-0CE91E88EE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0FD4-E5DE-4B0F-865E-0E61E398F737}" type="datetime1">
              <a:rPr lang="pt-BR" smtClean="0"/>
              <a:pPr/>
              <a:t>19/03/2015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"Título"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8C6B-ADCF-4D03-891B-0CE91E88EE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C72F-D7B7-4D81-A360-D814F012699C}" type="datetime1">
              <a:rPr lang="pt-BR" smtClean="0"/>
              <a:pPr/>
              <a:t>19/03/2015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"Título"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8C6B-ADCF-4D03-891B-0CE91E88EE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4AFF-0D4B-476D-AC22-9CD2DF5EA1FA}" type="datetime1">
              <a:rPr lang="pt-BR" smtClean="0"/>
              <a:pPr/>
              <a:t>19/03/2015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"Título"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8C6B-ADCF-4D03-891B-0CE91E88EE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6520-7DF6-4596-BFCD-128B6D01E701}" type="datetime1">
              <a:rPr lang="pt-BR" smtClean="0"/>
              <a:pPr/>
              <a:t>19/03/2015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"Título"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8C6B-ADCF-4D03-891B-0CE91E88EE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EF7EC-52C3-4E6D-8CDC-94019612248E}" type="datetime1">
              <a:rPr lang="pt-BR" smtClean="0"/>
              <a:pPr/>
              <a:t>19/03/2015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"Título"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58C6B-ADCF-4D03-891B-0CE91E88EE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speed/libraries/" TargetMode="External"/><Relationship Id="rId5" Type="http://schemas.openxmlformats.org/officeDocument/2006/relationships/hyperlink" Target="http://www.asp.net/ajax/cdn" TargetMode="Externa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0" y="0"/>
            <a:ext cx="9144000" cy="352950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0" y="620688"/>
            <a:ext cx="9144000" cy="1470025"/>
          </a:xfrm>
          <a:effectLst/>
        </p:spPr>
        <p:txBody>
          <a:bodyPr/>
          <a:lstStyle/>
          <a:p>
            <a:pPr algn="l"/>
            <a:r>
              <a:rPr lang="pt-BR" dirty="0" smtClean="0"/>
              <a:t>	Treinamento</a:t>
            </a:r>
            <a:endParaRPr lang="pt-BR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0" y="1772816"/>
            <a:ext cx="9144000" cy="792088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	ASP.NET MVC 4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51520" y="4941168"/>
            <a:ext cx="1512637" cy="1352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ítulo 7"/>
          <p:cNvSpPr txBox="1">
            <a:spLocks/>
          </p:cNvSpPr>
          <p:nvPr/>
        </p:nvSpPr>
        <p:spPr>
          <a:xfrm>
            <a:off x="1835696" y="5949280"/>
            <a:ext cx="7308304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Por:</a:t>
            </a:r>
            <a:r>
              <a:rPr kumimoji="0" lang="pt-BR" sz="19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Raphael Carubbi Neto</a:t>
            </a:r>
            <a:endParaRPr kumimoji="0" lang="pt-BR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0" y="0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err="1" smtClean="0">
                <a:solidFill>
                  <a:schemeClr val="bg1"/>
                </a:solidFill>
              </a:rPr>
              <a:t>Controllers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Subtítulo 7"/>
          <p:cNvSpPr>
            <a:spLocks noGrp="1"/>
          </p:cNvSpPr>
          <p:nvPr>
            <p:ph idx="1"/>
          </p:nvPr>
        </p:nvSpPr>
        <p:spPr>
          <a:xfrm>
            <a:off x="457200" y="2126832"/>
            <a:ext cx="8229600" cy="3773016"/>
          </a:xfrm>
        </p:spPr>
        <p:txBody>
          <a:bodyPr>
            <a:normAutofit/>
          </a:bodyPr>
          <a:lstStyle/>
          <a:p>
            <a:pPr marL="742950" lvl="2" indent="-342900"/>
            <a:r>
              <a:rPr lang="pt-BR" sz="3200" dirty="0" smtClean="0">
                <a:solidFill>
                  <a:schemeClr val="accent1">
                    <a:lumMod val="50000"/>
                  </a:schemeClr>
                </a:solidFill>
              </a:rPr>
              <a:t>Criando o novo </a:t>
            </a:r>
            <a:r>
              <a:rPr lang="pt-BR" sz="3200" dirty="0" err="1" smtClean="0">
                <a:solidFill>
                  <a:schemeClr val="accent1">
                    <a:lumMod val="50000"/>
                  </a:schemeClr>
                </a:solidFill>
              </a:rPr>
              <a:t>Controller</a:t>
            </a:r>
            <a:r>
              <a:rPr lang="pt-BR" sz="3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3200" dirty="0" err="1" smtClean="0">
                <a:solidFill>
                  <a:schemeClr val="accent1">
                    <a:lumMod val="50000"/>
                  </a:schemeClr>
                </a:solidFill>
              </a:rPr>
              <a:t>CozinhaController</a:t>
            </a:r>
            <a:endParaRPr lang="pt-BR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sz="3200" dirty="0" smtClean="0">
                <a:solidFill>
                  <a:schemeClr val="accent1">
                    <a:lumMod val="50000"/>
                  </a:schemeClr>
                </a:solidFill>
              </a:rPr>
              <a:t>Criando uma nova </a:t>
            </a:r>
            <a:r>
              <a:rPr lang="pt-BR" sz="3200" dirty="0" err="1" smtClean="0">
                <a:solidFill>
                  <a:schemeClr val="accent1">
                    <a:lumMod val="50000"/>
                  </a:schemeClr>
                </a:solidFill>
              </a:rPr>
              <a:t>action</a:t>
            </a:r>
            <a:r>
              <a:rPr lang="pt-BR" sz="3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3200" dirty="0" err="1" smtClean="0">
                <a:solidFill>
                  <a:schemeClr val="accent1">
                    <a:lumMod val="50000"/>
                  </a:schemeClr>
                </a:solidFill>
              </a:rPr>
              <a:t>Search</a:t>
            </a:r>
            <a:endParaRPr lang="pt-BR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sz="3200" dirty="0" smtClean="0">
                <a:solidFill>
                  <a:schemeClr val="accent1">
                    <a:lumMod val="50000"/>
                  </a:schemeClr>
                </a:solidFill>
              </a:rPr>
              <a:t>Retornando </a:t>
            </a:r>
            <a:r>
              <a:rPr lang="pt-BR" sz="3200" dirty="0" err="1" smtClean="0">
                <a:solidFill>
                  <a:schemeClr val="accent1">
                    <a:lumMod val="50000"/>
                  </a:schemeClr>
                </a:solidFill>
              </a:rPr>
              <a:t>Conteudo</a:t>
            </a:r>
            <a:r>
              <a:rPr lang="pt-BR" sz="3200" dirty="0" smtClean="0">
                <a:solidFill>
                  <a:schemeClr val="accent1">
                    <a:lumMod val="50000"/>
                  </a:schemeClr>
                </a:solidFill>
              </a:rPr>
              <a:t> com </a:t>
            </a:r>
            <a:r>
              <a:rPr lang="pt-BR" sz="3200" dirty="0" err="1" smtClean="0">
                <a:solidFill>
                  <a:schemeClr val="accent1">
                    <a:lumMod val="50000"/>
                  </a:schemeClr>
                </a:solidFill>
              </a:rPr>
              <a:t>Content</a:t>
            </a:r>
            <a:endParaRPr lang="pt-BR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200150" lvl="3" indent="-342900"/>
            <a:endParaRPr lang="pt-BR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00050" lvl="2" indent="0">
              <a:buNone/>
            </a:pP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00050" lvl="2" indent="0">
              <a:buNone/>
            </a:pP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Routes</a:t>
            </a:r>
            <a:r>
              <a:rPr lang="pt-BR" dirty="0"/>
              <a:t> e </a:t>
            </a:r>
            <a:r>
              <a:rPr lang="pt-BR" dirty="0" err="1"/>
              <a:t>Controllers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190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0" y="0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err="1" smtClean="0">
                <a:solidFill>
                  <a:schemeClr val="bg1"/>
                </a:solidFill>
              </a:rPr>
              <a:t>Action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Parameters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Subtítul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2" indent="-342900"/>
            <a:r>
              <a:rPr lang="pt-BR" sz="3200" dirty="0" smtClean="0">
                <a:solidFill>
                  <a:schemeClr val="accent1">
                    <a:lumMod val="50000"/>
                  </a:schemeClr>
                </a:solidFill>
              </a:rPr>
              <a:t>Adicionando o parâmetro nome na </a:t>
            </a:r>
            <a:r>
              <a:rPr lang="pt-BR" sz="3200" dirty="0" err="1" smtClean="0">
                <a:solidFill>
                  <a:schemeClr val="accent1">
                    <a:lumMod val="50000"/>
                  </a:schemeClr>
                </a:solidFill>
              </a:rPr>
              <a:t>action</a:t>
            </a:r>
            <a:endParaRPr lang="pt-BR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200150" lvl="3" indent="-342900"/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Parâmetros na assinatura das </a:t>
            </a:r>
            <a:r>
              <a:rPr lang="pt-BR" sz="2400" dirty="0" err="1" smtClean="0">
                <a:solidFill>
                  <a:schemeClr val="accent1">
                    <a:lumMod val="50000"/>
                  </a:schemeClr>
                </a:solidFill>
              </a:rPr>
              <a:t>Actions</a:t>
            </a: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 são procurados pelo nome nos dados da </a:t>
            </a:r>
            <a:r>
              <a:rPr lang="pt-BR" sz="2400" dirty="0" err="1" smtClean="0">
                <a:solidFill>
                  <a:schemeClr val="accent1">
                    <a:lumMod val="50000"/>
                  </a:schemeClr>
                </a:solidFill>
              </a:rPr>
              <a:t>RouteData</a:t>
            </a: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2400" dirty="0" err="1" smtClean="0">
                <a:solidFill>
                  <a:schemeClr val="accent1">
                    <a:lumMod val="50000"/>
                  </a:schemeClr>
                </a:solidFill>
              </a:rPr>
              <a:t>Querystring</a:t>
            </a: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, e dados postados pelo </a:t>
            </a:r>
            <a:r>
              <a:rPr lang="pt-BR" sz="2400" dirty="0" err="1" smtClean="0">
                <a:solidFill>
                  <a:schemeClr val="accent1">
                    <a:lumMod val="50000"/>
                  </a:schemeClr>
                </a:solidFill>
              </a:rPr>
              <a:t>formulario</a:t>
            </a: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pt-BR" sz="2400" dirty="0" err="1" smtClean="0">
                <a:solidFill>
                  <a:schemeClr val="accent1">
                    <a:lumMod val="50000"/>
                  </a:schemeClr>
                </a:solidFill>
              </a:rPr>
              <a:t>FormCollection</a:t>
            </a: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742950" lvl="2" indent="-342900"/>
            <a:r>
              <a:rPr lang="pt-BR" sz="3200" dirty="0" smtClean="0">
                <a:solidFill>
                  <a:schemeClr val="accent1">
                    <a:lumMod val="50000"/>
                  </a:schemeClr>
                </a:solidFill>
              </a:rPr>
              <a:t>Tornando parâmetros opcionais na Rota</a:t>
            </a:r>
          </a:p>
          <a:p>
            <a:pPr marL="742950" lvl="2" indent="-342900"/>
            <a:r>
              <a:rPr lang="pt-BR" sz="3200" dirty="0" smtClean="0">
                <a:solidFill>
                  <a:schemeClr val="accent1">
                    <a:lumMod val="50000"/>
                  </a:schemeClr>
                </a:solidFill>
              </a:rPr>
              <a:t>Definindo valor padrão para o parâmetro</a:t>
            </a:r>
          </a:p>
          <a:p>
            <a:pPr marL="742950" lvl="2" indent="-342900"/>
            <a:endParaRPr lang="pt-BR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200150" lvl="3" indent="-342900"/>
            <a:endParaRPr lang="pt-BR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00050" lvl="2" indent="0">
              <a:buNone/>
            </a:pP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00050" lvl="2" indent="0">
              <a:buNone/>
            </a:pP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Routes</a:t>
            </a:r>
            <a:r>
              <a:rPr lang="pt-BR" dirty="0"/>
              <a:t> e </a:t>
            </a:r>
            <a:r>
              <a:rPr lang="pt-BR" dirty="0" err="1"/>
              <a:t>Controllers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01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0" y="0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err="1" smtClean="0">
                <a:solidFill>
                  <a:schemeClr val="bg1"/>
                </a:solidFill>
              </a:rPr>
              <a:t>Action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Results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Subtítul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2" indent="-342900"/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Actions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 retornam um 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ActionResult</a:t>
            </a: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200150" lvl="3" indent="-342900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Lista de Derivados da classe 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ActionResult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marL="742950" lvl="2" indent="-342900"/>
            <a:endParaRPr lang="pt-BR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200150" lvl="3" indent="-342900"/>
            <a:endParaRPr lang="pt-BR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00050" lvl="2" indent="0">
              <a:buNone/>
            </a:pP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00050" lvl="2" indent="0">
              <a:buNone/>
            </a:pP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Routes</a:t>
            </a:r>
            <a:r>
              <a:rPr lang="pt-BR" dirty="0" smtClean="0"/>
              <a:t> e </a:t>
            </a:r>
            <a:r>
              <a:rPr lang="pt-BR" dirty="0" err="1" smtClean="0"/>
              <a:t>Controllers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77" y="2706516"/>
            <a:ext cx="8554006" cy="237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7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0" y="0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err="1" smtClean="0">
                <a:solidFill>
                  <a:schemeClr val="bg1"/>
                </a:solidFill>
              </a:rPr>
              <a:t>Action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Selectors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Subtítul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2" indent="-342900"/>
            <a:r>
              <a:rPr lang="pt-BR" sz="3600" dirty="0" err="1" smtClean="0">
                <a:solidFill>
                  <a:schemeClr val="accent1">
                    <a:lumMod val="50000"/>
                  </a:schemeClr>
                </a:solidFill>
              </a:rPr>
              <a:t>ActionName</a:t>
            </a:r>
            <a:endParaRPr lang="pt-BR" sz="3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00050" lvl="2" indent="0">
              <a:buNone/>
            </a:pPr>
            <a:endParaRPr lang="pt-BR" sz="3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sz="3600" dirty="0" err="1" smtClean="0">
                <a:solidFill>
                  <a:schemeClr val="accent1">
                    <a:lumMod val="50000"/>
                  </a:schemeClr>
                </a:solidFill>
              </a:rPr>
              <a:t>AcceptVerbs</a:t>
            </a:r>
            <a:endParaRPr lang="pt-BR" sz="3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200150" lvl="3" indent="-342900"/>
            <a:r>
              <a:rPr lang="pt-BR" sz="3200" dirty="0" err="1" smtClean="0">
                <a:solidFill>
                  <a:schemeClr val="accent1">
                    <a:lumMod val="50000"/>
                  </a:schemeClr>
                </a:solidFill>
              </a:rPr>
              <a:t>HttpPost</a:t>
            </a:r>
            <a:r>
              <a:rPr lang="pt-BR" sz="32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3200" dirty="0" err="1" smtClean="0">
                <a:solidFill>
                  <a:schemeClr val="accent1">
                    <a:lumMod val="50000"/>
                  </a:schemeClr>
                </a:solidFill>
              </a:rPr>
              <a:t>HttpGet</a:t>
            </a:r>
            <a:r>
              <a:rPr lang="pt-BR" sz="32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3200" dirty="0" err="1" smtClean="0">
                <a:solidFill>
                  <a:schemeClr val="accent1">
                    <a:lumMod val="50000"/>
                  </a:schemeClr>
                </a:solidFill>
              </a:rPr>
              <a:t>HttpPut</a:t>
            </a:r>
            <a:r>
              <a:rPr lang="pt-BR" sz="32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3200" dirty="0" err="1" smtClean="0">
                <a:solidFill>
                  <a:schemeClr val="accent1">
                    <a:lumMod val="50000"/>
                  </a:schemeClr>
                </a:solidFill>
              </a:rPr>
              <a:t>HttpDelete</a:t>
            </a:r>
            <a:endParaRPr lang="pt-BR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57250" lvl="3" indent="0">
              <a:buNone/>
            </a:pP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200150" lvl="3" indent="-342900"/>
            <a:endParaRPr lang="pt-BR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00050" lvl="2" indent="0">
              <a:buNone/>
            </a:pP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00050" lvl="2" indent="0">
              <a:buNone/>
            </a:pP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Routes</a:t>
            </a:r>
            <a:r>
              <a:rPr lang="pt-BR" dirty="0" smtClean="0"/>
              <a:t> e </a:t>
            </a:r>
            <a:r>
              <a:rPr lang="pt-BR" dirty="0" err="1" smtClean="0"/>
              <a:t>Controllers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63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0" y="0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err="1" smtClean="0">
                <a:solidFill>
                  <a:schemeClr val="bg1"/>
                </a:solidFill>
              </a:rPr>
              <a:t>Action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Filters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Subtítul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lvl="3" indent="0">
              <a:buNone/>
            </a:pP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200150" lvl="3" indent="-342900"/>
            <a:endParaRPr lang="pt-BR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00050" lvl="2" indent="0">
              <a:buNone/>
            </a:pP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00050" lvl="2" indent="0">
              <a:buNone/>
            </a:pP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Routes</a:t>
            </a:r>
            <a:r>
              <a:rPr lang="pt-BR" dirty="0" smtClean="0"/>
              <a:t> e </a:t>
            </a:r>
            <a:r>
              <a:rPr lang="pt-BR" dirty="0" err="1" smtClean="0"/>
              <a:t>Controllers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367373"/>
            <a:ext cx="8485434" cy="139783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39552" y="4025265"/>
            <a:ext cx="75851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Filtro [Autorize] retorna 401 </a:t>
            </a:r>
            <a:r>
              <a:rPr lang="pt-BR" dirty="0" err="1" smtClean="0"/>
              <a:t>Unauthorized</a:t>
            </a:r>
            <a:r>
              <a:rPr lang="pt-BR" dirty="0" smtClean="0"/>
              <a:t> para requisições não autenticadas</a:t>
            </a:r>
          </a:p>
          <a:p>
            <a:r>
              <a:rPr lang="pt-BR" dirty="0" smtClean="0"/>
              <a:t>Controlar habilitando o recurso de autenticação do Asp.net</a:t>
            </a:r>
            <a:endParaRPr lang="pt-BR" dirty="0"/>
          </a:p>
          <a:p>
            <a:r>
              <a:rPr lang="pt-BR" dirty="0" smtClean="0"/>
              <a:t>&lt;</a:t>
            </a:r>
            <a:r>
              <a:rPr lang="pt-BR" dirty="0" err="1"/>
              <a:t>authentication</a:t>
            </a:r>
            <a:r>
              <a:rPr lang="pt-BR" dirty="0"/>
              <a:t> </a:t>
            </a:r>
            <a:r>
              <a:rPr lang="pt-BR" dirty="0" err="1"/>
              <a:t>mode</a:t>
            </a:r>
            <a:r>
              <a:rPr lang="pt-BR" dirty="0"/>
              <a:t>="</a:t>
            </a:r>
            <a:r>
              <a:rPr lang="pt-BR" dirty="0" err="1"/>
              <a:t>Forms</a:t>
            </a:r>
            <a:r>
              <a:rPr lang="pt-BR" dirty="0"/>
              <a:t>"&gt;</a:t>
            </a:r>
          </a:p>
          <a:p>
            <a:r>
              <a:rPr lang="en-US" dirty="0"/>
              <a:t>      &lt;forms </a:t>
            </a:r>
            <a:r>
              <a:rPr lang="en-US" dirty="0" err="1"/>
              <a:t>loginUrl</a:t>
            </a:r>
            <a:r>
              <a:rPr lang="en-US" dirty="0"/>
              <a:t>="~/Account/Index" timeout="2880" /&gt;</a:t>
            </a:r>
          </a:p>
          <a:p>
            <a:r>
              <a:rPr lang="pt-BR" dirty="0"/>
              <a:t> </a:t>
            </a:r>
            <a:r>
              <a:rPr lang="pt-BR" dirty="0" smtClean="0"/>
              <a:t>&lt;/</a:t>
            </a:r>
            <a:r>
              <a:rPr lang="pt-BR" dirty="0" err="1"/>
              <a:t>authentication</a:t>
            </a:r>
            <a:r>
              <a:rPr lang="pt-BR" dirty="0"/>
              <a:t>&gt;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827584" y="1897889"/>
            <a:ext cx="669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Action</a:t>
            </a:r>
            <a:r>
              <a:rPr lang="pt-BR" dirty="0" smtClean="0"/>
              <a:t> </a:t>
            </a:r>
            <a:r>
              <a:rPr lang="pt-BR" dirty="0" err="1" smtClean="0"/>
              <a:t>Filters</a:t>
            </a:r>
            <a:r>
              <a:rPr lang="pt-BR" dirty="0" smtClean="0"/>
              <a:t> Podem ser aplicados à uma </a:t>
            </a:r>
            <a:r>
              <a:rPr lang="pt-BR" dirty="0" err="1" smtClean="0"/>
              <a:t>action</a:t>
            </a:r>
            <a:r>
              <a:rPr lang="pt-BR" dirty="0" smtClean="0"/>
              <a:t> ou ao </a:t>
            </a:r>
            <a:r>
              <a:rPr lang="pt-BR" dirty="0" err="1" smtClean="0"/>
              <a:t>controller</a:t>
            </a:r>
            <a:r>
              <a:rPr lang="pt-BR" dirty="0" smtClean="0"/>
              <a:t> todo</a:t>
            </a:r>
          </a:p>
        </p:txBody>
      </p:sp>
    </p:spTree>
    <p:extLst>
      <p:ext uri="{BB962C8B-B14F-4D97-AF65-F5344CB8AC3E}">
        <p14:creationId xmlns:p14="http://schemas.microsoft.com/office/powerpoint/2010/main" val="319218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0" y="0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Global </a:t>
            </a:r>
            <a:r>
              <a:rPr lang="pt-BR" dirty="0" err="1" smtClean="0">
                <a:solidFill>
                  <a:schemeClr val="bg1"/>
                </a:solidFill>
              </a:rPr>
              <a:t>Filters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Subtítulo 7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 marL="857250" lvl="3" indent="0">
              <a:buNone/>
            </a:pPr>
            <a:endParaRPr lang="pt-BR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Classe 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FilterConfig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 no 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App_Start</a:t>
            </a: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Entendendo o funcionamento do 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HandleError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 como global 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filter</a:t>
            </a: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FilterConfig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 é iniciado no 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global.asax</a:t>
            </a: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Lançando exceção em uma 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action</a:t>
            </a: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Habilitar 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customErrors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 no 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web.config</a:t>
            </a: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200150" lvl="3" indent="-342900"/>
            <a:endParaRPr lang="pt-BR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00050" lvl="2" indent="0">
              <a:buNone/>
            </a:pP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00050" lvl="2" indent="0">
              <a:buNone/>
            </a:pP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Routes</a:t>
            </a:r>
            <a:r>
              <a:rPr lang="pt-BR" dirty="0" smtClean="0"/>
              <a:t> e </a:t>
            </a:r>
            <a:r>
              <a:rPr lang="pt-BR" dirty="0" err="1" smtClean="0"/>
              <a:t>Controllers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335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0" y="0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err="1" smtClean="0">
                <a:solidFill>
                  <a:schemeClr val="bg1"/>
                </a:solidFill>
              </a:rPr>
              <a:t>Custom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Filters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Subtítulo 7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 marL="857250" lvl="3" indent="0">
              <a:buNone/>
            </a:pPr>
            <a:endParaRPr lang="pt-BR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Criar uma Pasta </a:t>
            </a: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Infrastructure</a:t>
            </a: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Criar um </a:t>
            </a: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custom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attribute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 chamado </a:t>
            </a: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LogAttribute.cs</a:t>
            </a: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Herdar </a:t>
            </a: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ActionFilterAttribute</a:t>
            </a: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É possível interceptar a requisição antes da </a:t>
            </a: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action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, depois da </a:t>
            </a: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action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, antes da </a:t>
            </a: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view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 e depois da </a:t>
            </a: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Aplicar o novo </a:t>
            </a: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Filter</a:t>
            </a: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200150" lvl="3" indent="-342900"/>
            <a:endParaRPr lang="pt-BR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00050" lvl="2" indent="0">
              <a:buNone/>
            </a:pP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00050" lvl="2" indent="0">
              <a:buNone/>
            </a:pP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Routes</a:t>
            </a:r>
            <a:r>
              <a:rPr lang="pt-BR" dirty="0" smtClean="0"/>
              <a:t> e </a:t>
            </a:r>
            <a:r>
              <a:rPr lang="pt-BR" dirty="0" err="1" smtClean="0"/>
              <a:t>Controllers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307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0" y="0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err="1" smtClean="0">
                <a:solidFill>
                  <a:schemeClr val="bg1"/>
                </a:solidFill>
              </a:rPr>
              <a:t>Views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Subtítulo 7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 marL="857250" lvl="3" indent="0">
              <a:buNone/>
            </a:pPr>
            <a:endParaRPr lang="pt-BR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Sintaxe </a:t>
            </a: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Razor</a:t>
            </a: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HTML </a:t>
            </a: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Helpers</a:t>
            </a: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Layout</a:t>
            </a:r>
          </a:p>
          <a:p>
            <a:pPr marL="742950" lvl="2" indent="-342900"/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Partial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Views</a:t>
            </a: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Evitar XSS &amp; CSRF (Cross Site </a:t>
            </a: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Scripting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 / Cross Site </a:t>
            </a: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Request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Forgery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1200150" lvl="3" indent="-342900"/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</a:rPr>
              <a:t>CSRF – Código malicioso em uma página que se aproveita da autenticação via cookie para tentar atacar outro site</a:t>
            </a:r>
          </a:p>
          <a:p>
            <a:pPr marL="1200150" lvl="3" indent="-342900"/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</a:rPr>
              <a:t>XSS – Ataques efetuados através do envio de código </a:t>
            </a:r>
            <a:r>
              <a:rPr lang="pt-BR" sz="1600" dirty="0" err="1" smtClean="0">
                <a:solidFill>
                  <a:schemeClr val="accent1">
                    <a:lumMod val="50000"/>
                  </a:schemeClr>
                </a:solidFill>
              </a:rPr>
              <a:t>javascript</a:t>
            </a:r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</a:rPr>
              <a:t> através de campos de texto</a:t>
            </a: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200150" lvl="3" indent="-342900"/>
            <a:endParaRPr lang="pt-BR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00050" lvl="2" indent="0">
              <a:buNone/>
            </a:pP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00050" lvl="2" indent="0">
              <a:buNone/>
            </a:pP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Views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96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0" y="0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err="1" smtClean="0">
                <a:solidFill>
                  <a:schemeClr val="bg1"/>
                </a:solidFill>
              </a:rPr>
              <a:t>Templates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Razor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Views</a:t>
            </a:r>
            <a:endParaRPr lang="pt-BR" dirty="0"/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86785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5736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0" y="0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err="1" smtClean="0">
                <a:solidFill>
                  <a:schemeClr val="bg1"/>
                </a:solidFill>
              </a:rPr>
              <a:t>Views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Tipadas</a:t>
            </a:r>
            <a:r>
              <a:rPr lang="pt-BR" dirty="0" smtClean="0">
                <a:solidFill>
                  <a:schemeClr val="bg1"/>
                </a:solidFill>
              </a:rPr>
              <a:t>	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o </a:t>
            </a:r>
            <a:r>
              <a:rPr lang="pt-BR" dirty="0" err="1" smtClean="0"/>
              <a:t>controller</a:t>
            </a:r>
            <a:r>
              <a:rPr lang="pt-BR" dirty="0" smtClean="0"/>
              <a:t> </a:t>
            </a:r>
            <a:r>
              <a:rPr lang="pt-BR" dirty="0" err="1" smtClean="0"/>
              <a:t>CriticaController</a:t>
            </a:r>
            <a:endParaRPr lang="pt-BR" dirty="0" smtClean="0"/>
          </a:p>
          <a:p>
            <a:r>
              <a:rPr lang="pt-BR" dirty="0" smtClean="0"/>
              <a:t>Criar os </a:t>
            </a:r>
            <a:r>
              <a:rPr lang="pt-BR" dirty="0" err="1" smtClean="0"/>
              <a:t>Models</a:t>
            </a:r>
            <a:r>
              <a:rPr lang="pt-BR" dirty="0"/>
              <a:t> </a:t>
            </a:r>
            <a:r>
              <a:rPr lang="pt-BR" dirty="0" smtClean="0"/>
              <a:t>Critica e Restaurante</a:t>
            </a:r>
          </a:p>
          <a:p>
            <a:r>
              <a:rPr lang="pt-BR" dirty="0" smtClean="0"/>
              <a:t>Criar a classe de repositório </a:t>
            </a:r>
            <a:r>
              <a:rPr lang="pt-BR" dirty="0" err="1" smtClean="0"/>
              <a:t>AvaliadorGastronomicoContextDB</a:t>
            </a:r>
            <a:r>
              <a:rPr lang="pt-BR" dirty="0" smtClean="0"/>
              <a:t> </a:t>
            </a:r>
            <a:r>
              <a:rPr lang="pt-BR" dirty="0"/>
              <a:t>e adicionar </a:t>
            </a:r>
            <a:r>
              <a:rPr lang="pt-BR" dirty="0" smtClean="0"/>
              <a:t>os </a:t>
            </a:r>
            <a:r>
              <a:rPr lang="pt-BR" dirty="0" err="1" smtClean="0"/>
              <a:t>models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 smtClean="0"/>
              <a:t>Criar uma </a:t>
            </a:r>
            <a:r>
              <a:rPr lang="pt-BR" dirty="0" err="1" smtClean="0"/>
              <a:t>view</a:t>
            </a:r>
            <a:r>
              <a:rPr lang="pt-BR" dirty="0" smtClean="0"/>
              <a:t> de Lista baseada no </a:t>
            </a:r>
            <a:r>
              <a:rPr lang="pt-BR" dirty="0" err="1" smtClean="0"/>
              <a:t>model</a:t>
            </a:r>
            <a:r>
              <a:rPr lang="pt-BR" dirty="0" smtClean="0"/>
              <a:t> Critica para listagem das Críticas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226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0" y="0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Agenda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Subtítul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>
                <a:solidFill>
                  <a:schemeClr val="accent1">
                    <a:lumMod val="50000"/>
                  </a:schemeClr>
                </a:solidFill>
              </a:rPr>
              <a:t>Introdução</a:t>
            </a:r>
          </a:p>
          <a:p>
            <a:r>
              <a:rPr lang="pt-BR" sz="1800" dirty="0" err="1" smtClean="0">
                <a:solidFill>
                  <a:schemeClr val="accent1">
                    <a:lumMod val="50000"/>
                  </a:schemeClr>
                </a:solidFill>
              </a:rPr>
              <a:t>Routes</a:t>
            </a:r>
            <a:r>
              <a:rPr lang="pt-BR" sz="1800" dirty="0" smtClean="0">
                <a:solidFill>
                  <a:schemeClr val="accent1">
                    <a:lumMod val="50000"/>
                  </a:schemeClr>
                </a:solidFill>
              </a:rPr>
              <a:t> e </a:t>
            </a:r>
            <a:r>
              <a:rPr lang="pt-BR" sz="1800" dirty="0" err="1" smtClean="0">
                <a:solidFill>
                  <a:schemeClr val="accent1">
                    <a:lumMod val="50000"/>
                  </a:schemeClr>
                </a:solidFill>
              </a:rPr>
              <a:t>Controllers</a:t>
            </a:r>
            <a:endParaRPr lang="pt-B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800" dirty="0" err="1" smtClean="0">
                <a:solidFill>
                  <a:schemeClr val="accent1">
                    <a:lumMod val="50000"/>
                  </a:schemeClr>
                </a:solidFill>
              </a:rPr>
              <a:t>Razor</a:t>
            </a:r>
            <a:r>
              <a:rPr lang="pt-BR" sz="1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accent1">
                    <a:lumMod val="50000"/>
                  </a:schemeClr>
                </a:solidFill>
              </a:rPr>
              <a:t>Views</a:t>
            </a:r>
            <a:endParaRPr lang="pt-B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800" dirty="0" err="1" smtClean="0">
                <a:solidFill>
                  <a:schemeClr val="accent1">
                    <a:lumMod val="50000"/>
                  </a:schemeClr>
                </a:solidFill>
              </a:rPr>
              <a:t>Models</a:t>
            </a:r>
            <a:endParaRPr lang="pt-B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800" dirty="0" smtClean="0">
                <a:solidFill>
                  <a:schemeClr val="accent1">
                    <a:lumMod val="50000"/>
                  </a:schemeClr>
                </a:solidFill>
              </a:rPr>
              <a:t>Ajax e </a:t>
            </a:r>
            <a:r>
              <a:rPr lang="pt-BR" sz="1800" dirty="0" err="1" smtClean="0">
                <a:solidFill>
                  <a:schemeClr val="accent1">
                    <a:lumMod val="50000"/>
                  </a:schemeClr>
                </a:solidFill>
              </a:rPr>
              <a:t>Javascript</a:t>
            </a:r>
            <a:r>
              <a:rPr lang="pt-BR" sz="1800" dirty="0" smtClean="0">
                <a:solidFill>
                  <a:schemeClr val="accent1">
                    <a:lumMod val="50000"/>
                  </a:schemeClr>
                </a:solidFill>
              </a:rPr>
              <a:t> no Asp.net MVC</a:t>
            </a:r>
          </a:p>
          <a:p>
            <a:r>
              <a:rPr lang="pt-BR" sz="1800" dirty="0" smtClean="0">
                <a:solidFill>
                  <a:schemeClr val="accent1">
                    <a:lumMod val="50000"/>
                  </a:schemeClr>
                </a:solidFill>
              </a:rPr>
              <a:t>Segurança no Asp.net MVC</a:t>
            </a:r>
          </a:p>
          <a:p>
            <a:r>
              <a:rPr lang="pt-BR" sz="1800" dirty="0" smtClean="0">
                <a:solidFill>
                  <a:schemeClr val="accent1">
                    <a:lumMod val="50000"/>
                  </a:schemeClr>
                </a:solidFill>
              </a:rPr>
              <a:t>Infraestrutura do Asp.net e o Asp.net MVC</a:t>
            </a:r>
          </a:p>
          <a:p>
            <a:r>
              <a:rPr lang="pt-BR" sz="1800" dirty="0" err="1" smtClean="0">
                <a:solidFill>
                  <a:schemeClr val="accent1">
                    <a:lumMod val="50000"/>
                  </a:schemeClr>
                </a:solidFill>
              </a:rPr>
              <a:t>IoC</a:t>
            </a:r>
            <a:r>
              <a:rPr lang="pt-BR" sz="1800" dirty="0" smtClean="0">
                <a:solidFill>
                  <a:schemeClr val="accent1">
                    <a:lumMod val="50000"/>
                  </a:schemeClr>
                </a:solidFill>
              </a:rPr>
              <a:t> e Injeção de </a:t>
            </a:r>
            <a:r>
              <a:rPr lang="pt-BR" sz="1800" dirty="0" err="1" smtClean="0">
                <a:solidFill>
                  <a:schemeClr val="accent1">
                    <a:lumMod val="50000"/>
                  </a:schemeClr>
                </a:solidFill>
              </a:rPr>
              <a:t>Dependencia</a:t>
            </a:r>
            <a:r>
              <a:rPr lang="pt-BR" sz="1800" dirty="0" smtClean="0">
                <a:solidFill>
                  <a:schemeClr val="accent1">
                    <a:lumMod val="50000"/>
                  </a:schemeClr>
                </a:solidFill>
              </a:rPr>
              <a:t> no asp.net MVC</a:t>
            </a:r>
          </a:p>
          <a:p>
            <a:r>
              <a:rPr lang="pt-BR" sz="1800" dirty="0">
                <a:solidFill>
                  <a:schemeClr val="accent1">
                    <a:lumMod val="50000"/>
                  </a:schemeClr>
                </a:solidFill>
              </a:rPr>
              <a:t>Otimização </a:t>
            </a:r>
            <a:r>
              <a:rPr lang="pt-BR" sz="1800" dirty="0" smtClean="0">
                <a:solidFill>
                  <a:schemeClr val="accent1">
                    <a:lumMod val="50000"/>
                  </a:schemeClr>
                </a:solidFill>
              </a:rPr>
              <a:t>Web</a:t>
            </a:r>
          </a:p>
          <a:p>
            <a:r>
              <a:rPr lang="pt-BR" sz="1800" dirty="0" err="1" smtClean="0">
                <a:solidFill>
                  <a:schemeClr val="accent1">
                    <a:lumMod val="50000"/>
                  </a:schemeClr>
                </a:solidFill>
              </a:rPr>
              <a:t>WebAPI</a:t>
            </a:r>
            <a:endParaRPr lang="pt-B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800" dirty="0" err="1" smtClean="0">
                <a:solidFill>
                  <a:schemeClr val="accent1">
                    <a:lumMod val="50000"/>
                  </a:schemeClr>
                </a:solidFill>
              </a:rPr>
              <a:t>Controllers</a:t>
            </a:r>
            <a:r>
              <a:rPr lang="pt-BR" sz="1800" dirty="0" smtClean="0">
                <a:solidFill>
                  <a:schemeClr val="accent1">
                    <a:lumMod val="50000"/>
                  </a:schemeClr>
                </a:solidFill>
              </a:rPr>
              <a:t> Assíncronos com </a:t>
            </a:r>
            <a:r>
              <a:rPr lang="pt-BR" sz="1800" dirty="0" err="1" smtClean="0">
                <a:solidFill>
                  <a:schemeClr val="accent1">
                    <a:lumMod val="50000"/>
                  </a:schemeClr>
                </a:solidFill>
              </a:rPr>
              <a:t>async</a:t>
            </a:r>
            <a:r>
              <a:rPr lang="pt-BR" sz="1800" dirty="0" smtClean="0">
                <a:solidFill>
                  <a:schemeClr val="accent1">
                    <a:lumMod val="50000"/>
                  </a:schemeClr>
                </a:solidFill>
              </a:rPr>
              <a:t> e </a:t>
            </a:r>
            <a:r>
              <a:rPr lang="pt-BR" sz="1800" dirty="0" err="1" smtClean="0">
                <a:solidFill>
                  <a:schemeClr val="accent1">
                    <a:lumMod val="50000"/>
                  </a:schemeClr>
                </a:solidFill>
              </a:rPr>
              <a:t>await</a:t>
            </a:r>
            <a:endParaRPr lang="pt-B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800" dirty="0" smtClean="0">
                <a:solidFill>
                  <a:schemeClr val="accent1">
                    <a:lumMod val="50000"/>
                  </a:schemeClr>
                </a:solidFill>
              </a:rPr>
              <a:t>Recursos Mobile</a:t>
            </a:r>
          </a:p>
          <a:p>
            <a:endParaRPr lang="pt-B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0" y="0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DEMO Ataques XSS	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Alterar </a:t>
            </a:r>
            <a:r>
              <a:rPr lang="pt-BR" dirty="0" err="1" smtClean="0"/>
              <a:t>body</a:t>
            </a:r>
            <a:r>
              <a:rPr lang="pt-BR" dirty="0" smtClean="0"/>
              <a:t> de um </a:t>
            </a:r>
            <a:r>
              <a:rPr lang="pt-BR" dirty="0" err="1" smtClean="0"/>
              <a:t>review</a:t>
            </a:r>
            <a:r>
              <a:rPr lang="pt-BR" dirty="0" smtClean="0"/>
              <a:t> para um script </a:t>
            </a:r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Exibir com </a:t>
            </a:r>
            <a:r>
              <a:rPr lang="pt-BR" dirty="0" err="1" smtClean="0"/>
              <a:t>Html.Raw</a:t>
            </a:r>
            <a:r>
              <a:rPr lang="pt-BR" dirty="0" smtClean="0"/>
              <a:t> na </a:t>
            </a:r>
            <a:r>
              <a:rPr lang="pt-BR" dirty="0" err="1" smtClean="0"/>
              <a:t>view</a:t>
            </a:r>
            <a:endParaRPr lang="pt-BR" dirty="0" smtClean="0"/>
          </a:p>
          <a:p>
            <a:r>
              <a:rPr lang="pt-BR" dirty="0" smtClean="0"/>
              <a:t>Por padrão os </a:t>
            </a:r>
            <a:r>
              <a:rPr lang="pt-BR" dirty="0" err="1" smtClean="0"/>
              <a:t>models</a:t>
            </a:r>
            <a:r>
              <a:rPr lang="pt-BR" dirty="0" smtClean="0"/>
              <a:t> passam por </a:t>
            </a:r>
            <a:r>
              <a:rPr lang="pt-BR" dirty="0" err="1" smtClean="0"/>
              <a:t>HTMLEncode</a:t>
            </a:r>
            <a:r>
              <a:rPr lang="pt-BR" dirty="0" smtClean="0"/>
              <a:t> antes de serem </a:t>
            </a:r>
            <a:r>
              <a:rPr lang="pt-BR" dirty="0" err="1" smtClean="0"/>
              <a:t>renderizados</a:t>
            </a:r>
            <a:r>
              <a:rPr lang="pt-BR" dirty="0" smtClean="0"/>
              <a:t>;</a:t>
            </a:r>
          </a:p>
          <a:p>
            <a:r>
              <a:rPr lang="pt-BR" dirty="0" smtClean="0"/>
              <a:t>Deve-se tomar cuidado ao usar </a:t>
            </a:r>
            <a:r>
              <a:rPr lang="pt-BR" dirty="0" err="1" smtClean="0"/>
              <a:t>Html.Raw</a:t>
            </a:r>
            <a:r>
              <a:rPr lang="pt-BR" dirty="0" smtClean="0"/>
              <a:t> !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971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0" y="0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Sintaxe </a:t>
            </a:r>
            <a:r>
              <a:rPr lang="pt-BR" dirty="0" err="1" smtClean="0">
                <a:solidFill>
                  <a:schemeClr val="bg1"/>
                </a:solidFill>
              </a:rPr>
              <a:t>Razor</a:t>
            </a:r>
            <a:r>
              <a:rPr lang="pt-BR" dirty="0" smtClean="0">
                <a:solidFill>
                  <a:schemeClr val="bg1"/>
                </a:solidFill>
              </a:rPr>
              <a:t> – Expressões Explícitas	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 smtClean="0"/>
              <a:t>@(</a:t>
            </a:r>
            <a:r>
              <a:rPr lang="pt-BR" sz="4000" dirty="0" err="1" smtClean="0"/>
              <a:t>model.Rating</a:t>
            </a:r>
            <a:r>
              <a:rPr lang="pt-BR" sz="4000" dirty="0" smtClean="0"/>
              <a:t> / 10.0) Dividindo o Rating por 10;</a:t>
            </a:r>
          </a:p>
          <a:p>
            <a:r>
              <a:rPr lang="pt-BR" sz="4000" dirty="0" smtClean="0"/>
              <a:t>Literais antecedendo @</a:t>
            </a:r>
          </a:p>
          <a:p>
            <a:r>
              <a:rPr lang="pt-BR" sz="4000" dirty="0" err="1" smtClean="0"/>
              <a:t>Renderizando</a:t>
            </a:r>
            <a:r>
              <a:rPr lang="pt-BR" sz="4000" dirty="0" smtClean="0"/>
              <a:t> a literal @ 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0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0" y="0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Sintaxe </a:t>
            </a:r>
            <a:r>
              <a:rPr lang="pt-BR" dirty="0" err="1" smtClean="0">
                <a:solidFill>
                  <a:schemeClr val="bg1"/>
                </a:solidFill>
              </a:rPr>
              <a:t>Razor</a:t>
            </a:r>
            <a:r>
              <a:rPr lang="pt-BR" dirty="0" smtClean="0">
                <a:solidFill>
                  <a:schemeClr val="bg1"/>
                </a:solidFill>
              </a:rPr>
              <a:t> – </a:t>
            </a:r>
            <a:r>
              <a:rPr lang="pt-BR" dirty="0" err="1" smtClean="0">
                <a:solidFill>
                  <a:schemeClr val="bg1"/>
                </a:solidFill>
              </a:rPr>
              <a:t>Code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Blocks</a:t>
            </a:r>
            <a:r>
              <a:rPr lang="pt-BR" dirty="0" smtClean="0">
                <a:solidFill>
                  <a:schemeClr val="bg1"/>
                </a:solidFill>
              </a:rPr>
              <a:t>	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Dentro de blocos @{ } pode-se escrever instruções C#</a:t>
            </a:r>
          </a:p>
          <a:p>
            <a:r>
              <a:rPr lang="pt-BR" dirty="0" smtClean="0"/>
              <a:t>Variáveis criadas dentro do escopo de um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Block</a:t>
            </a:r>
            <a:r>
              <a:rPr lang="pt-BR" dirty="0" smtClean="0"/>
              <a:t> são visíveis em toda a </a:t>
            </a:r>
            <a:r>
              <a:rPr lang="pt-BR" dirty="0" err="1" smtClean="0"/>
              <a:t>View</a:t>
            </a:r>
            <a:r>
              <a:rPr lang="pt-BR" dirty="0" smtClean="0"/>
              <a:t>;</a:t>
            </a:r>
          </a:p>
          <a:p>
            <a:r>
              <a:rPr lang="pt-BR" dirty="0" smtClean="0"/>
              <a:t>Demo: Alterando a tabela de </a:t>
            </a:r>
            <a:r>
              <a:rPr lang="pt-BR" dirty="0" err="1" smtClean="0"/>
              <a:t>reviews</a:t>
            </a:r>
            <a:r>
              <a:rPr lang="pt-BR" dirty="0" smtClean="0"/>
              <a:t> para </a:t>
            </a:r>
            <a:r>
              <a:rPr lang="pt-BR" dirty="0" err="1" smtClean="0"/>
              <a:t>div’s</a:t>
            </a:r>
            <a:endParaRPr lang="pt-BR" dirty="0" smtClean="0"/>
          </a:p>
          <a:p>
            <a:r>
              <a:rPr lang="pt-BR" dirty="0" smtClean="0"/>
              <a:t>Transição explícita do modo C# para o modo texto (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text</a:t>
            </a:r>
            <a:r>
              <a:rPr lang="pt-BR" dirty="0" smtClean="0"/>
              <a:t>&gt;</a:t>
            </a:r>
            <a:r>
              <a:rPr lang="pt-BR" dirty="0"/>
              <a:t> </a:t>
            </a:r>
            <a:r>
              <a:rPr lang="pt-BR" dirty="0" smtClean="0"/>
              <a:t>e @:)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764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0" y="0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Layout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View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 </a:t>
            </a:r>
            <a:r>
              <a:rPr lang="pt-BR" dirty="0" err="1" smtClean="0"/>
              <a:t>LayoutView</a:t>
            </a:r>
            <a:r>
              <a:rPr lang="pt-BR" dirty="0" smtClean="0"/>
              <a:t> é a “Master Page” para o </a:t>
            </a:r>
            <a:r>
              <a:rPr lang="pt-BR" dirty="0" err="1" smtClean="0"/>
              <a:t>razor</a:t>
            </a:r>
            <a:endParaRPr lang="pt-BR" dirty="0" smtClean="0"/>
          </a:p>
          <a:p>
            <a:r>
              <a:rPr lang="pt-BR" dirty="0" smtClean="0"/>
              <a:t>Utiliza os métodos </a:t>
            </a:r>
            <a:r>
              <a:rPr lang="pt-BR" dirty="0" err="1" smtClean="0"/>
              <a:t>RenderBody</a:t>
            </a:r>
            <a:r>
              <a:rPr lang="pt-BR" dirty="0" smtClean="0"/>
              <a:t> e </a:t>
            </a:r>
            <a:r>
              <a:rPr lang="pt-BR" dirty="0" err="1" smtClean="0"/>
              <a:t>RenderSection</a:t>
            </a:r>
            <a:r>
              <a:rPr lang="pt-BR" dirty="0" smtClean="0"/>
              <a:t> para especificar áreas de conteúdo</a:t>
            </a:r>
          </a:p>
          <a:p>
            <a:r>
              <a:rPr lang="pt-BR" dirty="0" err="1" smtClean="0"/>
              <a:t>LayoutViews</a:t>
            </a:r>
            <a:r>
              <a:rPr lang="pt-BR" dirty="0" smtClean="0"/>
              <a:t> costumam ser criadas na pasta </a:t>
            </a:r>
            <a:r>
              <a:rPr lang="pt-BR" dirty="0" err="1" smtClean="0"/>
              <a:t>Shared</a:t>
            </a:r>
            <a:r>
              <a:rPr lang="pt-BR" dirty="0" smtClean="0"/>
              <a:t> pois são utilizadas entre múltiplos </a:t>
            </a:r>
            <a:r>
              <a:rPr lang="pt-BR" dirty="0" err="1" smtClean="0"/>
              <a:t>controllers</a:t>
            </a:r>
            <a:r>
              <a:rPr lang="pt-BR" dirty="0"/>
              <a:t> </a:t>
            </a:r>
            <a:r>
              <a:rPr lang="pt-BR" dirty="0" smtClean="0"/>
              <a:t>pela aplicação</a:t>
            </a:r>
          </a:p>
          <a:p>
            <a:r>
              <a:rPr lang="pt-BR" dirty="0" smtClean="0"/>
              <a:t>_</a:t>
            </a:r>
            <a:r>
              <a:rPr lang="pt-BR" dirty="0" err="1" smtClean="0"/>
              <a:t>Layout.cshtml</a:t>
            </a:r>
            <a:r>
              <a:rPr lang="pt-BR" dirty="0" smtClean="0"/>
              <a:t> é a </a:t>
            </a:r>
            <a:r>
              <a:rPr lang="pt-BR" dirty="0" err="1" smtClean="0"/>
              <a:t>LayoutView</a:t>
            </a:r>
            <a:r>
              <a:rPr lang="pt-BR" dirty="0" smtClean="0"/>
              <a:t> padrão definida para todas as </a:t>
            </a:r>
            <a:r>
              <a:rPr lang="pt-BR" dirty="0" err="1" smtClean="0"/>
              <a:t>views</a:t>
            </a:r>
            <a:r>
              <a:rPr lang="pt-BR" dirty="0" smtClean="0"/>
              <a:t> no arquivo _</a:t>
            </a:r>
            <a:r>
              <a:rPr lang="pt-BR" dirty="0" err="1" smtClean="0"/>
              <a:t>ViewStart.cshtml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25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0" y="0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Layout </a:t>
            </a:r>
            <a:r>
              <a:rPr lang="pt-BR" dirty="0" err="1" smtClean="0">
                <a:solidFill>
                  <a:schemeClr val="bg1"/>
                </a:solidFill>
              </a:rPr>
              <a:t>View</a:t>
            </a:r>
            <a:r>
              <a:rPr lang="pt-BR" dirty="0" smtClean="0">
                <a:solidFill>
                  <a:schemeClr val="bg1"/>
                </a:solidFill>
              </a:rPr>
              <a:t> - _</a:t>
            </a:r>
            <a:r>
              <a:rPr lang="pt-BR" dirty="0" err="1" smtClean="0">
                <a:solidFill>
                  <a:schemeClr val="bg1"/>
                </a:solidFill>
              </a:rPr>
              <a:t>ViewStart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Define valores padrão para as </a:t>
            </a:r>
            <a:r>
              <a:rPr lang="pt-BR" dirty="0" err="1" smtClean="0"/>
              <a:t>views</a:t>
            </a:r>
            <a:endParaRPr lang="pt-BR" dirty="0" smtClean="0"/>
          </a:p>
          <a:p>
            <a:r>
              <a:rPr lang="pt-BR" dirty="0" smtClean="0"/>
              <a:t>Arquivos _</a:t>
            </a:r>
            <a:r>
              <a:rPr lang="pt-BR" dirty="0" err="1" smtClean="0"/>
              <a:t>ViewStart.cshtml</a:t>
            </a:r>
            <a:r>
              <a:rPr lang="pt-BR" dirty="0" smtClean="0"/>
              <a:t> podem ser definidos em outros níveis da estrutura de pasta das </a:t>
            </a:r>
            <a:r>
              <a:rPr lang="pt-BR" dirty="0" err="1" smtClean="0"/>
              <a:t>views</a:t>
            </a:r>
            <a:r>
              <a:rPr lang="pt-BR" dirty="0" smtClean="0"/>
              <a:t> </a:t>
            </a:r>
          </a:p>
          <a:p>
            <a:r>
              <a:rPr lang="pt-BR" dirty="0" smtClean="0"/>
              <a:t>Afeta todas as </a:t>
            </a:r>
            <a:r>
              <a:rPr lang="pt-BR" dirty="0" err="1" smtClean="0"/>
              <a:t>views</a:t>
            </a:r>
            <a:r>
              <a:rPr lang="pt-BR" dirty="0" smtClean="0"/>
              <a:t> do nível em que ele se encontra;</a:t>
            </a:r>
          </a:p>
          <a:p>
            <a:pPr marL="0" indent="0">
              <a:buNone/>
            </a:pP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25377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err="1" smtClean="0">
                <a:solidFill>
                  <a:schemeClr val="bg1"/>
                </a:solidFill>
              </a:rPr>
              <a:t>LayoutView</a:t>
            </a:r>
            <a:r>
              <a:rPr lang="pt-BR" dirty="0" smtClean="0">
                <a:solidFill>
                  <a:schemeClr val="bg1"/>
                </a:solidFill>
              </a:rPr>
              <a:t> - </a:t>
            </a:r>
            <a:r>
              <a:rPr lang="pt-BR" dirty="0" err="1" smtClean="0">
                <a:solidFill>
                  <a:schemeClr val="bg1"/>
                </a:solidFill>
              </a:rPr>
              <a:t>RenderSection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@</a:t>
            </a:r>
            <a:r>
              <a:rPr lang="pt-BR" dirty="0" err="1" smtClean="0"/>
              <a:t>RenderSection</a:t>
            </a:r>
            <a:endParaRPr lang="pt-BR" dirty="0" smtClean="0"/>
          </a:p>
          <a:p>
            <a:r>
              <a:rPr lang="pt-BR" dirty="0" err="1" smtClean="0"/>
              <a:t>Renderiza</a:t>
            </a:r>
            <a:r>
              <a:rPr lang="pt-BR" dirty="0" smtClean="0"/>
              <a:t> um conteúdo definido em uma </a:t>
            </a:r>
            <a:r>
              <a:rPr lang="pt-BR" dirty="0" err="1" smtClean="0"/>
              <a:t>view</a:t>
            </a:r>
            <a:r>
              <a:rPr lang="pt-BR" dirty="0" smtClean="0"/>
              <a:t> que utiliza a </a:t>
            </a:r>
            <a:r>
              <a:rPr lang="pt-BR" dirty="0" err="1" smtClean="0"/>
              <a:t>LayoutView</a:t>
            </a:r>
            <a:endParaRPr lang="pt-BR" dirty="0" smtClean="0"/>
          </a:p>
          <a:p>
            <a:r>
              <a:rPr lang="pt-BR" dirty="0" smtClean="0"/>
              <a:t>Primeiro parâmetro – Nome da </a:t>
            </a:r>
            <a:r>
              <a:rPr lang="pt-BR" dirty="0" err="1" smtClean="0"/>
              <a:t>Section</a:t>
            </a:r>
            <a:endParaRPr lang="pt-BR" dirty="0" smtClean="0"/>
          </a:p>
          <a:p>
            <a:r>
              <a:rPr lang="pt-BR" dirty="0" smtClean="0"/>
              <a:t>Segundo </a:t>
            </a:r>
            <a:r>
              <a:rPr lang="pt-BR" dirty="0" err="1" smtClean="0"/>
              <a:t>parêmtro</a:t>
            </a:r>
            <a:r>
              <a:rPr lang="pt-BR" dirty="0" smtClean="0"/>
              <a:t> – Booleano indicando a obrigatoriedade da </a:t>
            </a:r>
            <a:r>
              <a:rPr lang="pt-BR" dirty="0" err="1" smtClean="0"/>
              <a:t>section</a:t>
            </a: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892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HTML </a:t>
            </a:r>
            <a:r>
              <a:rPr lang="pt-BR" dirty="0" err="1" smtClean="0">
                <a:solidFill>
                  <a:schemeClr val="bg1"/>
                </a:solidFill>
              </a:rPr>
              <a:t>Helpers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Html</a:t>
            </a:r>
            <a:r>
              <a:rPr lang="pt-BR" dirty="0" smtClean="0"/>
              <a:t> é uma propriedade da classe base </a:t>
            </a:r>
            <a:r>
              <a:rPr lang="pt-BR" dirty="0" err="1" smtClean="0"/>
              <a:t>ViewPage</a:t>
            </a:r>
            <a:endParaRPr lang="pt-BR" dirty="0" smtClean="0"/>
          </a:p>
          <a:p>
            <a:r>
              <a:rPr lang="pt-BR" dirty="0" err="1" smtClean="0"/>
              <a:t>ActionLink</a:t>
            </a:r>
            <a:r>
              <a:rPr lang="pt-BR" dirty="0" smtClean="0"/>
              <a:t> gera uma </a:t>
            </a:r>
            <a:r>
              <a:rPr lang="pt-BR" dirty="0" err="1" smtClean="0"/>
              <a:t>tag</a:t>
            </a:r>
            <a:r>
              <a:rPr lang="pt-BR" dirty="0" smtClean="0"/>
              <a:t> A </a:t>
            </a:r>
            <a:r>
              <a:rPr lang="pt-BR" dirty="0" err="1" smtClean="0"/>
              <a:t>href</a:t>
            </a:r>
            <a:r>
              <a:rPr lang="pt-BR" dirty="0" smtClean="0"/>
              <a:t> para uma determinada </a:t>
            </a:r>
            <a:r>
              <a:rPr lang="pt-BR" dirty="0" err="1" smtClean="0"/>
              <a:t>action</a:t>
            </a:r>
            <a:endParaRPr lang="pt-BR" dirty="0" smtClean="0"/>
          </a:p>
          <a:p>
            <a:r>
              <a:rPr lang="pt-BR" dirty="0" smtClean="0"/>
              <a:t>Criar a </a:t>
            </a:r>
            <a:r>
              <a:rPr lang="pt-BR" dirty="0" err="1" smtClean="0"/>
              <a:t>view</a:t>
            </a:r>
            <a:r>
              <a:rPr lang="pt-BR" dirty="0" smtClean="0"/>
              <a:t> Editar por </a:t>
            </a:r>
            <a:r>
              <a:rPr lang="pt-BR" dirty="0" err="1" smtClean="0"/>
              <a:t>scaffolding</a:t>
            </a:r>
            <a:r>
              <a:rPr lang="pt-BR" dirty="0"/>
              <a:t> </a:t>
            </a:r>
            <a:r>
              <a:rPr lang="pt-BR" dirty="0" smtClean="0"/>
              <a:t>e análise do HTML Gerado</a:t>
            </a:r>
          </a:p>
          <a:p>
            <a:r>
              <a:rPr lang="pt-BR" dirty="0" err="1" smtClean="0"/>
              <a:t>Helper</a:t>
            </a:r>
            <a:r>
              <a:rPr lang="pt-BR" dirty="0" smtClean="0"/>
              <a:t> </a:t>
            </a:r>
            <a:r>
              <a:rPr lang="pt-BR" dirty="0" err="1" smtClean="0"/>
              <a:t>EditorFor</a:t>
            </a:r>
            <a:r>
              <a:rPr lang="pt-BR" dirty="0" smtClean="0"/>
              <a:t> gera as propriedades id e </a:t>
            </a:r>
            <a:r>
              <a:rPr lang="pt-BR" dirty="0" err="1" smtClean="0"/>
              <a:t>name</a:t>
            </a:r>
            <a:r>
              <a:rPr lang="pt-BR" dirty="0" smtClean="0"/>
              <a:t> a partir da propriedade do </a:t>
            </a:r>
            <a:r>
              <a:rPr lang="pt-BR" dirty="0" err="1" smtClean="0"/>
              <a:t>model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852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err="1" smtClean="0">
                <a:solidFill>
                  <a:schemeClr val="bg1"/>
                </a:solidFill>
              </a:rPr>
              <a:t>Custom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Helpers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Remove a complexidade da </a:t>
            </a:r>
            <a:r>
              <a:rPr lang="pt-BR" dirty="0" err="1" smtClean="0"/>
              <a:t>view</a:t>
            </a:r>
            <a:r>
              <a:rPr lang="pt-BR" dirty="0" smtClean="0"/>
              <a:t> encapsulando a geração do </a:t>
            </a:r>
            <a:r>
              <a:rPr lang="pt-BR" dirty="0" err="1" smtClean="0"/>
              <a:t>html</a:t>
            </a:r>
            <a:endParaRPr lang="pt-BR" dirty="0"/>
          </a:p>
          <a:p>
            <a:r>
              <a:rPr lang="pt-BR" dirty="0" smtClean="0"/>
              <a:t>Centraliza a lógica de geração do </a:t>
            </a:r>
            <a:r>
              <a:rPr lang="pt-BR" dirty="0" err="1" smtClean="0"/>
              <a:t>html</a:t>
            </a:r>
            <a:endParaRPr lang="pt-BR" dirty="0" smtClean="0"/>
          </a:p>
          <a:p>
            <a:r>
              <a:rPr lang="pt-BR" dirty="0" smtClean="0"/>
              <a:t>Criando o </a:t>
            </a:r>
            <a:r>
              <a:rPr lang="pt-BR" dirty="0" err="1" smtClean="0"/>
              <a:t>Helper</a:t>
            </a:r>
            <a:r>
              <a:rPr lang="pt-BR" dirty="0" smtClean="0"/>
              <a:t> </a:t>
            </a:r>
            <a:r>
              <a:rPr lang="pt-BR" dirty="0" err="1" smtClean="0"/>
              <a:t>Image</a:t>
            </a:r>
            <a:endParaRPr lang="pt-BR" dirty="0" smtClean="0"/>
          </a:p>
          <a:p>
            <a:r>
              <a:rPr lang="pt-BR" dirty="0" smtClean="0"/>
              <a:t>Inserir o </a:t>
            </a:r>
            <a:r>
              <a:rPr lang="pt-BR" dirty="0" err="1" smtClean="0"/>
              <a:t>namespace</a:t>
            </a:r>
            <a:r>
              <a:rPr lang="pt-BR" dirty="0" smtClean="0"/>
              <a:t> dos </a:t>
            </a:r>
            <a:r>
              <a:rPr lang="pt-BR" dirty="0" err="1" smtClean="0"/>
              <a:t>custom</a:t>
            </a:r>
            <a:r>
              <a:rPr lang="pt-BR" dirty="0"/>
              <a:t> </a:t>
            </a:r>
            <a:r>
              <a:rPr lang="pt-BR" dirty="0" err="1" smtClean="0"/>
              <a:t>helpers</a:t>
            </a:r>
            <a:r>
              <a:rPr lang="pt-BR" dirty="0" smtClean="0"/>
              <a:t> como um </a:t>
            </a:r>
            <a:r>
              <a:rPr lang="pt-BR" dirty="0" err="1" smtClean="0"/>
              <a:t>namespace</a:t>
            </a:r>
            <a:r>
              <a:rPr lang="pt-BR" dirty="0" smtClean="0"/>
              <a:t> default das </a:t>
            </a:r>
            <a:r>
              <a:rPr lang="pt-BR" dirty="0" err="1" smtClean="0"/>
              <a:t>views</a:t>
            </a:r>
            <a:r>
              <a:rPr lang="pt-BR" dirty="0" smtClean="0"/>
              <a:t> através do </a:t>
            </a:r>
            <a:r>
              <a:rPr lang="pt-BR" dirty="0" err="1" smtClean="0"/>
              <a:t>web.config</a:t>
            </a:r>
            <a:r>
              <a:rPr lang="pt-BR" dirty="0" smtClean="0"/>
              <a:t> da pasta </a:t>
            </a:r>
            <a:r>
              <a:rPr lang="pt-BR" dirty="0" err="1" smtClean="0"/>
              <a:t>views</a:t>
            </a:r>
            <a:r>
              <a:rPr lang="pt-BR" dirty="0" smtClean="0"/>
              <a:t> – seção </a:t>
            </a:r>
            <a:r>
              <a:rPr lang="pt-BR" dirty="0" err="1" smtClean="0"/>
              <a:t>system.web.webPages.razor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961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err="1" smtClean="0">
                <a:solidFill>
                  <a:schemeClr val="bg1"/>
                </a:solidFill>
              </a:rPr>
              <a:t>Partial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Views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Por convenção cria-se as </a:t>
            </a:r>
            <a:r>
              <a:rPr lang="pt-BR" dirty="0" err="1" smtClean="0"/>
              <a:t>Partial</a:t>
            </a:r>
            <a:r>
              <a:rPr lang="pt-BR" dirty="0" smtClean="0"/>
              <a:t> </a:t>
            </a:r>
            <a:r>
              <a:rPr lang="pt-BR" dirty="0" err="1" smtClean="0"/>
              <a:t>Views</a:t>
            </a:r>
            <a:r>
              <a:rPr lang="pt-BR" dirty="0" smtClean="0"/>
              <a:t> com _ no começo do nome</a:t>
            </a:r>
          </a:p>
          <a:p>
            <a:r>
              <a:rPr lang="pt-BR" dirty="0" err="1" smtClean="0"/>
              <a:t>Refatorar</a:t>
            </a:r>
            <a:r>
              <a:rPr lang="pt-BR" dirty="0" smtClean="0"/>
              <a:t> a </a:t>
            </a:r>
            <a:r>
              <a:rPr lang="pt-BR" dirty="0" err="1" smtClean="0"/>
              <a:t>view</a:t>
            </a:r>
            <a:r>
              <a:rPr lang="pt-BR" dirty="0" smtClean="0"/>
              <a:t> Criticas/Index e criar a </a:t>
            </a:r>
            <a:r>
              <a:rPr lang="pt-BR" dirty="0" err="1" smtClean="0"/>
              <a:t>Partial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r>
              <a:rPr lang="pt-BR" dirty="0" smtClean="0"/>
              <a:t> _Critica </a:t>
            </a:r>
          </a:p>
          <a:p>
            <a:r>
              <a:rPr lang="pt-BR" dirty="0" smtClean="0"/>
              <a:t>Exibir com o </a:t>
            </a:r>
            <a:r>
              <a:rPr lang="pt-BR" dirty="0" err="1" smtClean="0"/>
              <a:t>HTMLHelper</a:t>
            </a:r>
            <a:r>
              <a:rPr lang="pt-BR" dirty="0" smtClean="0"/>
              <a:t> </a:t>
            </a:r>
            <a:r>
              <a:rPr lang="pt-BR" dirty="0" err="1" smtClean="0"/>
              <a:t>Partial</a:t>
            </a:r>
            <a:endParaRPr lang="pt-BR" dirty="0" smtClean="0"/>
          </a:p>
          <a:p>
            <a:r>
              <a:rPr lang="pt-BR" dirty="0" err="1" smtClean="0"/>
              <a:t>Partial</a:t>
            </a:r>
            <a:r>
              <a:rPr lang="pt-BR" dirty="0" smtClean="0"/>
              <a:t> </a:t>
            </a:r>
            <a:r>
              <a:rPr lang="pt-BR" dirty="0" err="1" smtClean="0"/>
              <a:t>Views</a:t>
            </a:r>
            <a:r>
              <a:rPr lang="pt-BR" dirty="0" smtClean="0"/>
              <a:t> na pasta </a:t>
            </a:r>
            <a:r>
              <a:rPr lang="pt-BR" dirty="0" err="1" smtClean="0"/>
              <a:t>Shared</a:t>
            </a:r>
            <a:r>
              <a:rPr lang="pt-BR" dirty="0" smtClean="0"/>
              <a:t> podem ser usadas por toda a aplicação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40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err="1" smtClean="0">
                <a:solidFill>
                  <a:schemeClr val="bg1"/>
                </a:solidFill>
              </a:rPr>
              <a:t>Partial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Views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helper</a:t>
            </a:r>
            <a:r>
              <a:rPr lang="pt-BR" dirty="0" smtClean="0"/>
              <a:t> pode realizar uma sub requisição a outra </a:t>
            </a:r>
            <a:r>
              <a:rPr lang="pt-BR" dirty="0" err="1" smtClean="0"/>
              <a:t>action</a:t>
            </a:r>
            <a:r>
              <a:rPr lang="pt-BR" dirty="0" smtClean="0"/>
              <a:t> e </a:t>
            </a:r>
            <a:r>
              <a:rPr lang="pt-BR" dirty="0" err="1" smtClean="0"/>
              <a:t>renderizar</a:t>
            </a:r>
            <a:r>
              <a:rPr lang="pt-BR" dirty="0" smtClean="0"/>
              <a:t> o resultado desta </a:t>
            </a:r>
            <a:r>
              <a:rPr lang="pt-BR" dirty="0" err="1" smtClean="0"/>
              <a:t>action</a:t>
            </a:r>
            <a:r>
              <a:rPr lang="pt-BR" dirty="0" smtClean="0"/>
              <a:t> dentro de outra</a:t>
            </a:r>
          </a:p>
          <a:p>
            <a:r>
              <a:rPr lang="pt-BR" dirty="0" smtClean="0"/>
              <a:t>Utilizado quando não se tem o </a:t>
            </a:r>
            <a:r>
              <a:rPr lang="pt-BR" dirty="0" err="1" smtClean="0"/>
              <a:t>Model</a:t>
            </a:r>
            <a:r>
              <a:rPr lang="pt-BR" dirty="0" smtClean="0"/>
              <a:t> no escopo onde se quer </a:t>
            </a:r>
            <a:r>
              <a:rPr lang="pt-BR" dirty="0" err="1" smtClean="0"/>
              <a:t>renderizá-lo</a:t>
            </a:r>
            <a:endParaRPr lang="pt-BR" dirty="0" smtClean="0"/>
          </a:p>
          <a:p>
            <a:r>
              <a:rPr lang="pt-BR" dirty="0" smtClean="0"/>
              <a:t>Demo: Exibir a melhor crítica na home</a:t>
            </a:r>
          </a:p>
          <a:p>
            <a:r>
              <a:rPr lang="pt-BR" dirty="0" smtClean="0"/>
              <a:t>Criar um </a:t>
            </a:r>
            <a:r>
              <a:rPr lang="pt-BR" dirty="0"/>
              <a:t>método no </a:t>
            </a:r>
            <a:r>
              <a:rPr lang="pt-BR" dirty="0" err="1"/>
              <a:t>controller</a:t>
            </a:r>
            <a:r>
              <a:rPr lang="pt-BR" dirty="0"/>
              <a:t> de Criticas que retorna a </a:t>
            </a:r>
            <a:r>
              <a:rPr lang="pt-BR" dirty="0" err="1"/>
              <a:t>renderização</a:t>
            </a:r>
            <a:r>
              <a:rPr lang="pt-BR" dirty="0"/>
              <a:t> da melhor crítica como uma </a:t>
            </a:r>
            <a:r>
              <a:rPr lang="pt-BR" dirty="0" err="1" smtClean="0"/>
              <a:t>partialview</a:t>
            </a:r>
            <a:endParaRPr lang="pt-BR" dirty="0" smtClean="0"/>
          </a:p>
          <a:p>
            <a:r>
              <a:rPr lang="pt-BR" dirty="0" smtClean="0"/>
              <a:t>Impedir uma requisição direta a esta </a:t>
            </a:r>
            <a:r>
              <a:rPr lang="pt-BR" dirty="0" err="1" smtClean="0"/>
              <a:t>action</a:t>
            </a:r>
            <a:r>
              <a:rPr lang="pt-BR" dirty="0" smtClean="0"/>
              <a:t> através do atributo </a:t>
            </a:r>
            <a:r>
              <a:rPr lang="pt-BR" dirty="0" err="1" smtClean="0"/>
              <a:t>ChildActionOnly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97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0" y="0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O Padrão MVC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04" y="2492896"/>
            <a:ext cx="2105319" cy="124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2420888"/>
            <a:ext cx="6287377" cy="359142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6110" y="3609880"/>
            <a:ext cx="771633" cy="94310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8064" y="3600354"/>
            <a:ext cx="1076475" cy="95263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2801" y="4940369"/>
            <a:ext cx="1105054" cy="75258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6274885" y="2492896"/>
            <a:ext cx="2529279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Tecnologias WEB (frameworks e bibliotecas </a:t>
            </a:r>
            <a:r>
              <a:rPr lang="pt-BR" dirty="0" err="1" smtClean="0"/>
              <a:t>JavaScript</a:t>
            </a:r>
            <a:r>
              <a:rPr lang="pt-BR" dirty="0" smtClean="0"/>
              <a:t>, </a:t>
            </a:r>
            <a:r>
              <a:rPr lang="pt-BR" dirty="0" err="1" smtClean="0"/>
              <a:t>css</a:t>
            </a:r>
            <a:r>
              <a:rPr lang="pt-BR" dirty="0" smtClean="0"/>
              <a:t>, etc...)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082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Segurança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Encoding</a:t>
            </a:r>
            <a:endParaRPr lang="pt-BR" dirty="0" smtClean="0"/>
          </a:p>
          <a:p>
            <a:pPr lvl="1"/>
            <a:r>
              <a:rPr lang="pt-BR" dirty="0" smtClean="0"/>
              <a:t>Ajuda a evitar ataques XSS</a:t>
            </a:r>
          </a:p>
          <a:p>
            <a:pPr lvl="1"/>
            <a:r>
              <a:rPr lang="pt-BR" dirty="0" smtClean="0"/>
              <a:t>Uma entrada efetuada pelo usuário não codificada pode tornar a aplicação vulnerável</a:t>
            </a:r>
          </a:p>
          <a:p>
            <a:r>
              <a:rPr lang="pt-BR" dirty="0" err="1" smtClean="0"/>
              <a:t>Html.AntiForgeryToken</a:t>
            </a:r>
            <a:endParaRPr lang="pt-BR" dirty="0" smtClean="0"/>
          </a:p>
          <a:p>
            <a:pPr lvl="1"/>
            <a:r>
              <a:rPr lang="pt-BR" dirty="0" smtClean="0"/>
              <a:t>Ajuda a evitar ataques CSRF</a:t>
            </a:r>
          </a:p>
          <a:p>
            <a:pPr lvl="1"/>
            <a:r>
              <a:rPr lang="pt-BR" dirty="0" smtClean="0"/>
              <a:t>Requer o atributo </a:t>
            </a:r>
            <a:r>
              <a:rPr lang="pt-BR" dirty="0" err="1" smtClean="0"/>
              <a:t>ValidateAntiForgeryToken</a:t>
            </a:r>
            <a:r>
              <a:rPr lang="pt-BR" dirty="0" smtClean="0"/>
              <a:t> no </a:t>
            </a:r>
            <a:r>
              <a:rPr lang="pt-BR" dirty="0" err="1" smtClean="0"/>
              <a:t>controller</a:t>
            </a:r>
            <a:endParaRPr lang="pt-BR" dirty="0" smtClean="0"/>
          </a:p>
          <a:p>
            <a:pPr lvl="1"/>
            <a:r>
              <a:rPr lang="pt-BR" dirty="0" smtClean="0"/>
              <a:t>Válido apenas em operações via POST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96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Ataque CSRF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508" y="2380097"/>
            <a:ext cx="8481979" cy="257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9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err="1" smtClean="0">
                <a:solidFill>
                  <a:schemeClr val="bg1"/>
                </a:solidFill>
              </a:rPr>
              <a:t>Models</a:t>
            </a:r>
            <a:r>
              <a:rPr lang="pt-BR" dirty="0" smtClean="0">
                <a:solidFill>
                  <a:schemeClr val="bg1"/>
                </a:solidFill>
              </a:rPr>
              <a:t> - Filtrando dados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Models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6"/>
          </a:xfrm>
        </p:spPr>
        <p:txBody>
          <a:bodyPr>
            <a:normAutofit/>
          </a:bodyPr>
          <a:lstStyle/>
          <a:p>
            <a:r>
              <a:rPr lang="pt-BR" dirty="0" err="1" smtClean="0"/>
              <a:t>Contruir</a:t>
            </a:r>
            <a:r>
              <a:rPr lang="pt-BR" dirty="0" smtClean="0"/>
              <a:t> um </a:t>
            </a:r>
            <a:r>
              <a:rPr lang="pt-BR" dirty="0" err="1" smtClean="0"/>
              <a:t>Controller</a:t>
            </a:r>
            <a:r>
              <a:rPr lang="pt-BR" dirty="0" smtClean="0"/>
              <a:t> para os restaurantes</a:t>
            </a:r>
          </a:p>
          <a:p>
            <a:r>
              <a:rPr lang="pt-BR" dirty="0" smtClean="0"/>
              <a:t>Uma </a:t>
            </a:r>
            <a:r>
              <a:rPr lang="pt-BR" dirty="0" err="1" smtClean="0"/>
              <a:t>view</a:t>
            </a:r>
            <a:r>
              <a:rPr lang="pt-BR" dirty="0" smtClean="0"/>
              <a:t> para listar os restaurantes</a:t>
            </a:r>
          </a:p>
          <a:p>
            <a:r>
              <a:rPr lang="pt-BR" dirty="0" smtClean="0"/>
              <a:t>Estratégias para filtrar os restaurantes por UF</a:t>
            </a:r>
          </a:p>
          <a:p>
            <a:pPr lvl="1"/>
            <a:r>
              <a:rPr lang="pt-BR" dirty="0" smtClean="0"/>
              <a:t>Via </a:t>
            </a:r>
            <a:r>
              <a:rPr lang="pt-BR" dirty="0" err="1" smtClean="0"/>
              <a:t>Querystring</a:t>
            </a:r>
            <a:endParaRPr lang="pt-BR" dirty="0" smtClean="0"/>
          </a:p>
          <a:p>
            <a:pPr lvl="1"/>
            <a:r>
              <a:rPr lang="pt-BR" dirty="0" smtClean="0"/>
              <a:t>Via </a:t>
            </a:r>
            <a:r>
              <a:rPr lang="pt-BR" dirty="0" err="1" smtClean="0"/>
              <a:t>DropDown</a:t>
            </a:r>
            <a:r>
              <a:rPr lang="pt-BR" dirty="0" smtClean="0"/>
              <a:t> com POST</a:t>
            </a:r>
          </a:p>
          <a:p>
            <a:pPr lvl="1"/>
            <a:r>
              <a:rPr lang="pt-BR" dirty="0" smtClean="0"/>
              <a:t>Via </a:t>
            </a:r>
            <a:r>
              <a:rPr lang="pt-BR" dirty="0" err="1" smtClean="0"/>
              <a:t>DropDown</a:t>
            </a:r>
            <a:r>
              <a:rPr lang="pt-BR" dirty="0" smtClean="0"/>
              <a:t> com GET</a:t>
            </a:r>
          </a:p>
        </p:txBody>
      </p:sp>
    </p:spTree>
    <p:extLst>
      <p:ext uri="{BB962C8B-B14F-4D97-AF65-F5344CB8AC3E}">
        <p14:creationId xmlns:p14="http://schemas.microsoft.com/office/powerpoint/2010/main" val="7175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0" y="-6978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pPr algn="l"/>
            <a:r>
              <a:rPr lang="pt-BR" dirty="0" err="1" smtClean="0">
                <a:solidFill>
                  <a:schemeClr val="bg1"/>
                </a:solidFill>
              </a:rPr>
              <a:t>Model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Binding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 err="1">
                <a:solidFill>
                  <a:schemeClr val="bg1"/>
                </a:solidFill>
              </a:rPr>
              <a:t>DefaultModelBinder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Models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enviar alterações preenchidas em formulários é mais comum e seguro utilizar o método POST</a:t>
            </a:r>
          </a:p>
          <a:p>
            <a:r>
              <a:rPr lang="pt-BR" dirty="0" smtClean="0"/>
              <a:t>A requisição é enviada com os pares chave/valor do formulário para o </a:t>
            </a:r>
            <a:r>
              <a:rPr lang="pt-BR" dirty="0" err="1" smtClean="0"/>
              <a:t>DefaultModelBinder</a:t>
            </a:r>
            <a:r>
              <a:rPr lang="pt-BR" dirty="0" smtClean="0"/>
              <a:t> do asp.net </a:t>
            </a:r>
            <a:r>
              <a:rPr lang="pt-BR" dirty="0" err="1" smtClean="0"/>
              <a:t>mvc</a:t>
            </a:r>
            <a:r>
              <a:rPr lang="pt-BR" dirty="0" smtClean="0"/>
              <a:t> que tenta recriar os parâmetros esperados na assinatura da </a:t>
            </a:r>
            <a:r>
              <a:rPr lang="pt-BR" dirty="0" err="1" smtClean="0"/>
              <a:t>action</a:t>
            </a:r>
            <a:r>
              <a:rPr lang="pt-BR" dirty="0"/>
              <a:t> </a:t>
            </a:r>
            <a:r>
              <a:rPr lang="pt-BR" dirty="0" smtClean="0"/>
              <a:t>a partir dos dados enviados.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94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pPr algn="l"/>
            <a:r>
              <a:rPr lang="pt-BR" dirty="0" err="1" smtClean="0">
                <a:solidFill>
                  <a:schemeClr val="bg1"/>
                </a:solidFill>
              </a:rPr>
              <a:t>Model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Binding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 err="1" smtClean="0">
                <a:solidFill>
                  <a:schemeClr val="bg1"/>
                </a:solidFill>
              </a:rPr>
              <a:t>DefaultModelBinder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Models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Demo: Criar um link no nome do restaurante para ver os detalhes (endereço e link para nova crítica)</a:t>
            </a:r>
          </a:p>
          <a:p>
            <a:r>
              <a:rPr lang="pt-BR" dirty="0" smtClean="0"/>
              <a:t>O </a:t>
            </a:r>
            <a:r>
              <a:rPr lang="pt-BR" dirty="0" err="1" smtClean="0"/>
              <a:t>DefaultModelBinder</a:t>
            </a:r>
            <a:r>
              <a:rPr lang="pt-BR" dirty="0" smtClean="0"/>
              <a:t> irá mapear o POST do formulário para o parâmetro </a:t>
            </a:r>
            <a:r>
              <a:rPr lang="pt-BR" dirty="0" err="1" smtClean="0"/>
              <a:t>novaCritica</a:t>
            </a:r>
            <a:r>
              <a:rPr lang="pt-BR" dirty="0" smtClean="0"/>
              <a:t> da </a:t>
            </a:r>
            <a:r>
              <a:rPr lang="pt-BR" dirty="0" err="1" smtClean="0"/>
              <a:t>action</a:t>
            </a:r>
            <a:r>
              <a:rPr lang="pt-BR" dirty="0" smtClean="0"/>
              <a:t> Criar no </a:t>
            </a:r>
            <a:r>
              <a:rPr lang="pt-BR" dirty="0" err="1" smtClean="0"/>
              <a:t>controller</a:t>
            </a:r>
            <a:r>
              <a:rPr lang="pt-BR" dirty="0" smtClean="0"/>
              <a:t> Critica através da ligação (nome do input -&gt; nome da propriedade)</a:t>
            </a:r>
          </a:p>
          <a:p>
            <a:r>
              <a:rPr lang="pt-BR" dirty="0" smtClean="0"/>
              <a:t>Irá mapear também o parâmetro </a:t>
            </a:r>
            <a:r>
              <a:rPr lang="pt-BR" dirty="0" err="1" smtClean="0"/>
              <a:t>IdRestaurante</a:t>
            </a:r>
            <a:r>
              <a:rPr lang="pt-BR" dirty="0" smtClean="0"/>
              <a:t> com o parâmetro da </a:t>
            </a:r>
            <a:r>
              <a:rPr lang="pt-BR" dirty="0" err="1" smtClean="0"/>
              <a:t>querystring</a:t>
            </a:r>
            <a:r>
              <a:rPr lang="pt-BR" dirty="0" smtClean="0"/>
              <a:t> </a:t>
            </a:r>
            <a:r>
              <a:rPr lang="pt-BR" dirty="0" err="1" smtClean="0"/>
              <a:t>IdRestaurante</a:t>
            </a:r>
            <a:r>
              <a:rPr lang="pt-BR" dirty="0" smtClean="0"/>
              <a:t> pelo nome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39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Validação com </a:t>
            </a:r>
            <a:r>
              <a:rPr lang="pt-BR" dirty="0" err="1" smtClean="0">
                <a:solidFill>
                  <a:schemeClr val="bg1"/>
                </a:solidFill>
              </a:rPr>
              <a:t>Annotations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Models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Annotations</a:t>
            </a:r>
            <a:r>
              <a:rPr lang="pt-BR" dirty="0" smtClean="0"/>
              <a:t> são </a:t>
            </a:r>
            <a:r>
              <a:rPr lang="pt-BR" dirty="0" err="1" smtClean="0"/>
              <a:t>CustomAttributes</a:t>
            </a:r>
            <a:r>
              <a:rPr lang="pt-BR" dirty="0" smtClean="0"/>
              <a:t> utilizados pelo MVC para construir a validação automática dos campos</a:t>
            </a:r>
          </a:p>
          <a:p>
            <a:pPr lvl="1"/>
            <a:r>
              <a:rPr lang="pt-BR" dirty="0" err="1" smtClean="0"/>
              <a:t>Required</a:t>
            </a:r>
            <a:r>
              <a:rPr lang="pt-BR" dirty="0" smtClean="0"/>
              <a:t> (Campo Obrigatório)</a:t>
            </a:r>
          </a:p>
          <a:p>
            <a:pPr lvl="1"/>
            <a:r>
              <a:rPr lang="pt-BR" dirty="0" smtClean="0"/>
              <a:t>Range (Intervalo)</a:t>
            </a:r>
          </a:p>
          <a:p>
            <a:r>
              <a:rPr lang="pt-BR" dirty="0" smtClean="0"/>
              <a:t>A Validação pode ser configurada para ser executada no </a:t>
            </a:r>
            <a:r>
              <a:rPr lang="pt-BR" dirty="0" err="1" smtClean="0"/>
              <a:t>client</a:t>
            </a:r>
            <a:r>
              <a:rPr lang="pt-BR" dirty="0" smtClean="0"/>
              <a:t> ou no server pela chave </a:t>
            </a:r>
            <a:r>
              <a:rPr lang="pt-BR" dirty="0" err="1" smtClean="0"/>
              <a:t>ClientValidationEnabled</a:t>
            </a:r>
            <a:r>
              <a:rPr lang="pt-BR" dirty="0" smtClean="0"/>
              <a:t> no </a:t>
            </a:r>
            <a:r>
              <a:rPr lang="pt-BR" dirty="0" err="1" smtClean="0"/>
              <a:t>web.config</a:t>
            </a:r>
            <a:endParaRPr lang="pt-BR" dirty="0"/>
          </a:p>
          <a:p>
            <a:pPr lvl="1"/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04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Validações Customizadas (Server </a:t>
            </a:r>
            <a:r>
              <a:rPr lang="pt-BR" dirty="0" err="1" smtClean="0">
                <a:solidFill>
                  <a:schemeClr val="bg1"/>
                </a:solidFill>
              </a:rPr>
              <a:t>Side</a:t>
            </a:r>
            <a:r>
              <a:rPr lang="pt-BR" dirty="0" smtClean="0">
                <a:solidFill>
                  <a:schemeClr val="bg1"/>
                </a:solidFill>
              </a:rPr>
              <a:t>)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Models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Existem várias abordagens para validação customizada:</a:t>
            </a:r>
          </a:p>
          <a:p>
            <a:pPr lvl="1"/>
            <a:r>
              <a:rPr lang="pt-BR" dirty="0" smtClean="0"/>
              <a:t>Via herança da classe </a:t>
            </a:r>
            <a:r>
              <a:rPr lang="pt-BR" dirty="0" err="1" smtClean="0"/>
              <a:t>ValidationAttribute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Via Self </a:t>
            </a:r>
            <a:r>
              <a:rPr lang="pt-BR" dirty="0" err="1" smtClean="0"/>
              <a:t>Validation</a:t>
            </a:r>
            <a:r>
              <a:rPr lang="pt-BR" dirty="0" smtClean="0"/>
              <a:t> (implementando a interface </a:t>
            </a:r>
            <a:r>
              <a:rPr lang="pt-BR" dirty="0" err="1" smtClean="0"/>
              <a:t>IValidatableObject</a:t>
            </a:r>
            <a:r>
              <a:rPr lang="pt-BR" dirty="0" smtClean="0"/>
              <a:t>);</a:t>
            </a:r>
          </a:p>
          <a:p>
            <a:r>
              <a:rPr lang="pt-BR" dirty="0" smtClean="0"/>
              <a:t>Validações não associadas a propriedades são consideradas validações no nível do </a:t>
            </a:r>
            <a:r>
              <a:rPr lang="pt-BR" dirty="0" err="1" smtClean="0"/>
              <a:t>Model</a:t>
            </a:r>
            <a:r>
              <a:rPr lang="pt-BR" dirty="0" smtClean="0"/>
              <a:t> e são exibidas apenas no </a:t>
            </a:r>
            <a:r>
              <a:rPr lang="pt-BR" dirty="0" err="1" smtClean="0"/>
              <a:t>ValidationSummary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69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Display </a:t>
            </a:r>
            <a:r>
              <a:rPr lang="pt-BR" dirty="0" err="1" smtClean="0">
                <a:solidFill>
                  <a:schemeClr val="bg1"/>
                </a:solidFill>
              </a:rPr>
              <a:t>Annotations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Models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2185139"/>
            <a:ext cx="8689246" cy="338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2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Display </a:t>
            </a:r>
            <a:r>
              <a:rPr lang="pt-BR" dirty="0" err="1" smtClean="0">
                <a:solidFill>
                  <a:schemeClr val="bg1"/>
                </a:solidFill>
              </a:rPr>
              <a:t>Annotations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Models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67920" y="1682732"/>
            <a:ext cx="83525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Formatar a </a:t>
            </a:r>
            <a:r>
              <a:rPr lang="pt-BR" sz="3200" dirty="0" err="1" smtClean="0"/>
              <a:t>label</a:t>
            </a:r>
            <a:r>
              <a:rPr lang="pt-BR" sz="3200" dirty="0" smtClean="0"/>
              <a:t> da data da refeição;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Formatar o valor da data da refeição para apenas data;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Formatar o campo corpo para possuir múltiplas linhas.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397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AJAX com </a:t>
            </a:r>
            <a:r>
              <a:rPr lang="pt-BR" dirty="0" err="1" smtClean="0">
                <a:solidFill>
                  <a:schemeClr val="bg1"/>
                </a:solidFill>
              </a:rPr>
              <a:t>ASP.Net</a:t>
            </a:r>
            <a:r>
              <a:rPr lang="pt-BR" dirty="0" smtClean="0">
                <a:solidFill>
                  <a:schemeClr val="bg1"/>
                </a:solidFill>
              </a:rPr>
              <a:t> MVC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Ajax com ASP.net MVC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27584" y="2317819"/>
            <a:ext cx="77048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4000" dirty="0" smtClean="0"/>
              <a:t>Ajax </a:t>
            </a:r>
            <a:r>
              <a:rPr lang="pt-BR" sz="4000" dirty="0" err="1" smtClean="0"/>
              <a:t>Helpers</a:t>
            </a:r>
            <a:endParaRPr lang="pt-BR" sz="4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4000" dirty="0" err="1" smtClean="0"/>
              <a:t>jQuery</a:t>
            </a:r>
            <a:r>
              <a:rPr lang="pt-BR" sz="4000" dirty="0" smtClean="0"/>
              <a:t> 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4000" dirty="0" smtClean="0"/>
              <a:t>Validação </a:t>
            </a:r>
            <a:r>
              <a:rPr lang="pt-BR" sz="4000" dirty="0" err="1" smtClean="0"/>
              <a:t>Client</a:t>
            </a:r>
            <a:r>
              <a:rPr lang="pt-BR" sz="4000" dirty="0" smtClean="0"/>
              <a:t> </a:t>
            </a:r>
            <a:r>
              <a:rPr lang="pt-BR" sz="4000" dirty="0" err="1" smtClean="0"/>
              <a:t>Side</a:t>
            </a:r>
            <a:endParaRPr lang="pt-BR" sz="4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4000" dirty="0" smtClean="0"/>
              <a:t>JSON </a:t>
            </a:r>
            <a:r>
              <a:rPr lang="pt-BR" sz="4000" dirty="0" err="1" smtClean="0"/>
              <a:t>Actions</a:t>
            </a:r>
            <a:endParaRPr lang="pt-BR" sz="4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4000" dirty="0" err="1" smtClean="0"/>
              <a:t>jQuery</a:t>
            </a:r>
            <a:r>
              <a:rPr lang="pt-BR" sz="4000" dirty="0" smtClean="0"/>
              <a:t> </a:t>
            </a:r>
            <a:r>
              <a:rPr lang="pt-BR" sz="4000" dirty="0" err="1" smtClean="0"/>
              <a:t>Templates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58553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0" y="0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Introdução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Subtítul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Criando 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uma nova aplicação </a:t>
            </a: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MVC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Reconhecendo os componentes de uma aplicação MVC</a:t>
            </a:r>
          </a:p>
          <a:p>
            <a:pPr marL="742950" lvl="2" indent="-342900"/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Controllers</a:t>
            </a: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Actions</a:t>
            </a: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Views</a:t>
            </a: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Routes</a:t>
            </a: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Componentes (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jQuery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jQuery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UI, 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unobtrusive-ajax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AJAX com </a:t>
            </a:r>
            <a:r>
              <a:rPr lang="pt-BR" dirty="0" err="1" smtClean="0">
                <a:solidFill>
                  <a:schemeClr val="bg1"/>
                </a:solidFill>
              </a:rPr>
              <a:t>ASP.Net</a:t>
            </a:r>
            <a:r>
              <a:rPr lang="pt-BR" dirty="0" smtClean="0">
                <a:solidFill>
                  <a:schemeClr val="bg1"/>
                </a:solidFill>
              </a:rPr>
              <a:t> MVC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251520" y="1772817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err="1" smtClean="0"/>
              <a:t>jQuery</a:t>
            </a:r>
            <a:r>
              <a:rPr lang="pt-BR" sz="2400" dirty="0" smtClean="0"/>
              <a:t> core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 err="1" smtClean="0"/>
              <a:t>Intellisense</a:t>
            </a:r>
            <a:r>
              <a:rPr lang="pt-BR" sz="2400" dirty="0" smtClean="0"/>
              <a:t>, Legível, </a:t>
            </a:r>
            <a:r>
              <a:rPr lang="pt-BR" sz="2400" dirty="0" err="1" smtClean="0"/>
              <a:t>Minificada</a:t>
            </a:r>
            <a:endParaRPr lang="pt-B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err="1" smtClean="0"/>
              <a:t>jQuery</a:t>
            </a:r>
            <a:r>
              <a:rPr lang="pt-BR" sz="2400" dirty="0" smtClean="0"/>
              <a:t> 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err="1" smtClean="0"/>
              <a:t>jQuery.unobstrusive.ajax</a:t>
            </a:r>
            <a:endParaRPr lang="pt-BR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Biblioteca facilitadora no uso do </a:t>
            </a:r>
            <a:r>
              <a:rPr lang="pt-BR" sz="2400" dirty="0" err="1" smtClean="0"/>
              <a:t>ajax</a:t>
            </a:r>
            <a:r>
              <a:rPr lang="pt-BR" sz="2400" dirty="0" smtClean="0"/>
              <a:t> de maneira não </a:t>
            </a:r>
            <a:r>
              <a:rPr lang="pt-BR" sz="2400" dirty="0" err="1" smtClean="0"/>
              <a:t>obstrusiva</a:t>
            </a:r>
            <a:r>
              <a:rPr lang="pt-BR" sz="2400" dirty="0" smtClean="0"/>
              <a:t> construída sobre o </a:t>
            </a:r>
            <a:r>
              <a:rPr lang="pt-BR" sz="2400" dirty="0" err="1" smtClean="0"/>
              <a:t>jQuery</a:t>
            </a:r>
            <a:r>
              <a:rPr lang="pt-BR" sz="2400" dirty="0" smtClean="0"/>
              <a:t> pela Microsoft</a:t>
            </a:r>
          </a:p>
        </p:txBody>
      </p:sp>
      <p:sp>
        <p:nvSpPr>
          <p:cNvPr id="10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Ajax com ASP.net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666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Gerenciando Scripts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251520" y="2070715"/>
            <a:ext cx="878497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 smtClean="0"/>
              <a:t>Onde adicionar </a:t>
            </a:r>
            <a:r>
              <a:rPr lang="pt-BR" sz="2400" dirty="0" err="1" smtClean="0"/>
              <a:t>tags</a:t>
            </a:r>
            <a:r>
              <a:rPr lang="pt-BR" sz="2400" dirty="0" smtClean="0"/>
              <a:t> Script?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2400" dirty="0" smtClean="0"/>
              <a:t>Na </a:t>
            </a:r>
            <a:r>
              <a:rPr lang="pt-BR" sz="2400" dirty="0" err="1" smtClean="0"/>
              <a:t>tag</a:t>
            </a:r>
            <a:r>
              <a:rPr lang="pt-BR" sz="2400" dirty="0" smtClean="0"/>
              <a:t> &lt;</a:t>
            </a:r>
            <a:r>
              <a:rPr lang="pt-BR" sz="2400" dirty="0" err="1" smtClean="0"/>
              <a:t>head</a:t>
            </a:r>
            <a:r>
              <a:rPr lang="pt-BR" sz="2400" dirty="0" smtClean="0"/>
              <a:t>&gt; ou no fim da página?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 smtClean="0"/>
              <a:t>Sempre que possível utilize </a:t>
            </a:r>
            <a:r>
              <a:rPr lang="pt-BR" sz="2400" dirty="0" err="1" smtClean="0"/>
              <a:t>Content</a:t>
            </a:r>
            <a:r>
              <a:rPr lang="pt-BR" sz="2400" dirty="0" smtClean="0"/>
              <a:t> Delivery Networks (</a:t>
            </a:r>
            <a:r>
              <a:rPr lang="pt-BR" sz="2400" dirty="0" err="1" smtClean="0"/>
              <a:t>CDN’s</a:t>
            </a:r>
            <a:r>
              <a:rPr lang="pt-BR" sz="2400" dirty="0" smtClean="0"/>
              <a:t>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2400" dirty="0" smtClean="0"/>
              <a:t>Use-as para um tempo de carregamento mais rápido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2400" dirty="0"/>
              <a:t>Microsoft - </a:t>
            </a:r>
            <a:r>
              <a:rPr lang="pt-BR" sz="2400" dirty="0">
                <a:hlinkClick r:id="rId5"/>
              </a:rPr>
              <a:t>http://</a:t>
            </a:r>
            <a:r>
              <a:rPr lang="pt-BR" sz="2400" dirty="0" smtClean="0">
                <a:hlinkClick r:id="rId5"/>
              </a:rPr>
              <a:t>www.asp.net/ajax/cdn</a:t>
            </a:r>
            <a:endParaRPr lang="pt-BR" sz="24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2400" dirty="0"/>
              <a:t>Google - </a:t>
            </a:r>
            <a:r>
              <a:rPr lang="pt-BR" sz="2400" dirty="0">
                <a:hlinkClick r:id="rId6"/>
              </a:rPr>
              <a:t>https://developers.google.com/speed/libraries</a:t>
            </a:r>
            <a:r>
              <a:rPr lang="pt-BR" sz="2400" dirty="0" smtClean="0">
                <a:hlinkClick r:id="rId6"/>
              </a:rPr>
              <a:t>/</a:t>
            </a:r>
            <a:endParaRPr lang="pt-BR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 smtClean="0"/>
              <a:t>Incluindo </a:t>
            </a:r>
            <a:r>
              <a:rPr lang="pt-BR" sz="2400" dirty="0" err="1" smtClean="0"/>
              <a:t>tags</a:t>
            </a:r>
            <a:r>
              <a:rPr lang="pt-BR" sz="2400" dirty="0" smtClean="0"/>
              <a:t> script com </a:t>
            </a:r>
            <a:r>
              <a:rPr lang="pt-BR" sz="2400" dirty="0" err="1" smtClean="0"/>
              <a:t>razor</a:t>
            </a:r>
            <a:r>
              <a:rPr lang="pt-BR" sz="2400" dirty="0" smtClean="0"/>
              <a:t> </a:t>
            </a:r>
            <a:r>
              <a:rPr lang="pt-BR" sz="2400" dirty="0" err="1" smtClean="0"/>
              <a:t>helper</a:t>
            </a:r>
            <a:r>
              <a:rPr lang="pt-BR" sz="2400" dirty="0" smtClean="0"/>
              <a:t> @</a:t>
            </a:r>
            <a:r>
              <a:rPr lang="pt-BR" sz="2400" dirty="0" err="1" smtClean="0"/>
              <a:t>Helper</a:t>
            </a:r>
            <a:endParaRPr lang="pt-BR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 smtClean="0"/>
              <a:t>Incluindo </a:t>
            </a:r>
            <a:r>
              <a:rPr lang="pt-BR" sz="2400" dirty="0" err="1" smtClean="0"/>
              <a:t>section</a:t>
            </a:r>
            <a:r>
              <a:rPr lang="pt-BR" sz="2400" dirty="0" smtClean="0"/>
              <a:t> para scripts específicos no fim da página</a:t>
            </a:r>
          </a:p>
          <a:p>
            <a:pPr lvl="1"/>
            <a:r>
              <a:rPr lang="pt-BR" sz="2400" dirty="0"/>
              <a:t>	</a:t>
            </a:r>
            <a:endParaRPr lang="pt-BR" sz="3200" dirty="0" smtClean="0"/>
          </a:p>
          <a:p>
            <a:endParaRPr lang="pt-BR" sz="3200" dirty="0"/>
          </a:p>
        </p:txBody>
      </p:sp>
      <p:sp>
        <p:nvSpPr>
          <p:cNvPr id="8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Ajax com ASP.net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805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Ajax </a:t>
            </a:r>
            <a:r>
              <a:rPr lang="pt-BR" dirty="0" err="1" smtClean="0">
                <a:solidFill>
                  <a:schemeClr val="bg1"/>
                </a:solidFill>
              </a:rPr>
              <a:t>Helpers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171472" y="1431972"/>
            <a:ext cx="8784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200" dirty="0" err="1" smtClean="0"/>
              <a:t>Ajax.ActionLink</a:t>
            </a:r>
            <a:endParaRPr lang="pt-BR" sz="3200" dirty="0" smtClean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pt-BR" sz="3200" dirty="0" smtClean="0"/>
              <a:t>Gera um link com uma chamada assíncrona a uma </a:t>
            </a:r>
            <a:r>
              <a:rPr lang="pt-BR" sz="3200" dirty="0" err="1" smtClean="0"/>
              <a:t>action</a:t>
            </a:r>
            <a:r>
              <a:rPr lang="pt-BR" sz="3200" dirty="0"/>
              <a:t> </a:t>
            </a:r>
            <a:r>
              <a:rPr lang="pt-BR" sz="3200" dirty="0" smtClean="0"/>
              <a:t>atualizando o resultado dentro de um elemento </a:t>
            </a:r>
            <a:r>
              <a:rPr lang="pt-BR" sz="3200" dirty="0" err="1" smtClean="0"/>
              <a:t>html</a:t>
            </a:r>
            <a:endParaRPr lang="pt-BR" sz="3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200" dirty="0" smtClean="0"/>
              <a:t>Demo: Link para ver última crítica na home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200" dirty="0" smtClean="0"/>
              <a:t>Capacidade de gerenciar elemento de “</a:t>
            </a:r>
            <a:r>
              <a:rPr lang="pt-BR" sz="3200" dirty="0" err="1" smtClean="0"/>
              <a:t>loading</a:t>
            </a:r>
            <a:r>
              <a:rPr lang="pt-BR" sz="3200" dirty="0" smtClean="0"/>
              <a:t>”</a:t>
            </a:r>
          </a:p>
          <a:p>
            <a:endParaRPr lang="pt-BR" sz="3200" dirty="0"/>
          </a:p>
        </p:txBody>
      </p:sp>
      <p:sp>
        <p:nvSpPr>
          <p:cNvPr id="8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Ajax com ASP.net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56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err="1" smtClean="0">
                <a:solidFill>
                  <a:schemeClr val="bg1"/>
                </a:solidFill>
              </a:rPr>
              <a:t>Javascript</a:t>
            </a:r>
            <a:r>
              <a:rPr lang="pt-BR" dirty="0" smtClean="0">
                <a:solidFill>
                  <a:schemeClr val="bg1"/>
                </a:solidFill>
              </a:rPr>
              <a:t> Não </a:t>
            </a:r>
            <a:r>
              <a:rPr lang="pt-BR" dirty="0" err="1" smtClean="0">
                <a:solidFill>
                  <a:schemeClr val="bg1"/>
                </a:solidFill>
              </a:rPr>
              <a:t>Obstrusivo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251520" y="1543798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 smtClean="0"/>
              <a:t>Nenhum script é injetado na página, ao invés disso são gerados atributos data-* descritos na especificação do HTML5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 smtClean="0"/>
              <a:t>A especificação determina que os browsers devem ignorar atributos com o prefixo “data-”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 smtClean="0"/>
              <a:t>Desta forma a estrutura HTML fica totalmente independente do comportamento implementado no </a:t>
            </a:r>
            <a:r>
              <a:rPr lang="pt-BR" sz="2400" dirty="0" err="1" smtClean="0"/>
              <a:t>javascript</a:t>
            </a:r>
            <a:r>
              <a:rPr lang="pt-BR" sz="2400" dirty="0" smtClean="0"/>
              <a:t> mantendo o baixo acoplamento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 smtClean="0"/>
              <a:t>Ajax </a:t>
            </a:r>
            <a:r>
              <a:rPr lang="pt-BR" sz="2400" dirty="0" err="1" smtClean="0"/>
              <a:t>Helpers</a:t>
            </a:r>
            <a:r>
              <a:rPr lang="pt-BR" sz="2400" dirty="0" smtClean="0"/>
              <a:t> dependem da biblioteca jquery.unobstrusive-ajax.js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 err="1" smtClean="0"/>
              <a:t>Client</a:t>
            </a:r>
            <a:r>
              <a:rPr lang="pt-BR" sz="2400" dirty="0" smtClean="0"/>
              <a:t> </a:t>
            </a:r>
            <a:r>
              <a:rPr lang="pt-BR" sz="2400" dirty="0" err="1" smtClean="0"/>
              <a:t>Validation</a:t>
            </a:r>
            <a:r>
              <a:rPr lang="pt-BR" sz="2400" dirty="0" smtClean="0"/>
              <a:t> depende da biblioteca jquery.validate.unobstrusive.js</a:t>
            </a:r>
            <a:endParaRPr lang="pt-BR" sz="2800" dirty="0" smtClean="0"/>
          </a:p>
        </p:txBody>
      </p:sp>
      <p:sp>
        <p:nvSpPr>
          <p:cNvPr id="8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Ajax com ASP.net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3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err="1" smtClean="0">
                <a:solidFill>
                  <a:schemeClr val="bg1"/>
                </a:solidFill>
              </a:rPr>
              <a:t>Ajax.BeginForm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251520" y="2064386"/>
            <a:ext cx="87849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smtClean="0"/>
              <a:t>Cria um formulário para enviar dados assíncronos para o servidor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smtClean="0"/>
              <a:t>Demo: Implementar busca de restaurantes na home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2800" dirty="0" smtClean="0"/>
              <a:t>Inserir a instrução </a:t>
            </a:r>
            <a:r>
              <a:rPr lang="pt-BR" sz="2800" dirty="0" err="1" smtClean="0"/>
              <a:t>Ajax.BeginForm</a:t>
            </a:r>
            <a:r>
              <a:rPr lang="pt-BR" sz="2800" dirty="0" smtClean="0"/>
              <a:t> na </a:t>
            </a:r>
            <a:r>
              <a:rPr lang="pt-BR" sz="2800" dirty="0" err="1" smtClean="0"/>
              <a:t>view</a:t>
            </a:r>
            <a:r>
              <a:rPr lang="pt-BR" sz="2800" dirty="0" smtClean="0"/>
              <a:t> Home/Index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2800" dirty="0" smtClean="0"/>
              <a:t>Criar </a:t>
            </a:r>
            <a:r>
              <a:rPr lang="pt-BR" sz="2800" dirty="0" err="1" smtClean="0"/>
              <a:t>Action</a:t>
            </a:r>
            <a:r>
              <a:rPr lang="pt-BR" sz="2800" dirty="0" smtClean="0"/>
              <a:t> no </a:t>
            </a:r>
            <a:r>
              <a:rPr lang="pt-BR" sz="2800" dirty="0" err="1" smtClean="0"/>
              <a:t>controller</a:t>
            </a:r>
            <a:r>
              <a:rPr lang="pt-BR" sz="2800" dirty="0" smtClean="0"/>
              <a:t> retorna </a:t>
            </a:r>
            <a:r>
              <a:rPr lang="pt-BR" sz="2800" dirty="0" err="1" smtClean="0"/>
              <a:t>PartialViewResult</a:t>
            </a:r>
            <a:endParaRPr lang="pt-BR" sz="28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2800" dirty="0" smtClean="0"/>
              <a:t>Criar </a:t>
            </a:r>
            <a:r>
              <a:rPr lang="pt-BR" sz="2800" dirty="0" err="1" smtClean="0"/>
              <a:t>PartialView</a:t>
            </a:r>
            <a:r>
              <a:rPr lang="pt-BR" sz="2800" dirty="0" smtClean="0"/>
              <a:t> para os resultados da busca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 smtClean="0"/>
          </a:p>
        </p:txBody>
      </p:sp>
      <p:sp>
        <p:nvSpPr>
          <p:cNvPr id="8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Ajax com ASP.net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815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err="1" smtClean="0">
                <a:solidFill>
                  <a:schemeClr val="bg1"/>
                </a:solidFill>
              </a:rPr>
              <a:t>jQuery</a:t>
            </a:r>
            <a:r>
              <a:rPr lang="pt-BR" dirty="0" smtClean="0">
                <a:solidFill>
                  <a:schemeClr val="bg1"/>
                </a:solidFill>
              </a:rPr>
              <a:t> UI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262960" y="1844824"/>
            <a:ext cx="87849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Demo: Adicionar funcionalidade de </a:t>
            </a:r>
            <a:r>
              <a:rPr lang="pt-BR" sz="2800" dirty="0" err="1" smtClean="0"/>
              <a:t>AutoComplete</a:t>
            </a:r>
            <a:r>
              <a:rPr lang="pt-BR" sz="2800" dirty="0" smtClean="0"/>
              <a:t> na busca de restaurantes da home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Incluir referencias do </a:t>
            </a:r>
            <a:r>
              <a:rPr lang="pt-BR" sz="2800" dirty="0" err="1" smtClean="0"/>
              <a:t>jqueryui</a:t>
            </a:r>
            <a:r>
              <a:rPr lang="pt-BR" sz="2800" dirty="0" smtClean="0"/>
              <a:t> na layout </a:t>
            </a:r>
            <a:r>
              <a:rPr lang="pt-BR" sz="2800" dirty="0" err="1" smtClean="0"/>
              <a:t>view</a:t>
            </a:r>
            <a:endParaRPr lang="pt-B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Marcar o input “q” da busca com o </a:t>
            </a:r>
            <a:r>
              <a:rPr lang="pt-BR" sz="2800" dirty="0" err="1" smtClean="0"/>
              <a:t>data-atribute</a:t>
            </a:r>
            <a:endParaRPr lang="pt-B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Incluir Arquivo de script da aplicação para procurar pelos inputs com o data-</a:t>
            </a:r>
            <a:r>
              <a:rPr lang="pt-BR" sz="2800" dirty="0" err="1"/>
              <a:t>attribute</a:t>
            </a:r>
            <a:r>
              <a:rPr lang="pt-BR" sz="2800" dirty="0"/>
              <a:t> </a:t>
            </a:r>
            <a:r>
              <a:rPr lang="pt-BR" sz="2800" dirty="0" err="1"/>
              <a:t>autocomplete</a:t>
            </a:r>
            <a:r>
              <a:rPr lang="pt-BR" sz="2800" dirty="0"/>
              <a:t> e ativar a </a:t>
            </a:r>
            <a:r>
              <a:rPr lang="pt-BR" sz="2800" dirty="0" smtClean="0"/>
              <a:t>funcionalidade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Criar a </a:t>
            </a:r>
            <a:r>
              <a:rPr lang="pt-BR" sz="2800" dirty="0" err="1" smtClean="0"/>
              <a:t>action</a:t>
            </a:r>
            <a:r>
              <a:rPr lang="pt-BR" sz="2800" dirty="0" smtClean="0"/>
              <a:t> que retorna as </a:t>
            </a:r>
            <a:r>
              <a:rPr lang="pt-BR" sz="2800" dirty="0"/>
              <a:t>sugestões </a:t>
            </a:r>
            <a:r>
              <a:rPr lang="pt-BR" sz="2800" dirty="0" smtClean="0"/>
              <a:t>no </a:t>
            </a:r>
            <a:r>
              <a:rPr lang="pt-BR" sz="2800" dirty="0" err="1" smtClean="0"/>
              <a:t>HomeController</a:t>
            </a:r>
            <a:endParaRPr lang="pt-B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/>
          </a:p>
        </p:txBody>
      </p:sp>
      <p:sp>
        <p:nvSpPr>
          <p:cNvPr id="8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Ajax com ASP.net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err="1" smtClean="0">
                <a:solidFill>
                  <a:schemeClr val="bg1"/>
                </a:solidFill>
              </a:rPr>
              <a:t>Custom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Templates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322448" y="1525361"/>
            <a:ext cx="8784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Demo: Criar um </a:t>
            </a:r>
            <a:r>
              <a:rPr lang="pt-BR" sz="2800" dirty="0" err="1" smtClean="0"/>
              <a:t>Custom</a:t>
            </a:r>
            <a:r>
              <a:rPr lang="pt-BR" sz="2800" dirty="0" smtClean="0"/>
              <a:t> </a:t>
            </a:r>
            <a:r>
              <a:rPr lang="pt-BR" sz="2800" dirty="0" err="1" smtClean="0"/>
              <a:t>Template</a:t>
            </a:r>
            <a:r>
              <a:rPr lang="pt-BR" sz="2800" dirty="0" smtClean="0"/>
              <a:t> para exibir o </a:t>
            </a:r>
            <a:r>
              <a:rPr lang="pt-BR" sz="2800" dirty="0" err="1" smtClean="0"/>
              <a:t>DateTimePicker</a:t>
            </a:r>
            <a:r>
              <a:rPr lang="pt-BR" sz="2800" dirty="0" smtClean="0"/>
              <a:t> do </a:t>
            </a:r>
            <a:r>
              <a:rPr lang="pt-BR" sz="2800" dirty="0" err="1" smtClean="0"/>
              <a:t>jQueryUI</a:t>
            </a:r>
            <a:endParaRPr lang="pt-B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Criar a pasta especial </a:t>
            </a:r>
            <a:r>
              <a:rPr lang="pt-BR" sz="2800" dirty="0" err="1" smtClean="0"/>
              <a:t>EditorTemplates</a:t>
            </a:r>
            <a:r>
              <a:rPr lang="pt-BR" sz="2800" dirty="0" smtClean="0"/>
              <a:t> na pasta </a:t>
            </a:r>
            <a:r>
              <a:rPr lang="pt-BR" sz="2800" dirty="0" err="1" smtClean="0"/>
              <a:t>Shared</a:t>
            </a:r>
            <a:endParaRPr lang="pt-B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Criar uma </a:t>
            </a:r>
            <a:r>
              <a:rPr lang="pt-BR" sz="2800" dirty="0" err="1" smtClean="0"/>
              <a:t>PartialView</a:t>
            </a:r>
            <a:r>
              <a:rPr lang="pt-BR" sz="2800" dirty="0" smtClean="0"/>
              <a:t> chamada </a:t>
            </a:r>
            <a:r>
              <a:rPr lang="pt-BR" sz="2800" dirty="0" err="1" smtClean="0"/>
              <a:t>DateTime</a:t>
            </a: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Sobrescreve o </a:t>
            </a:r>
            <a:r>
              <a:rPr lang="pt-BR" sz="2800" dirty="0" err="1" smtClean="0"/>
              <a:t>Template</a:t>
            </a:r>
            <a:r>
              <a:rPr lang="pt-BR" sz="2800" dirty="0" smtClean="0"/>
              <a:t> padrão utilizado pelo </a:t>
            </a:r>
            <a:r>
              <a:rPr lang="pt-BR" sz="2800" dirty="0" err="1" smtClean="0"/>
              <a:t>EditorFor</a:t>
            </a:r>
            <a:r>
              <a:rPr lang="pt-BR" sz="2800" dirty="0" smtClean="0"/>
              <a:t> para propriedades do tipo </a:t>
            </a:r>
            <a:r>
              <a:rPr lang="pt-BR" sz="2800" dirty="0" err="1" smtClean="0"/>
              <a:t>DateTime</a:t>
            </a:r>
            <a:endParaRPr lang="pt-B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A </a:t>
            </a:r>
            <a:r>
              <a:rPr lang="pt-BR" sz="2800" dirty="0" err="1" smtClean="0"/>
              <a:t>PartialView</a:t>
            </a:r>
            <a:r>
              <a:rPr lang="pt-BR" sz="2800" dirty="0" smtClean="0"/>
              <a:t> </a:t>
            </a:r>
            <a:r>
              <a:rPr lang="pt-BR" sz="2800" dirty="0" err="1" smtClean="0"/>
              <a:t>DateTime</a:t>
            </a:r>
            <a:r>
              <a:rPr lang="pt-BR" sz="2800" dirty="0" smtClean="0"/>
              <a:t> deve </a:t>
            </a:r>
            <a:r>
              <a:rPr lang="pt-BR" sz="2800" dirty="0" err="1" smtClean="0"/>
              <a:t>Renderizar</a:t>
            </a:r>
            <a:r>
              <a:rPr lang="pt-BR" sz="2800" dirty="0" smtClean="0"/>
              <a:t> um </a:t>
            </a:r>
            <a:r>
              <a:rPr lang="pt-BR" sz="2800" dirty="0" err="1" smtClean="0"/>
              <a:t>textbox</a:t>
            </a:r>
            <a:r>
              <a:rPr lang="pt-BR" sz="2800" dirty="0" smtClean="0"/>
              <a:t> com um data-</a:t>
            </a:r>
            <a:r>
              <a:rPr lang="pt-BR" sz="2800" dirty="0" err="1" smtClean="0"/>
              <a:t>attrbiute</a:t>
            </a:r>
            <a:r>
              <a:rPr lang="pt-BR" sz="2800" dirty="0" smtClean="0"/>
              <a:t> </a:t>
            </a:r>
            <a:r>
              <a:rPr lang="pt-BR" sz="2800" dirty="0" err="1" smtClean="0"/>
              <a:t>datepicker</a:t>
            </a:r>
            <a:endParaRPr lang="pt-B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No </a:t>
            </a:r>
            <a:r>
              <a:rPr lang="pt-BR" sz="2800" dirty="0" err="1" smtClean="0"/>
              <a:t>Javascript</a:t>
            </a:r>
            <a:r>
              <a:rPr lang="pt-BR" sz="2800" dirty="0" smtClean="0"/>
              <a:t> da aplicação, habilitar o </a:t>
            </a:r>
            <a:r>
              <a:rPr lang="pt-BR" sz="2800" dirty="0" err="1" smtClean="0"/>
              <a:t>datepicker</a:t>
            </a:r>
            <a:r>
              <a:rPr lang="pt-BR" sz="2800" dirty="0" smtClean="0"/>
              <a:t> para os inputs que possuem o data-</a:t>
            </a:r>
            <a:r>
              <a:rPr lang="pt-BR" sz="2800" dirty="0" err="1" smtClean="0"/>
              <a:t>attribute</a:t>
            </a:r>
            <a:endParaRPr lang="pt-BR" sz="2800" dirty="0" smtClean="0"/>
          </a:p>
        </p:txBody>
      </p:sp>
      <p:sp>
        <p:nvSpPr>
          <p:cNvPr id="8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Ajax com ASP.net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83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err="1" smtClean="0">
                <a:solidFill>
                  <a:schemeClr val="bg1"/>
                </a:solidFill>
              </a:rPr>
              <a:t>jQuery.Templates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322448" y="1525361"/>
            <a:ext cx="8784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Demo: Busca de restaurantes na home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Adicionar a referência do </a:t>
            </a:r>
            <a:r>
              <a:rPr lang="pt-BR" sz="2800" dirty="0" err="1" smtClean="0"/>
              <a:t>jquery.templates</a:t>
            </a:r>
            <a:r>
              <a:rPr lang="pt-BR" sz="2800" dirty="0" smtClean="0"/>
              <a:t> via </a:t>
            </a:r>
            <a:r>
              <a:rPr lang="pt-BR" sz="2800" dirty="0" err="1" smtClean="0"/>
              <a:t>nuget</a:t>
            </a:r>
            <a:endParaRPr lang="pt-B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Implementar o formulário na </a:t>
            </a:r>
            <a:r>
              <a:rPr lang="pt-BR" sz="2800" dirty="0" err="1" smtClean="0"/>
              <a:t>view</a:t>
            </a:r>
            <a:r>
              <a:rPr lang="pt-BR" sz="2800" dirty="0" smtClean="0"/>
              <a:t>, tabela de resultados e a </a:t>
            </a:r>
            <a:r>
              <a:rPr lang="pt-BR" sz="2800" dirty="0" err="1" smtClean="0"/>
              <a:t>tag</a:t>
            </a:r>
            <a:r>
              <a:rPr lang="pt-BR" sz="2800" dirty="0" smtClean="0"/>
              <a:t> do </a:t>
            </a:r>
            <a:r>
              <a:rPr lang="pt-BR" sz="2800" dirty="0" err="1" smtClean="0"/>
              <a:t>template</a:t>
            </a:r>
            <a:endParaRPr lang="pt-B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Implementar a </a:t>
            </a:r>
            <a:r>
              <a:rPr lang="pt-BR" sz="2800" dirty="0" err="1" smtClean="0"/>
              <a:t>action</a:t>
            </a:r>
            <a:r>
              <a:rPr lang="pt-BR" sz="2800" dirty="0" smtClean="0"/>
              <a:t> no </a:t>
            </a:r>
            <a:r>
              <a:rPr lang="pt-BR" sz="2800" dirty="0" err="1" smtClean="0"/>
              <a:t>homecontroller</a:t>
            </a:r>
            <a:r>
              <a:rPr lang="pt-BR" sz="2800" dirty="0" smtClean="0"/>
              <a:t> retornando </a:t>
            </a:r>
            <a:r>
              <a:rPr lang="pt-BR" sz="2800" dirty="0" err="1" smtClean="0"/>
              <a:t>json</a:t>
            </a:r>
            <a:endParaRPr lang="pt-B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Assinar o evento </a:t>
            </a:r>
            <a:r>
              <a:rPr lang="pt-BR" sz="2800" dirty="0" err="1" smtClean="0"/>
              <a:t>submit</a:t>
            </a:r>
            <a:r>
              <a:rPr lang="pt-BR" sz="2800" dirty="0" smtClean="0"/>
              <a:t> do formulário via </a:t>
            </a:r>
            <a:r>
              <a:rPr lang="pt-BR" sz="2800" dirty="0" err="1" smtClean="0"/>
              <a:t>javascript</a:t>
            </a:r>
            <a:r>
              <a:rPr lang="pt-BR" sz="2800" dirty="0" smtClean="0"/>
              <a:t> para aplicar o </a:t>
            </a:r>
            <a:r>
              <a:rPr lang="pt-BR" sz="2800" dirty="0" err="1" smtClean="0"/>
              <a:t>template</a:t>
            </a:r>
            <a:r>
              <a:rPr lang="pt-BR" sz="2800" dirty="0" smtClean="0"/>
              <a:t> no </a:t>
            </a:r>
            <a:r>
              <a:rPr lang="pt-BR" sz="2800" dirty="0" err="1" smtClean="0"/>
              <a:t>json</a:t>
            </a:r>
            <a:r>
              <a:rPr lang="pt-BR" sz="2800" dirty="0" smtClean="0"/>
              <a:t> retornado e atualizar o DOM da pagina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/>
          </a:p>
        </p:txBody>
      </p:sp>
      <p:sp>
        <p:nvSpPr>
          <p:cNvPr id="8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Ajax com ASP.net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736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Segurança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344544" y="2517388"/>
            <a:ext cx="878497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 smtClean="0"/>
              <a:t>Ataques XSS (Cross Site </a:t>
            </a:r>
            <a:r>
              <a:rPr lang="pt-BR" sz="3600" dirty="0" err="1" smtClean="0"/>
              <a:t>Scripting</a:t>
            </a:r>
            <a:r>
              <a:rPr lang="pt-BR" sz="36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 smtClean="0"/>
              <a:t>Ataques CSRF (Cross Site </a:t>
            </a:r>
            <a:r>
              <a:rPr lang="pt-BR" sz="3600" dirty="0" err="1" smtClean="0"/>
              <a:t>Request</a:t>
            </a:r>
            <a:r>
              <a:rPr lang="pt-BR" sz="3600" dirty="0" smtClean="0"/>
              <a:t> </a:t>
            </a:r>
            <a:r>
              <a:rPr lang="pt-BR" sz="3600" dirty="0" err="1" smtClean="0"/>
              <a:t>Forgery</a:t>
            </a:r>
            <a:r>
              <a:rPr lang="pt-BR" sz="36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 smtClean="0"/>
              <a:t>Autenticação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 smtClean="0"/>
              <a:t>Autorização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/>
          </a:p>
        </p:txBody>
      </p:sp>
      <p:sp>
        <p:nvSpPr>
          <p:cNvPr id="8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Segurança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610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Segurança - Autenticação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251520" y="1543398"/>
            <a:ext cx="878497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Windows </a:t>
            </a:r>
            <a:r>
              <a:rPr lang="pt-BR" sz="2800" dirty="0" err="1" smtClean="0"/>
              <a:t>Authentication</a:t>
            </a:r>
            <a:r>
              <a:rPr lang="pt-BR" sz="2800" dirty="0" smtClean="0"/>
              <a:t> (Autenticação integrada)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Utilizado em intranets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Single </a:t>
            </a:r>
            <a:r>
              <a:rPr lang="pt-BR" sz="2800" dirty="0" err="1" smtClean="0"/>
              <a:t>Sign-on</a:t>
            </a:r>
            <a:endParaRPr lang="pt-B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Form</a:t>
            </a:r>
            <a:r>
              <a:rPr lang="pt-BR" sz="2800" dirty="0"/>
              <a:t> </a:t>
            </a:r>
            <a:r>
              <a:rPr lang="pt-BR" sz="2800" dirty="0" err="1"/>
              <a:t>based</a:t>
            </a:r>
            <a:r>
              <a:rPr lang="pt-BR" sz="2800" dirty="0"/>
              <a:t> </a:t>
            </a:r>
            <a:r>
              <a:rPr lang="pt-BR" sz="2800" dirty="0" err="1"/>
              <a:t>Authentication</a:t>
            </a:r>
            <a:endParaRPr lang="pt-B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Internet </a:t>
            </a:r>
            <a:r>
              <a:rPr lang="pt-BR" sz="2800" dirty="0" err="1"/>
              <a:t>apps</a:t>
            </a:r>
            <a:r>
              <a:rPr lang="pt-BR" sz="2800" dirty="0"/>
              <a:t> – domínios diferentes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Customizável</a:t>
            </a:r>
            <a:endParaRPr lang="pt-B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Através de cookies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Aconselhavel</a:t>
            </a:r>
            <a:r>
              <a:rPr lang="pt-BR" sz="2800" dirty="0"/>
              <a:t> utilizar sobre SSL </a:t>
            </a:r>
            <a:endParaRPr lang="pt-B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O Método de autenticação é definido através da seção </a:t>
            </a:r>
            <a:r>
              <a:rPr lang="pt-BR" sz="2800" dirty="0" err="1"/>
              <a:t>authentication</a:t>
            </a:r>
            <a:r>
              <a:rPr lang="pt-BR" sz="2800" dirty="0"/>
              <a:t> do </a:t>
            </a:r>
            <a:r>
              <a:rPr lang="pt-BR" sz="2800" dirty="0" err="1"/>
              <a:t>web.config</a:t>
            </a:r>
            <a:endParaRPr lang="pt-B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</p:txBody>
      </p:sp>
      <p:sp>
        <p:nvSpPr>
          <p:cNvPr id="10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Segurança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043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0" y="0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Autofit/>
          </a:bodyPr>
          <a:lstStyle/>
          <a:p>
            <a:pPr algn="l"/>
            <a:r>
              <a:rPr lang="pt-BR" sz="3200" dirty="0" smtClean="0">
                <a:solidFill>
                  <a:schemeClr val="bg1"/>
                </a:solidFill>
              </a:rPr>
              <a:t>Passagem de Parâmetros </a:t>
            </a:r>
            <a:r>
              <a:rPr lang="pt-BR" sz="3200" dirty="0" err="1" smtClean="0">
                <a:solidFill>
                  <a:schemeClr val="bg1"/>
                </a:solidFill>
              </a:rPr>
              <a:t>Controller</a:t>
            </a:r>
            <a:r>
              <a:rPr lang="pt-BR" sz="3200" dirty="0" smtClean="0">
                <a:solidFill>
                  <a:schemeClr val="bg1"/>
                </a:solidFill>
              </a:rPr>
              <a:t> -&gt; </a:t>
            </a:r>
            <a:r>
              <a:rPr lang="pt-BR" sz="3200" dirty="0" err="1" smtClean="0">
                <a:solidFill>
                  <a:schemeClr val="bg1"/>
                </a:solidFill>
              </a:rPr>
              <a:t>View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8" name="Subtítul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2" indent="-342900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Passagem de parâmetros do 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controller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 para a 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00050" lvl="2" indent="0">
              <a:buNone/>
            </a:pP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Passando dados do 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controller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 para a 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view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 através do 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ViewBag</a:t>
            </a: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00050" lvl="2" indent="0">
              <a:buNone/>
            </a:pP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Passando dados pela propriedade dinâmica 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00050" lvl="2" indent="0">
              <a:buNone/>
            </a:pP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Transformando a propriedade 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Model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 de dinâmica para fortemente 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tipada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 com a diretiva @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00050" lvl="2" indent="0">
              <a:buNone/>
            </a:pP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23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Windows </a:t>
            </a:r>
            <a:r>
              <a:rPr lang="pt-BR" dirty="0" err="1" smtClean="0">
                <a:solidFill>
                  <a:schemeClr val="bg1"/>
                </a:solidFill>
              </a:rPr>
              <a:t>Authentication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335032" y="1988840"/>
            <a:ext cx="87849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Proteger as </a:t>
            </a:r>
            <a:r>
              <a:rPr lang="pt-BR" sz="2800" dirty="0" err="1" smtClean="0"/>
              <a:t>actions</a:t>
            </a:r>
            <a:r>
              <a:rPr lang="pt-BR" sz="2800" dirty="0" smtClean="0"/>
              <a:t> através do atributo </a:t>
            </a:r>
            <a:r>
              <a:rPr lang="pt-BR" sz="2800" dirty="0" err="1" smtClean="0"/>
              <a:t>Authorize</a:t>
            </a: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Habilitar o modo de autenticação Windows no </a:t>
            </a:r>
            <a:r>
              <a:rPr lang="pt-BR" sz="2800" dirty="0" err="1" smtClean="0"/>
              <a:t>web.config</a:t>
            </a: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Habilitar autenticação integrada no web server </a:t>
            </a:r>
            <a:r>
              <a:rPr lang="pt-BR" sz="2800" dirty="0" err="1" smtClean="0"/>
              <a:t>applicationhost.config</a:t>
            </a:r>
            <a:r>
              <a:rPr lang="pt-BR" sz="2800" dirty="0" smtClean="0"/>
              <a:t> (IIS)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Segurança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567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err="1" smtClean="0">
                <a:solidFill>
                  <a:schemeClr val="bg1"/>
                </a:solidFill>
              </a:rPr>
              <a:t>Forms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Authentication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171472" y="1520558"/>
            <a:ext cx="87849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Proteger as </a:t>
            </a:r>
            <a:r>
              <a:rPr lang="pt-BR" sz="2800" dirty="0" err="1" smtClean="0"/>
              <a:t>actions</a:t>
            </a:r>
            <a:r>
              <a:rPr lang="pt-BR" sz="2800" dirty="0" smtClean="0"/>
              <a:t> através do atributo </a:t>
            </a:r>
            <a:r>
              <a:rPr lang="pt-BR" sz="2800" dirty="0" err="1" smtClean="0"/>
              <a:t>Authorize</a:t>
            </a: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Habilitar o modo de autenticação </a:t>
            </a:r>
            <a:r>
              <a:rPr lang="pt-BR" sz="2800" dirty="0" err="1" smtClean="0"/>
              <a:t>Forms</a:t>
            </a:r>
            <a:r>
              <a:rPr lang="pt-BR" sz="2800" dirty="0" smtClean="0"/>
              <a:t> no </a:t>
            </a:r>
            <a:r>
              <a:rPr lang="pt-BR" sz="2800" dirty="0" err="1" smtClean="0"/>
              <a:t>web.config</a:t>
            </a: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Configurar a página de </a:t>
            </a:r>
            <a:r>
              <a:rPr lang="pt-BR" sz="2800" dirty="0" err="1" smtClean="0"/>
              <a:t>login</a:t>
            </a: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Por padrão a aplicação com </a:t>
            </a:r>
            <a:r>
              <a:rPr lang="pt-BR" sz="2800" dirty="0" err="1" smtClean="0"/>
              <a:t>template</a:t>
            </a:r>
            <a:r>
              <a:rPr lang="pt-BR" sz="2800" dirty="0" smtClean="0"/>
              <a:t> internet vem configurada para utilizar o </a:t>
            </a:r>
            <a:r>
              <a:rPr lang="pt-BR" sz="2800" dirty="0" err="1" smtClean="0"/>
              <a:t>SimpleMembershipProvider</a:t>
            </a:r>
            <a:r>
              <a:rPr lang="pt-BR" sz="2800" dirty="0" smtClean="0"/>
              <a:t> </a:t>
            </a:r>
            <a:r>
              <a:rPr lang="pt-BR" sz="2800" dirty="0" err="1" smtClean="0"/>
              <a:t>atavés</a:t>
            </a:r>
            <a:r>
              <a:rPr lang="pt-BR" sz="2800" dirty="0" smtClean="0"/>
              <a:t> do </a:t>
            </a:r>
            <a:r>
              <a:rPr lang="pt-BR" sz="2800" dirty="0" err="1" smtClean="0"/>
              <a:t>helper</a:t>
            </a:r>
            <a:r>
              <a:rPr lang="pt-BR" sz="2800" dirty="0" smtClean="0"/>
              <a:t> </a:t>
            </a:r>
            <a:r>
              <a:rPr lang="pt-BR" sz="2800" dirty="0" err="1" smtClean="0"/>
              <a:t>WebMatrix.WebData.WebSecurity</a:t>
            </a:r>
            <a:endParaRPr lang="pt-BR" sz="28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É possível customizar o </a:t>
            </a:r>
            <a:r>
              <a:rPr lang="pt-BR" sz="2800" dirty="0" err="1" smtClean="0"/>
              <a:t>MembershipProvider</a:t>
            </a:r>
            <a:r>
              <a:rPr lang="pt-BR" sz="2800" dirty="0" smtClean="0"/>
              <a:t>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Ou Implementando o próprio método de autenticação</a:t>
            </a:r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Segurança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869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Autorização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359024" y="1557134"/>
            <a:ext cx="8784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É possível controlar o acesso a funcionalidades especificando usuários ou papéis no atributo </a:t>
            </a:r>
            <a:r>
              <a:rPr lang="pt-BR" sz="2800" dirty="0" err="1" smtClean="0"/>
              <a:t>Authorize</a:t>
            </a: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Quando usamos Asp.net </a:t>
            </a:r>
            <a:r>
              <a:rPr lang="pt-BR" sz="2800" dirty="0" err="1" smtClean="0"/>
              <a:t>Membership</a:t>
            </a:r>
            <a:r>
              <a:rPr lang="pt-BR" sz="2800" dirty="0" smtClean="0"/>
              <a:t> </a:t>
            </a:r>
            <a:r>
              <a:rPr lang="pt-BR" sz="2800" dirty="0" err="1" smtClean="0"/>
              <a:t>Provider</a:t>
            </a:r>
            <a:r>
              <a:rPr lang="pt-BR" sz="2800" dirty="0" smtClean="0"/>
              <a:t>, podemos gerenciar estes papéis através do menu Project -&gt; Asp.net </a:t>
            </a:r>
            <a:r>
              <a:rPr lang="pt-BR" sz="2800" dirty="0" err="1" smtClean="0"/>
              <a:t>Configuration</a:t>
            </a: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Com o </a:t>
            </a:r>
            <a:r>
              <a:rPr lang="pt-BR" sz="2800" dirty="0" err="1" smtClean="0"/>
              <a:t>Simple</a:t>
            </a:r>
            <a:r>
              <a:rPr lang="pt-BR" sz="2800" dirty="0" smtClean="0"/>
              <a:t> </a:t>
            </a:r>
            <a:r>
              <a:rPr lang="pt-BR" sz="2800" dirty="0" err="1" smtClean="0"/>
              <a:t>Membership</a:t>
            </a:r>
            <a:r>
              <a:rPr lang="pt-BR" sz="2800" dirty="0" smtClean="0"/>
              <a:t> </a:t>
            </a:r>
            <a:r>
              <a:rPr lang="pt-BR" sz="2800" dirty="0" err="1" smtClean="0"/>
              <a:t>Provider</a:t>
            </a:r>
            <a:r>
              <a:rPr lang="pt-BR" sz="2800" dirty="0"/>
              <a:t> </a:t>
            </a:r>
            <a:r>
              <a:rPr lang="pt-BR" sz="2800" dirty="0" smtClean="0"/>
              <a:t>podemos alimentar no </a:t>
            </a:r>
            <a:r>
              <a:rPr lang="pt-BR" sz="2800" dirty="0" err="1" smtClean="0"/>
              <a:t>Seed</a:t>
            </a:r>
            <a:r>
              <a:rPr lang="pt-BR" sz="2800" dirty="0" smtClean="0"/>
              <a:t> Inicial da aplicação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Demo: Configurar a lista de restaurantes para ser acessível apenas por administradores</a:t>
            </a:r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Segurança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05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SSL – </a:t>
            </a:r>
            <a:r>
              <a:rPr lang="pt-BR" dirty="0" err="1" smtClean="0">
                <a:solidFill>
                  <a:schemeClr val="bg1"/>
                </a:solidFill>
              </a:rPr>
              <a:t>Secure</a:t>
            </a:r>
            <a:r>
              <a:rPr lang="pt-BR" dirty="0" smtClean="0">
                <a:solidFill>
                  <a:schemeClr val="bg1"/>
                </a:solidFill>
              </a:rPr>
              <a:t> Socket </a:t>
            </a:r>
            <a:r>
              <a:rPr lang="pt-BR" dirty="0" err="1" smtClean="0">
                <a:solidFill>
                  <a:schemeClr val="bg1"/>
                </a:solidFill>
              </a:rPr>
              <a:t>Layer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171472" y="1576942"/>
            <a:ext cx="8784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Requisições de autenticação devem ser trafegadas sobre SSL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Habilitar SSL no Visual Studio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Decorar </a:t>
            </a:r>
            <a:r>
              <a:rPr lang="pt-BR" sz="2800" dirty="0" err="1" smtClean="0"/>
              <a:t>controller</a:t>
            </a:r>
            <a:r>
              <a:rPr lang="pt-BR" sz="2800" dirty="0" smtClean="0"/>
              <a:t> com o </a:t>
            </a:r>
            <a:r>
              <a:rPr lang="pt-BR" sz="2800" dirty="0" err="1" smtClean="0"/>
              <a:t>ActionFilter</a:t>
            </a:r>
            <a:r>
              <a:rPr lang="pt-BR" sz="2800" dirty="0" smtClean="0"/>
              <a:t> </a:t>
            </a:r>
            <a:r>
              <a:rPr lang="pt-BR" sz="2800" dirty="0" err="1" smtClean="0"/>
              <a:t>RequireHTTPS</a:t>
            </a: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Redirecionar porta do IIS Express para a porta padrão ou configurar o IIS Express para escutar a porta padrão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Segurança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98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Tratando Cross-Site </a:t>
            </a:r>
            <a:r>
              <a:rPr lang="pt-BR" dirty="0" err="1" smtClean="0">
                <a:solidFill>
                  <a:schemeClr val="bg1"/>
                </a:solidFill>
              </a:rPr>
              <a:t>Scripting</a:t>
            </a:r>
            <a:r>
              <a:rPr lang="pt-BR" dirty="0" smtClean="0">
                <a:solidFill>
                  <a:schemeClr val="bg1"/>
                </a:solidFill>
              </a:rPr>
              <a:t> (XSS)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179512" y="2213132"/>
            <a:ext cx="8784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Através desta técnica, pessoas mal intencionadas podem: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Modificar conteúdo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Modificar configurações do usuário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Roubar Cookies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Fazer download de </a:t>
            </a:r>
            <a:r>
              <a:rPr lang="pt-BR" sz="2800" dirty="0" err="1" smtClean="0"/>
              <a:t>malware</a:t>
            </a:r>
            <a:endParaRPr lang="pt-B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Sequestrar conta de usuário</a:t>
            </a:r>
          </a:p>
          <a:p>
            <a:pPr lvl="1"/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Segurança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263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Tratando Cross-Site </a:t>
            </a:r>
            <a:r>
              <a:rPr lang="pt-BR" dirty="0" err="1" smtClean="0">
                <a:solidFill>
                  <a:schemeClr val="bg1"/>
                </a:solidFill>
              </a:rPr>
              <a:t>Scripting</a:t>
            </a:r>
            <a:r>
              <a:rPr lang="pt-BR" dirty="0" smtClean="0">
                <a:solidFill>
                  <a:schemeClr val="bg1"/>
                </a:solidFill>
              </a:rPr>
              <a:t> (XSS)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171472" y="1825132"/>
            <a:ext cx="87849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Demo: Cadastrar uma crítica com </a:t>
            </a:r>
            <a:r>
              <a:rPr lang="pt-BR" sz="2800" dirty="0" err="1" smtClean="0"/>
              <a:t>tags</a:t>
            </a:r>
            <a:r>
              <a:rPr lang="pt-BR" sz="2800" dirty="0" smtClean="0"/>
              <a:t> </a:t>
            </a:r>
            <a:r>
              <a:rPr lang="pt-BR" sz="2800" dirty="0" err="1" smtClean="0"/>
              <a:t>html</a:t>
            </a: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Resolver decorando a </a:t>
            </a:r>
            <a:r>
              <a:rPr lang="pt-BR" sz="2800" dirty="0" err="1" smtClean="0"/>
              <a:t>action</a:t>
            </a:r>
            <a:r>
              <a:rPr lang="pt-BR" sz="2800" dirty="0" smtClean="0"/>
              <a:t> com o </a:t>
            </a:r>
            <a:r>
              <a:rPr lang="pt-BR" sz="2800" dirty="0" err="1" smtClean="0"/>
              <a:t>ActionFilter</a:t>
            </a:r>
            <a:r>
              <a:rPr lang="pt-BR" sz="2800" dirty="0" smtClean="0"/>
              <a:t> </a:t>
            </a:r>
            <a:r>
              <a:rPr lang="pt-BR" sz="2800" dirty="0" err="1" smtClean="0"/>
              <a:t>ValidateInput</a:t>
            </a:r>
            <a:r>
              <a:rPr lang="pt-BR" sz="2800" dirty="0" smtClean="0"/>
              <a:t>(false)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Porém desabilita a segurança em todos os campos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Outra segurança: </a:t>
            </a:r>
            <a:r>
              <a:rPr lang="pt-BR" sz="2800" dirty="0" err="1" smtClean="0"/>
              <a:t>Razor</a:t>
            </a:r>
            <a:r>
              <a:rPr lang="pt-BR" sz="2800" dirty="0" smtClean="0"/>
              <a:t> exibe os dados com </a:t>
            </a:r>
            <a:r>
              <a:rPr lang="pt-BR" sz="2800" dirty="0" err="1" smtClean="0"/>
              <a:t>Html</a:t>
            </a:r>
            <a:r>
              <a:rPr lang="pt-BR" sz="2800" dirty="0" smtClean="0"/>
              <a:t> Encode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Melhor solução: Decorar a propriedade do </a:t>
            </a:r>
            <a:r>
              <a:rPr lang="pt-BR" sz="2800" dirty="0" err="1" smtClean="0"/>
              <a:t>model</a:t>
            </a:r>
            <a:r>
              <a:rPr lang="pt-BR" sz="2800" dirty="0" smtClean="0"/>
              <a:t> com </a:t>
            </a:r>
            <a:r>
              <a:rPr lang="pt-BR" sz="2800" dirty="0" err="1" smtClean="0"/>
              <a:t>AllowHtml</a:t>
            </a:r>
            <a:r>
              <a:rPr lang="pt-BR" sz="2800" dirty="0" smtClean="0"/>
              <a:t> e atualizar a assinatura da </a:t>
            </a:r>
            <a:r>
              <a:rPr lang="pt-BR" sz="2800" dirty="0" err="1" smtClean="0"/>
              <a:t>action</a:t>
            </a: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Segurança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70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Tratando Cross-Site </a:t>
            </a:r>
            <a:r>
              <a:rPr lang="pt-BR" dirty="0" err="1">
                <a:solidFill>
                  <a:schemeClr val="bg1"/>
                </a:solidFill>
              </a:rPr>
              <a:t>Scripting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- XSS 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171472" y="1825132"/>
            <a:ext cx="878497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Demo: Ataque XSS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Cadastrar uma crítica com uma </a:t>
            </a:r>
            <a:r>
              <a:rPr lang="pt-BR" sz="2800" dirty="0" err="1" smtClean="0"/>
              <a:t>tag</a:t>
            </a:r>
            <a:r>
              <a:rPr lang="pt-BR" sz="2800" dirty="0" smtClean="0"/>
              <a:t> script com </a:t>
            </a:r>
            <a:r>
              <a:rPr lang="pt-BR" sz="2800" dirty="0" err="1" smtClean="0"/>
              <a:t>alert</a:t>
            </a:r>
            <a:r>
              <a:rPr lang="pt-BR" sz="2800" dirty="0" smtClean="0"/>
              <a:t> no corpo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Podemos tratar com </a:t>
            </a:r>
            <a:r>
              <a:rPr lang="pt-BR" sz="2800" dirty="0" err="1" smtClean="0"/>
              <a:t>if</a:t>
            </a:r>
            <a:r>
              <a:rPr lang="pt-BR" sz="2800" dirty="0" smtClean="0"/>
              <a:t> (</a:t>
            </a:r>
            <a:r>
              <a:rPr lang="pt-BR" sz="2800" dirty="0" err="1" smtClean="0"/>
              <a:t>Body.ToLower</a:t>
            </a:r>
            <a:r>
              <a:rPr lang="pt-BR" sz="2800" dirty="0" smtClean="0"/>
              <a:t>().</a:t>
            </a:r>
            <a:r>
              <a:rPr lang="pt-BR" sz="2800" dirty="0" err="1" smtClean="0"/>
              <a:t>Contains</a:t>
            </a:r>
            <a:r>
              <a:rPr lang="pt-BR" sz="2800" dirty="0" smtClean="0"/>
              <a:t>(“&lt;script”))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Porém existem muitas maneiras de injetar </a:t>
            </a:r>
            <a:r>
              <a:rPr lang="pt-BR" sz="2800" dirty="0" err="1" smtClean="0"/>
              <a:t>javascript</a:t>
            </a:r>
            <a:r>
              <a:rPr lang="pt-BR" sz="2800" dirty="0" smtClean="0"/>
              <a:t>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&lt;</a:t>
            </a:r>
            <a:r>
              <a:rPr lang="pt-BR" sz="2800" dirty="0" err="1" smtClean="0"/>
              <a:t>img</a:t>
            </a:r>
            <a:r>
              <a:rPr lang="pt-BR" sz="2800" dirty="0" smtClean="0"/>
              <a:t> </a:t>
            </a:r>
            <a:r>
              <a:rPr lang="pt-BR" sz="2800" dirty="0" err="1" smtClean="0"/>
              <a:t>src</a:t>
            </a:r>
            <a:r>
              <a:rPr lang="pt-BR" sz="2800" dirty="0" smtClean="0"/>
              <a:t>=“</a:t>
            </a:r>
            <a:r>
              <a:rPr lang="pt-BR" sz="2800" dirty="0" err="1" smtClean="0"/>
              <a:t>javascript:alert</a:t>
            </a:r>
            <a:r>
              <a:rPr lang="pt-BR" sz="2800" dirty="0" smtClean="0"/>
              <a:t>(‘</a:t>
            </a:r>
            <a:r>
              <a:rPr lang="pt-BR" sz="2800" dirty="0" err="1" smtClean="0"/>
              <a:t>xss</a:t>
            </a:r>
            <a:r>
              <a:rPr lang="pt-BR" sz="2800" dirty="0" smtClean="0"/>
              <a:t>’);”&gt;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&lt;</a:t>
            </a:r>
            <a:r>
              <a:rPr lang="pt-BR" sz="2800" dirty="0" err="1" smtClean="0"/>
              <a:t>body</a:t>
            </a:r>
            <a:r>
              <a:rPr lang="pt-BR" sz="2800" dirty="0" smtClean="0"/>
              <a:t> </a:t>
            </a:r>
            <a:r>
              <a:rPr lang="pt-BR" sz="2800" dirty="0" err="1" smtClean="0"/>
              <a:t>onload</a:t>
            </a:r>
            <a:r>
              <a:rPr lang="pt-BR" sz="2800" dirty="0" smtClean="0"/>
              <a:t>=</a:t>
            </a:r>
            <a:r>
              <a:rPr lang="pt-BR" sz="2800" dirty="0" err="1" smtClean="0"/>
              <a:t>alert</a:t>
            </a:r>
            <a:r>
              <a:rPr lang="pt-BR" sz="2800" dirty="0" smtClean="0"/>
              <a:t>(‘</a:t>
            </a:r>
            <a:r>
              <a:rPr lang="pt-BR" sz="2800" dirty="0" err="1" smtClean="0"/>
              <a:t>xss</a:t>
            </a:r>
            <a:r>
              <a:rPr lang="pt-BR" sz="2800" dirty="0" smtClean="0"/>
              <a:t>’)&gt; entre outras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Sequencias de escapes Unicode</a:t>
            </a:r>
          </a:p>
          <a:p>
            <a:pPr lvl="1"/>
            <a:endParaRPr lang="pt-BR" sz="2800" dirty="0" smtClean="0"/>
          </a:p>
          <a:p>
            <a:pPr lvl="2"/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Segurança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7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XSS  - Biblioteca </a:t>
            </a:r>
            <a:r>
              <a:rPr lang="pt-BR" dirty="0" err="1" smtClean="0">
                <a:solidFill>
                  <a:schemeClr val="bg1"/>
                </a:solidFill>
              </a:rPr>
              <a:t>AntiXSS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171472" y="1825132"/>
            <a:ext cx="878497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Biblioteca da Microsoft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Instalar via </a:t>
            </a:r>
            <a:r>
              <a:rPr lang="pt-BR" sz="2800" dirty="0" err="1" smtClean="0"/>
              <a:t>nuget</a:t>
            </a: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Utilizar a classe </a:t>
            </a:r>
            <a:r>
              <a:rPr lang="pt-BR" sz="2800" dirty="0" err="1" smtClean="0"/>
              <a:t>Sanitizer</a:t>
            </a:r>
            <a:r>
              <a:rPr lang="pt-BR" sz="2800" dirty="0" smtClean="0"/>
              <a:t> nas </a:t>
            </a:r>
            <a:r>
              <a:rPr lang="pt-BR" sz="2800" dirty="0" err="1" smtClean="0"/>
              <a:t>actions</a:t>
            </a:r>
            <a:r>
              <a:rPr lang="pt-BR" sz="2800" dirty="0" smtClean="0"/>
              <a:t> Criar e Editar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O Método estático </a:t>
            </a:r>
            <a:r>
              <a:rPr lang="pt-BR" sz="2800" dirty="0" err="1" smtClean="0"/>
              <a:t>GetSafeHtmlFragment</a:t>
            </a:r>
            <a:r>
              <a:rPr lang="pt-BR" sz="2800" dirty="0" smtClean="0"/>
              <a:t> filtra uma grande lista de entradas maliciosas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Porém permite a entrada de </a:t>
            </a:r>
            <a:r>
              <a:rPr lang="pt-BR" sz="2800" dirty="0" err="1" smtClean="0"/>
              <a:t>tags</a:t>
            </a:r>
            <a:r>
              <a:rPr lang="pt-BR" sz="2800" dirty="0" smtClean="0"/>
              <a:t> de formatação como &lt;em&gt;</a:t>
            </a:r>
          </a:p>
          <a:p>
            <a:pPr lvl="1"/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lvl="1"/>
            <a:endParaRPr lang="pt-BR" sz="2800" dirty="0" smtClean="0"/>
          </a:p>
          <a:p>
            <a:pPr lvl="2"/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Segurança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800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CSRF- Cross Site </a:t>
            </a:r>
            <a:r>
              <a:rPr lang="pt-BR" dirty="0" err="1" smtClean="0">
                <a:solidFill>
                  <a:schemeClr val="bg1"/>
                </a:solidFill>
              </a:rPr>
              <a:t>Request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Forgery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171472" y="1825132"/>
            <a:ext cx="87849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Demo: Ataque via CSRF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Tratar ataques com o </a:t>
            </a:r>
            <a:r>
              <a:rPr lang="pt-BR" sz="2800" dirty="0" err="1" smtClean="0"/>
              <a:t>helper</a:t>
            </a:r>
            <a:r>
              <a:rPr lang="pt-BR" sz="2800" dirty="0" smtClean="0"/>
              <a:t> </a:t>
            </a:r>
            <a:r>
              <a:rPr lang="pt-BR" sz="2800" dirty="0" err="1" smtClean="0"/>
              <a:t>AntiForgeryToken</a:t>
            </a:r>
            <a:r>
              <a:rPr lang="pt-BR" sz="2800" dirty="0" smtClean="0"/>
              <a:t> na </a:t>
            </a:r>
            <a:r>
              <a:rPr lang="pt-BR" sz="2800" dirty="0" err="1" smtClean="0"/>
              <a:t>view</a:t>
            </a:r>
            <a:r>
              <a:rPr lang="pt-BR" sz="2800" dirty="0" smtClean="0"/>
              <a:t> e o </a:t>
            </a:r>
            <a:r>
              <a:rPr lang="pt-BR" sz="2800" dirty="0" err="1" smtClean="0"/>
              <a:t>ActionFilter</a:t>
            </a:r>
            <a:r>
              <a:rPr lang="pt-BR" sz="2800" dirty="0" smtClean="0"/>
              <a:t> </a:t>
            </a:r>
            <a:r>
              <a:rPr lang="pt-BR" sz="2800" dirty="0" err="1" smtClean="0"/>
              <a:t>ValidateAntiForgeryToken</a:t>
            </a:r>
            <a:r>
              <a:rPr lang="pt-BR" sz="2800" dirty="0" smtClean="0"/>
              <a:t> na </a:t>
            </a:r>
            <a:r>
              <a:rPr lang="pt-BR" sz="2800" dirty="0" err="1" smtClean="0"/>
              <a:t>action</a:t>
            </a: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lvl="1"/>
            <a:endParaRPr lang="pt-BR" sz="2800" dirty="0" smtClean="0"/>
          </a:p>
          <a:p>
            <a:pPr lvl="2"/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Segurança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10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Infraestrutura Asp.net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216686" y="2564904"/>
            <a:ext cx="878497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3600" dirty="0" err="1" smtClean="0"/>
              <a:t>Caching</a:t>
            </a:r>
            <a:endParaRPr lang="pt-BR" sz="36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3600" dirty="0" err="1" smtClean="0"/>
              <a:t>Diagnostics</a:t>
            </a:r>
            <a:endParaRPr lang="pt-BR" sz="36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3600" dirty="0"/>
              <a:t>i18n, l10n </a:t>
            </a:r>
            <a:r>
              <a:rPr lang="pt-BR" sz="3600" dirty="0" smtClean="0"/>
              <a:t>– </a:t>
            </a:r>
            <a:r>
              <a:rPr lang="pt-BR" sz="3600" dirty="0" err="1" smtClean="0"/>
              <a:t>Globalizacao</a:t>
            </a:r>
            <a:r>
              <a:rPr lang="pt-BR" sz="3600" dirty="0" smtClean="0"/>
              <a:t> e Localização</a:t>
            </a: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Infraestrutura Asp.net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0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0" y="0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Testes Unitários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Subtítul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2" indent="-342900"/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Criação de Testes Unitários contra o </a:t>
            </a:r>
            <a:r>
              <a:rPr lang="pt-BR" sz="2800" dirty="0" err="1" smtClean="0">
                <a:solidFill>
                  <a:schemeClr val="accent1">
                    <a:lumMod val="50000"/>
                  </a:schemeClr>
                </a:solidFill>
              </a:rPr>
              <a:t>Controller</a:t>
            </a:r>
            <a:endParaRPr lang="pt-BR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00050" lvl="2" indent="0">
              <a:buNone/>
            </a:pPr>
            <a:endParaRPr lang="pt-BR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Testando a </a:t>
            </a:r>
            <a:r>
              <a:rPr lang="pt-BR" sz="2800" dirty="0" err="1" smtClean="0">
                <a:solidFill>
                  <a:schemeClr val="accent1">
                    <a:lumMod val="50000"/>
                  </a:schemeClr>
                </a:solidFill>
              </a:rPr>
              <a:t>ViewBag</a:t>
            </a:r>
            <a:endParaRPr lang="pt-BR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00050" lvl="2" indent="0">
              <a:buNone/>
            </a:pPr>
            <a:endParaRPr lang="pt-BR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Habilitando a execução dos testes unitários pós build através do menu TEST -&gt; Test Settings</a:t>
            </a: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00050" lvl="2" indent="0">
              <a:buNone/>
            </a:pP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4293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err="1" smtClean="0">
                <a:solidFill>
                  <a:schemeClr val="bg1"/>
                </a:solidFill>
              </a:rPr>
              <a:t>OutputCache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107504" y="1453419"/>
            <a:ext cx="878497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Controla o cache na memória do servidor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Ganho de desempenho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Pode-se configurar: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Duração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Variação do cache de acordo com os parâmetros enviados na requisição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DEMO: Busca da Home com Cache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Quando configurado de forma incorreta gera resultados indesejados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DEMO: Habilitando Cache em </a:t>
            </a:r>
            <a:r>
              <a:rPr lang="pt-BR" sz="2400" dirty="0" err="1" smtClean="0"/>
              <a:t>Actions</a:t>
            </a:r>
            <a:r>
              <a:rPr lang="pt-BR" sz="2400" dirty="0" smtClean="0"/>
              <a:t> Filhas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pt-BR" sz="2800" dirty="0" smtClean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Infraestrutura Asp.net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93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Configurações do </a:t>
            </a:r>
            <a:r>
              <a:rPr lang="pt-BR" dirty="0" err="1" smtClean="0">
                <a:solidFill>
                  <a:schemeClr val="bg1"/>
                </a:solidFill>
              </a:rPr>
              <a:t>OutputCache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107504" y="1453419"/>
            <a:ext cx="878497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000" dirty="0" err="1" smtClean="0"/>
              <a:t>VaryByParam</a:t>
            </a:r>
            <a:endParaRPr lang="pt-BR" sz="20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000" dirty="0" err="1" smtClean="0"/>
              <a:t>None</a:t>
            </a:r>
            <a:r>
              <a:rPr lang="pt-BR" sz="2000" dirty="0" smtClean="0"/>
              <a:t> = Sempre faz cache do mesmo </a:t>
            </a:r>
            <a:r>
              <a:rPr lang="pt-BR" sz="2000" dirty="0" err="1" smtClean="0"/>
              <a:t>coteudo</a:t>
            </a:r>
            <a:endParaRPr lang="pt-BR" sz="2000" dirty="0" smtClean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000" dirty="0" err="1" smtClean="0"/>
              <a:t>Name</a:t>
            </a:r>
            <a:r>
              <a:rPr lang="pt-BR" sz="2000" dirty="0" smtClean="0"/>
              <a:t> = Um cache para cada combinação de parâmetros enviados (parâmetros separados por ;)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000" dirty="0" smtClean="0"/>
              <a:t>* = Um cache para cada qualquer alteração encontrada na requisição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000" dirty="0" err="1" smtClean="0"/>
              <a:t>Location</a:t>
            </a:r>
            <a:endParaRPr lang="pt-BR" sz="2000" dirty="0" smtClean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000" dirty="0" smtClean="0"/>
              <a:t>Server, </a:t>
            </a:r>
            <a:r>
              <a:rPr lang="pt-BR" sz="2000" dirty="0" err="1" smtClean="0"/>
              <a:t>Client</a:t>
            </a:r>
            <a:r>
              <a:rPr lang="pt-BR" sz="2000" dirty="0" smtClean="0"/>
              <a:t>, </a:t>
            </a:r>
            <a:r>
              <a:rPr lang="pt-BR" sz="2000" dirty="0" err="1" smtClean="0"/>
              <a:t>Client</a:t>
            </a:r>
            <a:r>
              <a:rPr lang="pt-BR" sz="2000" dirty="0" smtClean="0"/>
              <a:t> e Server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000" dirty="0" err="1" smtClean="0"/>
              <a:t>VaryByHeader</a:t>
            </a:r>
            <a:endParaRPr lang="pt-BR" sz="2000" dirty="0" smtClean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000" dirty="0" smtClean="0"/>
              <a:t>Varia de acordo com alterações encontradas no header da requisição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000" dirty="0" err="1" smtClean="0"/>
              <a:t>VaryByCustom</a:t>
            </a:r>
            <a:endParaRPr lang="pt-BR" sz="2000" dirty="0" smtClean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000" dirty="0" smtClean="0"/>
              <a:t>Varia de acordo com implementação de um método estático encontrado no </a:t>
            </a:r>
            <a:r>
              <a:rPr lang="pt-BR" sz="2000" dirty="0" err="1" smtClean="0"/>
              <a:t>global.asax</a:t>
            </a:r>
            <a:endParaRPr lang="pt-BR" sz="20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000" dirty="0" err="1" smtClean="0"/>
              <a:t>SqlDependency</a:t>
            </a:r>
            <a:endParaRPr lang="pt-BR" sz="2000" dirty="0" smtClean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000" dirty="0" smtClean="0"/>
              <a:t>Varia sempre que os dados de uma tabela forem alterados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pt-BR" sz="2800" dirty="0" smtClean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Infraestrutura Asp.net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24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Cache Profiles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107504" y="1453419"/>
            <a:ext cx="8784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É possível configurar mais de um perfil de cache no </a:t>
            </a:r>
            <a:r>
              <a:rPr lang="pt-BR" sz="2800" dirty="0" err="1" smtClean="0"/>
              <a:t>web.config</a:t>
            </a:r>
            <a:endParaRPr lang="pt-B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Evitando a redundância de configurações de cache pelos </a:t>
            </a:r>
            <a:r>
              <a:rPr lang="pt-BR" sz="2800" dirty="0" err="1" smtClean="0"/>
              <a:t>controllers</a:t>
            </a: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Tornando controlável a manutenção sem necessidade de </a:t>
            </a:r>
            <a:r>
              <a:rPr lang="pt-BR" sz="2800" dirty="0" err="1" smtClean="0"/>
              <a:t>deploy</a:t>
            </a: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Demo: </a:t>
            </a:r>
            <a:r>
              <a:rPr lang="pt-BR" sz="2800" dirty="0" err="1" smtClean="0"/>
              <a:t>System.web</a:t>
            </a:r>
            <a:r>
              <a:rPr lang="pt-BR" sz="2800" dirty="0" smtClean="0"/>
              <a:t> -&gt; </a:t>
            </a:r>
            <a:r>
              <a:rPr lang="pt-BR" sz="2800" dirty="0" err="1" smtClean="0"/>
              <a:t>caching</a:t>
            </a:r>
            <a:r>
              <a:rPr lang="pt-BR" sz="2800" dirty="0" smtClean="0"/>
              <a:t> -&gt; </a:t>
            </a:r>
            <a:r>
              <a:rPr lang="pt-BR" sz="2800" dirty="0" err="1" smtClean="0"/>
              <a:t>outputCacheSettings</a:t>
            </a:r>
            <a:r>
              <a:rPr lang="pt-BR" sz="2800" dirty="0" smtClean="0"/>
              <a:t> -&gt; </a:t>
            </a:r>
            <a:r>
              <a:rPr lang="pt-BR" sz="2800" dirty="0" err="1" smtClean="0"/>
              <a:t>outputCacheProfiles</a:t>
            </a:r>
            <a:endParaRPr lang="pt-BR" sz="2800" dirty="0" smtClean="0"/>
          </a:p>
          <a:p>
            <a:pPr lvl="1"/>
            <a:endParaRPr lang="pt-BR" sz="2800" dirty="0" smtClean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Infraestrutura Asp.net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93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Localização e Cultura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107504" y="1453419"/>
            <a:ext cx="87849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err="1" smtClean="0"/>
              <a:t>Thread.CurrentCulture</a:t>
            </a:r>
            <a:r>
              <a:rPr lang="pt-BR" sz="2800" dirty="0" smtClean="0"/>
              <a:t> impacta nos formatos de moeda, data, hora...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err="1" smtClean="0"/>
              <a:t>Ex</a:t>
            </a:r>
            <a:r>
              <a:rPr lang="pt-BR" sz="2800" dirty="0" smtClean="0"/>
              <a:t>: </a:t>
            </a:r>
            <a:r>
              <a:rPr lang="pt-BR" sz="2800" dirty="0" err="1" smtClean="0"/>
              <a:t>DateTime.Now.ToString</a:t>
            </a:r>
            <a:r>
              <a:rPr lang="pt-BR" sz="2800" dirty="0" smtClean="0"/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err="1" smtClean="0"/>
              <a:t>Thread.CurrentUICulture</a:t>
            </a:r>
            <a:r>
              <a:rPr lang="pt-BR" sz="2800" dirty="0" smtClean="0"/>
              <a:t> impacta na escolha do arquivo de </a:t>
            </a:r>
            <a:r>
              <a:rPr lang="pt-BR" sz="2800" dirty="0" err="1" smtClean="0"/>
              <a:t>resources</a:t>
            </a:r>
            <a:r>
              <a:rPr lang="pt-BR" sz="2800" dirty="0" smtClean="0"/>
              <a:t> </a:t>
            </a:r>
            <a:r>
              <a:rPr lang="pt-BR" sz="2800" dirty="0" err="1" smtClean="0"/>
              <a:t>resx</a:t>
            </a: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ASP.net pode definir culturas de acordo com o cabeçalho </a:t>
            </a:r>
            <a:r>
              <a:rPr lang="pt-BR" sz="2800" dirty="0" err="1" smtClean="0"/>
              <a:t>http</a:t>
            </a:r>
            <a:r>
              <a:rPr lang="pt-BR" sz="2800" dirty="0" smtClean="0"/>
              <a:t> </a:t>
            </a:r>
            <a:r>
              <a:rPr lang="pt-BR" sz="2800" dirty="0" err="1" smtClean="0"/>
              <a:t>Accept-language</a:t>
            </a:r>
            <a:r>
              <a:rPr lang="pt-BR" sz="2800" dirty="0" smtClean="0"/>
              <a:t> ou a seção </a:t>
            </a:r>
            <a:r>
              <a:rPr lang="pt-BR" sz="2800" dirty="0" err="1" smtClean="0"/>
              <a:t>globalization</a:t>
            </a:r>
            <a:r>
              <a:rPr lang="pt-BR" sz="2800" dirty="0" smtClean="0"/>
              <a:t> do </a:t>
            </a:r>
            <a:r>
              <a:rPr lang="pt-BR" sz="2800" dirty="0" err="1" smtClean="0"/>
              <a:t>web.config</a:t>
            </a: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DEMO: </a:t>
            </a:r>
            <a:r>
              <a:rPr lang="pt-BR" sz="2800" dirty="0" err="1" smtClean="0"/>
              <a:t>Setando</a:t>
            </a:r>
            <a:r>
              <a:rPr lang="pt-BR" sz="2800" dirty="0" smtClean="0"/>
              <a:t> a cultura como auto para delegar as configurações para o cabeçalho </a:t>
            </a:r>
            <a:r>
              <a:rPr lang="pt-BR" sz="2800" dirty="0" err="1" smtClean="0"/>
              <a:t>http</a:t>
            </a: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Infraestrutura Asp.net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Arquivos de </a:t>
            </a:r>
            <a:r>
              <a:rPr lang="pt-BR" dirty="0" err="1" smtClean="0">
                <a:solidFill>
                  <a:schemeClr val="bg1"/>
                </a:solidFill>
              </a:rPr>
              <a:t>resource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107504" y="1453419"/>
            <a:ext cx="8784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Arquivos de </a:t>
            </a:r>
            <a:r>
              <a:rPr lang="pt-BR" sz="2800" dirty="0" err="1" smtClean="0"/>
              <a:t>resources</a:t>
            </a:r>
            <a:r>
              <a:rPr lang="pt-BR" sz="2800" dirty="0" smtClean="0"/>
              <a:t> podem armazenar textos localizados e </a:t>
            </a:r>
            <a:r>
              <a:rPr lang="pt-BR" sz="2800" dirty="0" err="1" smtClean="0"/>
              <a:t>assets</a:t>
            </a:r>
            <a:r>
              <a:rPr lang="pt-BR" sz="2800" dirty="0" smtClean="0"/>
              <a:t> (recursos) binários por idioma/cultura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Demo: Criando arquivo </a:t>
            </a:r>
            <a:r>
              <a:rPr lang="pt-BR" sz="2800" dirty="0" err="1" smtClean="0"/>
              <a:t>HomeResources</a:t>
            </a:r>
            <a:r>
              <a:rPr lang="pt-BR" sz="2800" dirty="0" smtClean="0"/>
              <a:t> para português e inglês e habilitando o cache </a:t>
            </a:r>
            <a:r>
              <a:rPr lang="pt-BR" sz="2800" dirty="0" err="1" smtClean="0"/>
              <a:t>VaryByHeader</a:t>
            </a:r>
            <a:r>
              <a:rPr lang="pt-BR" sz="2800" dirty="0" smtClean="0"/>
              <a:t>=“</a:t>
            </a:r>
            <a:r>
              <a:rPr lang="pt-BR" sz="2800" dirty="0" err="1" smtClean="0"/>
              <a:t>Accept-language</a:t>
            </a:r>
            <a:r>
              <a:rPr lang="pt-BR" sz="2800" dirty="0" smtClean="0"/>
              <a:t>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Infraestrutura Asp.net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92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err="1" smtClean="0">
                <a:solidFill>
                  <a:schemeClr val="bg1"/>
                </a:solidFill>
              </a:rPr>
              <a:t>Diagnostics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107504" y="1453419"/>
            <a:ext cx="8784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Opções de Log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Asp.net Health </a:t>
            </a:r>
            <a:r>
              <a:rPr lang="pt-BR" sz="2800" dirty="0" err="1" smtClean="0"/>
              <a:t>Monitoring</a:t>
            </a:r>
            <a:endParaRPr lang="pt-BR" sz="28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Log4net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err="1" smtClean="0"/>
              <a:t>Elmah</a:t>
            </a:r>
            <a:r>
              <a:rPr lang="pt-BR" sz="2800" dirty="0" smtClean="0"/>
              <a:t> (</a:t>
            </a:r>
            <a:r>
              <a:rPr lang="pt-BR" sz="2800" dirty="0" err="1" smtClean="0"/>
              <a:t>Error</a:t>
            </a:r>
            <a:r>
              <a:rPr lang="pt-BR" sz="2800" dirty="0" smtClean="0"/>
              <a:t> </a:t>
            </a:r>
            <a:r>
              <a:rPr lang="pt-BR" sz="2800" dirty="0" err="1" smtClean="0"/>
              <a:t>Logging</a:t>
            </a:r>
            <a:r>
              <a:rPr lang="pt-BR" sz="2800" dirty="0" smtClean="0"/>
              <a:t> Modules </a:t>
            </a:r>
            <a:r>
              <a:rPr lang="pt-BR" sz="2800" dirty="0" err="1" smtClean="0"/>
              <a:t>and</a:t>
            </a:r>
            <a:r>
              <a:rPr lang="pt-BR" sz="2800" dirty="0" smtClean="0"/>
              <a:t> </a:t>
            </a:r>
            <a:r>
              <a:rPr lang="pt-BR" sz="2800" dirty="0" err="1" smtClean="0"/>
              <a:t>Handlers</a:t>
            </a:r>
            <a:r>
              <a:rPr lang="pt-BR" sz="2800" dirty="0" smtClean="0"/>
              <a:t>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err="1" smtClean="0"/>
              <a:t>Patterns</a:t>
            </a:r>
            <a:r>
              <a:rPr lang="pt-BR" sz="2800" dirty="0" smtClean="0"/>
              <a:t> &amp; </a:t>
            </a:r>
            <a:r>
              <a:rPr lang="pt-BR" sz="2800" dirty="0" err="1" smtClean="0"/>
              <a:t>Pratices</a:t>
            </a:r>
            <a:r>
              <a:rPr lang="pt-BR" sz="2800" dirty="0" smtClean="0"/>
              <a:t> </a:t>
            </a:r>
            <a:r>
              <a:rPr lang="pt-BR" sz="2800" dirty="0" err="1" smtClean="0"/>
              <a:t>Application</a:t>
            </a:r>
            <a:r>
              <a:rPr lang="pt-BR" sz="2800" dirty="0" smtClean="0"/>
              <a:t> </a:t>
            </a:r>
            <a:r>
              <a:rPr lang="pt-BR" sz="2800" dirty="0" err="1" smtClean="0"/>
              <a:t>Logging</a:t>
            </a:r>
            <a:r>
              <a:rPr lang="pt-BR" sz="2800" dirty="0" smtClean="0"/>
              <a:t> </a:t>
            </a:r>
            <a:r>
              <a:rPr lang="pt-BR" sz="2800" dirty="0" err="1" smtClean="0"/>
              <a:t>Block</a:t>
            </a:r>
            <a:r>
              <a:rPr lang="pt-BR" sz="2800" dirty="0" smtClean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Infraestrutura Asp.net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11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err="1" smtClean="0">
                <a:solidFill>
                  <a:schemeClr val="bg1"/>
                </a:solidFill>
              </a:rPr>
              <a:t>IoC</a:t>
            </a:r>
            <a:r>
              <a:rPr lang="pt-BR" dirty="0" smtClean="0">
                <a:solidFill>
                  <a:schemeClr val="bg1"/>
                </a:solidFill>
              </a:rPr>
              <a:t> e D.I. no asp.net MVC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107504" y="1453419"/>
            <a:ext cx="878497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Padrão importante para TDD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err="1" smtClean="0"/>
              <a:t>Controllers</a:t>
            </a:r>
            <a:r>
              <a:rPr lang="pt-BR" sz="2800" dirty="0" smtClean="0"/>
              <a:t> precisam receber um </a:t>
            </a:r>
            <a:r>
              <a:rPr lang="pt-BR" sz="2800" dirty="0" err="1" smtClean="0"/>
              <a:t>DbContext</a:t>
            </a:r>
            <a:endParaRPr lang="pt-B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Testes precisam “</a:t>
            </a:r>
            <a:r>
              <a:rPr lang="pt-BR" sz="2800" dirty="0" err="1" smtClean="0"/>
              <a:t>mockar</a:t>
            </a:r>
            <a:r>
              <a:rPr lang="pt-BR" sz="2800" dirty="0" smtClean="0"/>
              <a:t>” o </a:t>
            </a:r>
            <a:r>
              <a:rPr lang="pt-BR" sz="2800" dirty="0" err="1" smtClean="0"/>
              <a:t>dbcontext</a:t>
            </a: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MVC precisa de </a:t>
            </a:r>
            <a:r>
              <a:rPr lang="pt-BR" sz="2800" dirty="0" err="1" smtClean="0"/>
              <a:t>controllers</a:t>
            </a:r>
            <a:r>
              <a:rPr lang="pt-BR" sz="2800" dirty="0" smtClean="0"/>
              <a:t> com construtores sem parâmetros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Como resolver?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Container de Injeção de </a:t>
            </a:r>
            <a:r>
              <a:rPr lang="pt-BR" sz="2800" dirty="0" err="1" smtClean="0"/>
              <a:t>Dependencia</a:t>
            </a:r>
            <a:r>
              <a:rPr lang="pt-BR" sz="2800" dirty="0" smtClean="0"/>
              <a:t>!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err="1" smtClean="0"/>
              <a:t>Ninject</a:t>
            </a:r>
            <a:endParaRPr lang="pt-BR" sz="28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Windsor (</a:t>
            </a:r>
            <a:r>
              <a:rPr lang="pt-BR" sz="2800" dirty="0" err="1" smtClean="0"/>
              <a:t>Castle</a:t>
            </a:r>
            <a:r>
              <a:rPr lang="pt-BR" sz="2800" dirty="0" smtClean="0"/>
              <a:t> Project)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StructureMap.MVC3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/>
              <a:t>IoC</a:t>
            </a:r>
            <a:r>
              <a:rPr lang="pt-BR" dirty="0" smtClean="0"/>
              <a:t> e D.I no asp.net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7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Otimização Web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107504" y="1453419"/>
            <a:ext cx="87849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err="1" smtClean="0"/>
              <a:t>Bundling</a:t>
            </a:r>
            <a:r>
              <a:rPr lang="pt-BR" sz="2800" dirty="0" smtClean="0"/>
              <a:t> de Scripts e </a:t>
            </a:r>
            <a:r>
              <a:rPr lang="pt-BR" sz="2800" dirty="0" err="1" smtClean="0"/>
              <a:t>CSS’s</a:t>
            </a: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err="1" smtClean="0"/>
              <a:t>Minificação</a:t>
            </a:r>
            <a:r>
              <a:rPr lang="pt-BR" sz="2800" dirty="0" smtClean="0"/>
              <a:t> de Scripts e </a:t>
            </a:r>
            <a:r>
              <a:rPr lang="pt-BR" sz="2800" dirty="0" err="1" smtClean="0"/>
              <a:t>CSS’s</a:t>
            </a: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Diminui o tempo de carregamento da página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No MVC 4 não é mais necessário o uso de </a:t>
            </a:r>
            <a:r>
              <a:rPr lang="pt-BR" sz="2800" dirty="0" err="1" smtClean="0"/>
              <a:t>Url.Content</a:t>
            </a:r>
            <a:r>
              <a:rPr lang="pt-BR" sz="2800" dirty="0"/>
              <a:t> </a:t>
            </a:r>
            <a:r>
              <a:rPr lang="pt-BR" sz="2800" dirty="0" smtClean="0"/>
              <a:t>para gerar a </a:t>
            </a:r>
            <a:r>
              <a:rPr lang="pt-BR" sz="2800" dirty="0" err="1" smtClean="0"/>
              <a:t>url</a:t>
            </a:r>
            <a:endParaRPr lang="pt-B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Cenário inicial com vários scripts e </a:t>
            </a:r>
            <a:r>
              <a:rPr lang="pt-BR" sz="2800" dirty="0" err="1" smtClean="0"/>
              <a:t>css’s</a:t>
            </a: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Análise do cenário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Biblioteca </a:t>
            </a:r>
            <a:r>
              <a:rPr lang="pt-BR" sz="2800" dirty="0" err="1" smtClean="0"/>
              <a:t>Microsoft.Aspnet.Web.Optimization</a:t>
            </a: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Dependências Antlr3 e </a:t>
            </a:r>
            <a:r>
              <a:rPr lang="pt-BR" sz="2800" dirty="0" err="1" smtClean="0"/>
              <a:t>WebGrease</a:t>
            </a: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Otimização Web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931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Otimização Web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107504" y="1453419"/>
            <a:ext cx="8784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Criando </a:t>
            </a:r>
            <a:r>
              <a:rPr lang="pt-BR" sz="2800" dirty="0" err="1" smtClean="0"/>
              <a:t>ScriptBundles</a:t>
            </a:r>
            <a:r>
              <a:rPr lang="pt-BR" sz="2800" dirty="0" smtClean="0"/>
              <a:t> e </a:t>
            </a:r>
            <a:r>
              <a:rPr lang="pt-BR" sz="2800" dirty="0" err="1" smtClean="0"/>
              <a:t>StyleBundles</a:t>
            </a:r>
            <a:r>
              <a:rPr lang="pt-BR" sz="2800" dirty="0" smtClean="0"/>
              <a:t> na </a:t>
            </a:r>
            <a:r>
              <a:rPr lang="pt-BR" sz="2800" dirty="0" err="1" smtClean="0"/>
              <a:t>BundleTable</a:t>
            </a: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É Possível usar </a:t>
            </a:r>
            <a:r>
              <a:rPr lang="pt-BR" sz="2800" dirty="0" err="1" smtClean="0"/>
              <a:t>wildcards</a:t>
            </a:r>
            <a:r>
              <a:rPr lang="pt-BR" sz="2800" dirty="0" smtClean="0"/>
              <a:t> para buscar os arquivos (*, {</a:t>
            </a:r>
            <a:r>
              <a:rPr lang="pt-BR" sz="2800" dirty="0" err="1" smtClean="0"/>
              <a:t>version</a:t>
            </a:r>
            <a:r>
              <a:rPr lang="pt-BR" sz="2800" dirty="0" smtClean="0"/>
              <a:t>})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 Por padrão o componente está  configurado para ignorar arquivos </a:t>
            </a:r>
            <a:r>
              <a:rPr lang="pt-BR" sz="2800" dirty="0" err="1" smtClean="0"/>
              <a:t>vsdoc</a:t>
            </a:r>
            <a:r>
              <a:rPr lang="pt-BR" sz="2800" dirty="0" smtClean="0"/>
              <a:t>, e min</a:t>
            </a:r>
          </a:p>
          <a:p>
            <a:pPr lvl="1"/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/>
              <a:t>Otimização Web</a:t>
            </a:r>
          </a:p>
        </p:txBody>
      </p:sp>
    </p:spTree>
    <p:extLst>
      <p:ext uri="{BB962C8B-B14F-4D97-AF65-F5344CB8AC3E}">
        <p14:creationId xmlns:p14="http://schemas.microsoft.com/office/powerpoint/2010/main" val="417901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Otimização Web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107504" y="1453419"/>
            <a:ext cx="878497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Caminhos Virtuais e Referências Relativas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Devemos tomar cuidado quando temos referencias relativas dentro dos </a:t>
            </a:r>
            <a:r>
              <a:rPr lang="pt-BR" sz="2400" dirty="0" err="1" smtClean="0"/>
              <a:t>CSS’s</a:t>
            </a:r>
            <a:endParaRPr lang="pt-BR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 err="1" smtClean="0"/>
              <a:t>Ex</a:t>
            </a:r>
            <a:r>
              <a:rPr lang="pt-BR" sz="2400" dirty="0" smtClean="0"/>
              <a:t>: </a:t>
            </a:r>
            <a:r>
              <a:rPr lang="pt-BR" sz="2400" dirty="0" err="1" smtClean="0"/>
              <a:t>bootstrap</a:t>
            </a:r>
            <a:r>
              <a:rPr lang="pt-BR" sz="2400" dirty="0" smtClean="0"/>
              <a:t> utiliza referencias relativas aos arquivos de imagem glyphicons-*.png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background-</a:t>
            </a:r>
            <a:r>
              <a:rPr lang="pt-BR" sz="2400" dirty="0" err="1" smtClean="0"/>
              <a:t>image</a:t>
            </a:r>
            <a:r>
              <a:rPr lang="pt-BR" sz="2400" dirty="0" smtClean="0"/>
              <a:t>: </a:t>
            </a:r>
            <a:r>
              <a:rPr lang="pt-BR" sz="2400" dirty="0" err="1" smtClean="0"/>
              <a:t>url</a:t>
            </a:r>
            <a:r>
              <a:rPr lang="pt-BR" sz="2400" dirty="0" smtClean="0"/>
              <a:t>(“</a:t>
            </a:r>
            <a:r>
              <a:rPr lang="pt-BR" sz="2400" dirty="0" err="1" smtClean="0"/>
              <a:t>images</a:t>
            </a:r>
            <a:r>
              <a:rPr lang="pt-BR" sz="2400" dirty="0" smtClean="0"/>
              <a:t>/</a:t>
            </a:r>
            <a:r>
              <a:rPr lang="pt-BR" sz="2400" dirty="0" err="1" smtClean="0"/>
              <a:t>glyphicons</a:t>
            </a:r>
            <a:r>
              <a:rPr lang="pt-BR" sz="2400" dirty="0" smtClean="0"/>
              <a:t>-...”);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Quando utilizamos um </a:t>
            </a:r>
            <a:r>
              <a:rPr lang="pt-BR" sz="2400" dirty="0" err="1" smtClean="0"/>
              <a:t>css</a:t>
            </a:r>
            <a:r>
              <a:rPr lang="pt-BR" sz="2400" dirty="0" smtClean="0"/>
              <a:t> a partir do caminho virtual “~/</a:t>
            </a:r>
            <a:r>
              <a:rPr lang="pt-BR" sz="2400" dirty="0" err="1" smtClean="0"/>
              <a:t>bundles</a:t>
            </a:r>
            <a:r>
              <a:rPr lang="pt-BR" sz="2400" dirty="0" smtClean="0"/>
              <a:t>/</a:t>
            </a:r>
            <a:r>
              <a:rPr lang="pt-BR" sz="2400" dirty="0" err="1" smtClean="0"/>
              <a:t>css</a:t>
            </a:r>
            <a:r>
              <a:rPr lang="pt-BR" sz="2400" dirty="0" smtClean="0"/>
              <a:t>” o navegador tentará encontrar a imagem em </a:t>
            </a:r>
            <a:r>
              <a:rPr lang="pt-BR" sz="2400" dirty="0" err="1" smtClean="0"/>
              <a:t>bundles</a:t>
            </a:r>
            <a:r>
              <a:rPr lang="pt-BR" sz="2400" dirty="0" smtClean="0"/>
              <a:t>/</a:t>
            </a:r>
            <a:r>
              <a:rPr lang="pt-BR" sz="2400" dirty="0" err="1" smtClean="0"/>
              <a:t>images</a:t>
            </a:r>
            <a:r>
              <a:rPr lang="pt-BR" sz="2400" dirty="0" smtClean="0"/>
              <a:t>/</a:t>
            </a:r>
            <a:r>
              <a:rPr lang="pt-BR" sz="2400" dirty="0" err="1" smtClean="0"/>
              <a:t>glyphicons</a:t>
            </a:r>
            <a:r>
              <a:rPr lang="pt-BR" sz="2400" dirty="0" smtClean="0"/>
              <a:t>...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Para resolver este bug basta configurar o caminho virtual para o mesmo caminho físico do CSS como em  (“~/</a:t>
            </a:r>
            <a:r>
              <a:rPr lang="pt-BR" sz="2400" dirty="0" err="1" smtClean="0"/>
              <a:t>content</a:t>
            </a:r>
            <a:r>
              <a:rPr lang="pt-BR" sz="2400" dirty="0" smtClean="0"/>
              <a:t>/</a:t>
            </a:r>
            <a:r>
              <a:rPr lang="pt-BR" sz="2400" dirty="0" err="1" smtClean="0"/>
              <a:t>css</a:t>
            </a:r>
            <a:r>
              <a:rPr lang="pt-BR" sz="2400" dirty="0" smtClean="0"/>
              <a:t>”)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lvl="1"/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/>
              <a:t>Otimização Web</a:t>
            </a:r>
          </a:p>
        </p:txBody>
      </p:sp>
    </p:spTree>
    <p:extLst>
      <p:ext uri="{BB962C8B-B14F-4D97-AF65-F5344CB8AC3E}">
        <p14:creationId xmlns:p14="http://schemas.microsoft.com/office/powerpoint/2010/main" val="313754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0" y="0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err="1">
                <a:solidFill>
                  <a:schemeClr val="bg1"/>
                </a:solidFill>
              </a:rPr>
              <a:t>Routes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e </a:t>
            </a:r>
            <a:r>
              <a:rPr lang="pt-BR" dirty="0" err="1" smtClean="0">
                <a:solidFill>
                  <a:schemeClr val="bg1"/>
                </a:solidFill>
              </a:rPr>
              <a:t>Controllers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Subtítul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2" indent="-342900"/>
            <a:r>
              <a:rPr lang="pt-BR" sz="4000" dirty="0" smtClean="0">
                <a:solidFill>
                  <a:schemeClr val="accent1">
                    <a:lumMod val="50000"/>
                  </a:schemeClr>
                </a:solidFill>
              </a:rPr>
              <a:t>Regras de </a:t>
            </a:r>
            <a:r>
              <a:rPr lang="pt-BR" sz="4000" dirty="0" err="1" smtClean="0">
                <a:solidFill>
                  <a:schemeClr val="accent1">
                    <a:lumMod val="50000"/>
                  </a:schemeClr>
                </a:solidFill>
              </a:rPr>
              <a:t>Routing</a:t>
            </a:r>
            <a:endParaRPr lang="pt-BR" sz="4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sz="4000" dirty="0" err="1" smtClean="0">
                <a:solidFill>
                  <a:schemeClr val="accent1">
                    <a:lumMod val="50000"/>
                  </a:schemeClr>
                </a:solidFill>
              </a:rPr>
              <a:t>Controllers</a:t>
            </a:r>
            <a:r>
              <a:rPr lang="pt-BR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4000" dirty="0" err="1" smtClean="0">
                <a:solidFill>
                  <a:schemeClr val="accent1">
                    <a:lumMod val="50000"/>
                  </a:schemeClr>
                </a:solidFill>
              </a:rPr>
              <a:t>Actions</a:t>
            </a:r>
            <a:endParaRPr lang="pt-BR" sz="4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sz="4000" dirty="0" err="1" smtClean="0">
                <a:solidFill>
                  <a:schemeClr val="accent1">
                    <a:lumMod val="50000"/>
                  </a:schemeClr>
                </a:solidFill>
              </a:rPr>
              <a:t>Actions</a:t>
            </a:r>
            <a:r>
              <a:rPr lang="pt-BR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4000" dirty="0" err="1" smtClean="0">
                <a:solidFill>
                  <a:schemeClr val="accent1">
                    <a:lumMod val="50000"/>
                  </a:schemeClr>
                </a:solidFill>
              </a:rPr>
              <a:t>Filters</a:t>
            </a:r>
            <a:r>
              <a:rPr lang="pt-BR" sz="4000" dirty="0" smtClean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pt-BR" sz="4000" dirty="0" err="1" smtClean="0">
                <a:solidFill>
                  <a:schemeClr val="accent1">
                    <a:lumMod val="50000"/>
                  </a:schemeClr>
                </a:solidFill>
              </a:rPr>
              <a:t>Pre</a:t>
            </a:r>
            <a:r>
              <a:rPr lang="pt-BR" sz="4000" dirty="0" smtClean="0">
                <a:solidFill>
                  <a:schemeClr val="accent1">
                    <a:lumMod val="50000"/>
                  </a:schemeClr>
                </a:solidFill>
              </a:rPr>
              <a:t> e </a:t>
            </a:r>
            <a:r>
              <a:rPr lang="pt-BR" sz="4000" dirty="0" err="1" smtClean="0">
                <a:solidFill>
                  <a:schemeClr val="accent1">
                    <a:lumMod val="50000"/>
                  </a:schemeClr>
                </a:solidFill>
              </a:rPr>
              <a:t>Pos</a:t>
            </a:r>
            <a:r>
              <a:rPr lang="pt-BR" sz="4000" dirty="0" smtClean="0">
                <a:solidFill>
                  <a:schemeClr val="accent1">
                    <a:lumMod val="50000"/>
                  </a:schemeClr>
                </a:solidFill>
              </a:rPr>
              <a:t> Processors)</a:t>
            </a:r>
          </a:p>
          <a:p>
            <a:pPr marL="742950" lvl="2" indent="-342900"/>
            <a:r>
              <a:rPr lang="pt-BR" sz="4000" dirty="0" err="1" smtClean="0">
                <a:solidFill>
                  <a:schemeClr val="accent1">
                    <a:lumMod val="50000"/>
                  </a:schemeClr>
                </a:solidFill>
              </a:rPr>
              <a:t>Action</a:t>
            </a:r>
            <a:r>
              <a:rPr lang="pt-BR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4000" dirty="0" err="1" smtClean="0">
                <a:solidFill>
                  <a:schemeClr val="accent1">
                    <a:lumMod val="50000"/>
                  </a:schemeClr>
                </a:solidFill>
              </a:rPr>
              <a:t>Parameters</a:t>
            </a:r>
            <a:endParaRPr lang="pt-BR" sz="4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sz="4000" dirty="0" err="1" smtClean="0">
                <a:solidFill>
                  <a:schemeClr val="accent1">
                    <a:lumMod val="50000"/>
                  </a:schemeClr>
                </a:solidFill>
              </a:rPr>
              <a:t>Action</a:t>
            </a:r>
            <a:r>
              <a:rPr lang="pt-BR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4000" dirty="0" err="1" smtClean="0">
                <a:solidFill>
                  <a:schemeClr val="accent1">
                    <a:lumMod val="50000"/>
                  </a:schemeClr>
                </a:solidFill>
              </a:rPr>
              <a:t>Results</a:t>
            </a:r>
            <a:endParaRPr lang="pt-BR" sz="4000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00050" lvl="2" indent="0">
              <a:buNone/>
            </a:pP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Routes</a:t>
            </a:r>
            <a:r>
              <a:rPr lang="pt-BR" dirty="0"/>
              <a:t> e </a:t>
            </a:r>
            <a:r>
              <a:rPr lang="pt-BR" dirty="0" err="1"/>
              <a:t>Controllers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00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Otimização Web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107504" y="1453419"/>
            <a:ext cx="878497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Referenciar os </a:t>
            </a:r>
            <a:r>
              <a:rPr lang="pt-BR" sz="2400" dirty="0" err="1" smtClean="0"/>
              <a:t>bundles</a:t>
            </a:r>
            <a:r>
              <a:rPr lang="pt-BR" sz="2400" dirty="0" smtClean="0"/>
              <a:t>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@</a:t>
            </a:r>
            <a:r>
              <a:rPr lang="pt-BR" sz="2400" dirty="0" err="1" smtClean="0"/>
              <a:t>Styles.Render</a:t>
            </a:r>
            <a:r>
              <a:rPr lang="pt-BR" sz="2400" dirty="0" smtClean="0"/>
              <a:t>(“caminho virtual”)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@</a:t>
            </a:r>
            <a:r>
              <a:rPr lang="pt-BR" sz="2400" dirty="0" err="1" smtClean="0"/>
              <a:t>Scripts.Render</a:t>
            </a:r>
            <a:r>
              <a:rPr lang="pt-BR" sz="2400" dirty="0" smtClean="0"/>
              <a:t>(“</a:t>
            </a:r>
            <a:r>
              <a:rPr lang="pt-BR" sz="2400" dirty="0"/>
              <a:t>caminho virtual”)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A referência é gerada com um valor na </a:t>
            </a:r>
            <a:r>
              <a:rPr lang="pt-BR" sz="2400" dirty="0" err="1" smtClean="0"/>
              <a:t>querystring</a:t>
            </a:r>
            <a:r>
              <a:rPr lang="pt-BR" sz="2400" dirty="0" smtClean="0"/>
              <a:t> para evitar cache do recurso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Os recursos só serão unidos quando a chave </a:t>
            </a:r>
            <a:r>
              <a:rPr lang="pt-BR" sz="2400" dirty="0" err="1" smtClean="0"/>
              <a:t>compilation</a:t>
            </a:r>
            <a:r>
              <a:rPr lang="pt-BR" sz="2400" dirty="0" smtClean="0"/>
              <a:t> debug no </a:t>
            </a:r>
            <a:r>
              <a:rPr lang="pt-BR" sz="2400" dirty="0" err="1" smtClean="0"/>
              <a:t>web.config</a:t>
            </a:r>
            <a:r>
              <a:rPr lang="pt-BR" sz="2400" dirty="0" smtClean="0"/>
              <a:t> for definida como false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 err="1" smtClean="0"/>
              <a:t>Minificação</a:t>
            </a:r>
            <a:endParaRPr lang="pt-BR" sz="24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O recurso de </a:t>
            </a:r>
            <a:r>
              <a:rPr lang="pt-BR" sz="2400" dirty="0" err="1" smtClean="0"/>
              <a:t>minificação</a:t>
            </a:r>
            <a:r>
              <a:rPr lang="pt-BR" sz="2400" dirty="0" smtClean="0"/>
              <a:t> é ativado através da propriedade </a:t>
            </a:r>
            <a:r>
              <a:rPr lang="pt-BR" sz="2400" dirty="0" err="1" smtClean="0"/>
              <a:t>BundleTable.EnableOptimizations</a:t>
            </a:r>
            <a:r>
              <a:rPr lang="pt-BR" sz="2400" dirty="0" smtClean="0"/>
              <a:t> = </a:t>
            </a:r>
            <a:r>
              <a:rPr lang="pt-BR" sz="2400" dirty="0" err="1" smtClean="0"/>
              <a:t>true</a:t>
            </a:r>
            <a:endParaRPr lang="pt-BR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lvl="1"/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/>
              <a:t>Otimização Web</a:t>
            </a:r>
          </a:p>
        </p:txBody>
      </p:sp>
    </p:spTree>
    <p:extLst>
      <p:ext uri="{BB962C8B-B14F-4D97-AF65-F5344CB8AC3E}">
        <p14:creationId xmlns:p14="http://schemas.microsoft.com/office/powerpoint/2010/main" val="23799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Web API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107504" y="1453419"/>
            <a:ext cx="878497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err="1" smtClean="0"/>
              <a:t>WebServices</a:t>
            </a:r>
            <a:r>
              <a:rPr lang="pt-BR" sz="2400" dirty="0" smtClean="0"/>
              <a:t> permitem dispositivos se comunicarem entre eles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err="1" smtClean="0"/>
              <a:t>WebServices</a:t>
            </a:r>
            <a:r>
              <a:rPr lang="pt-BR" sz="2400" dirty="0" smtClean="0"/>
              <a:t> HTTP - XML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err="1" smtClean="0"/>
              <a:t>Remoting</a:t>
            </a:r>
            <a:r>
              <a:rPr lang="pt-BR" sz="2400" dirty="0" smtClean="0"/>
              <a:t> TCP dados binários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err="1" smtClean="0"/>
              <a:t>Message</a:t>
            </a:r>
            <a:r>
              <a:rPr lang="pt-BR" sz="2400" dirty="0" smtClean="0"/>
              <a:t> </a:t>
            </a:r>
            <a:r>
              <a:rPr lang="pt-BR" sz="2400" dirty="0" err="1" smtClean="0"/>
              <a:t>Queue</a:t>
            </a:r>
            <a:endParaRPr lang="pt-BR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WCF Abstraiu as tecnologias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HTTP é um protocolo bastante difundido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Aceita Cache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Criptografia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Qualquer dispositivo entende (Celulares, </a:t>
            </a:r>
            <a:r>
              <a:rPr lang="pt-BR" sz="2400" dirty="0" err="1" smtClean="0"/>
              <a:t>Tablets</a:t>
            </a:r>
            <a:r>
              <a:rPr lang="pt-BR" sz="2400" dirty="0" smtClean="0"/>
              <a:t>, PCs)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Web API – Biblioteca para construção de serviços sobre HTTP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lvl="1"/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Web API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22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Web API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107504" y="1453419"/>
            <a:ext cx="8784976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 Pode ser hospedado no IIS, IIS Express, </a:t>
            </a:r>
            <a:r>
              <a:rPr lang="pt-BR" sz="2400" dirty="0" err="1" smtClean="0"/>
              <a:t>SelfHost</a:t>
            </a:r>
            <a:r>
              <a:rPr lang="pt-BR" sz="2400" dirty="0" smtClean="0"/>
              <a:t> </a:t>
            </a:r>
            <a:r>
              <a:rPr lang="pt-BR" sz="2400" dirty="0" err="1" smtClean="0"/>
              <a:t>App</a:t>
            </a:r>
            <a:endParaRPr lang="pt-BR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Através do componente </a:t>
            </a:r>
            <a:r>
              <a:rPr lang="pt-BR" sz="2400" dirty="0" err="1" smtClean="0"/>
              <a:t>Microsoft.Aspnet.WebApi.SelfHost</a:t>
            </a:r>
            <a:endParaRPr lang="pt-B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Preparação do ambiente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No IIS Express é necessário habilitar os verbos PUT e DELETE no </a:t>
            </a:r>
            <a:r>
              <a:rPr lang="pt-BR" sz="2400" dirty="0" err="1" smtClean="0"/>
              <a:t>Handler</a:t>
            </a:r>
            <a:r>
              <a:rPr lang="pt-BR" sz="2400" dirty="0" smtClean="0"/>
              <a:t> ExtensionlessUrl-Integrated-4.0 no arquivo </a:t>
            </a:r>
            <a:r>
              <a:rPr lang="pt-BR" sz="2400" dirty="0" err="1" smtClean="0"/>
              <a:t>aplicationhost</a:t>
            </a:r>
            <a:r>
              <a:rPr lang="pt-BR" sz="2400" dirty="0" smtClean="0"/>
              <a:t> </a:t>
            </a:r>
            <a:r>
              <a:rPr lang="pt-BR" sz="2400" dirty="0" err="1" smtClean="0"/>
              <a:t>config</a:t>
            </a:r>
            <a:endParaRPr lang="pt-B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Criando </a:t>
            </a:r>
            <a:r>
              <a:rPr lang="pt-BR" sz="2400" dirty="0"/>
              <a:t>o </a:t>
            </a:r>
            <a:r>
              <a:rPr lang="pt-BR" sz="2400" dirty="0" err="1"/>
              <a:t>Api</a:t>
            </a:r>
            <a:r>
              <a:rPr lang="pt-BR" sz="2400" dirty="0"/>
              <a:t> </a:t>
            </a:r>
            <a:r>
              <a:rPr lang="pt-BR" sz="2400" dirty="0" err="1"/>
              <a:t>Controller</a:t>
            </a:r>
            <a:r>
              <a:rPr lang="pt-BR" sz="2400" dirty="0"/>
              <a:t> </a:t>
            </a:r>
            <a:r>
              <a:rPr lang="pt-BR" sz="2400" dirty="0" err="1" smtClean="0"/>
              <a:t>UsuariosController</a:t>
            </a:r>
            <a:endParaRPr lang="pt-B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Implementando serviços com os 4 verbos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Consumindo os serviços no cliente com </a:t>
            </a:r>
            <a:r>
              <a:rPr lang="pt-BR" sz="2400" dirty="0" err="1" smtClean="0"/>
              <a:t>javascript</a:t>
            </a:r>
            <a:endParaRPr lang="pt-B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Instalar o </a:t>
            </a:r>
            <a:r>
              <a:rPr lang="pt-BR" sz="2400" dirty="0" err="1"/>
              <a:t>WebApi</a:t>
            </a:r>
            <a:r>
              <a:rPr lang="pt-BR" sz="2400" dirty="0"/>
              <a:t> </a:t>
            </a:r>
            <a:r>
              <a:rPr lang="pt-BR" sz="2400" dirty="0" err="1" smtClean="0"/>
              <a:t>RouteDebugger</a:t>
            </a:r>
            <a:endParaRPr lang="pt-B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Análise dos métodos de seleção da </a:t>
            </a:r>
            <a:r>
              <a:rPr lang="pt-BR" sz="2400" dirty="0" err="1" smtClean="0"/>
              <a:t>action</a:t>
            </a:r>
            <a:endParaRPr lang="pt-B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u="sng" dirty="0" smtClean="0"/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lvl="1"/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Web API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28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Web API – </a:t>
            </a:r>
            <a:r>
              <a:rPr lang="pt-BR" dirty="0" err="1" smtClean="0">
                <a:solidFill>
                  <a:schemeClr val="bg1"/>
                </a:solidFill>
              </a:rPr>
              <a:t>Content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Negotiation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171472" y="2732832"/>
            <a:ext cx="8784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err="1" smtClean="0"/>
              <a:t>Content</a:t>
            </a:r>
            <a:r>
              <a:rPr lang="pt-BR" sz="2400" dirty="0" smtClean="0"/>
              <a:t> </a:t>
            </a:r>
            <a:r>
              <a:rPr lang="pt-BR" sz="2400" dirty="0" err="1" smtClean="0"/>
              <a:t>Negotiation</a:t>
            </a:r>
            <a:r>
              <a:rPr lang="pt-BR" sz="2400" dirty="0" smtClean="0"/>
              <a:t> – Recurso nativo da especificação HTTP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O Cliente define no header requisição o media-</a:t>
            </a:r>
            <a:r>
              <a:rPr lang="pt-BR" sz="2400" dirty="0" err="1" smtClean="0"/>
              <a:t>type</a:t>
            </a:r>
            <a:r>
              <a:rPr lang="pt-BR" sz="2400" dirty="0" smtClean="0"/>
              <a:t> do recurso que deseja obter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Analisando os </a:t>
            </a:r>
            <a:r>
              <a:rPr lang="pt-BR" sz="2400" dirty="0" err="1" smtClean="0"/>
              <a:t>GlobalConfiguration.Configuration.Formatters</a:t>
            </a:r>
            <a:endParaRPr lang="pt-B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Alterar o media-</a:t>
            </a:r>
            <a:r>
              <a:rPr lang="pt-BR" sz="2400" dirty="0" err="1" smtClean="0"/>
              <a:t>type</a:t>
            </a:r>
            <a:r>
              <a:rPr lang="pt-BR" sz="2400" dirty="0" smtClean="0"/>
              <a:t> no </a:t>
            </a:r>
            <a:r>
              <a:rPr lang="pt-BR" sz="2400" dirty="0"/>
              <a:t>Header </a:t>
            </a:r>
            <a:r>
              <a:rPr lang="pt-BR" sz="2400" dirty="0" err="1" smtClean="0"/>
              <a:t>Accept</a:t>
            </a:r>
            <a:endParaRPr lang="pt-B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Demo: </a:t>
            </a:r>
            <a:r>
              <a:rPr lang="pt-BR" sz="2400" dirty="0" err="1" smtClean="0"/>
              <a:t>Client</a:t>
            </a:r>
            <a:r>
              <a:rPr lang="pt-BR" sz="2400" dirty="0" smtClean="0"/>
              <a:t> XML</a:t>
            </a:r>
            <a:endParaRPr lang="pt-BR" sz="2800" dirty="0" smtClean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Web API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345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Web API – </a:t>
            </a:r>
            <a:r>
              <a:rPr lang="pt-BR" dirty="0" err="1" smtClean="0">
                <a:solidFill>
                  <a:schemeClr val="bg1"/>
                </a:solidFill>
              </a:rPr>
              <a:t>Action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Parameters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107504" y="2363500"/>
            <a:ext cx="87849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err="1" smtClean="0"/>
              <a:t>Action</a:t>
            </a:r>
            <a:r>
              <a:rPr lang="pt-BR" sz="2400" dirty="0" smtClean="0"/>
              <a:t> </a:t>
            </a:r>
            <a:r>
              <a:rPr lang="pt-BR" sz="2400" dirty="0" err="1" smtClean="0"/>
              <a:t>Parameters</a:t>
            </a:r>
            <a:endParaRPr lang="pt-BR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Tipos primitivos por padrão não são procurados no corpo da mensagem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Tipos complexos por padrão são procurados no corpo da mensagem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Apenas um </a:t>
            </a:r>
            <a:r>
              <a:rPr lang="pt-BR" sz="2400" dirty="0" err="1" smtClean="0"/>
              <a:t>model</a:t>
            </a:r>
            <a:r>
              <a:rPr lang="pt-BR" sz="2400" dirty="0" smtClean="0"/>
              <a:t> é permitido no corpo da mensagem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Atributo </a:t>
            </a:r>
            <a:r>
              <a:rPr lang="pt-BR" sz="2400" dirty="0" err="1" smtClean="0"/>
              <a:t>FromBody</a:t>
            </a:r>
            <a:r>
              <a:rPr lang="pt-BR" sz="2400" dirty="0" smtClean="0"/>
              <a:t> – Indica que um tipo primitivo está no corpo da mensagem</a:t>
            </a:r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Web API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651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err="1" smtClean="0">
                <a:solidFill>
                  <a:schemeClr val="bg1"/>
                </a:solidFill>
              </a:rPr>
              <a:t>Controllers</a:t>
            </a:r>
            <a:r>
              <a:rPr lang="pt-BR" dirty="0" smtClean="0">
                <a:solidFill>
                  <a:schemeClr val="bg1"/>
                </a:solidFill>
              </a:rPr>
              <a:t> Assíncronos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251520" y="2047079"/>
            <a:ext cx="8784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Cenário do Problema: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O IIS possui um pool de </a:t>
            </a:r>
            <a:r>
              <a:rPr lang="pt-BR" sz="2800" dirty="0" err="1" smtClean="0"/>
              <a:t>worker</a:t>
            </a:r>
            <a:r>
              <a:rPr lang="pt-BR" sz="2800" dirty="0" smtClean="0"/>
              <a:t> threads para servir as requisições HTTP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Se a thread não for liberada, ela aguarda até que o servidor complete a resposta para devolvê-la ao cliente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Se dentro desta requisição existir uma chamada a um serviço lento, a thread do IIS ficara bloqueada por muito tempo;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/>
              <a:t>Controllers</a:t>
            </a:r>
            <a:r>
              <a:rPr lang="pt-BR" dirty="0" smtClean="0"/>
              <a:t> Assíncronos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90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err="1" smtClean="0">
                <a:solidFill>
                  <a:schemeClr val="bg1"/>
                </a:solidFill>
              </a:rPr>
              <a:t>Controllers</a:t>
            </a:r>
            <a:r>
              <a:rPr lang="pt-BR" dirty="0" smtClean="0">
                <a:solidFill>
                  <a:schemeClr val="bg1"/>
                </a:solidFill>
              </a:rPr>
              <a:t> Assíncronos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251520" y="2047079"/>
            <a:ext cx="8784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Solução: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err="1" smtClean="0"/>
              <a:t>Controllers</a:t>
            </a:r>
            <a:r>
              <a:rPr lang="pt-BR" sz="2800" dirty="0" smtClean="0"/>
              <a:t> Assíncronos;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A requisição serve o cliente, chama o serviço lento e é liberada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Quando o serviço retorna, outra thread termina a execução devolvendo a resposta para o cliente;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As thread ficam disponíveis para atender outras requisições aumentando a capacidade de resposta do servidor;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/>
              <a:t>Controllers</a:t>
            </a:r>
            <a:r>
              <a:rPr lang="pt-BR" dirty="0" smtClean="0"/>
              <a:t> Assíncronos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577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err="1" smtClean="0">
                <a:solidFill>
                  <a:schemeClr val="bg1"/>
                </a:solidFill>
              </a:rPr>
              <a:t>Controllers</a:t>
            </a:r>
            <a:r>
              <a:rPr lang="pt-BR" dirty="0" smtClean="0">
                <a:solidFill>
                  <a:schemeClr val="bg1"/>
                </a:solidFill>
              </a:rPr>
              <a:t> Assíncronos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251520" y="2047079"/>
            <a:ext cx="878497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err="1" smtClean="0"/>
              <a:t>Controllers</a:t>
            </a:r>
            <a:r>
              <a:rPr lang="pt-BR" sz="2400" dirty="0" smtClean="0"/>
              <a:t> assíncronos foram incluídos no MVC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A partir do MVC 4 mudou-se a forma de </a:t>
            </a:r>
            <a:r>
              <a:rPr lang="pt-BR" sz="2400" dirty="0" err="1" smtClean="0"/>
              <a:t>imlpementar</a:t>
            </a:r>
            <a:endParaRPr lang="pt-B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TPL – </a:t>
            </a:r>
            <a:r>
              <a:rPr lang="pt-BR" sz="2400" dirty="0" err="1" smtClean="0"/>
              <a:t>Task</a:t>
            </a:r>
            <a:r>
              <a:rPr lang="pt-BR" sz="2400" dirty="0" smtClean="0"/>
              <a:t> </a:t>
            </a:r>
            <a:r>
              <a:rPr lang="pt-BR" sz="2400" dirty="0" err="1" smtClean="0"/>
              <a:t>Parallel</a:t>
            </a:r>
            <a:r>
              <a:rPr lang="pt-BR" sz="2400" dirty="0" smtClean="0"/>
              <a:t> Library adicionado no framework 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Palavras reservadas </a:t>
            </a:r>
            <a:r>
              <a:rPr lang="pt-BR" sz="2400" dirty="0" err="1" smtClean="0"/>
              <a:t>async</a:t>
            </a:r>
            <a:r>
              <a:rPr lang="pt-BR" sz="2400" dirty="0" smtClean="0"/>
              <a:t> e </a:t>
            </a:r>
            <a:r>
              <a:rPr lang="pt-BR" sz="2400" dirty="0" err="1" smtClean="0"/>
              <a:t>await</a:t>
            </a:r>
            <a:endParaRPr lang="pt-BR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Deixam o código mais limpo com aparência de código o síncrono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Sem métodos de call-back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Exemplo de implementação de </a:t>
            </a:r>
            <a:r>
              <a:rPr lang="pt-BR" sz="2400" dirty="0" err="1" smtClean="0"/>
              <a:t>Controller</a:t>
            </a:r>
            <a:r>
              <a:rPr lang="pt-BR" sz="2400" dirty="0" smtClean="0"/>
              <a:t> Assíncrono no MVC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DEMO: </a:t>
            </a:r>
            <a:r>
              <a:rPr lang="pt-BR" sz="2400" dirty="0" err="1" smtClean="0"/>
              <a:t>Refatorando</a:t>
            </a:r>
            <a:r>
              <a:rPr lang="pt-BR" sz="2400" dirty="0" smtClean="0"/>
              <a:t> para a versão MVC 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DEMO: Teste Unitário de </a:t>
            </a:r>
            <a:r>
              <a:rPr lang="pt-BR" sz="2400" dirty="0" err="1" smtClean="0"/>
              <a:t>controller</a:t>
            </a:r>
            <a:r>
              <a:rPr lang="pt-BR" sz="2400" dirty="0" smtClean="0"/>
              <a:t> assíncrono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 smtClean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/>
              <a:t>Controllers</a:t>
            </a:r>
            <a:r>
              <a:rPr lang="pt-BR" dirty="0" smtClean="0"/>
              <a:t> Assíncronos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30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-8040" y="-12152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Recursos Mobile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Recursos Mobile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611560" y="1704428"/>
            <a:ext cx="748883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Novos </a:t>
            </a:r>
            <a:r>
              <a:rPr lang="pt-BR" sz="3200" dirty="0" err="1" smtClean="0"/>
              <a:t>Templates</a:t>
            </a:r>
            <a:r>
              <a:rPr lang="pt-BR" sz="3200" dirty="0" smtClean="0"/>
              <a:t> de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Mobile </a:t>
            </a:r>
            <a:r>
              <a:rPr lang="pt-BR" sz="3200" dirty="0" err="1" smtClean="0"/>
              <a:t>Views</a:t>
            </a:r>
            <a:endParaRPr lang="pt-BR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dirty="0" err="1" smtClean="0"/>
              <a:t>Views</a:t>
            </a:r>
            <a:r>
              <a:rPr lang="pt-BR" sz="3200" dirty="0" smtClean="0"/>
              <a:t> específicas para dispositivos móveis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Browser </a:t>
            </a:r>
            <a:r>
              <a:rPr lang="pt-BR" sz="3200" dirty="0" err="1" smtClean="0"/>
              <a:t>overrinding</a:t>
            </a:r>
            <a:endParaRPr lang="pt-BR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Permite controlar qual </a:t>
            </a:r>
            <a:r>
              <a:rPr lang="pt-BR" sz="3200" dirty="0" err="1" smtClean="0"/>
              <a:t>view</a:t>
            </a:r>
            <a:r>
              <a:rPr lang="pt-BR" sz="3200" dirty="0" smtClean="0"/>
              <a:t> o usuário irá receber independente do browser que ele esta utilizando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62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0" y="0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err="1" smtClean="0">
                <a:solidFill>
                  <a:schemeClr val="bg1"/>
                </a:solidFill>
              </a:rPr>
              <a:t>Routes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Subtítul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2" indent="-342900"/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Como o asp.net sabe para qual </a:t>
            </a: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controller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 ele deve entregar uma requisição </a:t>
            </a: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Http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  <a:p>
            <a:pPr marL="742950" lvl="2" indent="-342900"/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Mecanismo de Roteamento (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Routing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Engine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) </a:t>
            </a: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Parte do Core do asp.net</a:t>
            </a:r>
          </a:p>
          <a:p>
            <a:pPr marL="742950" lvl="2" indent="-342900"/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esponsável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por entregar as requisições para seus devidos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controllers</a:t>
            </a: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Não está vinculado ao MVC e pode ser utilizado até mesmo no Asp.net </a:t>
            </a: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WebForms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 para usar </a:t>
            </a: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URL’s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 amigáveis e redirecioná-las a páginas ASPX, </a:t>
            </a: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WebServices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 ou outros recursos</a:t>
            </a:r>
          </a:p>
          <a:p>
            <a:pPr marL="742950" lvl="2" indent="-342900"/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No MVC utilizamos a </a:t>
            </a: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MAPRoute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 API para definir as regras das rotas através de:</a:t>
            </a:r>
          </a:p>
          <a:p>
            <a:pPr marL="1200150" lvl="3" indent="-342900"/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</a:rPr>
              <a:t>Nome Amigável</a:t>
            </a:r>
          </a:p>
          <a:p>
            <a:pPr marL="1200150" lvl="3" indent="-342900"/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</a:rPr>
              <a:t>Padrão</a:t>
            </a:r>
          </a:p>
          <a:p>
            <a:pPr marL="1200150" lvl="3" indent="-342900"/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</a:rPr>
              <a:t>Parâmetros</a:t>
            </a:r>
            <a:endParaRPr lang="pt-BR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00050" lvl="2" indent="0">
              <a:buNone/>
            </a:pP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Routes</a:t>
            </a:r>
            <a:r>
              <a:rPr lang="pt-BR" dirty="0"/>
              <a:t> e </a:t>
            </a:r>
            <a:r>
              <a:rPr lang="pt-BR" dirty="0" err="1"/>
              <a:t>Controllers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34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-43000"/>
          </a:blip>
          <a:srcRect/>
          <a:stretch>
            <a:fillRect/>
          </a:stretch>
        </p:blipFill>
        <p:spPr bwMode="auto">
          <a:xfrm>
            <a:off x="0" y="0"/>
            <a:ext cx="9144000" cy="12687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Adicionando Novas Rotas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Subtítul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2" indent="-342900"/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Global.asax</a:t>
            </a: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App_Start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 – </a:t>
            </a: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RouteConfig.cs</a:t>
            </a: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Criando rotas customizadas</a:t>
            </a:r>
          </a:p>
          <a:p>
            <a:pPr marL="742950" lvl="2" indent="-342900"/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IgnoreRoute</a:t>
            </a: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200150" lvl="3" indent="-342900"/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</a:rPr>
              <a:t>Arquivos .</a:t>
            </a:r>
            <a:r>
              <a:rPr lang="pt-BR" sz="1600" dirty="0" err="1" smtClean="0">
                <a:solidFill>
                  <a:schemeClr val="accent1">
                    <a:lumMod val="50000"/>
                  </a:schemeClr>
                </a:solidFill>
              </a:rPr>
              <a:t>axd</a:t>
            </a:r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</a:rPr>
              <a:t> são criados dinamicamente pelo asp.net e não devem ser interceptados pelo mecanismo de roteamento pois o asp.net já sabe como tratar requisições feitas à eles;</a:t>
            </a:r>
          </a:p>
          <a:p>
            <a:pPr marL="1200150" lvl="3" indent="-342900"/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</a:rPr>
              <a:t>Extensão </a:t>
            </a:r>
            <a:r>
              <a:rPr lang="pt-BR" sz="1600" dirty="0" err="1" smtClean="0">
                <a:solidFill>
                  <a:schemeClr val="accent1">
                    <a:lumMod val="50000"/>
                  </a:schemeClr>
                </a:solidFill>
              </a:rPr>
              <a:t>axd</a:t>
            </a:r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</a:rPr>
              <a:t> uma extensão que era redirecionada pelo pipeline do IIS6 para o </a:t>
            </a:r>
            <a:r>
              <a:rPr lang="pt-BR" sz="1600" dirty="0" err="1" smtClean="0">
                <a:solidFill>
                  <a:schemeClr val="accent1">
                    <a:lumMod val="50000"/>
                  </a:schemeClr>
                </a:solidFill>
              </a:rPr>
              <a:t>stack</a:t>
            </a:r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</a:rPr>
              <a:t> do ASP.net e foi utilizada pelo </a:t>
            </a:r>
            <a:r>
              <a:rPr lang="pt-BR" sz="1600" dirty="0" err="1" smtClean="0">
                <a:solidFill>
                  <a:schemeClr val="accent1">
                    <a:lumMod val="50000"/>
                  </a:schemeClr>
                </a:solidFill>
              </a:rPr>
              <a:t>AjaxToolKit</a:t>
            </a:r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</a:rPr>
              <a:t> para implementar seus </a:t>
            </a:r>
            <a:r>
              <a:rPr lang="pt-BR" sz="1600" dirty="0" err="1" smtClean="0">
                <a:solidFill>
                  <a:schemeClr val="accent1">
                    <a:lumMod val="50000"/>
                  </a:schemeClr>
                </a:solidFill>
              </a:rPr>
              <a:t>handlers</a:t>
            </a:r>
            <a:endParaRPr lang="pt-BR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200150" lvl="3" indent="-342900"/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</a:rPr>
              <a:t>No IIS7 o pipeline de modo integrado envia todas as requisições para o </a:t>
            </a:r>
            <a:r>
              <a:rPr lang="pt-BR" sz="1600" dirty="0" err="1" smtClean="0">
                <a:solidFill>
                  <a:schemeClr val="accent1">
                    <a:lumMod val="50000"/>
                  </a:schemeClr>
                </a:solidFill>
              </a:rPr>
              <a:t>stack</a:t>
            </a:r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</a:rPr>
              <a:t> do Asp.net</a:t>
            </a:r>
          </a:p>
          <a:p>
            <a:pPr marL="742950" lvl="2" indent="-342900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Demo: Adicionar uma rota customizada para um 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controller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 Cozinha</a:t>
            </a:r>
          </a:p>
          <a:p>
            <a:pPr marL="742950" lvl="2" indent="-342900"/>
            <a:endParaRPr lang="pt-BR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200150" lvl="3" indent="-342900"/>
            <a:endParaRPr lang="pt-BR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00050" lvl="2" indent="0">
              <a:buNone/>
            </a:pP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00050" lvl="2" indent="0">
              <a:buNone/>
            </a:pP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2" indent="-342900"/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2" descr="C:\Users\debora.carlos\Desktop\Slides\logo-fundo-transparente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51520" y="5733256"/>
            <a:ext cx="936103" cy="8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Routes</a:t>
            </a:r>
            <a:r>
              <a:rPr lang="pt-BR" dirty="0"/>
              <a:t> e </a:t>
            </a:r>
            <a:r>
              <a:rPr lang="pt-BR" dirty="0" err="1"/>
              <a:t>Controllers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006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BA17F02DF384441ACBFDD5549C8ACCB" ma:contentTypeVersion="0" ma:contentTypeDescription="Crie um novo documento." ma:contentTypeScope="" ma:versionID="2a882a5370fdc0b998f070b02535ed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656378-D46F-4042-AD45-3BD94699AE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FA4783-2981-4978-84A0-74629ED7AF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08811A-F2A1-4976-BE6B-41C12C226DDD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13304</TotalTime>
  <Words>3497</Words>
  <Application>Microsoft Office PowerPoint</Application>
  <PresentationFormat>Apresentação na tela (4:3)</PresentationFormat>
  <Paragraphs>819</Paragraphs>
  <Slides>78</Slides>
  <Notes>64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78</vt:i4>
      </vt:variant>
    </vt:vector>
  </HeadingPairs>
  <TitlesOfParts>
    <vt:vector size="81" baseType="lpstr">
      <vt:lpstr>Arial</vt:lpstr>
      <vt:lpstr>Calibri</vt:lpstr>
      <vt:lpstr>Tema do Office</vt:lpstr>
      <vt:lpstr> Treinamento</vt:lpstr>
      <vt:lpstr>Agenda</vt:lpstr>
      <vt:lpstr>O Padrão MVC</vt:lpstr>
      <vt:lpstr>Introdução</vt:lpstr>
      <vt:lpstr>Passagem de Parâmetros Controller -&gt; View</vt:lpstr>
      <vt:lpstr>Testes Unitários</vt:lpstr>
      <vt:lpstr>Routes e Controllers</vt:lpstr>
      <vt:lpstr>Routes</vt:lpstr>
      <vt:lpstr>Adicionando Novas Rotas</vt:lpstr>
      <vt:lpstr>Controllers</vt:lpstr>
      <vt:lpstr>Action Parameters</vt:lpstr>
      <vt:lpstr>Action Results</vt:lpstr>
      <vt:lpstr>Action Selectors</vt:lpstr>
      <vt:lpstr>Action Filters</vt:lpstr>
      <vt:lpstr>Global Filters</vt:lpstr>
      <vt:lpstr>Custom Filters</vt:lpstr>
      <vt:lpstr>Views</vt:lpstr>
      <vt:lpstr>Templates Razor </vt:lpstr>
      <vt:lpstr>Views Tipadas </vt:lpstr>
      <vt:lpstr>DEMO Ataques XSS </vt:lpstr>
      <vt:lpstr>Sintaxe Razor – Expressões Explícitas </vt:lpstr>
      <vt:lpstr>Sintaxe Razor – Code Blocks </vt:lpstr>
      <vt:lpstr>Layout View</vt:lpstr>
      <vt:lpstr>Layout View - _ViewStart</vt:lpstr>
      <vt:lpstr>LayoutView - RenderSection</vt:lpstr>
      <vt:lpstr>HTML Helpers</vt:lpstr>
      <vt:lpstr>Custom Helpers</vt:lpstr>
      <vt:lpstr>Partial Views</vt:lpstr>
      <vt:lpstr>Partial Views</vt:lpstr>
      <vt:lpstr>Segurança</vt:lpstr>
      <vt:lpstr>Ataque CSRF</vt:lpstr>
      <vt:lpstr>Models - Filtrando dados</vt:lpstr>
      <vt:lpstr>Model Binding - DefaultModelBinder</vt:lpstr>
      <vt:lpstr>Model Binding - DefaultModelBinder</vt:lpstr>
      <vt:lpstr>Validação com Annotations</vt:lpstr>
      <vt:lpstr>Validações Customizadas (Server Side)</vt:lpstr>
      <vt:lpstr>Display Annotations</vt:lpstr>
      <vt:lpstr>Display Annotations</vt:lpstr>
      <vt:lpstr>AJAX com ASP.Net MVC</vt:lpstr>
      <vt:lpstr>AJAX com ASP.Net MVC</vt:lpstr>
      <vt:lpstr>Gerenciando Scripts</vt:lpstr>
      <vt:lpstr>Ajax Helpers</vt:lpstr>
      <vt:lpstr>Javascript Não Obstrusivo</vt:lpstr>
      <vt:lpstr>Ajax.BeginForm</vt:lpstr>
      <vt:lpstr>jQuery UI</vt:lpstr>
      <vt:lpstr>Custom Templates</vt:lpstr>
      <vt:lpstr>jQuery.Templates</vt:lpstr>
      <vt:lpstr>Segurança</vt:lpstr>
      <vt:lpstr>Segurança - Autenticação</vt:lpstr>
      <vt:lpstr>Windows Authentication</vt:lpstr>
      <vt:lpstr>Forms Authentication</vt:lpstr>
      <vt:lpstr>Autorização</vt:lpstr>
      <vt:lpstr>SSL – Secure Socket Layer</vt:lpstr>
      <vt:lpstr>Tratando Cross-Site Scripting (XSS)</vt:lpstr>
      <vt:lpstr>Tratando Cross-Site Scripting (XSS)</vt:lpstr>
      <vt:lpstr>Tratando Cross-Site Scripting - XSS </vt:lpstr>
      <vt:lpstr>XSS  - Biblioteca AntiXSS</vt:lpstr>
      <vt:lpstr>CSRF- Cross Site Request Forgery</vt:lpstr>
      <vt:lpstr>Infraestrutura Asp.net</vt:lpstr>
      <vt:lpstr>OutputCache</vt:lpstr>
      <vt:lpstr>Configurações do OutputCache</vt:lpstr>
      <vt:lpstr>Cache Profiles</vt:lpstr>
      <vt:lpstr>Localização e Cultura</vt:lpstr>
      <vt:lpstr>Arquivos de resource</vt:lpstr>
      <vt:lpstr>Diagnostics</vt:lpstr>
      <vt:lpstr>IoC e D.I. no asp.net MVC</vt:lpstr>
      <vt:lpstr>Otimização Web</vt:lpstr>
      <vt:lpstr>Otimização Web</vt:lpstr>
      <vt:lpstr>Otimização Web</vt:lpstr>
      <vt:lpstr>Otimização Web</vt:lpstr>
      <vt:lpstr>Web API</vt:lpstr>
      <vt:lpstr>Web API</vt:lpstr>
      <vt:lpstr>Web API – Content Negotiation</vt:lpstr>
      <vt:lpstr>Web API – Action Parameters</vt:lpstr>
      <vt:lpstr>Controllers Assíncronos</vt:lpstr>
      <vt:lpstr>Controllers Assíncronos</vt:lpstr>
      <vt:lpstr>Controllers Assíncronos</vt:lpstr>
      <vt:lpstr>Recursos Mobile</vt:lpstr>
    </vt:vector>
  </TitlesOfParts>
  <Company>Antlia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Testes</dc:title>
  <dc:creator>debora.carlos</dc:creator>
  <cp:lastModifiedBy>Raphael Carubbi Neto</cp:lastModifiedBy>
  <cp:revision>142</cp:revision>
  <dcterms:created xsi:type="dcterms:W3CDTF">2012-08-20T13:32:20Z</dcterms:created>
  <dcterms:modified xsi:type="dcterms:W3CDTF">2015-03-19T20:32:03Z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0x0101005BA17F02DF384441ACBFDD5549C8ACCB</vt:lpwstr>
  </property>
</Properties>
</file>