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7" r:id="rId9"/>
    <p:sldId id="278" r:id="rId10"/>
    <p:sldId id="274" r:id="rId11"/>
    <p:sldId id="275" r:id="rId12"/>
    <p:sldId id="279" r:id="rId13"/>
    <p:sldId id="280" r:id="rId14"/>
    <p:sldId id="281" r:id="rId15"/>
    <p:sldId id="257" r:id="rId16"/>
    <p:sldId id="265" r:id="rId17"/>
    <p:sldId id="264" r:id="rId18"/>
    <p:sldId id="258" r:id="rId19"/>
    <p:sldId id="259" r:id="rId20"/>
    <p:sldId id="260" r:id="rId21"/>
    <p:sldId id="261" r:id="rId22"/>
    <p:sldId id="262" r:id="rId23"/>
    <p:sldId id="276" r:id="rId24"/>
    <p:sldId id="282" r:id="rId25"/>
    <p:sldId id="263" r:id="rId26"/>
    <p:sldId id="266" r:id="rId27"/>
    <p:sldId id="267" r:id="rId28"/>
    <p:sldId id="283" r:id="rId29"/>
    <p:sldId id="284" r:id="rId30"/>
    <p:sldId id="287" r:id="rId31"/>
    <p:sldId id="288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58" autoAdjust="0"/>
  </p:normalViewPr>
  <p:slideViewPr>
    <p:cSldViewPr>
      <p:cViewPr varScale="1">
        <p:scale>
          <a:sx n="74" d="100"/>
          <a:sy n="74" d="100"/>
        </p:scale>
        <p:origin x="-5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9C814-2E15-440E-9A29-9E07482EB852}" type="doc">
      <dgm:prSet loTypeId="urn:microsoft.com/office/officeart/2005/8/layout/hProcess9" loCatId="process" qsTypeId="urn:microsoft.com/office/officeart/2005/8/quickstyle/3d4" qsCatId="3D" csTypeId="urn:microsoft.com/office/officeart/2005/8/colors/accent0_3" csCatId="mainScheme" phldr="1"/>
      <dgm:spPr/>
    </dgm:pt>
    <dgm:pt modelId="{2D36AB1E-3812-412D-9375-D28D5E4C3F26}">
      <dgm:prSet phldrT="[Text]"/>
      <dgm:spPr/>
      <dgm:t>
        <a:bodyPr/>
        <a:lstStyle/>
        <a:p>
          <a:r>
            <a:rPr lang="pt-BR" dirty="0" smtClean="0"/>
            <a:t>Entrada</a:t>
          </a:r>
          <a:endParaRPr lang="en-US" dirty="0"/>
        </a:p>
      </dgm:t>
    </dgm:pt>
    <dgm:pt modelId="{17E1665B-D154-4BCE-9232-03BECAB47367}" type="parTrans" cxnId="{F41DDC07-ED60-4FB3-BDA5-2707261E27DA}">
      <dgm:prSet/>
      <dgm:spPr/>
      <dgm:t>
        <a:bodyPr/>
        <a:lstStyle/>
        <a:p>
          <a:endParaRPr lang="en-US"/>
        </a:p>
      </dgm:t>
    </dgm:pt>
    <dgm:pt modelId="{13FFACFE-D7C0-4CB1-9D67-9AA28FD8115E}" type="sibTrans" cxnId="{F41DDC07-ED60-4FB3-BDA5-2707261E27DA}">
      <dgm:prSet/>
      <dgm:spPr/>
      <dgm:t>
        <a:bodyPr/>
        <a:lstStyle/>
        <a:p>
          <a:endParaRPr lang="en-US"/>
        </a:p>
      </dgm:t>
    </dgm:pt>
    <dgm:pt modelId="{985F1942-3C44-44F1-A466-45E4C9310EC7}">
      <dgm:prSet phldrT="[Text]"/>
      <dgm:spPr/>
      <dgm:t>
        <a:bodyPr/>
        <a:lstStyle/>
        <a:p>
          <a:r>
            <a:rPr lang="pt-BR" dirty="0" smtClean="0"/>
            <a:t>Processamento</a:t>
          </a:r>
          <a:endParaRPr lang="en-US" dirty="0"/>
        </a:p>
      </dgm:t>
    </dgm:pt>
    <dgm:pt modelId="{40C7836F-E9B3-4611-B9DA-CAF855E0ECC1}" type="parTrans" cxnId="{8364CC0D-E9A6-4D6D-B557-3312A845606B}">
      <dgm:prSet/>
      <dgm:spPr/>
      <dgm:t>
        <a:bodyPr/>
        <a:lstStyle/>
        <a:p>
          <a:endParaRPr lang="en-US"/>
        </a:p>
      </dgm:t>
    </dgm:pt>
    <dgm:pt modelId="{76E4FF1B-F08B-4113-AE0F-D736DC93C7F3}" type="sibTrans" cxnId="{8364CC0D-E9A6-4D6D-B557-3312A845606B}">
      <dgm:prSet/>
      <dgm:spPr/>
      <dgm:t>
        <a:bodyPr/>
        <a:lstStyle/>
        <a:p>
          <a:endParaRPr lang="en-US"/>
        </a:p>
      </dgm:t>
    </dgm:pt>
    <dgm:pt modelId="{04103A55-88B1-451D-9EEF-F5D02B9541EE}">
      <dgm:prSet phldrT="[Text]"/>
      <dgm:spPr/>
      <dgm:t>
        <a:bodyPr/>
        <a:lstStyle/>
        <a:p>
          <a:r>
            <a:rPr lang="pt-BR" dirty="0" smtClean="0"/>
            <a:t>Saida</a:t>
          </a:r>
          <a:endParaRPr lang="en-US" dirty="0"/>
        </a:p>
      </dgm:t>
    </dgm:pt>
    <dgm:pt modelId="{0A29CC34-1FB7-406D-AA5B-0E1E9D982CF6}" type="parTrans" cxnId="{C65F7185-BFB7-4CC0-BCA7-3685CC931553}">
      <dgm:prSet/>
      <dgm:spPr/>
      <dgm:t>
        <a:bodyPr/>
        <a:lstStyle/>
        <a:p>
          <a:endParaRPr lang="en-US"/>
        </a:p>
      </dgm:t>
    </dgm:pt>
    <dgm:pt modelId="{64952939-233C-4702-9BDB-1AF43EB87174}" type="sibTrans" cxnId="{C65F7185-BFB7-4CC0-BCA7-3685CC931553}">
      <dgm:prSet/>
      <dgm:spPr/>
      <dgm:t>
        <a:bodyPr/>
        <a:lstStyle/>
        <a:p>
          <a:endParaRPr lang="en-US"/>
        </a:p>
      </dgm:t>
    </dgm:pt>
    <dgm:pt modelId="{14B3070D-60CA-411A-A77D-D471B0B1F6D3}" type="pres">
      <dgm:prSet presAssocID="{85E9C814-2E15-440E-9A29-9E07482EB852}" presName="CompostProcess" presStyleCnt="0">
        <dgm:presLayoutVars>
          <dgm:dir/>
          <dgm:resizeHandles val="exact"/>
        </dgm:presLayoutVars>
      </dgm:prSet>
      <dgm:spPr/>
    </dgm:pt>
    <dgm:pt modelId="{472D4D76-9B15-4D50-A8D0-AA3E75D0ABE8}" type="pres">
      <dgm:prSet presAssocID="{85E9C814-2E15-440E-9A29-9E07482EB852}" presName="arrow" presStyleLbl="bgShp" presStyleIdx="0" presStyleCnt="1" custScaleX="111455" custLinFactNeighborX="0" custLinFactNeighborY="93750"/>
      <dgm:spPr>
        <a:solidFill>
          <a:schemeClr val="tx2"/>
        </a:solidFill>
      </dgm:spPr>
    </dgm:pt>
    <dgm:pt modelId="{9F5E2A9D-2978-4ECB-8449-78C8CC88B52B}" type="pres">
      <dgm:prSet presAssocID="{85E9C814-2E15-440E-9A29-9E07482EB852}" presName="linearProcess" presStyleCnt="0"/>
      <dgm:spPr/>
    </dgm:pt>
    <dgm:pt modelId="{46807C90-A34D-4E84-95DB-40759989CB7E}" type="pres">
      <dgm:prSet presAssocID="{2D36AB1E-3812-412D-9375-D28D5E4C3F2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6404B-C492-492E-BA0F-22CB6DAC620E}" type="pres">
      <dgm:prSet presAssocID="{13FFACFE-D7C0-4CB1-9D67-9AA28FD8115E}" presName="sibTrans" presStyleCnt="0"/>
      <dgm:spPr/>
    </dgm:pt>
    <dgm:pt modelId="{134374A8-8695-412B-A40C-81BA879D4271}" type="pres">
      <dgm:prSet presAssocID="{985F1942-3C44-44F1-A466-45E4C9310EC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77E38-36EA-4AEA-A9CB-77FD599C3D41}" type="pres">
      <dgm:prSet presAssocID="{76E4FF1B-F08B-4113-AE0F-D736DC93C7F3}" presName="sibTrans" presStyleCnt="0"/>
      <dgm:spPr/>
    </dgm:pt>
    <dgm:pt modelId="{A95E28E9-3E93-4710-A00F-60EF0A23C929}" type="pres">
      <dgm:prSet presAssocID="{04103A55-88B1-451D-9EEF-F5D02B9541E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704F3-E9E0-4A1E-B41F-197DB505FB1F}" type="presOf" srcId="{85E9C814-2E15-440E-9A29-9E07482EB852}" destId="{14B3070D-60CA-411A-A77D-D471B0B1F6D3}" srcOrd="0" destOrd="0" presId="urn:microsoft.com/office/officeart/2005/8/layout/hProcess9"/>
    <dgm:cxn modelId="{8364CC0D-E9A6-4D6D-B557-3312A845606B}" srcId="{85E9C814-2E15-440E-9A29-9E07482EB852}" destId="{985F1942-3C44-44F1-A466-45E4C9310EC7}" srcOrd="1" destOrd="0" parTransId="{40C7836F-E9B3-4611-B9DA-CAF855E0ECC1}" sibTransId="{76E4FF1B-F08B-4113-AE0F-D736DC93C7F3}"/>
    <dgm:cxn modelId="{C65F7185-BFB7-4CC0-BCA7-3685CC931553}" srcId="{85E9C814-2E15-440E-9A29-9E07482EB852}" destId="{04103A55-88B1-451D-9EEF-F5D02B9541EE}" srcOrd="2" destOrd="0" parTransId="{0A29CC34-1FB7-406D-AA5B-0E1E9D982CF6}" sibTransId="{64952939-233C-4702-9BDB-1AF43EB87174}"/>
    <dgm:cxn modelId="{F4022224-F93C-4A9A-997D-EEFACA625A47}" type="presOf" srcId="{2D36AB1E-3812-412D-9375-D28D5E4C3F26}" destId="{46807C90-A34D-4E84-95DB-40759989CB7E}" srcOrd="0" destOrd="0" presId="urn:microsoft.com/office/officeart/2005/8/layout/hProcess9"/>
    <dgm:cxn modelId="{4EED6F5A-4D71-4F15-910C-46EE25FA9B10}" type="presOf" srcId="{04103A55-88B1-451D-9EEF-F5D02B9541EE}" destId="{A95E28E9-3E93-4710-A00F-60EF0A23C929}" srcOrd="0" destOrd="0" presId="urn:microsoft.com/office/officeart/2005/8/layout/hProcess9"/>
    <dgm:cxn modelId="{F41DDC07-ED60-4FB3-BDA5-2707261E27DA}" srcId="{85E9C814-2E15-440E-9A29-9E07482EB852}" destId="{2D36AB1E-3812-412D-9375-D28D5E4C3F26}" srcOrd="0" destOrd="0" parTransId="{17E1665B-D154-4BCE-9232-03BECAB47367}" sibTransId="{13FFACFE-D7C0-4CB1-9D67-9AA28FD8115E}"/>
    <dgm:cxn modelId="{33135119-DDD8-4E7D-A8A3-86E0557CCC24}" type="presOf" srcId="{985F1942-3C44-44F1-A466-45E4C9310EC7}" destId="{134374A8-8695-412B-A40C-81BA879D4271}" srcOrd="0" destOrd="0" presId="urn:microsoft.com/office/officeart/2005/8/layout/hProcess9"/>
    <dgm:cxn modelId="{450168B9-123E-410B-BEFC-1C32155F6A62}" type="presParOf" srcId="{14B3070D-60CA-411A-A77D-D471B0B1F6D3}" destId="{472D4D76-9B15-4D50-A8D0-AA3E75D0ABE8}" srcOrd="0" destOrd="0" presId="urn:microsoft.com/office/officeart/2005/8/layout/hProcess9"/>
    <dgm:cxn modelId="{0790A7F5-3CC7-4AF2-9472-D8076DB18EC2}" type="presParOf" srcId="{14B3070D-60CA-411A-A77D-D471B0B1F6D3}" destId="{9F5E2A9D-2978-4ECB-8449-78C8CC88B52B}" srcOrd="1" destOrd="0" presId="urn:microsoft.com/office/officeart/2005/8/layout/hProcess9"/>
    <dgm:cxn modelId="{821DDD7D-39E4-4729-BB2D-41AFD701D761}" type="presParOf" srcId="{9F5E2A9D-2978-4ECB-8449-78C8CC88B52B}" destId="{46807C90-A34D-4E84-95DB-40759989CB7E}" srcOrd="0" destOrd="0" presId="urn:microsoft.com/office/officeart/2005/8/layout/hProcess9"/>
    <dgm:cxn modelId="{1A6761E5-A6A1-455F-9474-CA3BA2BC39E8}" type="presParOf" srcId="{9F5E2A9D-2978-4ECB-8449-78C8CC88B52B}" destId="{9346404B-C492-492E-BA0F-22CB6DAC620E}" srcOrd="1" destOrd="0" presId="urn:microsoft.com/office/officeart/2005/8/layout/hProcess9"/>
    <dgm:cxn modelId="{389F341A-436F-485C-A571-41B31B3C9E64}" type="presParOf" srcId="{9F5E2A9D-2978-4ECB-8449-78C8CC88B52B}" destId="{134374A8-8695-412B-A40C-81BA879D4271}" srcOrd="2" destOrd="0" presId="urn:microsoft.com/office/officeart/2005/8/layout/hProcess9"/>
    <dgm:cxn modelId="{2C0FBAED-837D-4FF1-83F0-E8C0FEB2831B}" type="presParOf" srcId="{9F5E2A9D-2978-4ECB-8449-78C8CC88B52B}" destId="{24677E38-36EA-4AEA-A9CB-77FD599C3D41}" srcOrd="3" destOrd="0" presId="urn:microsoft.com/office/officeart/2005/8/layout/hProcess9"/>
    <dgm:cxn modelId="{834F5CEB-19D4-464D-92D3-89099C6DC53D}" type="presParOf" srcId="{9F5E2A9D-2978-4ECB-8449-78C8CC88B52B}" destId="{A95E28E9-3E93-4710-A00F-60EF0A23C9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2D4D76-9B15-4D50-A8D0-AA3E75D0ABE8}">
      <dsp:nvSpPr>
        <dsp:cNvPr id="0" name=""/>
        <dsp:cNvSpPr/>
      </dsp:nvSpPr>
      <dsp:spPr>
        <a:xfrm>
          <a:off x="144018" y="0"/>
          <a:ext cx="5184570" cy="1152128"/>
        </a:xfrm>
        <a:prstGeom prst="rightArrow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07C90-A34D-4E84-95DB-40759989CB7E}">
      <dsp:nvSpPr>
        <dsp:cNvPr id="0" name=""/>
        <dsp:cNvSpPr/>
      </dsp:nvSpPr>
      <dsp:spPr>
        <a:xfrm>
          <a:off x="2655" y="345638"/>
          <a:ext cx="1738882" cy="4608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Entrada</a:t>
          </a:r>
          <a:endParaRPr lang="en-US" sz="1600" kern="1200" dirty="0"/>
        </a:p>
      </dsp:txBody>
      <dsp:txXfrm>
        <a:off x="2655" y="345638"/>
        <a:ext cx="1738882" cy="460851"/>
      </dsp:txXfrm>
    </dsp:sp>
    <dsp:sp modelId="{134374A8-8695-412B-A40C-81BA879D4271}">
      <dsp:nvSpPr>
        <dsp:cNvPr id="0" name=""/>
        <dsp:cNvSpPr/>
      </dsp:nvSpPr>
      <dsp:spPr>
        <a:xfrm>
          <a:off x="1866862" y="345638"/>
          <a:ext cx="1738882" cy="4608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Processamento</a:t>
          </a:r>
          <a:endParaRPr lang="en-US" sz="1600" kern="1200" dirty="0"/>
        </a:p>
      </dsp:txBody>
      <dsp:txXfrm>
        <a:off x="1866862" y="345638"/>
        <a:ext cx="1738882" cy="460851"/>
      </dsp:txXfrm>
    </dsp:sp>
    <dsp:sp modelId="{A95E28E9-3E93-4710-A00F-60EF0A23C929}">
      <dsp:nvSpPr>
        <dsp:cNvPr id="0" name=""/>
        <dsp:cNvSpPr/>
      </dsp:nvSpPr>
      <dsp:spPr>
        <a:xfrm>
          <a:off x="3731070" y="345638"/>
          <a:ext cx="1738882" cy="4608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Saida</a:t>
          </a:r>
          <a:endParaRPr lang="en-US" sz="1600" kern="1200" dirty="0"/>
        </a:p>
      </dsp:txBody>
      <dsp:txXfrm>
        <a:off x="3731070" y="345638"/>
        <a:ext cx="1738882" cy="460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7BF50-9406-4994-9CC4-2D440BFCB4AC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94D99C-FFF5-420A-BBD4-7AEAD0730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7BF50-9406-4994-9CC4-2D440BFCB4AC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94D99C-FFF5-420A-BBD4-7AEAD0730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7BF50-9406-4994-9CC4-2D440BFCB4AC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94D99C-FFF5-420A-BBD4-7AEAD0730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7BF50-9406-4994-9CC4-2D440BFCB4AC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94D99C-FFF5-420A-BBD4-7AEAD0730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7BF50-9406-4994-9CC4-2D440BFCB4AC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94D99C-FFF5-420A-BBD4-7AEAD0730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7BF50-9406-4994-9CC4-2D440BFCB4AC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94D99C-FFF5-420A-BBD4-7AEAD0730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7BF50-9406-4994-9CC4-2D440BFCB4AC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94D99C-FFF5-420A-BBD4-7AEAD0730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7BF50-9406-4994-9CC4-2D440BFCB4AC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94D99C-FFF5-420A-BBD4-7AEAD0730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7BF50-9406-4994-9CC4-2D440BFCB4AC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94D99C-FFF5-420A-BBD4-7AEAD0730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7BF50-9406-4994-9CC4-2D440BFCB4AC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94D99C-FFF5-420A-BBD4-7AEAD0730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7BF50-9406-4994-9CC4-2D440BFCB4AC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94D99C-FFF5-420A-BBD4-7AEAD0730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777BF50-9406-4994-9CC4-2D440BFCB4AC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494D99C-FFF5-420A-BBD4-7AEAD0730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72400" cy="1828800"/>
          </a:xfrm>
        </p:spPr>
        <p:txBody>
          <a:bodyPr/>
          <a:lstStyle/>
          <a:p>
            <a:pPr algn="ctr"/>
            <a:r>
              <a:rPr lang="pt-BR" dirty="0" smtClean="0"/>
              <a:t>Treinamento Linguagem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674840"/>
            <a:ext cx="7772400" cy="914400"/>
          </a:xfrm>
        </p:spPr>
        <p:txBody>
          <a:bodyPr/>
          <a:lstStyle/>
          <a:p>
            <a:pPr algn="ctr"/>
            <a:r>
              <a:rPr lang="pt-BR" dirty="0" smtClean="0"/>
              <a:t>Conceitos Básicos e Aplicações Práticas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667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Raphael Carubbi Neto – Analista Desenvolvedor C#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36904" cy="576064"/>
          </a:xfrm>
        </p:spPr>
        <p:txBody>
          <a:bodyPr anchor="t">
            <a:normAutofit/>
          </a:bodyPr>
          <a:lstStyle/>
          <a:p>
            <a:r>
              <a:rPr lang="pt-BR" sz="2800" dirty="0" smtClean="0"/>
              <a:t>1.) Estruturas de controle de fluxo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19672" y="1916832"/>
          <a:ext cx="547260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Fluxo de Execução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212976"/>
            <a:ext cx="79928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Instruções de </a:t>
            </a:r>
            <a:r>
              <a:rPr lang="pt-BR" dirty="0" smtClean="0"/>
              <a:t>Decisão:</a:t>
            </a:r>
          </a:p>
          <a:p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Instrução If 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sz="1400" dirty="0" err="1" smtClean="0"/>
              <a:t>Sintaxe</a:t>
            </a:r>
            <a:r>
              <a:rPr lang="en-US" sz="1400" dirty="0" smtClean="0"/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4365104"/>
            <a:ext cx="792088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2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condição</a:t>
            </a:r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42900" indent="-342900"/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342900" indent="-342900"/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bloco</a:t>
            </a:r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2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código</a:t>
            </a:r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2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condição</a:t>
            </a:r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satisfeita</a:t>
            </a:r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/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2900"/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marL="342900" indent="-342900"/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342900" indent="-342900"/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bloco</a:t>
            </a:r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2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código</a:t>
            </a:r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condição</a:t>
            </a:r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não</a:t>
            </a:r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satisfeita</a:t>
            </a:r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/>
            <a:r>
              <a: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pt-BR" sz="1200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24744"/>
            <a:ext cx="8183880" cy="432048"/>
          </a:xfrm>
        </p:spPr>
        <p:txBody>
          <a:bodyPr>
            <a:normAutofit lnSpcReduction="10000"/>
          </a:bodyPr>
          <a:lstStyle/>
          <a:p>
            <a:r>
              <a:rPr lang="pt-BR" sz="2000" dirty="0" smtClean="0"/>
              <a:t>If’s encadeados</a:t>
            </a:r>
            <a:endParaRPr lang="pt-BR" sz="20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1600" y="1556792"/>
            <a:ext cx="6984776" cy="4248472"/>
          </a:xfrm>
          <a:prstGeom prst="rect">
            <a:avLst/>
          </a:prstGeom>
          <a:solidFill>
            <a:schemeClr val="tx1"/>
          </a:solidFill>
        </p:spPr>
        <p:txBody>
          <a:bodyPr vert="horz" lIns="182880" tIns="91440">
            <a:normAutofit fontScale="25000" lnSpcReduction="2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(condição)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if (condição)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else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pt-BR" sz="3200" b="1" dirty="0" smtClean="0">
              <a:solidFill>
                <a:srgbClr val="92D050"/>
              </a:solidFill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else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if (condicao)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else if (condição)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pt-BR" sz="3200" b="1" dirty="0" smtClean="0">
              <a:solidFill>
                <a:srgbClr val="92D050"/>
              </a:solidFill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else if (condição)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pt-BR" sz="3200" b="1" dirty="0" smtClean="0">
              <a:solidFill>
                <a:srgbClr val="92D050"/>
              </a:solidFill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else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pt-BR" sz="3200" b="1" dirty="0" smtClean="0">
              <a:solidFill>
                <a:srgbClr val="92D050"/>
              </a:solidFill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	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36904" cy="576064"/>
          </a:xfrm>
        </p:spPr>
        <p:txBody>
          <a:bodyPr anchor="t">
            <a:normAutofit/>
          </a:bodyPr>
          <a:lstStyle/>
          <a:p>
            <a:r>
              <a:rPr lang="pt-BR" sz="2800" dirty="0" smtClean="0"/>
              <a:t>1.) Estruturas de controle de fluxo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2920" y="1124744"/>
            <a:ext cx="8183880" cy="720080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2.) Instrução Switch case</a:t>
            </a:r>
          </a:p>
          <a:p>
            <a:pPr>
              <a:buNone/>
            </a:pPr>
            <a:r>
              <a:rPr lang="pt-BR" sz="2000" dirty="0" smtClean="0"/>
              <a:t>Sintaxe:</a:t>
            </a:r>
            <a:endParaRPr lang="pt-BR" sz="20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19672" y="1916832"/>
            <a:ext cx="6023640" cy="3816424"/>
          </a:xfrm>
          <a:prstGeom prst="rect">
            <a:avLst/>
          </a:prstGeom>
          <a:solidFill>
            <a:schemeClr val="tx1"/>
          </a:solidFill>
        </p:spPr>
        <p:txBody>
          <a:bodyPr vert="horz" lIns="182880" tIns="91440">
            <a:normAutofit fontScale="47500" lnSpcReduction="2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switch(variavel)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1: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</a:t>
            </a:r>
            <a:r>
              <a:rPr lang="pt-BR" sz="3200" b="1" dirty="0" smtClean="0">
                <a:solidFill>
                  <a:srgbClr val="92D050"/>
                </a:solidFill>
              </a:rPr>
              <a:t>	intruções;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break;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 </a:t>
            </a:r>
            <a:r>
              <a:rPr lang="pt-BR" sz="3200" b="1" dirty="0" smtClean="0">
                <a:solidFill>
                  <a:srgbClr val="92D050"/>
                </a:solidFill>
              </a:rPr>
              <a:t> case 2: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intruções;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noProof="0" dirty="0" smtClean="0">
                <a:solidFill>
                  <a:srgbClr val="92D050"/>
                </a:solidFill>
              </a:rPr>
              <a:t>		break;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1" i="0" u="none" strike="noStrike" kern="1200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pt-BR" sz="3200" b="1" i="0" u="none" strike="noStrike" kern="1200" cap="none" spc="0" normalizeH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n: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baseline="0" noProof="0" dirty="0" smtClean="0">
                <a:solidFill>
                  <a:srgbClr val="92D050"/>
                </a:solidFill>
              </a:rPr>
              <a:t>	</a:t>
            </a:r>
            <a:r>
              <a:rPr lang="pt-BR" sz="3200" b="1" baseline="0" noProof="0" dirty="0" smtClean="0">
                <a:solidFill>
                  <a:srgbClr val="92D050"/>
                </a:solidFill>
              </a:rPr>
              <a:t>	intruções;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1" i="0" u="none" strike="noStrike" kern="1200" cap="none" spc="0" normalizeH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break;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baseline="0" noProof="0" dirty="0" smtClean="0">
                <a:solidFill>
                  <a:srgbClr val="92D050"/>
                </a:solidFill>
              </a:rPr>
              <a:t>	</a:t>
            </a:r>
            <a:r>
              <a:rPr lang="pt-BR" sz="3200" b="1" dirty="0" smtClean="0">
                <a:solidFill>
                  <a:srgbClr val="92D050"/>
                </a:solidFill>
              </a:rPr>
              <a:t>default: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intruções;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</a:t>
            </a:r>
            <a:r>
              <a:rPr lang="pt-BR" sz="3200" b="1" dirty="0" smtClean="0">
                <a:solidFill>
                  <a:srgbClr val="92D050"/>
                </a:solidFill>
              </a:rPr>
              <a:t>	break;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36904" cy="576064"/>
          </a:xfrm>
        </p:spPr>
        <p:txBody>
          <a:bodyPr anchor="t">
            <a:normAutofit/>
          </a:bodyPr>
          <a:lstStyle/>
          <a:p>
            <a:r>
              <a:rPr lang="pt-BR" sz="2800" dirty="0" smtClean="0"/>
              <a:t>1.) Estruturas de controle de fluxo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2920" y="1124744"/>
            <a:ext cx="8183880" cy="4320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1600" y="2276872"/>
            <a:ext cx="6696744" cy="1296144"/>
          </a:xfrm>
          <a:prstGeom prst="rect">
            <a:avLst/>
          </a:prstGeom>
          <a:solidFill>
            <a:schemeClr val="tx1"/>
          </a:solidFill>
        </p:spPr>
        <p:txBody>
          <a:bodyPr vert="horz" lIns="182880" tIns="91440">
            <a:normAutofit fontScale="62500" lnSpcReduction="2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while(condição)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intruções;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noProof="0" dirty="0" smtClean="0">
                <a:solidFill>
                  <a:srgbClr val="92D050"/>
                </a:solidFill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36904" cy="576064"/>
          </a:xfrm>
        </p:spPr>
        <p:txBody>
          <a:bodyPr anchor="t">
            <a:normAutofit/>
          </a:bodyPr>
          <a:lstStyle/>
          <a:p>
            <a:r>
              <a:rPr lang="pt-BR" sz="2800" dirty="0" smtClean="0"/>
              <a:t>1.) Estruturas de controle de fluxo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66091"/>
            <a:ext cx="79928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Instruções de </a:t>
            </a:r>
            <a:r>
              <a:rPr lang="pt-BR" dirty="0" smtClean="0"/>
              <a:t>laços:</a:t>
            </a:r>
            <a:endParaRPr lang="pt-BR" dirty="0" smtClean="0"/>
          </a:p>
          <a:p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Instrução While 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sz="1400" dirty="0" err="1" smtClean="0"/>
              <a:t>Sintaxe</a:t>
            </a:r>
            <a:r>
              <a:rPr lang="en-US" sz="1400" dirty="0" smtClean="0"/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3717032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dirty="0" smtClean="0"/>
              <a:t>2. </a:t>
            </a:r>
            <a:r>
              <a:rPr lang="pt-BR" dirty="0" smtClean="0"/>
              <a:t>Instrução do </a:t>
            </a:r>
            <a:r>
              <a:rPr lang="pt-BR" dirty="0" smtClean="0"/>
              <a:t>... while 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sz="1400" dirty="0" err="1" smtClean="0"/>
              <a:t>Sintaxe</a:t>
            </a:r>
            <a:r>
              <a:rPr lang="en-US" sz="1400" dirty="0" smtClean="0"/>
              <a:t>: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99592" y="4437112"/>
            <a:ext cx="6696744" cy="1296144"/>
          </a:xfrm>
          <a:prstGeom prst="rect">
            <a:avLst/>
          </a:prstGeom>
          <a:solidFill>
            <a:schemeClr val="tx1"/>
          </a:solidFill>
        </p:spPr>
        <p:txBody>
          <a:bodyPr vert="horz" lIns="182880" tIns="91440">
            <a:normAutofit fontScale="62500" lnSpcReduction="2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intruções;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noProof="0" dirty="0" smtClean="0">
                <a:solidFill>
                  <a:srgbClr val="92D050"/>
                </a:solidFill>
              </a:rPr>
              <a:t>} while (condição);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p"/>
      <p:bldP spid="8" grpId="0" build="p"/>
      <p:bldP spid="9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71600" y="2276872"/>
            <a:ext cx="6696744" cy="3384376"/>
          </a:xfrm>
          <a:prstGeom prst="rect">
            <a:avLst/>
          </a:prstGeom>
          <a:solidFill>
            <a:schemeClr val="tx1"/>
          </a:solidFill>
        </p:spPr>
        <p:txBody>
          <a:bodyPr vert="horz" lIns="182880" tIns="91440">
            <a:normAutofit fontScale="70000" lnSpcReduction="2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for(inicialização;</a:t>
            </a:r>
            <a:r>
              <a:rPr kumimoji="0" lang="pt-BR" sz="3200" b="1" i="0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condição; incremento)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baseline="0" dirty="0" smtClean="0">
                <a:solidFill>
                  <a:srgbClr val="92D050"/>
                </a:solidFill>
              </a:rPr>
              <a:t>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dirty="0" smtClean="0">
                <a:solidFill>
                  <a:srgbClr val="92D050"/>
                </a:solidFill>
              </a:rPr>
              <a:t>	   instruções;</a:t>
            </a:r>
            <a:endParaRPr lang="pt-BR" sz="3200" b="1" dirty="0" smtClean="0">
              <a:solidFill>
                <a:srgbClr val="92D050"/>
              </a:solidFill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baseline="0" dirty="0" smtClean="0">
                <a:solidFill>
                  <a:srgbClr val="92D050"/>
                </a:solidFill>
              </a:rPr>
              <a:t>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BR" sz="3200" b="1" i="0" u="none" strike="noStrike" kern="1200" cap="none" spc="0" normalizeH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3200" b="1" baseline="0" dirty="0" smtClean="0">
                <a:solidFill>
                  <a:srgbClr val="92D050"/>
                </a:solidFill>
              </a:rPr>
              <a:t>Ex: iterar 10x valores</a:t>
            </a:r>
            <a:r>
              <a:rPr lang="pt-BR" sz="3200" b="1" dirty="0" smtClean="0">
                <a:solidFill>
                  <a:srgbClr val="92D050"/>
                </a:solidFill>
              </a:rPr>
              <a:t> de i de 0 a 9</a:t>
            </a:r>
            <a:endParaRPr lang="pt-BR" sz="3200" b="1" baseline="0" dirty="0" smtClean="0">
              <a:solidFill>
                <a:srgbClr val="92D050"/>
              </a:solidFill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2800" dirty="0" smtClean="0">
                <a:solidFill>
                  <a:srgbClr val="92D050"/>
                </a:solidFill>
              </a:rPr>
              <a:t>int i;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2800" b="1" dirty="0" smtClean="0">
                <a:solidFill>
                  <a:srgbClr val="92D050"/>
                </a:solidFill>
              </a:rPr>
              <a:t>for(i=0;i&lt;10;i++)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sz="2800" b="1" dirty="0" smtClean="0">
                <a:solidFill>
                  <a:srgbClr val="92D050"/>
                </a:solidFill>
              </a:rPr>
              <a:t>		printf(“%d”, i);</a:t>
            </a:r>
            <a:endParaRPr lang="pt-BR" sz="2800" b="1" dirty="0" smtClean="0">
              <a:solidFill>
                <a:srgbClr val="92D050"/>
              </a:solidFill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pt-BR" sz="3200" b="1" i="0" u="none" strike="noStrike" kern="1200" cap="none" spc="0" normalizeH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36904" cy="576064"/>
          </a:xfrm>
        </p:spPr>
        <p:txBody>
          <a:bodyPr anchor="t">
            <a:normAutofit/>
          </a:bodyPr>
          <a:lstStyle/>
          <a:p>
            <a:r>
              <a:rPr lang="pt-BR" sz="2800" dirty="0" smtClean="0"/>
              <a:t>1.) Estruturas de controle de fluxo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340768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Instrução </a:t>
            </a:r>
            <a:r>
              <a:rPr lang="pt-BR" dirty="0" smtClean="0"/>
              <a:t>for (laço com variável de controle)</a:t>
            </a:r>
            <a:endParaRPr lang="en-US" dirty="0" smtClean="0"/>
          </a:p>
          <a:p>
            <a:pPr marL="342900" indent="-342900"/>
            <a:r>
              <a:rPr lang="en-US" sz="1400" dirty="0" err="1" smtClean="0"/>
              <a:t>Sintaxe</a:t>
            </a:r>
            <a:r>
              <a:rPr lang="en-US" sz="1400" dirty="0" smtClean="0"/>
              <a:t>: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9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183880" cy="646896"/>
          </a:xfrm>
        </p:spPr>
        <p:txBody>
          <a:bodyPr/>
          <a:lstStyle/>
          <a:p>
            <a:r>
              <a:rPr lang="pt-BR" dirty="0" smtClean="0"/>
              <a:t>2. </a:t>
            </a:r>
            <a:r>
              <a:rPr lang="pt-BR" dirty="0" smtClean="0"/>
              <a:t>Funçoes de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92488"/>
          </a:xfrm>
        </p:spPr>
        <p:txBody>
          <a:bodyPr>
            <a:noAutofit/>
          </a:bodyPr>
          <a:lstStyle/>
          <a:p>
            <a:r>
              <a:rPr lang="pt-BR" sz="2000" dirty="0" smtClean="0"/>
              <a:t>Biblioteca &lt;stdio.h&gt;</a:t>
            </a:r>
            <a:r>
              <a:rPr lang="en-US" sz="2000" dirty="0" smtClean="0"/>
              <a:t> = </a:t>
            </a:r>
            <a:r>
              <a:rPr lang="en-US" sz="2000" dirty="0" err="1" smtClean="0"/>
              <a:t>standart</a:t>
            </a:r>
            <a:r>
              <a:rPr lang="en-US" sz="2000" dirty="0" smtClean="0"/>
              <a:t> IO</a:t>
            </a:r>
            <a:r>
              <a:rPr lang="pt-BR" sz="2000" dirty="0"/>
              <a:t> </a:t>
            </a:r>
            <a:r>
              <a:rPr lang="pt-BR" sz="2000" dirty="0" smtClean="0"/>
              <a:t>(Entrada e sa</a:t>
            </a:r>
            <a:r>
              <a:rPr lang="en-US" sz="2000" dirty="0" err="1" smtClean="0"/>
              <a:t>ída</a:t>
            </a:r>
            <a:r>
              <a:rPr lang="en-US" sz="2000" dirty="0" smtClean="0"/>
              <a:t> </a:t>
            </a:r>
            <a:r>
              <a:rPr lang="en-US" sz="2000" dirty="0" err="1" smtClean="0"/>
              <a:t>padrão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pt-BR" sz="1000" dirty="0" smtClean="0"/>
              <a:t>	</a:t>
            </a:r>
          </a:p>
          <a:p>
            <a:pPr algn="ctr">
              <a:buNone/>
            </a:pPr>
            <a:r>
              <a:rPr lang="pt-BR" sz="2000" b="1" dirty="0" smtClean="0"/>
              <a:t>Character I/O</a:t>
            </a:r>
          </a:p>
          <a:p>
            <a:pPr>
              <a:buNone/>
            </a:pPr>
            <a:endParaRPr lang="en-US" sz="1000" dirty="0" smtClean="0"/>
          </a:p>
          <a:p>
            <a:r>
              <a:rPr lang="pt-BR" sz="2000" dirty="0" smtClean="0"/>
              <a:t>Função getche(); =&gt; retorna o caractere inputado na entrada padrão e exibe na saida padrão;</a:t>
            </a:r>
            <a:endParaRPr lang="pt-BR" sz="1000" dirty="0" smtClean="0"/>
          </a:p>
          <a:p>
            <a:endParaRPr lang="pt-BR" sz="1000" dirty="0" smtClean="0"/>
          </a:p>
          <a:p>
            <a:r>
              <a:rPr lang="pt-BR" sz="2000" dirty="0" smtClean="0"/>
              <a:t>Função getch(); =&gt; retorna o caractere inputado na entrada padrão e inibe a saida;</a:t>
            </a:r>
          </a:p>
          <a:p>
            <a:endParaRPr lang="pt-BR" sz="1000" dirty="0" smtClean="0"/>
          </a:p>
          <a:p>
            <a:r>
              <a:rPr lang="pt-BR" sz="2000" dirty="0" smtClean="0"/>
              <a:t>Função getchar(); =&gt; lê a entrada padrão utilizando buffer (necessário pressionar enter para liberar o buffer copiando o primeiro caractere inputado para a memória principal);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pt-BR" sz="2000" dirty="0" smtClean="0"/>
              <a:t>			</a:t>
            </a:r>
            <a:endParaRPr lang="pt-BR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733832"/>
          </a:xfrm>
        </p:spPr>
        <p:txBody>
          <a:bodyPr/>
          <a:lstStyle/>
          <a:p>
            <a:r>
              <a:rPr lang="pt-BR" dirty="0" smtClean="0"/>
              <a:t>2. </a:t>
            </a:r>
            <a:r>
              <a:rPr lang="pt-BR" dirty="0" smtClean="0"/>
              <a:t>Funções de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68760"/>
            <a:ext cx="8183880" cy="462000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Função putchar(); =&gt; Exibe um caractere na saida padrão;</a:t>
            </a:r>
          </a:p>
          <a:p>
            <a:pPr>
              <a:buNone/>
            </a:pPr>
            <a:endParaRPr lang="pt-BR" sz="1100" dirty="0" smtClean="0"/>
          </a:p>
          <a:p>
            <a:pPr algn="ctr">
              <a:buNone/>
            </a:pPr>
            <a:r>
              <a:rPr lang="pt-BR" b="1" dirty="0" smtClean="0"/>
              <a:t>String I/O</a:t>
            </a:r>
          </a:p>
          <a:p>
            <a:pPr algn="ctr">
              <a:buNone/>
            </a:pPr>
            <a:endParaRPr lang="en-US" sz="1100" b="1" dirty="0" smtClean="0"/>
          </a:p>
          <a:p>
            <a:r>
              <a:rPr lang="pt-BR" dirty="0" smtClean="0"/>
              <a:t>Função gets(); =&gt; le a entrada padrão até que seja encontrada uma nova linha ou EOF;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Função puts(); =&gt; escreve na saida padrão uma cadeia de caracteres até que seja encontrado um caractere de nova linha;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16632"/>
            <a:ext cx="8183880" cy="1051560"/>
          </a:xfrm>
        </p:spPr>
        <p:txBody>
          <a:bodyPr/>
          <a:lstStyle/>
          <a:p>
            <a:r>
              <a:rPr lang="pt-BR" dirty="0" smtClean="0"/>
              <a:t>2. Funções </a:t>
            </a:r>
            <a:r>
              <a:rPr lang="pt-BR" dirty="0" smtClean="0"/>
              <a:t>de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12776"/>
            <a:ext cx="8183880" cy="418795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pt-BR" dirty="0" smtClean="0"/>
              <a:t>	</a:t>
            </a:r>
            <a:r>
              <a:rPr lang="pt-BR" b="1" dirty="0" smtClean="0"/>
              <a:t>Formatted I/O</a:t>
            </a:r>
          </a:p>
          <a:p>
            <a:pPr algn="ctr">
              <a:buNone/>
            </a:pPr>
            <a:endParaRPr lang="en-US" b="1" dirty="0" smtClean="0"/>
          </a:p>
          <a:p>
            <a:r>
              <a:rPr lang="pt-BR" dirty="0" smtClean="0"/>
              <a:t>Função printf(); =&gt; Exibe caracteres na saida padrão;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Sintaxe: printf(“&lt;expressão de controle&gt;”, lista de argumentos);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Máscaras de controle =&gt; ‘%’ utilizado para formatação de variáveis, ‘\’ utilizado para orientações de tela;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4624"/>
            <a:ext cx="8183880" cy="1051560"/>
          </a:xfrm>
        </p:spPr>
        <p:txBody>
          <a:bodyPr/>
          <a:lstStyle/>
          <a:p>
            <a:r>
              <a:rPr lang="pt-BR" dirty="0" smtClean="0"/>
              <a:t>2. </a:t>
            </a:r>
            <a:r>
              <a:rPr lang="pt-BR" dirty="0" smtClean="0"/>
              <a:t>Funções de I/O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7544" y="1628800"/>
          <a:ext cx="8229600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05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Código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Tipo de dado</a:t>
                      </a:r>
                      <a:endParaRPr lang="en-US" sz="1600" dirty="0"/>
                    </a:p>
                  </a:txBody>
                  <a:tcPr/>
                </a:tc>
              </a:tr>
              <a:tr h="52490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%[0 preencher com zeros a esquera][numero de casas]d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int (formato Decimal)</a:t>
                      </a:r>
                      <a:endParaRPr lang="en-US" sz="1600" dirty="0"/>
                    </a:p>
                  </a:txBody>
                  <a:tcPr/>
                </a:tc>
              </a:tr>
              <a:tr h="305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%i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int</a:t>
                      </a:r>
                      <a:endParaRPr lang="en-US" sz="1600" dirty="0"/>
                    </a:p>
                  </a:txBody>
                  <a:tcPr/>
                </a:tc>
              </a:tr>
              <a:tr h="52490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%[qt casas</a:t>
                      </a:r>
                      <a:r>
                        <a:rPr lang="pt-BR" sz="1600" baseline="0" dirty="0" smtClean="0"/>
                        <a:t> inteiras.qt casas decimais]</a:t>
                      </a:r>
                      <a:r>
                        <a:rPr lang="pt-BR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float</a:t>
                      </a:r>
                      <a:endParaRPr lang="en-US" sz="1600" dirty="0"/>
                    </a:p>
                  </a:txBody>
                  <a:tcPr/>
                </a:tc>
              </a:tr>
              <a:tr h="305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%c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char</a:t>
                      </a:r>
                      <a:endParaRPr lang="en-US" sz="1600" dirty="0"/>
                    </a:p>
                  </a:txBody>
                  <a:tcPr/>
                </a:tc>
              </a:tr>
              <a:tr h="305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%s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</a:tr>
              <a:tr h="305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%o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octal</a:t>
                      </a:r>
                      <a:endParaRPr lang="en-US" sz="1600" dirty="0"/>
                    </a:p>
                  </a:txBody>
                  <a:tcPr/>
                </a:tc>
              </a:tr>
              <a:tr h="305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%x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hexadecimal</a:t>
                      </a:r>
                      <a:endParaRPr lang="en-US" sz="1600" dirty="0"/>
                    </a:p>
                  </a:txBody>
                  <a:tcPr/>
                </a:tc>
              </a:tr>
              <a:tr h="305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%lf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double</a:t>
                      </a:r>
                      <a:r>
                        <a:rPr lang="pt-BR" sz="1600" baseline="0" dirty="0" smtClean="0"/>
                        <a:t> (long float)</a:t>
                      </a:r>
                      <a:endParaRPr lang="en-US" sz="1600" dirty="0"/>
                    </a:p>
                  </a:txBody>
                  <a:tcPr/>
                </a:tc>
              </a:tr>
              <a:tr h="305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%%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‘%’ literal</a:t>
                      </a:r>
                      <a:endParaRPr lang="en-US" sz="1600" dirty="0"/>
                    </a:p>
                  </a:txBody>
                  <a:tcPr/>
                </a:tc>
              </a:tr>
              <a:tr h="52490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%p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ponteiro (pointer) (exibe</a:t>
                      </a:r>
                      <a:r>
                        <a:rPr lang="pt-BR" sz="1600" baseline="0" dirty="0" smtClean="0"/>
                        <a:t> em hexa formatado)</a:t>
                      </a:r>
                      <a:endParaRPr lang="en-US" sz="1600" dirty="0"/>
                    </a:p>
                  </a:txBody>
                  <a:tcPr/>
                </a:tc>
              </a:tr>
              <a:tr h="305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%n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Contador de caracteres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17758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Codigos para máscaras de formatação de variáveis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4624"/>
            <a:ext cx="8183880" cy="1051560"/>
          </a:xfrm>
        </p:spPr>
        <p:txBody>
          <a:bodyPr/>
          <a:lstStyle/>
          <a:p>
            <a:r>
              <a:rPr lang="pt-BR" dirty="0" smtClean="0"/>
              <a:t>2. </a:t>
            </a:r>
            <a:r>
              <a:rPr lang="pt-BR" dirty="0" smtClean="0"/>
              <a:t>Funções de I/O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1844824"/>
          <a:ext cx="8229600" cy="4451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69324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Codigo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Alias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Significado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Obs</a:t>
                      </a:r>
                      <a:endParaRPr lang="en-US" sz="1200" b="1" dirty="0"/>
                    </a:p>
                  </a:txBody>
                  <a:tcPr/>
                </a:tc>
              </a:tr>
              <a:tr h="435263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\a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BEL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Alert</a:t>
                      </a:r>
                      <a:r>
                        <a:rPr lang="pt-BR" sz="1200" b="1" baseline="0" dirty="0" smtClean="0"/>
                        <a:t> ou Bell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Beep do pc speaker</a:t>
                      </a:r>
                      <a:endParaRPr lang="en-US" sz="1200" b="1" dirty="0"/>
                    </a:p>
                  </a:txBody>
                  <a:tcPr/>
                </a:tc>
              </a:tr>
              <a:tr h="614488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\b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BS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Backspace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Apaga</a:t>
                      </a:r>
                      <a:r>
                        <a:rPr lang="pt-BR" sz="1200" b="1" baseline="0" dirty="0" smtClean="0"/>
                        <a:t> um caractere antes do cursor</a:t>
                      </a:r>
                      <a:endParaRPr lang="en-US" sz="1200" b="1" dirty="0"/>
                    </a:p>
                  </a:txBody>
                  <a:tcPr/>
                </a:tc>
              </a:tr>
              <a:tr h="269324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\f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FF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Form Feed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Proxima</a:t>
                      </a:r>
                      <a:r>
                        <a:rPr lang="pt-BR" sz="1200" b="1" baseline="0" dirty="0" smtClean="0"/>
                        <a:t> Página</a:t>
                      </a:r>
                      <a:endParaRPr lang="en-US" sz="1200" b="1" dirty="0"/>
                    </a:p>
                  </a:txBody>
                  <a:tcPr/>
                </a:tc>
              </a:tr>
              <a:tr h="269324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\n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LF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Line Feed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Nova linha</a:t>
                      </a:r>
                      <a:endParaRPr lang="en-US" sz="1200" b="1" dirty="0"/>
                    </a:p>
                  </a:txBody>
                  <a:tcPr/>
                </a:tc>
              </a:tr>
              <a:tr h="793714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\r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CR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Carriage Return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Volta o carro e</a:t>
                      </a:r>
                      <a:r>
                        <a:rPr lang="pt-BR" sz="1200" b="1" baseline="0" dirty="0" smtClean="0"/>
                        <a:t> coloca o cursor na primeira coluna da linha</a:t>
                      </a:r>
                      <a:endParaRPr lang="en-US" sz="1200" b="1" dirty="0"/>
                    </a:p>
                  </a:txBody>
                  <a:tcPr/>
                </a:tc>
              </a:tr>
              <a:tr h="435263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\t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HT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Horizontal Tabulation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Insere</a:t>
                      </a:r>
                      <a:r>
                        <a:rPr lang="pt-BR" sz="1200" b="1" baseline="0" dirty="0" smtClean="0"/>
                        <a:t> um &lt;TAB&gt;</a:t>
                      </a:r>
                      <a:endParaRPr lang="en-US" sz="1200" b="1" dirty="0"/>
                    </a:p>
                  </a:txBody>
                  <a:tcPr/>
                </a:tc>
              </a:tr>
              <a:tr h="435263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\\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Insere uma ‘\’</a:t>
                      </a:r>
                      <a:r>
                        <a:rPr lang="pt-BR" sz="1200" b="1" baseline="0" dirty="0" smtClean="0"/>
                        <a:t> literal</a:t>
                      </a:r>
                      <a:endParaRPr lang="en-US" sz="1200" b="1" dirty="0"/>
                    </a:p>
                  </a:txBody>
                  <a:tcPr/>
                </a:tc>
              </a:tr>
              <a:tr h="435263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\’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Insere uma aspas simples literal</a:t>
                      </a:r>
                      <a:endParaRPr lang="en-US" sz="1200" b="1" dirty="0"/>
                    </a:p>
                  </a:txBody>
                  <a:tcPr/>
                </a:tc>
              </a:tr>
              <a:tr h="435263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\”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Insere uma aspas duplas literal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1268760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Orientações de tela com caracteres escape ou de controle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pt-BR" dirty="0" smtClean="0"/>
              <a:t>Apresentação Pessoal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r>
              <a:rPr lang="pt-BR" sz="2400" dirty="0" smtClean="0"/>
              <a:t>12 Anos de Experiência em Desenvolvimento</a:t>
            </a:r>
          </a:p>
          <a:p>
            <a:r>
              <a:rPr lang="pt-BR" sz="2400" dirty="0" smtClean="0"/>
              <a:t>Experência Acadêmica:</a:t>
            </a:r>
          </a:p>
          <a:p>
            <a:r>
              <a:rPr lang="pt-BR" sz="2400" dirty="0" smtClean="0"/>
              <a:t>T</a:t>
            </a:r>
            <a:r>
              <a:rPr lang="en-US" sz="2400" dirty="0" err="1" smtClean="0"/>
              <a:t>écnico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Proc. De Dados (</a:t>
            </a:r>
            <a:r>
              <a:rPr lang="en-US" sz="2400" dirty="0" err="1" smtClean="0"/>
              <a:t>Colégio</a:t>
            </a:r>
            <a:r>
              <a:rPr lang="en-US" sz="2400" dirty="0" smtClean="0"/>
              <a:t> </a:t>
            </a:r>
            <a:r>
              <a:rPr lang="en-US" sz="2400" dirty="0" err="1" smtClean="0"/>
              <a:t>Módulo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sz="2400" dirty="0" smtClean="0"/>
              <a:t>Clipper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sz="2400" dirty="0" smtClean="0"/>
              <a:t>Visual Basic 4</a:t>
            </a:r>
          </a:p>
          <a:p>
            <a:pPr>
              <a:buNone/>
            </a:pPr>
            <a:r>
              <a:rPr lang="pt-BR" sz="2400" dirty="0" smtClean="0"/>
              <a:t>		Delphi 3	</a:t>
            </a:r>
            <a:endParaRPr lang="en-US" sz="2400" dirty="0" smtClean="0"/>
          </a:p>
          <a:p>
            <a:r>
              <a:rPr lang="pt-BR" sz="2400" dirty="0" smtClean="0"/>
              <a:t>Análise e Desenv. De Sistemas (UMC)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sz="2400" dirty="0" smtClean="0"/>
              <a:t>Java</a:t>
            </a:r>
          </a:p>
          <a:p>
            <a:pPr>
              <a:buNone/>
            </a:pPr>
            <a:r>
              <a:rPr lang="pt-BR" sz="2400" dirty="0" smtClean="0"/>
              <a:t>		C#</a:t>
            </a:r>
          </a:p>
        </p:txBody>
      </p:sp>
      <p:cxnSp>
        <p:nvCxnSpPr>
          <p:cNvPr id="5" name="Elbow Connector 4"/>
          <p:cNvCxnSpPr/>
          <p:nvPr/>
        </p:nvCxnSpPr>
        <p:spPr>
          <a:xfrm>
            <a:off x="1043608" y="2924944"/>
            <a:ext cx="360040" cy="144016"/>
          </a:xfrm>
          <a:prstGeom prst="bentConnector3">
            <a:avLst>
              <a:gd name="adj1" fmla="val -36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1043608" y="3429000"/>
            <a:ext cx="360040" cy="144016"/>
          </a:xfrm>
          <a:prstGeom prst="bentConnector3">
            <a:avLst>
              <a:gd name="adj1" fmla="val -36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1043608" y="3789040"/>
            <a:ext cx="360040" cy="144016"/>
          </a:xfrm>
          <a:prstGeom prst="bentConnector3">
            <a:avLst>
              <a:gd name="adj1" fmla="val -36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1043608" y="4653136"/>
            <a:ext cx="360040" cy="144016"/>
          </a:xfrm>
          <a:prstGeom prst="bentConnector3">
            <a:avLst>
              <a:gd name="adj1" fmla="val -36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1043608" y="5085184"/>
            <a:ext cx="360040" cy="144016"/>
          </a:xfrm>
          <a:prstGeom prst="bentConnector3">
            <a:avLst>
              <a:gd name="adj1" fmla="val -36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4624"/>
            <a:ext cx="8183880" cy="1051560"/>
          </a:xfrm>
        </p:spPr>
        <p:txBody>
          <a:bodyPr/>
          <a:lstStyle/>
          <a:p>
            <a:r>
              <a:rPr lang="pt-BR" dirty="0" smtClean="0"/>
              <a:t>2. </a:t>
            </a:r>
            <a:r>
              <a:rPr lang="pt-BR" dirty="0" smtClean="0"/>
              <a:t>Funções de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1684783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Valor de retorno do printf(); =&gt; numero de caracteres escritos ou a constante EOF (end of file) caso não tenha conseguido executar a operação;</a:t>
            </a:r>
          </a:p>
          <a:p>
            <a:endParaRPr lang="pt-BR" sz="2400" dirty="0" smtClean="0"/>
          </a:p>
          <a:p>
            <a:r>
              <a:rPr lang="pt-BR" sz="2400" dirty="0" smtClean="0"/>
              <a:t>Exemplo: 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996953"/>
            <a:ext cx="5544616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92D050"/>
                </a:solidFill>
              </a:rPr>
              <a:t>#include &lt;</a:t>
            </a:r>
            <a:r>
              <a:rPr lang="en-US" sz="1200" b="1" dirty="0" err="1" smtClean="0">
                <a:solidFill>
                  <a:srgbClr val="92D050"/>
                </a:solidFill>
              </a:rPr>
              <a:t>stdio.h</a:t>
            </a:r>
            <a:r>
              <a:rPr lang="en-US" sz="1200" b="1" dirty="0" smtClean="0">
                <a:solidFill>
                  <a:srgbClr val="92D050"/>
                </a:solidFill>
              </a:rPr>
              <a:t>&gt;</a:t>
            </a:r>
          </a:p>
          <a:p>
            <a:endParaRPr lang="en-US" sz="1200" b="1" dirty="0" smtClean="0">
              <a:solidFill>
                <a:srgbClr val="92D050"/>
              </a:solidFill>
            </a:endParaRPr>
          </a:p>
          <a:p>
            <a:r>
              <a:rPr lang="en-US" sz="1200" b="1" dirty="0" err="1" smtClean="0">
                <a:solidFill>
                  <a:srgbClr val="92D050"/>
                </a:solidFill>
              </a:rPr>
              <a:t>int</a:t>
            </a:r>
            <a:r>
              <a:rPr lang="en-US" sz="1200" b="1" dirty="0" smtClean="0">
                <a:solidFill>
                  <a:srgbClr val="92D050"/>
                </a:solidFill>
              </a:rPr>
              <a:t> main(</a:t>
            </a:r>
            <a:r>
              <a:rPr lang="en-US" sz="1200" b="1" dirty="0" err="1" smtClean="0">
                <a:solidFill>
                  <a:srgbClr val="92D050"/>
                </a:solidFill>
              </a:rPr>
              <a:t>int</a:t>
            </a:r>
            <a:r>
              <a:rPr lang="en-US" sz="1200" b="1" dirty="0" smtClean="0">
                <a:solidFill>
                  <a:srgbClr val="92D050"/>
                </a:solidFill>
              </a:rPr>
              <a:t> </a:t>
            </a:r>
            <a:r>
              <a:rPr lang="en-US" sz="1200" b="1" dirty="0" err="1" smtClean="0">
                <a:solidFill>
                  <a:srgbClr val="92D050"/>
                </a:solidFill>
              </a:rPr>
              <a:t>argc</a:t>
            </a:r>
            <a:r>
              <a:rPr lang="en-US" sz="1200" b="1" dirty="0" smtClean="0">
                <a:solidFill>
                  <a:srgbClr val="92D050"/>
                </a:solidFill>
              </a:rPr>
              <a:t>, char *</a:t>
            </a:r>
            <a:r>
              <a:rPr lang="en-US" sz="1200" b="1" dirty="0" err="1" smtClean="0">
                <a:solidFill>
                  <a:srgbClr val="92D050"/>
                </a:solidFill>
              </a:rPr>
              <a:t>argv</a:t>
            </a:r>
            <a:r>
              <a:rPr lang="en-US" sz="1200" b="1" dirty="0" smtClean="0">
                <a:solidFill>
                  <a:srgbClr val="92D050"/>
                </a:solidFill>
              </a:rPr>
              <a:t>[])</a:t>
            </a:r>
          </a:p>
          <a:p>
            <a:r>
              <a:rPr lang="en-US" sz="1200" b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200" b="1" dirty="0" smtClean="0">
                <a:solidFill>
                  <a:srgbClr val="92D050"/>
                </a:solidFill>
              </a:rPr>
              <a:t>    </a:t>
            </a:r>
            <a:r>
              <a:rPr lang="en-US" sz="1200" b="1" dirty="0" err="1" smtClean="0">
                <a:solidFill>
                  <a:srgbClr val="92D050"/>
                </a:solidFill>
              </a:rPr>
              <a:t>int</a:t>
            </a:r>
            <a:r>
              <a:rPr lang="en-US" sz="1200" b="1" dirty="0" smtClean="0">
                <a:solidFill>
                  <a:srgbClr val="92D050"/>
                </a:solidFill>
              </a:rPr>
              <a:t> result;</a:t>
            </a:r>
          </a:p>
          <a:p>
            <a:r>
              <a:rPr lang="en-US" sz="1200" b="1" dirty="0" smtClean="0">
                <a:solidFill>
                  <a:srgbClr val="92D050"/>
                </a:solidFill>
              </a:rPr>
              <a:t>  </a:t>
            </a:r>
          </a:p>
          <a:p>
            <a:r>
              <a:rPr lang="en-US" sz="1200" b="1" dirty="0" smtClean="0">
                <a:solidFill>
                  <a:srgbClr val="92D050"/>
                </a:solidFill>
              </a:rPr>
              <a:t>    result = </a:t>
            </a:r>
            <a:r>
              <a:rPr lang="en-US" sz="1200" b="1" dirty="0" err="1" smtClean="0">
                <a:solidFill>
                  <a:srgbClr val="92D050"/>
                </a:solidFill>
              </a:rPr>
              <a:t>printf</a:t>
            </a:r>
            <a:r>
              <a:rPr lang="en-US" sz="1200" b="1" dirty="0" smtClean="0">
                <a:solidFill>
                  <a:srgbClr val="92D050"/>
                </a:solidFill>
              </a:rPr>
              <a:t>("</a:t>
            </a:r>
            <a:r>
              <a:rPr lang="en-US" sz="1200" b="1" dirty="0" err="1" smtClean="0">
                <a:solidFill>
                  <a:srgbClr val="92D050"/>
                </a:solidFill>
              </a:rPr>
              <a:t>Exemplo</a:t>
            </a:r>
            <a:r>
              <a:rPr lang="en-US" sz="1200" b="1" dirty="0" smtClean="0">
                <a:solidFill>
                  <a:srgbClr val="92D050"/>
                </a:solidFill>
              </a:rPr>
              <a:t> do </a:t>
            </a:r>
            <a:r>
              <a:rPr lang="en-US" sz="1200" b="1" dirty="0" err="1" smtClean="0">
                <a:solidFill>
                  <a:srgbClr val="92D050"/>
                </a:solidFill>
              </a:rPr>
              <a:t>retorno</a:t>
            </a:r>
            <a:r>
              <a:rPr lang="en-US" sz="1200" b="1" dirty="0" smtClean="0">
                <a:solidFill>
                  <a:srgbClr val="92D050"/>
                </a:solidFill>
              </a:rPr>
              <a:t> de </a:t>
            </a:r>
            <a:r>
              <a:rPr lang="en-US" sz="1200" b="1" dirty="0" err="1" smtClean="0">
                <a:solidFill>
                  <a:srgbClr val="92D050"/>
                </a:solidFill>
              </a:rPr>
              <a:t>printf</a:t>
            </a:r>
            <a:r>
              <a:rPr lang="en-US" sz="1200" b="1" dirty="0" smtClean="0">
                <a:solidFill>
                  <a:srgbClr val="92D050"/>
                </a:solidFill>
              </a:rPr>
              <a:t>\n");</a:t>
            </a:r>
          </a:p>
          <a:p>
            <a:r>
              <a:rPr lang="en-US" sz="1200" b="1" dirty="0" smtClean="0">
                <a:solidFill>
                  <a:srgbClr val="92D050"/>
                </a:solidFill>
              </a:rPr>
              <a:t>    if (result == EOF)</a:t>
            </a:r>
          </a:p>
          <a:p>
            <a:r>
              <a:rPr lang="en-US" sz="1200" b="1" dirty="0" smtClean="0">
                <a:solidFill>
                  <a:srgbClr val="92D050"/>
                </a:solidFill>
              </a:rPr>
              <a:t>        </a:t>
            </a:r>
            <a:r>
              <a:rPr lang="en-US" sz="1200" b="1" dirty="0" err="1" smtClean="0">
                <a:solidFill>
                  <a:srgbClr val="92D050"/>
                </a:solidFill>
              </a:rPr>
              <a:t>printf</a:t>
            </a:r>
            <a:r>
              <a:rPr lang="en-US" sz="1200" b="1" dirty="0" smtClean="0">
                <a:solidFill>
                  <a:srgbClr val="92D050"/>
                </a:solidFill>
              </a:rPr>
              <a:t>("</a:t>
            </a:r>
            <a:r>
              <a:rPr lang="en-US" sz="1200" b="1" dirty="0" err="1" smtClean="0">
                <a:solidFill>
                  <a:srgbClr val="92D050"/>
                </a:solidFill>
              </a:rPr>
              <a:t>Erro</a:t>
            </a:r>
            <a:r>
              <a:rPr lang="en-US" sz="1200" b="1" dirty="0" smtClean="0">
                <a:solidFill>
                  <a:srgbClr val="92D050"/>
                </a:solidFill>
              </a:rPr>
              <a:t> </a:t>
            </a:r>
            <a:r>
              <a:rPr lang="en-US" sz="1200" b="1" dirty="0" err="1" smtClean="0">
                <a:solidFill>
                  <a:srgbClr val="92D050"/>
                </a:solidFill>
              </a:rPr>
              <a:t>na</a:t>
            </a:r>
            <a:r>
              <a:rPr lang="en-US" sz="1200" b="1" dirty="0" smtClean="0">
                <a:solidFill>
                  <a:srgbClr val="92D050"/>
                </a:solidFill>
              </a:rPr>
              <a:t> </a:t>
            </a:r>
            <a:r>
              <a:rPr lang="en-US" sz="1200" b="1" dirty="0" err="1" smtClean="0">
                <a:solidFill>
                  <a:srgbClr val="92D050"/>
                </a:solidFill>
              </a:rPr>
              <a:t>operacao</a:t>
            </a:r>
            <a:r>
              <a:rPr lang="en-US" sz="1200" b="1" dirty="0" smtClean="0">
                <a:solidFill>
                  <a:srgbClr val="92D050"/>
                </a:solidFill>
              </a:rPr>
              <a:t>");</a:t>
            </a:r>
          </a:p>
          <a:p>
            <a:r>
              <a:rPr lang="en-US" sz="1200" b="1" dirty="0" smtClean="0">
                <a:solidFill>
                  <a:srgbClr val="92D050"/>
                </a:solidFill>
              </a:rPr>
              <a:t>    else</a:t>
            </a:r>
          </a:p>
          <a:p>
            <a:r>
              <a:rPr lang="en-US" sz="1200" b="1" dirty="0" smtClean="0">
                <a:solidFill>
                  <a:srgbClr val="92D050"/>
                </a:solidFill>
              </a:rPr>
              <a:t>        </a:t>
            </a:r>
            <a:r>
              <a:rPr lang="en-US" sz="1200" b="1" dirty="0" err="1" smtClean="0">
                <a:solidFill>
                  <a:srgbClr val="92D050"/>
                </a:solidFill>
              </a:rPr>
              <a:t>printf</a:t>
            </a:r>
            <a:r>
              <a:rPr lang="en-US" sz="1200" b="1" dirty="0" smtClean="0">
                <a:solidFill>
                  <a:srgbClr val="92D050"/>
                </a:solidFill>
              </a:rPr>
              <a:t>("</a:t>
            </a:r>
            <a:r>
              <a:rPr lang="en-US" sz="1200" b="1" dirty="0" err="1" smtClean="0">
                <a:solidFill>
                  <a:srgbClr val="92D050"/>
                </a:solidFill>
              </a:rPr>
              <a:t>Resultado</a:t>
            </a:r>
            <a:r>
              <a:rPr lang="en-US" sz="1200" b="1" dirty="0" smtClean="0">
                <a:solidFill>
                  <a:srgbClr val="92D050"/>
                </a:solidFill>
              </a:rPr>
              <a:t> OK");                </a:t>
            </a:r>
          </a:p>
          <a:p>
            <a:r>
              <a:rPr lang="en-US" sz="1200" b="1" dirty="0" smtClean="0">
                <a:solidFill>
                  <a:srgbClr val="92D050"/>
                </a:solidFill>
              </a:rPr>
              <a:t>  </a:t>
            </a:r>
            <a:r>
              <a:rPr lang="en-US" sz="1200" b="1" dirty="0" err="1" smtClean="0">
                <a:solidFill>
                  <a:srgbClr val="92D050"/>
                </a:solidFill>
              </a:rPr>
              <a:t>getch</a:t>
            </a:r>
            <a:r>
              <a:rPr lang="en-US" sz="1200" b="1" dirty="0" smtClean="0">
                <a:solidFill>
                  <a:srgbClr val="92D050"/>
                </a:solidFill>
              </a:rPr>
              <a:t>();</a:t>
            </a:r>
          </a:p>
          <a:p>
            <a:r>
              <a:rPr lang="en-US" sz="1200" b="1" dirty="0" smtClean="0">
                <a:solidFill>
                  <a:srgbClr val="92D050"/>
                </a:solidFill>
              </a:rPr>
              <a:t>  return 0;</a:t>
            </a:r>
          </a:p>
          <a:p>
            <a:r>
              <a:rPr lang="en-US" sz="1200" b="1" dirty="0" smtClean="0">
                <a:solidFill>
                  <a:srgbClr val="92D050"/>
                </a:solidFill>
              </a:rPr>
              <a:t>}</a:t>
            </a:r>
            <a:endParaRPr lang="en-US" sz="12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4624"/>
            <a:ext cx="8183880" cy="1051560"/>
          </a:xfrm>
        </p:spPr>
        <p:txBody>
          <a:bodyPr/>
          <a:lstStyle/>
          <a:p>
            <a:r>
              <a:rPr lang="pt-BR" dirty="0" smtClean="0"/>
              <a:t>2. </a:t>
            </a:r>
            <a:r>
              <a:rPr lang="pt-BR" dirty="0" smtClean="0"/>
              <a:t>Funções de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12776"/>
            <a:ext cx="8183880" cy="418795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Função scanf(); =&gt; lê os dados inputados na entrada padrão;</a:t>
            </a:r>
          </a:p>
          <a:p>
            <a:endParaRPr lang="pt-BR" dirty="0" smtClean="0"/>
          </a:p>
          <a:p>
            <a:r>
              <a:rPr lang="pt-BR" dirty="0" smtClean="0"/>
              <a:t>Sintaxe: scanf(“&lt;expressão de controle&gt;”, lista de argumentos);</a:t>
            </a:r>
          </a:p>
          <a:p>
            <a:endParaRPr lang="pt-BR" dirty="0" smtClean="0"/>
          </a:p>
          <a:p>
            <a:r>
              <a:rPr lang="pt-BR" dirty="0" smtClean="0"/>
              <a:t>Máscaras de controle =&gt; ‘%’ utilizado para conversão de variáveis, para strings %[qtd de caracteres maxima da entrada] [scanset – regular expression para filtrar entrada]s;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4624"/>
            <a:ext cx="8183880" cy="1051560"/>
          </a:xfrm>
        </p:spPr>
        <p:txBody>
          <a:bodyPr/>
          <a:lstStyle/>
          <a:p>
            <a:r>
              <a:rPr lang="pt-BR" dirty="0" smtClean="0"/>
              <a:t>2. </a:t>
            </a:r>
            <a:r>
              <a:rPr lang="pt-BR" dirty="0" smtClean="0"/>
              <a:t>Funções de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Exemplo: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844824"/>
            <a:ext cx="6984776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#include &lt;</a:t>
            </a:r>
            <a:r>
              <a:rPr lang="en-US" dirty="0" err="1" smtClean="0">
                <a:solidFill>
                  <a:srgbClr val="92D050"/>
                </a:solidFill>
              </a:rPr>
              <a:t>stdio.h</a:t>
            </a:r>
            <a:r>
              <a:rPr lang="en-US" dirty="0" smtClean="0">
                <a:solidFill>
                  <a:srgbClr val="92D050"/>
                </a:solidFill>
              </a:rPr>
              <a:t>&gt;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err="1" smtClean="0">
                <a:solidFill>
                  <a:srgbClr val="92D050"/>
                </a:solidFill>
              </a:rPr>
              <a:t>int</a:t>
            </a:r>
            <a:r>
              <a:rPr lang="en-US" dirty="0" smtClean="0">
                <a:solidFill>
                  <a:srgbClr val="92D050"/>
                </a:solidFill>
              </a:rPr>
              <a:t> main(</a:t>
            </a:r>
            <a:r>
              <a:rPr lang="en-US" dirty="0" err="1" smtClean="0">
                <a:solidFill>
                  <a:srgbClr val="92D050"/>
                </a:solidFill>
              </a:rPr>
              <a:t>int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argc</a:t>
            </a:r>
            <a:r>
              <a:rPr lang="en-US" dirty="0" smtClean="0">
                <a:solidFill>
                  <a:srgbClr val="92D050"/>
                </a:solidFill>
              </a:rPr>
              <a:t>, char *</a:t>
            </a:r>
            <a:r>
              <a:rPr lang="en-US" dirty="0" err="1" smtClean="0">
                <a:solidFill>
                  <a:srgbClr val="92D050"/>
                </a:solidFill>
              </a:rPr>
              <a:t>argv</a:t>
            </a:r>
            <a:r>
              <a:rPr lang="en-US" dirty="0" smtClean="0">
                <a:solidFill>
                  <a:srgbClr val="92D050"/>
                </a:solidFill>
              </a:rPr>
              <a:t>[])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   char </a:t>
            </a:r>
            <a:r>
              <a:rPr lang="en-US" dirty="0" err="1" smtClean="0">
                <a:solidFill>
                  <a:srgbClr val="92D050"/>
                </a:solidFill>
              </a:rPr>
              <a:t>numero</a:t>
            </a:r>
            <a:r>
              <a:rPr lang="en-US" dirty="0" smtClean="0">
                <a:solidFill>
                  <a:srgbClr val="92D050"/>
                </a:solidFill>
              </a:rPr>
              <a:t>[4];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  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   </a:t>
            </a:r>
            <a:r>
              <a:rPr lang="en-US" dirty="0" err="1" smtClean="0">
                <a:solidFill>
                  <a:srgbClr val="92D050"/>
                </a:solidFill>
              </a:rPr>
              <a:t>printf</a:t>
            </a:r>
            <a:r>
              <a:rPr lang="en-US" dirty="0" smtClean="0">
                <a:solidFill>
                  <a:srgbClr val="92D050"/>
                </a:solidFill>
              </a:rPr>
              <a:t>("</a:t>
            </a:r>
            <a:r>
              <a:rPr lang="en-US" dirty="0" err="1" smtClean="0">
                <a:solidFill>
                  <a:srgbClr val="92D050"/>
                </a:solidFill>
              </a:rPr>
              <a:t>Digite</a:t>
            </a:r>
            <a:r>
              <a:rPr lang="en-US" dirty="0" smtClean="0">
                <a:solidFill>
                  <a:srgbClr val="92D050"/>
                </a:solidFill>
              </a:rPr>
              <a:t> um </a:t>
            </a:r>
            <a:r>
              <a:rPr lang="en-US" dirty="0" err="1" smtClean="0">
                <a:solidFill>
                  <a:srgbClr val="92D050"/>
                </a:solidFill>
              </a:rPr>
              <a:t>numero</a:t>
            </a:r>
            <a:r>
              <a:rPr lang="en-US" dirty="0" smtClean="0">
                <a:solidFill>
                  <a:srgbClr val="92D050"/>
                </a:solidFill>
              </a:rPr>
              <a:t> de 0 a 9999:");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   </a:t>
            </a:r>
            <a:r>
              <a:rPr lang="en-US" dirty="0" err="1" smtClean="0">
                <a:solidFill>
                  <a:srgbClr val="92D050"/>
                </a:solidFill>
              </a:rPr>
              <a:t>scanf</a:t>
            </a:r>
            <a:r>
              <a:rPr lang="en-US" dirty="0" smtClean="0">
                <a:solidFill>
                  <a:srgbClr val="92D050"/>
                </a:solidFill>
              </a:rPr>
              <a:t>("%4[0123456789]s", </a:t>
            </a:r>
            <a:r>
              <a:rPr lang="en-US" dirty="0" smtClean="0">
                <a:solidFill>
                  <a:srgbClr val="92D050"/>
                </a:solidFill>
              </a:rPr>
              <a:t>&amp;</a:t>
            </a:r>
            <a:r>
              <a:rPr lang="en-US" dirty="0" err="1" smtClean="0">
                <a:solidFill>
                  <a:srgbClr val="92D050"/>
                </a:solidFill>
              </a:rPr>
              <a:t>numero</a:t>
            </a:r>
            <a:r>
              <a:rPr lang="en-US" dirty="0" smtClean="0">
                <a:solidFill>
                  <a:srgbClr val="92D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   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   </a:t>
            </a:r>
            <a:r>
              <a:rPr lang="en-US" dirty="0" err="1" smtClean="0">
                <a:solidFill>
                  <a:srgbClr val="92D050"/>
                </a:solidFill>
              </a:rPr>
              <a:t>printf</a:t>
            </a:r>
            <a:r>
              <a:rPr lang="en-US" dirty="0" smtClean="0">
                <a:solidFill>
                  <a:srgbClr val="92D050"/>
                </a:solidFill>
              </a:rPr>
              <a:t>("\</a:t>
            </a:r>
            <a:r>
              <a:rPr lang="en-US" dirty="0" err="1" smtClean="0">
                <a:solidFill>
                  <a:srgbClr val="92D050"/>
                </a:solidFill>
              </a:rPr>
              <a:t>nValor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digitado</a:t>
            </a:r>
            <a:r>
              <a:rPr lang="en-US" dirty="0" smtClean="0">
                <a:solidFill>
                  <a:srgbClr val="92D050"/>
                </a:solidFill>
              </a:rPr>
              <a:t>: %s", </a:t>
            </a:r>
            <a:r>
              <a:rPr lang="en-US" dirty="0" smtClean="0">
                <a:solidFill>
                  <a:srgbClr val="92D050"/>
                </a:solidFill>
              </a:rPr>
              <a:t>&amp;</a:t>
            </a:r>
            <a:r>
              <a:rPr lang="en-US" dirty="0" err="1" smtClean="0">
                <a:solidFill>
                  <a:srgbClr val="92D050"/>
                </a:solidFill>
              </a:rPr>
              <a:t>numero</a:t>
            </a:r>
            <a:r>
              <a:rPr lang="en-US" dirty="0" smtClean="0">
                <a:solidFill>
                  <a:srgbClr val="92D050"/>
                </a:solidFill>
              </a:rPr>
              <a:t>); 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  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   </a:t>
            </a:r>
            <a:r>
              <a:rPr lang="en-US" dirty="0" err="1" smtClean="0">
                <a:solidFill>
                  <a:srgbClr val="92D050"/>
                </a:solidFill>
              </a:rPr>
              <a:t>getch</a:t>
            </a:r>
            <a:r>
              <a:rPr lang="en-US" dirty="0" smtClean="0">
                <a:solidFill>
                  <a:srgbClr val="92D050"/>
                </a:solidFill>
              </a:rPr>
              <a:t>(); 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   return 0;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}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648072"/>
          </a:xfrm>
        </p:spPr>
        <p:txBody>
          <a:bodyPr/>
          <a:lstStyle/>
          <a:p>
            <a:r>
              <a:rPr lang="pt-BR" dirty="0" smtClean="0"/>
              <a:t>3. Vetores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96752"/>
            <a:ext cx="8183880" cy="468052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648072"/>
          </a:xfrm>
        </p:spPr>
        <p:txBody>
          <a:bodyPr>
            <a:normAutofit/>
          </a:bodyPr>
          <a:lstStyle/>
          <a:p>
            <a:r>
              <a:rPr lang="pt-BR" dirty="0" smtClean="0"/>
              <a:t>3. Vetores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28800"/>
            <a:ext cx="8183880" cy="418795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462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4</a:t>
            </a:r>
            <a:r>
              <a:rPr lang="pt-BR" dirty="0" smtClean="0"/>
              <a:t>.Strings</a:t>
            </a:r>
            <a:r>
              <a:rPr lang="pt-BR" dirty="0" smtClean="0"/>
              <a:t>: Conceitos e Manipulação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73296"/>
            <a:ext cx="8183880" cy="4187952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Cadeias de caracteres;</a:t>
            </a:r>
          </a:p>
          <a:p>
            <a:endParaRPr lang="pt-BR" dirty="0"/>
          </a:p>
          <a:p>
            <a:r>
              <a:rPr lang="pt-BR" dirty="0" smtClean="0"/>
              <a:t>Em C não possui tipo específico;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pt-BR" dirty="0" smtClean="0"/>
              <a:t>Vetor/Array de char;</a:t>
            </a:r>
          </a:p>
          <a:p>
            <a:endParaRPr lang="pt-BR" dirty="0" smtClean="0"/>
          </a:p>
          <a:p>
            <a:r>
              <a:rPr lang="pt-BR" dirty="0" smtClean="0"/>
              <a:t>Ponteiro de char;</a:t>
            </a:r>
          </a:p>
          <a:p>
            <a:endParaRPr lang="pt-BR" dirty="0" smtClean="0"/>
          </a:p>
          <a:p>
            <a:r>
              <a:rPr lang="pt-BR" dirty="0" smtClean="0"/>
              <a:t>Terminam com um caractere nulo indicado pelo escape \0;</a:t>
            </a:r>
          </a:p>
          <a:p>
            <a:endParaRPr lang="pt-BR" dirty="0" smtClean="0"/>
          </a:p>
          <a:p>
            <a:r>
              <a:rPr lang="pt-BR" dirty="0" smtClean="0"/>
              <a:t>char nome[] = “raphael”; =&gt; compilador insere o caracter nulo no final indicando fim da string;</a:t>
            </a:r>
          </a:p>
          <a:p>
            <a:endParaRPr lang="pt-BR" dirty="0" smtClean="0"/>
          </a:p>
          <a:p>
            <a:r>
              <a:rPr lang="pt-BR" dirty="0"/>
              <a:t>c</a:t>
            </a:r>
            <a:r>
              <a:rPr lang="pt-BR" dirty="0" smtClean="0"/>
              <a:t>har nome[] = {‘r’,‘a’,‘p’,‘h’,‘a’,‘e’,‘l’,‘\0’};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-2738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4.Strings</a:t>
            </a:r>
            <a:r>
              <a:rPr lang="pt-BR" dirty="0" smtClean="0"/>
              <a:t>: Conceitos e Manipulação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80728"/>
            <a:ext cx="8183880" cy="496855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sz="1800" b="1" dirty="0" smtClean="0"/>
              <a:t>Manipulação de strings através das Funções da biblioteca padrão</a:t>
            </a:r>
          </a:p>
          <a:p>
            <a:pPr algn="ctr">
              <a:buNone/>
            </a:pPr>
            <a:endParaRPr lang="pt-BR" sz="1800" b="1" dirty="0"/>
          </a:p>
          <a:p>
            <a:r>
              <a:rPr lang="pt-BR" sz="1400" b="1" dirty="0" smtClean="0"/>
              <a:t>Função strlen(); =&gt; retorna o numero de caracteres que uma string possui;</a:t>
            </a:r>
          </a:p>
          <a:p>
            <a:r>
              <a:rPr lang="pt-BR" sz="1400" b="1" dirty="0" smtClean="0"/>
              <a:t>Sintaxe: strlen(&lt;nome_variavel&gt;); </a:t>
            </a:r>
          </a:p>
          <a:p>
            <a:endParaRPr lang="pt-BR" sz="1400" b="1" dirty="0" smtClean="0"/>
          </a:p>
          <a:p>
            <a:r>
              <a:rPr lang="pt-BR" sz="1400" b="1" dirty="0" smtClean="0"/>
              <a:t>Função strcpy(); =&gt; copia o conteudo de uma string para outra;</a:t>
            </a:r>
          </a:p>
          <a:p>
            <a:r>
              <a:rPr lang="pt-BR" sz="1400" b="1" dirty="0" smtClean="0"/>
              <a:t>Sintaxe: strcpy(&lt;destino&gt;, &lt;origem&gt;);</a:t>
            </a:r>
          </a:p>
          <a:p>
            <a:r>
              <a:rPr lang="pt-BR" sz="1400" b="1" dirty="0" smtClean="0"/>
              <a:t>! Atenção =&gt; o destino deve possuir tamanho suficiente para conter a origem (estouro de buffer);</a:t>
            </a:r>
          </a:p>
          <a:p>
            <a:endParaRPr lang="pt-BR" sz="1400" b="1" dirty="0"/>
          </a:p>
          <a:p>
            <a:r>
              <a:rPr lang="pt-BR" sz="1400" b="1" dirty="0" smtClean="0"/>
              <a:t>Função strncpy();</a:t>
            </a:r>
            <a:r>
              <a:rPr lang="pt-BR" sz="1400" b="1" dirty="0"/>
              <a:t> </a:t>
            </a:r>
            <a:r>
              <a:rPr lang="pt-BR" sz="1400" b="1" dirty="0" smtClean="0"/>
              <a:t>=&gt; idem a anteior porém limita o numero de caracteres a ser copiado;</a:t>
            </a:r>
          </a:p>
          <a:p>
            <a:r>
              <a:rPr lang="pt-BR" sz="1400" b="1" dirty="0" smtClean="0"/>
              <a:t>Sintaxe: strncpy(&lt;destino&gt;, &lt;origem&gt;, &lt;qtd_caracteres&gt;);</a:t>
            </a:r>
          </a:p>
          <a:p>
            <a:endParaRPr lang="pt-BR" sz="1400" b="1" dirty="0" smtClean="0"/>
          </a:p>
          <a:p>
            <a:r>
              <a:rPr lang="pt-BR" sz="1400" b="1" dirty="0" smtClean="0"/>
              <a:t>Função  strcat() =&gt; concatena duas strings;</a:t>
            </a:r>
          </a:p>
          <a:p>
            <a:r>
              <a:rPr lang="pt-BR" sz="1400" b="1" dirty="0" smtClean="0"/>
              <a:t>Sintaxe strcat(&lt;destino&gt;, &lt;origem&gt;);</a:t>
            </a:r>
          </a:p>
          <a:p>
            <a:endParaRPr lang="pt-BR" sz="1400" b="1" dirty="0" smtClean="0"/>
          </a:p>
          <a:p>
            <a:r>
              <a:rPr lang="pt-BR" sz="1400" b="1" dirty="0" smtClean="0"/>
              <a:t>Função strncat(); =&gt; análoga a strncpy();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462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4.Strings</a:t>
            </a:r>
            <a:r>
              <a:rPr lang="pt-BR" dirty="0" smtClean="0"/>
              <a:t>: Conceitos e Manipulação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9280"/>
            <a:ext cx="8183880" cy="4187952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Função strcmp(); =&gt; compara o conteudo de duas strings;</a:t>
            </a:r>
          </a:p>
          <a:p>
            <a:endParaRPr lang="pt-BR" dirty="0" smtClean="0"/>
          </a:p>
          <a:p>
            <a:r>
              <a:rPr lang="pt-BR" dirty="0" smtClean="0"/>
              <a:t>Sintaxe: strcmp(&lt;string1&gt;, &lt;string2&gt;);</a:t>
            </a:r>
          </a:p>
          <a:p>
            <a:endParaRPr lang="pt-BR" dirty="0" smtClean="0"/>
          </a:p>
          <a:p>
            <a:r>
              <a:rPr lang="pt-BR" dirty="0" smtClean="0"/>
              <a:t>Valor de retorno =&gt; inteiro indicando valor 0 caso sejam iguais, positivo caso string1 &gt; string2 ou negativo caso string2 &gt; string1;</a:t>
            </a:r>
          </a:p>
          <a:p>
            <a:endParaRPr lang="pt-BR" dirty="0" smtClean="0"/>
          </a:p>
          <a:p>
            <a:r>
              <a:rPr lang="pt-BR" dirty="0" smtClean="0"/>
              <a:t>Função strncmp(); =&gt; analoga a strncat();</a:t>
            </a:r>
          </a:p>
          <a:p>
            <a:endParaRPr lang="pt-BR" dirty="0" smtClean="0"/>
          </a:p>
          <a:p>
            <a:r>
              <a:rPr lang="pt-BR" dirty="0" smtClean="0"/>
              <a:t>Função stricmp(); =&gt; compara duas strings com ignore case (case insensitive);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648072"/>
          </a:xfrm>
        </p:spPr>
        <p:txBody>
          <a:bodyPr>
            <a:normAutofit/>
          </a:bodyPr>
          <a:lstStyle/>
          <a:p>
            <a:r>
              <a:rPr lang="pt-BR" dirty="0" smtClean="0"/>
              <a:t>5. 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12776"/>
            <a:ext cx="8183880" cy="4392488"/>
          </a:xfrm>
        </p:spPr>
        <p:txBody>
          <a:bodyPr/>
          <a:lstStyle/>
          <a:p>
            <a:r>
              <a:rPr lang="pt-BR" dirty="0" smtClean="0"/>
              <a:t>O que são structs? </a:t>
            </a:r>
          </a:p>
          <a:p>
            <a:r>
              <a:rPr lang="pt-BR" dirty="0" smtClean="0"/>
              <a:t>Tipos de dados complexos pré-definidos pelo usuário (desenvolvedor)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7606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6. Ponteiros de Memória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183880" cy="2376264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Variáveis que contém o endereço de memória de uma outra variável, ou seja uma referência a outra variável;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Exemplo:</a:t>
            </a:r>
          </a:p>
          <a:p>
            <a:pPr>
              <a:buNone/>
            </a:pPr>
            <a:r>
              <a:rPr lang="pt-BR" sz="1800" dirty="0" smtClean="0"/>
              <a:t>int numero = 10;</a:t>
            </a:r>
          </a:p>
          <a:p>
            <a:pPr>
              <a:buNone/>
            </a:pPr>
            <a:r>
              <a:rPr lang="pt-BR" sz="1800" dirty="0" smtClean="0"/>
              <a:t>int *p = &amp;numero;</a:t>
            </a:r>
          </a:p>
          <a:p>
            <a:pPr>
              <a:buNone/>
            </a:pPr>
            <a:r>
              <a:rPr lang="pt-BR" sz="1800" dirty="0" smtClean="0"/>
              <a:t> 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467544" y="3645024"/>
            <a:ext cx="7200800" cy="2097524"/>
            <a:chOff x="467544" y="3645024"/>
            <a:chExt cx="7200800" cy="2097524"/>
          </a:xfrm>
        </p:grpSpPr>
        <p:grpSp>
          <p:nvGrpSpPr>
            <p:cNvPr id="21" name="Group 20"/>
            <p:cNvGrpSpPr/>
            <p:nvPr/>
          </p:nvGrpSpPr>
          <p:grpSpPr>
            <a:xfrm>
              <a:off x="1907704" y="4005064"/>
              <a:ext cx="5760640" cy="1728192"/>
              <a:chOff x="827584" y="3933056"/>
              <a:chExt cx="5760640" cy="172819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27584" y="3933056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 smtClean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27584" y="4365104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67744" y="3933056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67744" y="4365104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07904" y="3933056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07904" y="4365104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48064" y="3933056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48064" y="4365104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7584" y="4797152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27584" y="5229200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67744" y="4797152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67744" y="5229200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07904" y="4797152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07904" y="5229200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148064" y="4797152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148064" y="5229200"/>
                <a:ext cx="14401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907704" y="364502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47864" y="364502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B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8024" y="364502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8184" y="364502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7544" y="407707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7544" y="4509120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7544" y="494116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3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7544" y="537321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4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rot="10800000">
            <a:off x="2987824" y="4149080"/>
            <a:ext cx="7200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9573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3589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A1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pt-BR" dirty="0" smtClean="0"/>
              <a:t>Apresentação Pessoal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Experiência Profissional:</a:t>
            </a:r>
          </a:p>
          <a:p>
            <a:r>
              <a:rPr lang="pt-BR" sz="2400" dirty="0" smtClean="0"/>
              <a:t>5 Anos de atuação na area de T.I. </a:t>
            </a:r>
          </a:p>
          <a:p>
            <a:r>
              <a:rPr lang="pt-BR" sz="2400" dirty="0" smtClean="0"/>
              <a:t>Software Houses, Empresas de Contact Center, Consultorias, Processamento de Cartões, Mercado Financeiro;</a:t>
            </a:r>
          </a:p>
          <a:p>
            <a:r>
              <a:rPr lang="pt-BR" sz="2400" dirty="0" smtClean="0"/>
              <a:t>VB, Asp, Javascript, Plataforma .net (C# e VB.net)</a:t>
            </a:r>
          </a:p>
          <a:p>
            <a:r>
              <a:rPr lang="pt-BR" sz="2400" dirty="0" smtClean="0"/>
              <a:t>Cursos: VB, Asp, Tecnologias relacionadas a XML, ASL, UML aplicado com E.A., WCF;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52736"/>
            <a:ext cx="8183880" cy="49080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smtClean="0"/>
              <a:t>Operador de referência *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Usado para recuperar o valor da variável que o ponteiro referencia</a:t>
            </a:r>
            <a:r>
              <a:rPr lang="pt-BR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int numero2 = *p;</a:t>
            </a:r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Operador &amp;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Usado para recuperar o endereço de memória onde uma variável está alocada</a:t>
            </a:r>
            <a:r>
              <a:rPr lang="pt-BR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Int *enderecoNumero1 = &amp;numero;</a:t>
            </a:r>
          </a:p>
          <a:p>
            <a:pPr>
              <a:buNone/>
            </a:pPr>
            <a:r>
              <a:rPr lang="pt-BR" sz="1600" dirty="0" smtClean="0"/>
              <a:t>Int *enderecoPonteiro = &amp;p;</a:t>
            </a:r>
          </a:p>
          <a:p>
            <a:pPr>
              <a:buNone/>
            </a:pPr>
            <a:r>
              <a:rPr lang="pt-BR" sz="1600" dirty="0" smtClean="0"/>
              <a:t>Int  *valorVariavelPonteiro = p</a:t>
            </a:r>
            <a:r>
              <a:rPr lang="pt-BR" sz="1600" dirty="0" smtClean="0"/>
              <a:t>;</a:t>
            </a:r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numero2 = 10</a:t>
            </a:r>
          </a:p>
          <a:p>
            <a:pPr>
              <a:buNone/>
            </a:pPr>
            <a:r>
              <a:rPr lang="pt-BR" sz="1600" dirty="0" smtClean="0"/>
              <a:t>enderecoNumero1 = A1</a:t>
            </a:r>
          </a:p>
          <a:p>
            <a:pPr>
              <a:buNone/>
            </a:pPr>
            <a:r>
              <a:rPr lang="pt-BR" sz="1600" dirty="0" smtClean="0"/>
              <a:t>enderecoPonteiro = B1</a:t>
            </a:r>
          </a:p>
          <a:p>
            <a:pPr>
              <a:buNone/>
            </a:pPr>
            <a:r>
              <a:rPr lang="pt-BR" sz="1600" dirty="0" smtClean="0"/>
              <a:t>valorVariavelPonteiro = A1</a:t>
            </a:r>
          </a:p>
          <a:p>
            <a:pPr>
              <a:buNone/>
            </a:pPr>
            <a:endParaRPr lang="pt-BR" sz="1600" dirty="0" smtClean="0"/>
          </a:p>
          <a:p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7606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6. Ponteiros de Memória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68760"/>
            <a:ext cx="8183880" cy="4608512"/>
          </a:xfrm>
        </p:spPr>
        <p:txBody>
          <a:bodyPr/>
          <a:lstStyle/>
          <a:p>
            <a:r>
              <a:rPr lang="pt-BR" dirty="0" smtClean="0"/>
              <a:t>Iteração em ponteiros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Arrays x Ponteiros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7606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6. Ponteiros de Memória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64807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7. Alocação dinâmica de memória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84784"/>
            <a:ext cx="8183880" cy="4331968"/>
          </a:xfrm>
        </p:spPr>
        <p:txBody>
          <a:bodyPr/>
          <a:lstStyle/>
          <a:p>
            <a:r>
              <a:rPr lang="pt-BR" dirty="0" smtClean="0"/>
              <a:t>Reservar memória para um ponteiro em tempo de execução.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Aplicação: Strings, Estruturas de dados complexas que necessitam crescer com tamanho máximo indefinido, que cresce em tempo de execução. (Listas, Filas, Pilhas, Árvores...)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80920" cy="60576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8. Algorítmos de busca e ordenação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183880" cy="4547992"/>
          </a:xfrm>
        </p:spPr>
        <p:txBody>
          <a:bodyPr/>
          <a:lstStyle/>
          <a:p>
            <a:r>
              <a:rPr lang="pt-BR" dirty="0" smtClean="0"/>
              <a:t>Busca sequencial;</a:t>
            </a:r>
          </a:p>
          <a:p>
            <a:r>
              <a:rPr lang="pt-BR" dirty="0" smtClean="0"/>
              <a:t>Ordenação bolha (Bubble sort);</a:t>
            </a:r>
          </a:p>
          <a:p>
            <a:r>
              <a:rPr lang="pt-BR" dirty="0" smtClean="0"/>
              <a:t>Busca Binária (Binary search);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pt-BR" dirty="0" smtClean="0"/>
              <a:t>Introdução: Conceitos Básicos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Níveis de Linguagens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r>
              <a:rPr lang="pt-BR" sz="2000" dirty="0" smtClean="0"/>
              <a:t>Linguagens Compiladas x Interpretadas</a:t>
            </a:r>
          </a:p>
          <a:p>
            <a:pPr>
              <a:buNone/>
            </a:pPr>
            <a:r>
              <a:rPr lang="pt-BR" sz="1600" dirty="0" smtClean="0"/>
              <a:t>Compiladas -&gt; Transformadas em linguagem de máquina pré-execução;</a:t>
            </a:r>
          </a:p>
          <a:p>
            <a:pPr>
              <a:buNone/>
            </a:pPr>
            <a:r>
              <a:rPr lang="pt-BR" sz="1600" dirty="0" smtClean="0"/>
              <a:t>Interpretadas -&gt; Processamento linha a linha durante a execução;</a:t>
            </a:r>
          </a:p>
          <a:p>
            <a:pPr>
              <a:buNone/>
            </a:pPr>
            <a:endParaRPr lang="pt-BR" sz="2400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611560" y="2348880"/>
            <a:ext cx="7895848" cy="1859434"/>
            <a:chOff x="755576" y="2924944"/>
            <a:chExt cx="7895848" cy="1859434"/>
          </a:xfrm>
        </p:grpSpPr>
        <p:cxnSp>
          <p:nvCxnSpPr>
            <p:cNvPr id="5" name="Straight Arrow Connector 4"/>
            <p:cNvCxnSpPr>
              <a:endCxn id="3" idx="3"/>
            </p:cNvCxnSpPr>
            <p:nvPr/>
          </p:nvCxnSpPr>
          <p:spPr>
            <a:xfrm>
              <a:off x="755576" y="3789040"/>
              <a:ext cx="7895848" cy="57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27584" y="3861048"/>
              <a:ext cx="33843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Baixo</a:t>
              </a:r>
            </a:p>
            <a:p>
              <a:r>
                <a:rPr lang="pt-BR" dirty="0" smtClean="0"/>
                <a:t>Melhor Desenpenho</a:t>
              </a:r>
              <a:endParaRPr lang="en-US" dirty="0" smtClean="0"/>
            </a:p>
            <a:p>
              <a:r>
                <a:rPr lang="pt-BR" dirty="0" smtClean="0"/>
                <a:t>Flexibilidade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8144" y="3861048"/>
              <a:ext cx="266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Alto</a:t>
              </a:r>
            </a:p>
            <a:p>
              <a:pPr algn="r"/>
              <a:r>
                <a:rPr lang="pt-BR" dirty="0" smtClean="0"/>
                <a:t>Manutenibilidade</a:t>
              </a:r>
            </a:p>
            <a:p>
              <a:pPr algn="r"/>
              <a:r>
                <a:rPr lang="pt-BR" dirty="0" smtClean="0"/>
                <a:t>Tempo de Desenv.</a:t>
              </a:r>
            </a:p>
          </p:txBody>
        </p:sp>
        <p:pic>
          <p:nvPicPr>
            <p:cNvPr id="8" name="Picture 7" descr="User-Computer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2360" y="2924944"/>
              <a:ext cx="715144" cy="715144"/>
            </a:xfrm>
            <a:prstGeom prst="rect">
              <a:avLst/>
            </a:prstGeom>
          </p:spPr>
        </p:pic>
        <p:pic>
          <p:nvPicPr>
            <p:cNvPr id="10" name="Picture 9" descr="System-Binary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2924944"/>
              <a:ext cx="787152" cy="7871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619672" y="3429001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Assembly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1800" y="3429001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3848" y="3429001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C++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23928" y="3429000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Java / C#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0152" y="3429001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Ferramentas CASE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0072" y="3429000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VB</a:t>
              </a:r>
              <a:endParaRPr lang="en-US" sz="1400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1051560"/>
          </a:xfrm>
        </p:spPr>
        <p:txBody>
          <a:bodyPr/>
          <a:lstStyle/>
          <a:p>
            <a:r>
              <a:rPr lang="pt-BR" dirty="0" smtClean="0"/>
              <a:t>Introdução: Conceitos Básicos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0808"/>
            <a:ext cx="8183880" cy="4187952"/>
          </a:xfrm>
        </p:spPr>
        <p:txBody>
          <a:bodyPr/>
          <a:lstStyle/>
          <a:p>
            <a:r>
              <a:rPr lang="pt-BR" dirty="0" smtClean="0"/>
              <a:t>Períodos: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sz="2000" dirty="0" smtClean="0"/>
              <a:t>Tempo de Desenvolvimento (Design Time) : Codificação</a:t>
            </a:r>
          </a:p>
          <a:p>
            <a:r>
              <a:rPr lang="pt-BR" sz="2000" dirty="0" smtClean="0"/>
              <a:t>Tempo de Compilação (Compiling Time) : Gera a linguagem de máquina (Dispara erros de sintaxe, Warnings de fluxos)</a:t>
            </a:r>
          </a:p>
          <a:p>
            <a:r>
              <a:rPr lang="pt-BR" sz="2000" dirty="0" smtClean="0"/>
              <a:t>Tempo de Execução (Run Time) (Exceções tratadas, não tratadas, inesperadas, validações de negócio);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3568" y="2603376"/>
            <a:ext cx="7704856" cy="825624"/>
            <a:chOff x="683568" y="2603376"/>
            <a:chExt cx="7704856" cy="82562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83568" y="3395464"/>
              <a:ext cx="770485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2603376"/>
              <a:ext cx="887165" cy="755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ight Arrow 9"/>
            <p:cNvSpPr/>
            <p:nvPr/>
          </p:nvSpPr>
          <p:spPr>
            <a:xfrm>
              <a:off x="4283968" y="2891408"/>
              <a:ext cx="360040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Nuvola-inspired_File_Icons_for_MediaWiki-fileicon-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7864" y="2603376"/>
              <a:ext cx="787524" cy="787524"/>
            </a:xfrm>
            <a:prstGeom prst="rect">
              <a:avLst/>
            </a:prstGeom>
          </p:spPr>
        </p:pic>
        <p:pic>
          <p:nvPicPr>
            <p:cNvPr id="12" name="Picture 11" descr="System-Binary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8024" y="2603376"/>
              <a:ext cx="825624" cy="825624"/>
            </a:xfrm>
            <a:prstGeom prst="rect">
              <a:avLst/>
            </a:prstGeom>
          </p:spPr>
        </p:pic>
        <p:pic>
          <p:nvPicPr>
            <p:cNvPr id="13" name="Picture 12" descr="pc-user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0048" y="2603376"/>
              <a:ext cx="1102966" cy="73607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1051560"/>
          </a:xfrm>
        </p:spPr>
        <p:txBody>
          <a:bodyPr/>
          <a:lstStyle/>
          <a:p>
            <a:r>
              <a:rPr lang="pt-BR" dirty="0" smtClean="0"/>
              <a:t>Introdução: Conceitos Básicos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0808"/>
            <a:ext cx="8183880" cy="418795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Paradigmas de Desenvolvimento</a:t>
            </a:r>
          </a:p>
          <a:p>
            <a:r>
              <a:rPr lang="pt-BR" sz="2000" b="1" dirty="0" smtClean="0"/>
              <a:t>Linguagem Estruturada</a:t>
            </a:r>
          </a:p>
          <a:p>
            <a:r>
              <a:rPr lang="pt-BR" sz="2000" dirty="0" smtClean="0"/>
              <a:t>Enfatiza o comportamento (como) e não no objetivo (o que) do problema</a:t>
            </a:r>
          </a:p>
          <a:p>
            <a:r>
              <a:rPr lang="pt-BR" sz="2000" dirty="0" smtClean="0"/>
              <a:t>Fluxo definido através de estruturas de controle de fluxo (Condições e Laços);</a:t>
            </a:r>
          </a:p>
          <a:p>
            <a:r>
              <a:rPr lang="pt-BR" sz="2000" dirty="0" smtClean="0"/>
              <a:t>Difícil refatoração de código;</a:t>
            </a:r>
          </a:p>
          <a:p>
            <a:pPr>
              <a:buNone/>
            </a:pPr>
            <a:endParaRPr lang="pt-BR" sz="2000" dirty="0" smtClean="0"/>
          </a:p>
          <a:p>
            <a:r>
              <a:rPr lang="pt-BR" sz="2000" b="1" dirty="0" smtClean="0"/>
              <a:t>Linguagem Orientada a Objetos</a:t>
            </a:r>
          </a:p>
          <a:p>
            <a:r>
              <a:rPr lang="pt-BR" sz="2000" dirty="0" smtClean="0"/>
              <a:t>Modela o mundo real (Estruturas complexas que possuem Atributos e Comportamentos)</a:t>
            </a:r>
          </a:p>
          <a:p>
            <a:r>
              <a:rPr lang="pt-BR" sz="2000" dirty="0" smtClean="0"/>
              <a:t>Reuso de código, Maior Manutenibilidade;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05232"/>
            <a:ext cx="8183880" cy="691520"/>
          </a:xfrm>
        </p:spPr>
        <p:txBody>
          <a:bodyPr/>
          <a:lstStyle/>
          <a:p>
            <a:r>
              <a:rPr lang="pt-BR" dirty="0" smtClean="0"/>
              <a:t>Introdução: Conceitos Básicos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0808"/>
            <a:ext cx="8183880" cy="418795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Paradigmas de Desenvolvimento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1560" y="2636912"/>
            <a:ext cx="3600400" cy="3168352"/>
            <a:chOff x="611560" y="2492896"/>
            <a:chExt cx="3600400" cy="3168352"/>
          </a:xfrm>
        </p:grpSpPr>
        <p:sp>
          <p:nvSpPr>
            <p:cNvPr id="4" name="Rectangle 3"/>
            <p:cNvSpPr/>
            <p:nvPr/>
          </p:nvSpPr>
          <p:spPr>
            <a:xfrm>
              <a:off x="611560" y="2492896"/>
              <a:ext cx="3600400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15616" y="3212976"/>
              <a:ext cx="2592288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63688" y="3789040"/>
              <a:ext cx="129614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256490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Programa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9632" y="328498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Processos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9712" y="392376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Dados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44008" y="2636912"/>
            <a:ext cx="3672408" cy="3168352"/>
            <a:chOff x="4644008" y="2636912"/>
            <a:chExt cx="3672408" cy="3168352"/>
          </a:xfrm>
        </p:grpSpPr>
        <p:sp>
          <p:nvSpPr>
            <p:cNvPr id="10" name="Rectangle 9"/>
            <p:cNvSpPr/>
            <p:nvPr/>
          </p:nvSpPr>
          <p:spPr>
            <a:xfrm>
              <a:off x="4644008" y="2636912"/>
              <a:ext cx="3672408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4048" y="3140968"/>
              <a:ext cx="288032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ysClr val="windowText" lastClr="000000"/>
                  </a:solidFill>
                </a:rPr>
                <a:t>Atributos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4048" y="2708920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Classe (Entidade)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4048" y="4365104"/>
              <a:ext cx="288032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ysClr val="windowText" lastClr="000000"/>
                  </a:solidFill>
                </a:rPr>
                <a:t>Operacões</a:t>
              </a:r>
            </a:p>
          </p:txBody>
        </p:sp>
      </p:grpSp>
      <p:cxnSp>
        <p:nvCxnSpPr>
          <p:cNvPr id="17" name="Straight Arrow Connector 16"/>
          <p:cNvCxnSpPr>
            <a:stCxn id="6" idx="3"/>
            <a:endCxn id="13" idx="1"/>
          </p:cNvCxnSpPr>
          <p:nvPr/>
        </p:nvCxnSpPr>
        <p:spPr>
          <a:xfrm flipV="1">
            <a:off x="3059832" y="3681028"/>
            <a:ext cx="1944216" cy="54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5" idx="1"/>
          </p:cNvCxnSpPr>
          <p:nvPr/>
        </p:nvCxnSpPr>
        <p:spPr>
          <a:xfrm>
            <a:off x="3707904" y="4221088"/>
            <a:ext cx="1296144" cy="684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 flipV="1">
            <a:off x="2915816" y="2893586"/>
            <a:ext cx="2088232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57606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Introdução: Tipos de dados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052736"/>
          <a:ext cx="810120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0403"/>
                <a:gridCol w="2700403"/>
                <a:gridCol w="2700403"/>
              </a:tblGrid>
              <a:tr h="261761">
                <a:tc>
                  <a:txBody>
                    <a:bodyPr/>
                    <a:lstStyle/>
                    <a:p>
                      <a:r>
                        <a:rPr lang="en-US" sz="1200" dirty="0" err="1"/>
                        <a:t>Tipo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Tamanho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em</a:t>
                      </a:r>
                      <a:r>
                        <a:rPr lang="en-US" sz="1200" dirty="0"/>
                        <a:t>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Faixa Mínima</a:t>
                      </a:r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-127 a 127</a:t>
                      </a:r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/>
                        <a:t>unsigned 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 a 255</a:t>
                      </a:r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/>
                        <a:t>signed 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-127 a 127</a:t>
                      </a:r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-2.147.483.648 a 2.147.483.647</a:t>
                      </a:r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 dirty="0"/>
                        <a:t>unsigned </a:t>
                      </a:r>
                      <a:r>
                        <a:rPr lang="en-US" sz="1200" dirty="0" err="1"/>
                        <a:t>int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 a 4.294.967.295</a:t>
                      </a:r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 dirty="0"/>
                        <a:t>signed </a:t>
                      </a:r>
                      <a:r>
                        <a:rPr lang="en-US" sz="1200" dirty="0" err="1"/>
                        <a:t>int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-2.147.483.648 a 2.147.483.647</a:t>
                      </a:r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/>
                        <a:t>short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-32.768 a 32.767</a:t>
                      </a:r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/>
                        <a:t>unsigned short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 a 65.535</a:t>
                      </a:r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/>
                        <a:t>signed short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-32.768 a 32.767</a:t>
                      </a:r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/>
                        <a:t>long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-2.147.483.648 a 2.147.483.647</a:t>
                      </a:r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/>
                        <a:t>signed long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-2.147.483.648 a 2.147.483.647</a:t>
                      </a:r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/>
                        <a:t>unsigned long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 a 4.294.967.295</a:t>
                      </a:r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Seis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 smtClean="0"/>
                        <a:t>dígitos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de </a:t>
                      </a:r>
                      <a:r>
                        <a:rPr lang="en-US" sz="1200" dirty="0" err="1"/>
                        <a:t>precisão</a:t>
                      </a:r>
                      <a:endParaRPr lang="en-US" sz="1200" dirty="0"/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Dez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 smtClean="0"/>
                        <a:t>dígitos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de </a:t>
                      </a:r>
                      <a:r>
                        <a:rPr lang="en-US" sz="1200" dirty="0" err="1"/>
                        <a:t>precisão</a:t>
                      </a:r>
                      <a:endParaRPr lang="en-US" sz="1200" dirty="0"/>
                    </a:p>
                  </a:txBody>
                  <a:tcPr anchor="ctr"/>
                </a:tc>
              </a:tr>
              <a:tr h="261761">
                <a:tc>
                  <a:txBody>
                    <a:bodyPr/>
                    <a:lstStyle/>
                    <a:p>
                      <a:r>
                        <a:rPr lang="en-US" sz="1200" dirty="0"/>
                        <a:t>long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Dez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 smtClean="0"/>
                        <a:t>dígitos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de </a:t>
                      </a:r>
                      <a:r>
                        <a:rPr lang="en-US" sz="1200" dirty="0" err="1"/>
                        <a:t>precisão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792088"/>
          </a:xfrm>
        </p:spPr>
        <p:txBody>
          <a:bodyPr/>
          <a:lstStyle/>
          <a:p>
            <a:r>
              <a:rPr lang="pt-BR" dirty="0" smtClean="0"/>
              <a:t>Introdução: Operadores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40768"/>
            <a:ext cx="8183880" cy="4320480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Operadores relacionais</a:t>
            </a:r>
          </a:p>
          <a:p>
            <a:r>
              <a:rPr lang="pt-BR" sz="2400" dirty="0" smtClean="0"/>
              <a:t>Igualdade ==</a:t>
            </a:r>
          </a:p>
          <a:p>
            <a:r>
              <a:rPr lang="pt-BR" sz="2400" dirty="0" smtClean="0"/>
              <a:t>Diferença !=</a:t>
            </a:r>
          </a:p>
          <a:p>
            <a:r>
              <a:rPr lang="pt-BR" sz="2400" dirty="0" smtClean="0"/>
              <a:t>Maior que &gt;</a:t>
            </a:r>
          </a:p>
          <a:p>
            <a:r>
              <a:rPr lang="pt-BR" sz="2400" dirty="0" smtClean="0"/>
              <a:t>Menor que &lt;</a:t>
            </a:r>
          </a:p>
          <a:p>
            <a:r>
              <a:rPr lang="pt-BR" sz="2400" dirty="0" smtClean="0"/>
              <a:t>Maior igual &gt;=</a:t>
            </a:r>
          </a:p>
          <a:p>
            <a:r>
              <a:rPr lang="pt-BR" sz="2400" dirty="0" smtClean="0"/>
              <a:t>Menor Igual &lt;=</a:t>
            </a:r>
          </a:p>
          <a:p>
            <a:r>
              <a:rPr lang="pt-BR" sz="2400" dirty="0" smtClean="0"/>
              <a:t>Pré-incremento ++variavel</a:t>
            </a:r>
          </a:p>
          <a:p>
            <a:r>
              <a:rPr lang="pt-BR" sz="2400" dirty="0" smtClean="0"/>
              <a:t>Pós-incremento variavel++</a:t>
            </a:r>
          </a:p>
          <a:p>
            <a:r>
              <a:rPr lang="pt-BR" sz="2400" dirty="0" smtClean="0"/>
              <a:t>Pré-decremento –-variavel</a:t>
            </a:r>
          </a:p>
          <a:p>
            <a:r>
              <a:rPr lang="pt-BR" sz="2400" dirty="0" smtClean="0"/>
              <a:t>Pós-decremento variavel--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Operadores lógicos</a:t>
            </a:r>
          </a:p>
          <a:p>
            <a:r>
              <a:rPr lang="pt-BR" sz="2400" dirty="0" smtClean="0"/>
              <a:t>E</a:t>
            </a:r>
            <a:r>
              <a:rPr lang="en-US" sz="2400" dirty="0" smtClean="0"/>
              <a:t> &amp;&amp;</a:t>
            </a:r>
          </a:p>
          <a:p>
            <a:r>
              <a:rPr lang="pt-BR" sz="2400" dirty="0" smtClean="0"/>
              <a:t>Ou ||</a:t>
            </a:r>
          </a:p>
          <a:p>
            <a:r>
              <a:rPr lang="pt-BR" sz="2400" dirty="0" smtClean="0"/>
              <a:t>Não !</a:t>
            </a:r>
          </a:p>
          <a:p>
            <a:r>
              <a:rPr lang="pt-BR" sz="2400" dirty="0" smtClean="0"/>
              <a:t>Exemplo: Tabela Verdade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352</TotalTime>
  <Words>1542</Words>
  <Application>Microsoft Office PowerPoint</Application>
  <PresentationFormat>On-screen Show (4:3)</PresentationFormat>
  <Paragraphs>457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Aspect</vt:lpstr>
      <vt:lpstr>Treinamento Linguagem C</vt:lpstr>
      <vt:lpstr>Apresentação Pessoal</vt:lpstr>
      <vt:lpstr>Apresentação Pessoal</vt:lpstr>
      <vt:lpstr>Introdução: Conceitos Básicos</vt:lpstr>
      <vt:lpstr>Introdução: Conceitos Básicos</vt:lpstr>
      <vt:lpstr>Introdução: Conceitos Básicos</vt:lpstr>
      <vt:lpstr>Introdução: Conceitos Básicos</vt:lpstr>
      <vt:lpstr>Introdução: Tipos de dados</vt:lpstr>
      <vt:lpstr>Introdução: Operadores</vt:lpstr>
      <vt:lpstr>1.) Estruturas de controle de fluxo</vt:lpstr>
      <vt:lpstr>1.) Estruturas de controle de fluxo</vt:lpstr>
      <vt:lpstr>1.) Estruturas de controle de fluxo</vt:lpstr>
      <vt:lpstr>1.) Estruturas de controle de fluxo</vt:lpstr>
      <vt:lpstr>1.) Estruturas de controle de fluxo</vt:lpstr>
      <vt:lpstr>2. Funçoes de I/O</vt:lpstr>
      <vt:lpstr>2. Funções de I/O</vt:lpstr>
      <vt:lpstr>2. Funções de I/O</vt:lpstr>
      <vt:lpstr>2. Funções de I/O</vt:lpstr>
      <vt:lpstr>2. Funções de I/O</vt:lpstr>
      <vt:lpstr>2. Funções de I/O</vt:lpstr>
      <vt:lpstr>2. Funções de I/O</vt:lpstr>
      <vt:lpstr>2. Funções de I/O</vt:lpstr>
      <vt:lpstr>3. Vetores</vt:lpstr>
      <vt:lpstr>3. Vetores</vt:lpstr>
      <vt:lpstr>4.Strings: Conceitos e Manipulação</vt:lpstr>
      <vt:lpstr>4.Strings: Conceitos e Manipulação</vt:lpstr>
      <vt:lpstr>4.Strings: Conceitos e Manipulação</vt:lpstr>
      <vt:lpstr>5. Structs</vt:lpstr>
      <vt:lpstr>6. Ponteiros de Memória</vt:lpstr>
      <vt:lpstr>6. Ponteiros de Memória</vt:lpstr>
      <vt:lpstr>6. Ponteiros de Memória</vt:lpstr>
      <vt:lpstr>7. Alocação dinâmica de memória</vt:lpstr>
      <vt:lpstr>8. Algorítmos de busca e ordenação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Linguagem C</dc:title>
  <dc:creator>Raphael Carubbi Neto</dc:creator>
  <cp:lastModifiedBy>Raphael Carubbi Neto</cp:lastModifiedBy>
  <cp:revision>61</cp:revision>
  <dcterms:created xsi:type="dcterms:W3CDTF">2010-07-02T02:28:48Z</dcterms:created>
  <dcterms:modified xsi:type="dcterms:W3CDTF">2010-07-11T19:30:39Z</dcterms:modified>
</cp:coreProperties>
</file>