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78" r:id="rId8"/>
    <p:sldId id="265" r:id="rId9"/>
    <p:sldId id="280" r:id="rId10"/>
    <p:sldId id="261" r:id="rId11"/>
    <p:sldId id="282" r:id="rId12"/>
    <p:sldId id="28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0" r:id="rId21"/>
    <p:sldId id="274" r:id="rId22"/>
    <p:sldId id="275" r:id="rId23"/>
    <p:sldId id="276" r:id="rId24"/>
    <p:sldId id="277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73" r:id="rId34"/>
    <p:sldId id="283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C2AB8-6887-8512-4074-C9D7D1108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F1CF6-5007-B076-5D12-74DA0DE58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70127C-BB17-B741-D6BE-6E945375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2E8B12-6693-4BAD-6D97-2145BEA8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2524D5-877D-F338-D51F-860AFBB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27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80FE4-A335-3891-93A7-9BA850FB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E4A553-D11E-7DF4-135F-AB9BD68B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DAFB7E-159E-E112-9935-94287E2A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18F944-C959-E0E2-E872-4CB3A855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25AE33-0D11-414D-3DE2-B3AA73A9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81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B2F784-0F5E-0B03-EE2A-BE7A460BC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2DAA149-54BB-CC24-9CC2-9A058092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FE137D-68EF-A9CD-E7F6-F1CED0FD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617070-BF2E-FEC0-E92D-63C6510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63F3AE-CC57-1764-C3C5-2461F952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743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D682B-3A3C-9E7D-50A3-29A0D265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B77446-A5F0-9358-1331-66CE2E75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BFDF65-5E4E-3524-DFE4-494A6448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3CE32A-EA3F-2515-FCDE-6560DB26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008E41-7CEE-A31B-51FC-C53E85B3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8996-046C-1E54-5464-B1F2960F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999066-D88E-E6D0-932A-396D4986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C63AEB-B8C6-4B40-B92A-D1C0F389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6D1140-1E1A-4B4C-FBB0-145BD056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646AFC-90D2-8334-A575-FE2C44EA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384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5542-CF79-D7B3-89C7-8E57EBE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4F4E72-AFAA-1334-7508-5C3BB7D3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1DADD5-8939-6292-B2E4-A9C48575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E54FD4-3D6A-87B7-39F0-46D1AC42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1BF446E-361B-6A88-57DA-10D09A83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83252A-370A-A670-C12A-21975F23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33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D44A5-79CF-84D4-3842-2F7D936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1ACDF56-3C6A-C623-3DCF-235069E8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AA4B7A-E612-4B06-EFF6-0254DBC98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3E813AD-5462-C352-65BD-65A433DE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7BE55C-9BE5-B46D-B57F-3B3579311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6C56A8A-1D1A-50A8-9667-3194AB5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F7065F-B870-5C6A-D7AD-32F53CB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3BA6B29-B7F1-274F-AFCC-D4044DBB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63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32E16-116F-B35D-0BBC-CA2C30AA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76CB96D-E3B2-8075-1E13-A72E4C9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FFF14C-38A0-A795-8056-3305003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91DC58-7361-582D-D809-B1EDFC9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25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4D6CAE2-CD0B-1C13-F4D4-78E5781A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F64C94-7FE5-F9A2-592E-0D0C206C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9710D5C-9EDC-851E-073D-EFC9B782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37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8AD4-0885-E656-8C5D-F79558B1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7D4FDE-9543-4268-760C-E6D79816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3538DD9-69FD-637B-5312-236B2D97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E7BF41-93F2-4DA5-CDB2-8E0EB120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D5D30F-AD67-9CAA-7C87-9DCA81C8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372A2C4-44F5-CCB7-421D-5F290709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83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3F387-08DB-1711-904E-37A70DC4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D54B59D-523D-7658-441C-A3F66437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FF250C-69BC-1AD0-3C49-8AEABCDB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E1E374C-BCB8-CED7-96EC-DA386D49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5F824B-331C-14FC-6A8C-48978DA7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356081-76E6-D1EB-3A04-8F03D309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13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0A8F048-82A1-14C2-E540-1BD1AF96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ACA9C1-B20C-973B-2BE3-B70D4BB4D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A25008-077E-ECED-20C5-6D9A4467B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09B20-27D6-4DEC-ADE6-47F0C781F2BF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499467-5B28-452B-DF7C-11C36A10E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15FBFC-7446-0C01-C949-6B624433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5173-57BD-4412-A5F2-CE69D41F77C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23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data.pt/municipios/consumo+de+energia+eletrica+total+e+por+tipo+de+consumo-25" TargetMode="External"/><Relationship Id="rId2" Type="http://schemas.openxmlformats.org/officeDocument/2006/relationships/hyperlink" Target="https://www.dgeg.gov.pt/pt/estatistica/energia/eletricidade/consumo-por-municipio-e-setor-de-ativida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rdata.pt/portugal/consumo+de+energia+eletrica+total+e+por+tipo+de+consumo-1124" TargetMode="External"/><Relationship Id="rId4" Type="http://schemas.openxmlformats.org/officeDocument/2006/relationships/hyperlink" Target="https://www.pordata.pt/municipios/consumo+de+energia+eletrica+por+habitante+total+e+por+tipo+de+consumo-4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AE44A-F94D-2B9D-A73F-16A0CB190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" y="1122363"/>
            <a:ext cx="11452726" cy="230663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Influence of Weather Conditions on Energy Consumption in Lisbon: An Analysis of Domestic and Industrial Use</a:t>
            </a:r>
            <a:endParaRPr lang="pt-PT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19055-55CB-0903-7956-441A29BB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099" y="4425696"/>
            <a:ext cx="3151630" cy="861250"/>
          </a:xfrm>
        </p:spPr>
        <p:txBody>
          <a:bodyPr>
            <a:no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Ricardo Ramos </a:t>
            </a:r>
            <a:br>
              <a:rPr lang="pt-PT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E-mail: A46638@alunos.isel.ipl.pt</a:t>
            </a:r>
            <a:endParaRPr lang="pt-PT" sz="16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3C527E-3DD6-B1ED-72C4-AE5B5673E27B}"/>
              </a:ext>
            </a:extLst>
          </p:cNvPr>
          <p:cNvSpPr txBox="1">
            <a:spLocks/>
          </p:cNvSpPr>
          <p:nvPr/>
        </p:nvSpPr>
        <p:spPr>
          <a:xfrm>
            <a:off x="1115568" y="4425696"/>
            <a:ext cx="3151631" cy="941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PT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Nuno Gomes 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E-mail: A18364@alunos.isel.ipl.pt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9D779AB-A905-9A33-7C10-2560BD942AE4}"/>
              </a:ext>
            </a:extLst>
          </p:cNvPr>
          <p:cNvSpPr txBox="1">
            <a:spLocks/>
          </p:cNvSpPr>
          <p:nvPr/>
        </p:nvSpPr>
        <p:spPr>
          <a:xfrm>
            <a:off x="7924803" y="4443984"/>
            <a:ext cx="3359184" cy="941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PT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Rafael Carvalho 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E-mail: A47663@alunos.isel.ipl.pt</a:t>
            </a:r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br>
              <a:rPr lang="pt-PT" sz="16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763134D-231E-EAAD-1DC1-B36B28278055}"/>
              </a:ext>
            </a:extLst>
          </p:cNvPr>
          <p:cNvSpPr txBox="1">
            <a:spLocks/>
          </p:cNvSpPr>
          <p:nvPr/>
        </p:nvSpPr>
        <p:spPr>
          <a:xfrm>
            <a:off x="7409835" y="5735637"/>
            <a:ext cx="4389120" cy="732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MEIC- Mineração de Dados em Larga Escala</a:t>
            </a:r>
            <a:b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Instituto Superior Engenharia de Lisboa</a:t>
            </a:r>
            <a:br>
              <a:rPr lang="pt-PT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pt-PT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Lisboa</a:t>
            </a:r>
            <a:r>
              <a:rPr lang="pt-PT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Portugal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79234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E18E0-DD6D-9E25-D8E0-32282587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Conclusion and Future Direction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DF1AC74-FDAF-1626-3BA4-5AED3311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183" y="1690688"/>
            <a:ext cx="5875633" cy="4390295"/>
          </a:xfrm>
        </p:spPr>
      </p:pic>
    </p:spTree>
    <p:extLst>
      <p:ext uri="{BB962C8B-B14F-4D97-AF65-F5344CB8AC3E}">
        <p14:creationId xmlns:p14="http://schemas.microsoft.com/office/powerpoint/2010/main" val="62407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5DBBD-5B03-0FFF-7F67-72A027C4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49"/>
          </a:xfrm>
        </p:spPr>
        <p:txBody>
          <a:bodyPr>
            <a:normAutofit/>
          </a:bodyPr>
          <a:lstStyle/>
          <a:p>
            <a:r>
              <a:rPr lang="pt-PT" altLang="pt-PT" dirty="0">
                <a:latin typeface="Arial" panose="020B0604020202020204" pitchFamily="34" charset="0"/>
              </a:rPr>
              <a:t>M</a:t>
            </a:r>
            <a:r>
              <a:rPr kumimoji="0" lang="pt-PT" altLang="pt-PT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atriz de correlação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3B5BCC-708D-04E1-9E4B-91F05EB9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441" y="1566573"/>
            <a:ext cx="107991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Correlações Positivas e Negativas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células em tons de vermelho indicam correlações positivas, ou seja, quando uma variável aumenta, a outra também tende a aumentar.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células em tons de azul indicam correlações negativas, ou seja, quando uma variável aumenta, a outra tende a diminuir.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Observações Específicas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variável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Active.Energy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(Energia Ativa) tem uma forte correlação positiva com a variável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(Horas), o que sugere que o consumo de energia aumenta à medida que o tempo passa.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variável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(Dia da Semana) não parece ter uma correlação forte com outras variáveis, o que indica que o dia da semana não afeta significativamente o consumo de energia.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Interpretação Geral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matriz de correlação pode ser útil para identificar quais as variáveis que estão mais relacionadas entre si. Por exemplo, se estivermos interessados em prever o consumo de energia com base no tempo do dia, a correlação entre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Active.Energy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e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pode ser relevante.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apenas porque duas variáveis estão correlacionadas, não significa necessariamente que uma cause a outra. É importante considerar outros fatores e fazer análises mais detalhadas para tirar conclusões definitivas.</a:t>
            </a:r>
          </a:p>
        </p:txBody>
      </p:sp>
    </p:spTree>
    <p:extLst>
      <p:ext uri="{BB962C8B-B14F-4D97-AF65-F5344CB8AC3E}">
        <p14:creationId xmlns:p14="http://schemas.microsoft.com/office/powerpoint/2010/main" val="199308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AFF10-270D-869E-FE80-D9EADDA8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3C767688-1265-A907-B46A-45B3E2306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9" y="2729529"/>
            <a:ext cx="7497221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1F4A2-2789-C1E9-FCCD-B8E72BD2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EE79DB9-3069-D839-4DBF-44ED246A5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963"/>
            <a:ext cx="10515600" cy="3860662"/>
          </a:xfrm>
        </p:spPr>
      </p:pic>
    </p:spTree>
    <p:extLst>
      <p:ext uri="{BB962C8B-B14F-4D97-AF65-F5344CB8AC3E}">
        <p14:creationId xmlns:p14="http://schemas.microsoft.com/office/powerpoint/2010/main" val="423354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EE186-5269-2807-E3D4-7CC6F89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227223B-39C1-6870-B6DD-57FE61CC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383"/>
            <a:ext cx="10515600" cy="4293822"/>
          </a:xfrm>
        </p:spPr>
      </p:pic>
    </p:spTree>
    <p:extLst>
      <p:ext uri="{BB962C8B-B14F-4D97-AF65-F5344CB8AC3E}">
        <p14:creationId xmlns:p14="http://schemas.microsoft.com/office/powerpoint/2010/main" val="365227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7E723-16D6-7208-0736-A707036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35AC214-76A0-E563-6F87-08293594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126" y="1961177"/>
            <a:ext cx="3657748" cy="2935646"/>
          </a:xfrm>
        </p:spPr>
      </p:pic>
    </p:spTree>
    <p:extLst>
      <p:ext uri="{BB962C8B-B14F-4D97-AF65-F5344CB8AC3E}">
        <p14:creationId xmlns:p14="http://schemas.microsoft.com/office/powerpoint/2010/main" val="30987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32574-5C78-1552-F9A6-9C574C7F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15E5A58-BA12-5234-D91B-4F862DA58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704" y="1967422"/>
            <a:ext cx="944059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0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61406-D96D-48B4-8857-474F83A6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234D284-9EDC-ED28-B062-0D844E006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85" y="2791450"/>
            <a:ext cx="5763429" cy="2419688"/>
          </a:xfrm>
        </p:spPr>
      </p:pic>
    </p:spTree>
    <p:extLst>
      <p:ext uri="{BB962C8B-B14F-4D97-AF65-F5344CB8AC3E}">
        <p14:creationId xmlns:p14="http://schemas.microsoft.com/office/powerpoint/2010/main" val="311600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0A6C8-E3AA-CA08-2D32-E6D343C9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9B8472F-D7DC-BF3E-FB18-8442E82DB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86" y="1929317"/>
            <a:ext cx="4677428" cy="4143953"/>
          </a:xfrm>
        </p:spPr>
      </p:pic>
    </p:spTree>
    <p:extLst>
      <p:ext uri="{BB962C8B-B14F-4D97-AF65-F5344CB8AC3E}">
        <p14:creationId xmlns:p14="http://schemas.microsoft.com/office/powerpoint/2010/main" val="227752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C2039-5100-6858-8067-A4787B69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6F624F-87A8-3E89-0BCE-3A51879DD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195" y="1851914"/>
            <a:ext cx="4021609" cy="4298759"/>
          </a:xfrm>
        </p:spPr>
      </p:pic>
    </p:spTree>
    <p:extLst>
      <p:ext uri="{BB962C8B-B14F-4D97-AF65-F5344CB8AC3E}">
        <p14:creationId xmlns:p14="http://schemas.microsoft.com/office/powerpoint/2010/main" val="3567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6CAD-34A5-995F-D664-A25FDD9B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A99B75-BB0C-F7E6-5D9B-B05152E3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Understanding the Data Mining and Contextualization Problem</a:t>
            </a:r>
          </a:p>
          <a:p>
            <a:pPr marL="0" indent="0" algn="just">
              <a:buNone/>
            </a:pPr>
            <a:r>
              <a:rPr lang="pt-PT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 trabalho tem como objetivo principal demonstrar uma clara compreensão do problema de mineração de dados, desde a definição do problema específico até a sua contextualização na área geral de mineração de dados. </a:t>
            </a:r>
            <a:r>
              <a:rPr lang="pt-PT" sz="1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Qual o problema de mineração de dados em questão.</a:t>
            </a:r>
          </a:p>
          <a:p>
            <a:pPr marL="0" indent="0" algn="just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Dataset Characterization and Preprocessing</a:t>
            </a:r>
          </a:p>
          <a:p>
            <a:pPr marL="0" indent="0" algn="just">
              <a:buNone/>
            </a:pPr>
            <a:r>
              <a:rPr lang="pt-PT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 trabalho também caracteriza detalhadamente o conjunto de dados utilizado, explicando os critérios seguidos para sua construção. Além disso, discute os problemas encontrados durante o pré-processamento dos dados e as soluções adotadas para resolver esses problemas, assegurando a qualidade dos dados para o desenvolvimento do modelo de aprendizagem.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Question Formulation and Data Preprocessing</a:t>
            </a:r>
          </a:p>
          <a:p>
            <a:pPr marL="0" indent="0" algn="just">
              <a:buNone/>
            </a:pP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parte do trabalho envolve a formulação de possíveis questões e respostas a partir de um conjunto de dados, bem como o pré-processamento desses dados. O objetivo é permitir a correta classificação de municípios como industriais ou residenciais com base no consumo energético e prever o consumo energético em Lisboa considerando as condições meteorológicas.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of Models and Performance Assessment</a:t>
            </a:r>
          </a:p>
          <a:p>
            <a:pPr marL="0" indent="0" algn="just">
              <a:buNone/>
            </a:pP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segunda parte do trabalho foca na aplicação de modelos de aprendizagem automática para classificação e regressão, utilizando métricas de performance para avaliar os resultados. Também é explorada a influência de técnicas de amostragem, como o </a:t>
            </a:r>
            <a:r>
              <a:rPr lang="pt-P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nos resultados. São apresentados os melhores resultados obtidos tanto para classificadores com </a:t>
            </a:r>
            <a:r>
              <a:rPr lang="pt-P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quanto para o </a:t>
            </a:r>
            <a:r>
              <a:rPr lang="pt-P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 amostragem.</a:t>
            </a:r>
          </a:p>
        </p:txBody>
      </p:sp>
    </p:spTree>
    <p:extLst>
      <p:ext uri="{BB962C8B-B14F-4D97-AF65-F5344CB8AC3E}">
        <p14:creationId xmlns:p14="http://schemas.microsoft.com/office/powerpoint/2010/main" val="217845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8CB7B-7104-18A6-770C-4519A00E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Summary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C4E06E-4EA6-D273-6268-9B2D60B0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sz="18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60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CBCD6-E267-FAA0-2CAE-2C1EEE3F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Weather</a:t>
            </a:r>
            <a:r>
              <a:rPr lang="pt-PT" dirty="0"/>
              <a:t> </a:t>
            </a:r>
            <a:r>
              <a:rPr lang="pt-PT"/>
              <a:t>Analysis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D1D6BBE-DB64-1DCF-34B6-2A2891861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88" y="2867661"/>
            <a:ext cx="9488224" cy="2267266"/>
          </a:xfrm>
        </p:spPr>
      </p:pic>
    </p:spTree>
    <p:extLst>
      <p:ext uri="{BB962C8B-B14F-4D97-AF65-F5344CB8AC3E}">
        <p14:creationId xmlns:p14="http://schemas.microsoft.com/office/powerpoint/2010/main" val="311869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79760-7C2B-B0C9-4529-D813119F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83F144A-BDCD-8499-6AC3-E564E528D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364" y="1834054"/>
            <a:ext cx="5163271" cy="4334480"/>
          </a:xfrm>
        </p:spPr>
      </p:pic>
    </p:spTree>
    <p:extLst>
      <p:ext uri="{BB962C8B-B14F-4D97-AF65-F5344CB8AC3E}">
        <p14:creationId xmlns:p14="http://schemas.microsoft.com/office/powerpoint/2010/main" val="12456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FEC89-BECB-DC52-F63D-A5D79CC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D0B2443-6E78-7B8E-8EB5-2226AF3C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25" y="2881950"/>
            <a:ext cx="9497750" cy="2238687"/>
          </a:xfrm>
        </p:spPr>
      </p:pic>
    </p:spTree>
    <p:extLst>
      <p:ext uri="{BB962C8B-B14F-4D97-AF65-F5344CB8AC3E}">
        <p14:creationId xmlns:p14="http://schemas.microsoft.com/office/powerpoint/2010/main" val="282546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A48EF-9F4F-F81F-5DE4-83DAAD46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FC25C1-30EF-847C-DD1B-529BB4F3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E722C8-6691-3557-A264-554B0783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35" y="1806284"/>
            <a:ext cx="2890421" cy="43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7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50E79-067C-30EC-93F3-4442E74D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Alta Variabilidade e </a:t>
            </a:r>
            <a:r>
              <a:rPr lang="pt-PT" dirty="0" err="1"/>
              <a:t>Informatividade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8807D9-A075-A92F-F7C6-49D8F20B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humidity</a:t>
            </a:r>
            <a:r>
              <a:rPr lang="pt-PT" dirty="0"/>
              <a:t>: Alta variância (0.037), razão de Fisher muito alta (37.13) e ganho de informação moderado (0.079). Isso sugere que a umidade é uma característica muito informativa e varia bastante entre as classes.</a:t>
            </a:r>
          </a:p>
          <a:p>
            <a:r>
              <a:rPr lang="pt-PT" dirty="0" err="1"/>
              <a:t>Dew</a:t>
            </a:r>
            <a:r>
              <a:rPr lang="pt-PT" dirty="0"/>
              <a:t>: Variância moderada (0.049), razão de Fisher alta (16.12) e ganho de informação moderado (0.061). O ponto de orvalho também é uma característica importante.</a:t>
            </a:r>
          </a:p>
          <a:p>
            <a:r>
              <a:rPr lang="pt-PT" dirty="0"/>
              <a:t>Active.</a:t>
            </a:r>
            <a:r>
              <a:rPr lang="pt-PT" dirty="0" err="1"/>
              <a:t>Energy</a:t>
            </a:r>
            <a:r>
              <a:rPr lang="pt-PT" dirty="0"/>
              <a:t>..kWh.: Variância moderada (0.027), razão de Fisher muito alta (29.85) e ganho de informação baixo (0.013). Isso indica que o consumo ativo de energia é relevante, especialmente na razão de Fisher.</a:t>
            </a:r>
          </a:p>
        </p:txBody>
      </p:sp>
    </p:spTree>
    <p:extLst>
      <p:ext uri="{BB962C8B-B14F-4D97-AF65-F5344CB8AC3E}">
        <p14:creationId xmlns:p14="http://schemas.microsoft.com/office/powerpoint/2010/main" val="208766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7772-7AB9-F8D6-CFD8-7135D777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Alta Variabilidade, Mas Menor </a:t>
            </a:r>
            <a:r>
              <a:rPr lang="pt-PT" dirty="0" err="1"/>
              <a:t>Informatividade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77C68-B5F6-E9D2-9F4A-1E4E103E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cloudcover</a:t>
            </a:r>
            <a:r>
              <a:rPr lang="pt-PT" dirty="0"/>
              <a:t>: Variância moderada (0.096), razão de Fisher alta (9.27) e ganho de informação alto (0.774). A cobertura de nuvens é importante tanto em termos de variância quanto de ganho de informação.</a:t>
            </a:r>
          </a:p>
          <a:p>
            <a:r>
              <a:rPr lang="pt-PT" dirty="0" err="1"/>
              <a:t>winddir</a:t>
            </a:r>
            <a:r>
              <a:rPr lang="pt-PT" dirty="0"/>
              <a:t>: Variância moderada (0.101), razão de Fisher moderada (7.28) e ganho de informação baixo (0.071). A direção do vento é relevante, mas menos informativa comparada a outras características.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6539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C1693-8958-51C3-4956-07591D66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Baixa Variabilidade e </a:t>
            </a:r>
            <a:r>
              <a:rPr lang="pt-PT" dirty="0" err="1"/>
              <a:t>Informatividade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A7FEB7-FACD-9265-6A14-3D09A649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windgust</a:t>
            </a:r>
            <a:r>
              <a:rPr lang="pt-PT" dirty="0"/>
              <a:t>: Variância muito baixa (0.0038), razão de Fisher baixa (8.00) e ganho de informação muito baixo (0.0046). As rajadas de vento têm pouca variabilidade e </a:t>
            </a:r>
            <a:r>
              <a:rPr lang="pt-PT" dirty="0" err="1"/>
              <a:t>informatividade</a:t>
            </a:r>
            <a:r>
              <a:rPr lang="pt-PT" dirty="0"/>
              <a:t>.</a:t>
            </a:r>
          </a:p>
          <a:p>
            <a:r>
              <a:rPr lang="pt-PT" dirty="0" err="1"/>
              <a:t>sealevelpressure</a:t>
            </a:r>
            <a:r>
              <a:rPr lang="pt-PT" dirty="0"/>
              <a:t>: Variância muito baixa (0.000032), razão de Fisher zero (0.00) e ganho de informação baixo (0.031). A pressão ao nível do mar não varia e tem pouca </a:t>
            </a:r>
            <a:r>
              <a:rPr lang="pt-PT" dirty="0" err="1"/>
              <a:t>informatividade</a:t>
            </a:r>
            <a:r>
              <a:rPr lang="pt-PT" dirty="0"/>
              <a:t>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7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10A7D-E533-407C-873B-A615BAFF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Não Informativas ou Constantes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3F4216-754C-E08E-164A-C0FD0C95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precip</a:t>
            </a:r>
            <a:r>
              <a:rPr lang="pt-PT" dirty="0"/>
              <a:t>, </a:t>
            </a:r>
            <a:r>
              <a:rPr lang="pt-PT" dirty="0" err="1"/>
              <a:t>Day_of_Week</a:t>
            </a:r>
            <a:r>
              <a:rPr lang="pt-PT" dirty="0"/>
              <a:t>, </a:t>
            </a:r>
            <a:r>
              <a:rPr lang="pt-PT" dirty="0" err="1"/>
              <a:t>Year</a:t>
            </a:r>
            <a:r>
              <a:rPr lang="pt-PT" dirty="0"/>
              <a:t>, </a:t>
            </a:r>
            <a:r>
              <a:rPr lang="pt-PT" dirty="0" err="1"/>
              <a:t>name</a:t>
            </a:r>
            <a:r>
              <a:rPr lang="pt-PT" dirty="0"/>
              <a:t>, </a:t>
            </a:r>
            <a:r>
              <a:rPr lang="pt-PT" dirty="0" err="1"/>
              <a:t>snow</a:t>
            </a:r>
            <a:r>
              <a:rPr lang="pt-PT" dirty="0"/>
              <a:t>, </a:t>
            </a:r>
            <a:r>
              <a:rPr lang="pt-PT" dirty="0" err="1"/>
              <a:t>snowdepth</a:t>
            </a:r>
            <a:r>
              <a:rPr lang="pt-PT" dirty="0"/>
              <a:t>, </a:t>
            </a:r>
            <a:r>
              <a:rPr lang="pt-PT" dirty="0" err="1"/>
              <a:t>Zip.Code</a:t>
            </a:r>
            <a:r>
              <a:rPr lang="pt-PT" dirty="0"/>
              <a:t>: </a:t>
            </a:r>
          </a:p>
          <a:p>
            <a:r>
              <a:rPr lang="pt-PT" dirty="0"/>
              <a:t>Todas essas características têm variância zero e razão de Fisher zero, indicando que não são úteis para a análise e classificação. O ganho de informação para essas características também é zero ou muito baixo.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4434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8A1C4-7A06-EA17-D1F2-BC105ECB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Variância Moderada e </a:t>
            </a:r>
            <a:r>
              <a:rPr lang="pt-PT" dirty="0" err="1"/>
              <a:t>Informatividade</a:t>
            </a:r>
            <a:r>
              <a:rPr lang="pt-PT" dirty="0"/>
              <a:t> Moderada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E5A21B-F2C8-B9B8-BFB9-C0853202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feelslike</a:t>
            </a:r>
            <a:r>
              <a:rPr lang="pt-PT" dirty="0"/>
              <a:t>, </a:t>
            </a:r>
            <a:r>
              <a:rPr lang="pt-PT" dirty="0" err="1"/>
              <a:t>temp</a:t>
            </a:r>
            <a:endParaRPr lang="pt-PT" dirty="0"/>
          </a:p>
          <a:p>
            <a:r>
              <a:rPr lang="pt-PT" dirty="0"/>
              <a:t>Ambas as características têm variância moderada e razão de Fisher relativamente alta (~15-19), com ganho de informação moderado (~0.05). A temperatura e a sensação térmica são importantes, mas não as mais críticas.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944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Dataset Characterization and Preprocessing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Methodology and Implementation</a:t>
            </a:r>
            <a:endParaRPr lang="pt-PT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040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F864F-2CC8-6CE8-1035-0B917B22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com Valores Inconsistentes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A6E73F-E590-CB22-ECD9-2069946F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severerisk</a:t>
            </a:r>
            <a:r>
              <a:rPr lang="pt-PT" dirty="0"/>
              <a:t>: Variância moderada (0.092), mas razão de Fisher muito baixa (0.33) e ganho de informação muito baixo (0.004). Isso pode indicar que a variável `</a:t>
            </a:r>
            <a:r>
              <a:rPr lang="pt-PT" dirty="0" err="1"/>
              <a:t>severerisk</a:t>
            </a:r>
            <a:r>
              <a:rPr lang="pt-PT" dirty="0"/>
              <a:t>` não está bem distribuída ou não é relevante para a classificação.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985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7AB3-312C-A7D2-8B8F-CE6CF461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 para Seleção de Características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BDC971-BE5A-4CDF-6589-E8F41A3F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Características Principais (importantes para manter): </a:t>
            </a:r>
            <a:r>
              <a:rPr lang="pt-PT" dirty="0" err="1"/>
              <a:t>humidity</a:t>
            </a:r>
            <a:r>
              <a:rPr lang="pt-PT" dirty="0"/>
              <a:t>, </a:t>
            </a:r>
            <a:r>
              <a:rPr lang="pt-PT" dirty="0" err="1"/>
              <a:t>dew</a:t>
            </a:r>
            <a:r>
              <a:rPr lang="pt-PT" dirty="0"/>
              <a:t>, Active.</a:t>
            </a:r>
            <a:r>
              <a:rPr lang="pt-PT" dirty="0" err="1"/>
              <a:t>Energy</a:t>
            </a:r>
            <a:r>
              <a:rPr lang="pt-PT" dirty="0"/>
              <a:t>..kWh., </a:t>
            </a:r>
            <a:r>
              <a:rPr lang="pt-PT" dirty="0" err="1"/>
              <a:t>cloudcover</a:t>
            </a:r>
            <a:r>
              <a:rPr lang="pt-PT" dirty="0"/>
              <a:t>, </a:t>
            </a:r>
            <a:r>
              <a:rPr lang="pt-PT" dirty="0" err="1"/>
              <a:t>winddir</a:t>
            </a:r>
            <a:r>
              <a:rPr lang="pt-PT" dirty="0"/>
              <a:t>.</a:t>
            </a:r>
          </a:p>
          <a:p>
            <a:r>
              <a:rPr lang="pt-PT" dirty="0"/>
              <a:t>Características Menos Informativas (possivelmente removíveis): </a:t>
            </a:r>
            <a:r>
              <a:rPr lang="pt-PT" dirty="0" err="1"/>
              <a:t>windgust</a:t>
            </a:r>
            <a:r>
              <a:rPr lang="pt-PT" dirty="0"/>
              <a:t>, </a:t>
            </a:r>
            <a:r>
              <a:rPr lang="pt-PT" dirty="0" err="1"/>
              <a:t>sealevelpressure</a:t>
            </a:r>
            <a:r>
              <a:rPr lang="pt-PT" dirty="0"/>
              <a:t>, </a:t>
            </a:r>
            <a:r>
              <a:rPr lang="pt-PT" dirty="0" err="1"/>
              <a:t>severerisk</a:t>
            </a:r>
            <a:r>
              <a:rPr lang="pt-PT" dirty="0"/>
              <a:t>.</a:t>
            </a:r>
          </a:p>
          <a:p>
            <a:r>
              <a:rPr lang="pt-PT" dirty="0"/>
              <a:t>Características Não Informativas (removíveis): </a:t>
            </a:r>
            <a:r>
              <a:rPr lang="pt-PT" dirty="0" err="1"/>
              <a:t>precip</a:t>
            </a:r>
            <a:r>
              <a:rPr lang="pt-PT" dirty="0"/>
              <a:t>, </a:t>
            </a:r>
            <a:r>
              <a:rPr lang="pt-PT" dirty="0" err="1"/>
              <a:t>Day_of_Week</a:t>
            </a:r>
            <a:r>
              <a:rPr lang="pt-PT" dirty="0"/>
              <a:t>, </a:t>
            </a:r>
            <a:r>
              <a:rPr lang="pt-PT" dirty="0" err="1"/>
              <a:t>Year</a:t>
            </a:r>
            <a:r>
              <a:rPr lang="pt-PT" dirty="0"/>
              <a:t>, </a:t>
            </a:r>
            <a:r>
              <a:rPr lang="pt-PT" dirty="0" err="1"/>
              <a:t>name</a:t>
            </a:r>
            <a:r>
              <a:rPr lang="pt-PT" dirty="0"/>
              <a:t>, </a:t>
            </a:r>
            <a:r>
              <a:rPr lang="pt-PT" dirty="0" err="1"/>
              <a:t>snow</a:t>
            </a:r>
            <a:r>
              <a:rPr lang="pt-PT" dirty="0"/>
              <a:t>, </a:t>
            </a:r>
            <a:r>
              <a:rPr lang="pt-PT" dirty="0" err="1"/>
              <a:t>snowdepth</a:t>
            </a:r>
            <a:r>
              <a:rPr lang="pt-PT" dirty="0"/>
              <a:t>, </a:t>
            </a:r>
            <a:r>
              <a:rPr lang="pt-PT" dirty="0" err="1"/>
              <a:t>Zip.Code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0293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95E5F-AC42-F0AB-2EA6-90783F85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Próximos Passos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304372-74CF-777E-8A58-2FA8E806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dirty="0"/>
              <a:t>1. Manter as Características Principais: Manter as características que mostram alta variabilidade e alta </a:t>
            </a:r>
            <a:r>
              <a:rPr lang="pt-PT" dirty="0" err="1"/>
              <a:t>informatividade</a:t>
            </a:r>
            <a:r>
              <a:rPr lang="pt-PT" dirty="0"/>
              <a:t> de acordo com a razão de Fisher e o ganho de informação.</a:t>
            </a:r>
          </a:p>
          <a:p>
            <a:r>
              <a:rPr lang="pt-PT" dirty="0"/>
              <a:t>2. Remover Características Não Informativas: Remover características com variância zero e baixo ganho de informação, pois elas não contribuem para a modelagem.</a:t>
            </a:r>
          </a:p>
          <a:p>
            <a:r>
              <a:rPr lang="pt-PT" dirty="0"/>
              <a:t>3. Avaliar Características Moderadas: Para características com variabilidade e </a:t>
            </a:r>
            <a:r>
              <a:rPr lang="pt-PT" dirty="0" err="1"/>
              <a:t>informatividade</a:t>
            </a:r>
            <a:r>
              <a:rPr lang="pt-PT" dirty="0"/>
              <a:t> moderadas, avaliar se são necessárias para o modelo baseado na análise de correlação e na importância durante a modelagem.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3825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C75C-73E3-F3E3-BC0A-C04E2704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Weather</a:t>
            </a:r>
            <a:r>
              <a:rPr lang="pt-PT" dirty="0"/>
              <a:t> </a:t>
            </a:r>
            <a:r>
              <a:rPr lang="pt-PT" dirty="0" err="1"/>
              <a:t>Weekly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F95034D-A917-ADE1-0DDB-AC546AADE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46" y="1825625"/>
            <a:ext cx="10468108" cy="4351338"/>
          </a:xfrm>
        </p:spPr>
      </p:pic>
    </p:spTree>
    <p:extLst>
      <p:ext uri="{BB962C8B-B14F-4D97-AF65-F5344CB8AC3E}">
        <p14:creationId xmlns:p14="http://schemas.microsoft.com/office/powerpoint/2010/main" val="3253727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3AC61-A22C-C63C-6847-ACD491C9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pt-PT" dirty="0" err="1"/>
              <a:t>Weather</a:t>
            </a:r>
            <a:r>
              <a:rPr lang="pt-PT" dirty="0"/>
              <a:t> </a:t>
            </a:r>
            <a:r>
              <a:rPr lang="pt-PT" dirty="0" err="1"/>
              <a:t>Weekly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6C94DD-03D5-D2AE-7627-6E84CF836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27" y="1918184"/>
            <a:ext cx="1051559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Variação de Consumo de Energia por Dia da Semana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gráfico mostra o consumo de energia em kilowatt-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(kWh) para diferentes condições climáticas (Clear,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Overcast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Partially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em cada dia da semana.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barras representam o consumo médio de energia para cada condição climática num dia específico.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Observações Específicas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alguns dias, como segunda-feira e sexta-feira, o consumo de energia é maior sob condições de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Overcast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em comparação com “Clear”.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na quarta-feira e no sábado, as condições “Clear” parecem ter um consumo de energia mais alto do que as condições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Overcast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Isso sugere uma correlação entre as condições climáticas e o uso de energia.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Adicionais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importante lembrar que a correlação não implica causalidade. Ou seja, apenas porque duas variáveis estão correlacionadas, não significa necessariamente que uma cause a outra.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análises mais detalhadas, seria útil considerar outros fatores, como temperatura, sazonalidade e atividades específicas em cada dia da semana. </a:t>
            </a:r>
          </a:p>
        </p:txBody>
      </p:sp>
    </p:spTree>
    <p:extLst>
      <p:ext uri="{BB962C8B-B14F-4D97-AF65-F5344CB8AC3E}">
        <p14:creationId xmlns:p14="http://schemas.microsoft.com/office/powerpoint/2010/main" val="138664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Formulation and Data Preprocessing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Methodology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Model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944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E835-746D-CD37-1E23-73CBA266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Formulation and Data Preprocessing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AC419E-7A29-6AD4-C756-2F426ABF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Implementation Details</a:t>
            </a:r>
          </a:p>
          <a:p>
            <a:pPr marL="0" indent="0" algn="just">
              <a:buNone/>
            </a:pPr>
            <a:endParaRPr lang="pt-PT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46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7BE8-34B3-0C17-1597-71E137C9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Models and Performance Assessment 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53EF2C-3D7C-35FC-61D3-F2756C95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PT" sz="18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311DC7-C7E7-2DC2-905E-3362BDB7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1300479"/>
            <a:ext cx="10748168" cy="48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8405D-0693-841F-0591-E77A532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endParaRPr lang="pt-P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4162E-A6B5-1081-F2DE-9A7DCEB67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3960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 base nos dados dos gráficos anexos, podemos tirar algumas conclusões e fazer comparações entre os dois: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Padrão de Consumo Horário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Ambos os gráficos mostram um padrão semelhante de consumo de eletricidade ao longo do dia.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 um aumento significativo no consumo a partir das 5-6 da manhã, atingindo o pico durante o meio-dia até o início da tarde.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consumo diminui gradualmente até atingir um ponto mais baixo durante a noite.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Áreas Residenciais e Industriais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Gráfico A (Residencial)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Apresenta um pico mais pronunciado nas primeiras horas da manhã.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consumo é mais baixo durante a noite.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Gráfico B (Industrial)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um nível mais alto e sustentado de consumo durante as horas de trabalho.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Mesmo durante a noite, o consumo industrial permanece relativamente alto em comparação com as áreas residenciais.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Estas observações podem ser relevantes para o planejamento e gerenciamento de energia, pois fornecem insights sobre os padrões diários de demanda de eletricidade em diferentes zonas categorizadas por códigos postais.</a:t>
            </a:r>
          </a:p>
        </p:txBody>
      </p:sp>
    </p:spTree>
    <p:extLst>
      <p:ext uri="{BB962C8B-B14F-4D97-AF65-F5344CB8AC3E}">
        <p14:creationId xmlns:p14="http://schemas.microsoft.com/office/powerpoint/2010/main" val="195221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7BE8-34B3-0C17-1597-71E137C9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Models and Performance Assessment  -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53EF2C-3D7C-35FC-61D3-F2756C95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PT" sz="18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AE3FA3-0C07-1E87-392E-661961F3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5968"/>
            <a:ext cx="10515600" cy="40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6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8405D-0693-841F-0591-E77A532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endParaRPr lang="pt-P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4162E-A6B5-1081-F2DE-9A7DCEB67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2459"/>
            <a:ext cx="10515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Áreas Residenciais e Industriais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Gráfico A (Residencial)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Apresenta um pico mais pronunciado nas primeiras horas da manhã.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consumo é mais baixo durante a noite.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Gráfico B (Industrial)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um nível mais alto e sustentado de consumo durante as horas de trabalho.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Mesmo durante a noite, o consumo industrial permanece relativamente alto em comparação com as áreas residenciais.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obter informações específicas sobre o consumo de eletricidade em municípios e setores de atividade em Portugal, foi consultado os dados disponibilizados pela Direção-Geral de Energia e Geologia (DGEG) 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[1]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Estes dados fornecem detalhes sobre o consumo desagregado por município e setor económico, bem como agregações por regiões.</a:t>
            </a:r>
            <a:r>
              <a:rPr lang="pt-PT" alt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Além disto, a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Pordata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também oferece informações sobre o consumo de energia elétrica per capita em Portugal, permitindo comparar o uso médio de eletricidade entre diferentes municípios e tipos de consumo 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[2]</a:t>
            </a:r>
            <a:r>
              <a:rPr lang="pt-PT" alt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3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4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PT" alt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56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1752</Words>
  <Application>Microsoft Office PowerPoint</Application>
  <PresentationFormat>Ecrã Panorâmico</PresentationFormat>
  <Paragraphs>97</Paragraphs>
  <Slides>34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Tema do Office</vt:lpstr>
      <vt:lpstr>Influence of Weather Conditions on Energy Consumption in Lisbon: An Analysis of Domestic and Industrial Use</vt:lpstr>
      <vt:lpstr>Introduction</vt:lpstr>
      <vt:lpstr>Dataset Characterization and Preprocessing – Methodology and Implementation</vt:lpstr>
      <vt:lpstr>Question Formulation and Data Preprocessing - Methodology</vt:lpstr>
      <vt:lpstr>Question Formulation and Data Preprocessing - Implementation</vt:lpstr>
      <vt:lpstr>Application of Models and Performance Assessment  - Evaluation</vt:lpstr>
      <vt:lpstr>Apresentação do PowerPoint</vt:lpstr>
      <vt:lpstr>Application of Models and Performance Assessment  - Results</vt:lpstr>
      <vt:lpstr>Apresentação do PowerPoint</vt:lpstr>
      <vt:lpstr>Conclusion and Future Direction</vt:lpstr>
      <vt:lpstr>Matriz de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Summary</vt:lpstr>
      <vt:lpstr>Weather Analysis</vt:lpstr>
      <vt:lpstr>Apresentação do PowerPoint</vt:lpstr>
      <vt:lpstr>Apresentação do PowerPoint</vt:lpstr>
      <vt:lpstr>Apresentação do PowerPoint</vt:lpstr>
      <vt:lpstr>Características com Alta Variabilidade e Informatividade</vt:lpstr>
      <vt:lpstr>Características com Alta Variabilidade, Mas Menor Informatividade</vt:lpstr>
      <vt:lpstr>Características com Baixa Variabilidade e Informatividade</vt:lpstr>
      <vt:lpstr>Características Não Informativas ou Constantes</vt:lpstr>
      <vt:lpstr>Características com Variância Moderada e Informatividade Moderada</vt:lpstr>
      <vt:lpstr>Características com Valores Inconsistentes</vt:lpstr>
      <vt:lpstr>Resumo para Seleção de Características</vt:lpstr>
      <vt:lpstr>Próximos Passos</vt:lpstr>
      <vt:lpstr>Weather Weekly</vt:lpstr>
      <vt:lpstr>Weather Weekly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Influência das Condições Meteorológicas no Consumo Energético em Lisboa: Uma Análise do Uso Doméstico e Industrial</dc:title>
  <dc:creator>Nuno Gomes</dc:creator>
  <cp:lastModifiedBy>Nuno Gomes</cp:lastModifiedBy>
  <cp:revision>16</cp:revision>
  <dcterms:created xsi:type="dcterms:W3CDTF">2024-05-22T14:50:56Z</dcterms:created>
  <dcterms:modified xsi:type="dcterms:W3CDTF">2024-05-26T17:55:06Z</dcterms:modified>
</cp:coreProperties>
</file>