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2" r:id="rId4"/>
    <p:sldId id="263" r:id="rId5"/>
    <p:sldId id="264" r:id="rId6"/>
    <p:sldId id="259" r:id="rId7"/>
    <p:sldId id="258" r:id="rId8"/>
    <p:sldId id="293" r:id="rId9"/>
    <p:sldId id="265" r:id="rId10"/>
    <p:sldId id="280" r:id="rId11"/>
    <p:sldId id="294" r:id="rId12"/>
    <p:sldId id="261" r:id="rId13"/>
    <p:sldId id="295" r:id="rId14"/>
    <p:sldId id="282" r:id="rId15"/>
    <p:sldId id="281" r:id="rId16"/>
    <p:sldId id="266" r:id="rId17"/>
    <p:sldId id="267" r:id="rId18"/>
    <p:sldId id="268" r:id="rId19"/>
    <p:sldId id="269" r:id="rId20"/>
    <p:sldId id="270" r:id="rId21"/>
    <p:sldId id="271" r:id="rId22"/>
    <p:sldId id="272" r:id="rId23"/>
    <p:sldId id="260" r:id="rId24"/>
    <p:sldId id="274" r:id="rId25"/>
    <p:sldId id="275" r:id="rId26"/>
    <p:sldId id="276" r:id="rId27"/>
    <p:sldId id="277" r:id="rId28"/>
    <p:sldId id="284" r:id="rId29"/>
    <p:sldId id="285" r:id="rId30"/>
    <p:sldId id="286" r:id="rId31"/>
    <p:sldId id="287" r:id="rId32"/>
    <p:sldId id="288" r:id="rId33"/>
    <p:sldId id="289" r:id="rId34"/>
    <p:sldId id="290" r:id="rId35"/>
    <p:sldId id="291" r:id="rId36"/>
    <p:sldId id="273" r:id="rId37"/>
    <p:sldId id="283" r:id="rId38"/>
    <p:sldId id="296" r:id="rId39"/>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EC2AB8-6887-8512-4074-C9D7D11086C9}"/>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557F1CF6-5007-B076-5D12-74DA0DE586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8B70127C-BB17-B741-D6BE-6E9453757FCB}"/>
              </a:ext>
            </a:extLst>
          </p:cNvPr>
          <p:cNvSpPr>
            <a:spLocks noGrp="1"/>
          </p:cNvSpPr>
          <p:nvPr>
            <p:ph type="dt" sz="half" idx="10"/>
          </p:nvPr>
        </p:nvSpPr>
        <p:spPr/>
        <p:txBody>
          <a:bodyPr/>
          <a:lstStyle/>
          <a:p>
            <a:fld id="{FB609B20-27D6-4DEC-ADE6-47F0C781F2BF}" type="datetimeFigureOut">
              <a:rPr lang="pt-PT" smtClean="0"/>
              <a:t>26/05/2024</a:t>
            </a:fld>
            <a:endParaRPr lang="pt-PT"/>
          </a:p>
        </p:txBody>
      </p:sp>
      <p:sp>
        <p:nvSpPr>
          <p:cNvPr id="5" name="Marcador de Posição do Rodapé 4">
            <a:extLst>
              <a:ext uri="{FF2B5EF4-FFF2-40B4-BE49-F238E27FC236}">
                <a16:creationId xmlns:a16="http://schemas.microsoft.com/office/drawing/2014/main" id="{A22E8B12-6693-4BAD-6D97-2145BEA8C475}"/>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FC2524D5-877D-F338-D51F-860AFBB97DDA}"/>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3058278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080FE4-A335-3891-93A7-9BA850FB5F83}"/>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51E4A553-D11E-7DF4-135F-AB9BD68B19EC}"/>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84DAFB7E-159E-E112-9935-94287E2AA7E6}"/>
              </a:ext>
            </a:extLst>
          </p:cNvPr>
          <p:cNvSpPr>
            <a:spLocks noGrp="1"/>
          </p:cNvSpPr>
          <p:nvPr>
            <p:ph type="dt" sz="half" idx="10"/>
          </p:nvPr>
        </p:nvSpPr>
        <p:spPr/>
        <p:txBody>
          <a:bodyPr/>
          <a:lstStyle/>
          <a:p>
            <a:fld id="{FB609B20-27D6-4DEC-ADE6-47F0C781F2BF}" type="datetimeFigureOut">
              <a:rPr lang="pt-PT" smtClean="0"/>
              <a:t>26/05/2024</a:t>
            </a:fld>
            <a:endParaRPr lang="pt-PT"/>
          </a:p>
        </p:txBody>
      </p:sp>
      <p:sp>
        <p:nvSpPr>
          <p:cNvPr id="5" name="Marcador de Posição do Rodapé 4">
            <a:extLst>
              <a:ext uri="{FF2B5EF4-FFF2-40B4-BE49-F238E27FC236}">
                <a16:creationId xmlns:a16="http://schemas.microsoft.com/office/drawing/2014/main" id="{1118F944-C959-E0E2-E872-4CB3A8557CB8}"/>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1225AE33-0D11-414D-3DE2-B3AA73A9147B}"/>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3788169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8B2F784-0F5E-0B03-EE2A-BE7A460BC509}"/>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22DAA149-54BB-CC24-9CC2-9A0580924508}"/>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35FE137D-68EF-A9CD-E7F6-F1CED0FD8F9E}"/>
              </a:ext>
            </a:extLst>
          </p:cNvPr>
          <p:cNvSpPr>
            <a:spLocks noGrp="1"/>
          </p:cNvSpPr>
          <p:nvPr>
            <p:ph type="dt" sz="half" idx="10"/>
          </p:nvPr>
        </p:nvSpPr>
        <p:spPr/>
        <p:txBody>
          <a:bodyPr/>
          <a:lstStyle/>
          <a:p>
            <a:fld id="{FB609B20-27D6-4DEC-ADE6-47F0C781F2BF}" type="datetimeFigureOut">
              <a:rPr lang="pt-PT" smtClean="0"/>
              <a:t>26/05/2024</a:t>
            </a:fld>
            <a:endParaRPr lang="pt-PT"/>
          </a:p>
        </p:txBody>
      </p:sp>
      <p:sp>
        <p:nvSpPr>
          <p:cNvPr id="5" name="Marcador de Posição do Rodapé 4">
            <a:extLst>
              <a:ext uri="{FF2B5EF4-FFF2-40B4-BE49-F238E27FC236}">
                <a16:creationId xmlns:a16="http://schemas.microsoft.com/office/drawing/2014/main" id="{8A617070-BF2E-FEC0-E92D-63C65109DA09}"/>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5E63F3AE-CC57-1764-C3C5-2461F952CC14}"/>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397743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682B-3A3C-9E7D-50A3-29A0D26528AB}"/>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B6B77446-A5F0-9358-1331-66CE2E759E0E}"/>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61BFDF65-5E4E-3524-DFE4-494A6448D57C}"/>
              </a:ext>
            </a:extLst>
          </p:cNvPr>
          <p:cNvSpPr>
            <a:spLocks noGrp="1"/>
          </p:cNvSpPr>
          <p:nvPr>
            <p:ph type="dt" sz="half" idx="10"/>
          </p:nvPr>
        </p:nvSpPr>
        <p:spPr/>
        <p:txBody>
          <a:bodyPr/>
          <a:lstStyle/>
          <a:p>
            <a:fld id="{FB609B20-27D6-4DEC-ADE6-47F0C781F2BF}" type="datetimeFigureOut">
              <a:rPr lang="pt-PT" smtClean="0"/>
              <a:t>26/05/2024</a:t>
            </a:fld>
            <a:endParaRPr lang="pt-PT"/>
          </a:p>
        </p:txBody>
      </p:sp>
      <p:sp>
        <p:nvSpPr>
          <p:cNvPr id="5" name="Marcador de Posição do Rodapé 4">
            <a:extLst>
              <a:ext uri="{FF2B5EF4-FFF2-40B4-BE49-F238E27FC236}">
                <a16:creationId xmlns:a16="http://schemas.microsoft.com/office/drawing/2014/main" id="{8F3CE32A-EA3F-2515-FCDE-6560DB2677EE}"/>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B6008E41-7CEE-A31B-51FC-C53E85B3A49F}"/>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144676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38996-046C-1E54-5464-B1F2960FB3DE}"/>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CE999066-D88E-E6D0-932A-396D4986D1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EBC63AEB-B8C6-4B40-B92A-D1C0F3890587}"/>
              </a:ext>
            </a:extLst>
          </p:cNvPr>
          <p:cNvSpPr>
            <a:spLocks noGrp="1"/>
          </p:cNvSpPr>
          <p:nvPr>
            <p:ph type="dt" sz="half" idx="10"/>
          </p:nvPr>
        </p:nvSpPr>
        <p:spPr/>
        <p:txBody>
          <a:bodyPr/>
          <a:lstStyle/>
          <a:p>
            <a:fld id="{FB609B20-27D6-4DEC-ADE6-47F0C781F2BF}" type="datetimeFigureOut">
              <a:rPr lang="pt-PT" smtClean="0"/>
              <a:t>26/05/2024</a:t>
            </a:fld>
            <a:endParaRPr lang="pt-PT"/>
          </a:p>
        </p:txBody>
      </p:sp>
      <p:sp>
        <p:nvSpPr>
          <p:cNvPr id="5" name="Marcador de Posição do Rodapé 4">
            <a:extLst>
              <a:ext uri="{FF2B5EF4-FFF2-40B4-BE49-F238E27FC236}">
                <a16:creationId xmlns:a16="http://schemas.microsoft.com/office/drawing/2014/main" id="{046D1140-1E1A-4B4C-FBB0-145BD0564B3B}"/>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5E646AFC-90D2-8334-A575-FE2C44EAD5DD}"/>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260384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795542-CF79-D7B3-89C7-8E57EBE51411}"/>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B54F4E72-AFAA-1334-7508-5C3BB7D3C23E}"/>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501DADD5-8939-6292-B2E4-A9C48575C5DC}"/>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74E54FD4-3D6A-87B7-39F0-46D1AC42BD9B}"/>
              </a:ext>
            </a:extLst>
          </p:cNvPr>
          <p:cNvSpPr>
            <a:spLocks noGrp="1"/>
          </p:cNvSpPr>
          <p:nvPr>
            <p:ph type="dt" sz="half" idx="10"/>
          </p:nvPr>
        </p:nvSpPr>
        <p:spPr/>
        <p:txBody>
          <a:bodyPr/>
          <a:lstStyle/>
          <a:p>
            <a:fld id="{FB609B20-27D6-4DEC-ADE6-47F0C781F2BF}" type="datetimeFigureOut">
              <a:rPr lang="pt-PT" smtClean="0"/>
              <a:t>26/05/2024</a:t>
            </a:fld>
            <a:endParaRPr lang="pt-PT"/>
          </a:p>
        </p:txBody>
      </p:sp>
      <p:sp>
        <p:nvSpPr>
          <p:cNvPr id="6" name="Marcador de Posição do Rodapé 5">
            <a:extLst>
              <a:ext uri="{FF2B5EF4-FFF2-40B4-BE49-F238E27FC236}">
                <a16:creationId xmlns:a16="http://schemas.microsoft.com/office/drawing/2014/main" id="{41BF446E-361B-6A88-57DA-10D09A83722E}"/>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E183252A-370A-A670-C12A-21975F237D4C}"/>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2554335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8D44A5-79CF-84D4-3842-2F7D936CD3FC}"/>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01ACDF56-3C6A-C623-3DCF-235069E8A1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8CAA4B7A-E612-4B06-EFF6-0254DBC98570}"/>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63E813AD-5462-C352-65BD-65A433DE0D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7D7BE55C-9BE5-B46D-B57F-3B3579311536}"/>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56C56A8A-1D1A-50A8-9667-3194AB515D89}"/>
              </a:ext>
            </a:extLst>
          </p:cNvPr>
          <p:cNvSpPr>
            <a:spLocks noGrp="1"/>
          </p:cNvSpPr>
          <p:nvPr>
            <p:ph type="dt" sz="half" idx="10"/>
          </p:nvPr>
        </p:nvSpPr>
        <p:spPr/>
        <p:txBody>
          <a:bodyPr/>
          <a:lstStyle/>
          <a:p>
            <a:fld id="{FB609B20-27D6-4DEC-ADE6-47F0C781F2BF}" type="datetimeFigureOut">
              <a:rPr lang="pt-PT" smtClean="0"/>
              <a:t>26/05/2024</a:t>
            </a:fld>
            <a:endParaRPr lang="pt-PT"/>
          </a:p>
        </p:txBody>
      </p:sp>
      <p:sp>
        <p:nvSpPr>
          <p:cNvPr id="8" name="Marcador de Posição do Rodapé 7">
            <a:extLst>
              <a:ext uri="{FF2B5EF4-FFF2-40B4-BE49-F238E27FC236}">
                <a16:creationId xmlns:a16="http://schemas.microsoft.com/office/drawing/2014/main" id="{21F7065F-B870-5C6A-D7AD-32F53CB7E610}"/>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83BA6B29-B7F1-274F-AFCC-D4044DBBF632}"/>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2396353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632E16-116F-B35D-0BBC-CA2C30AA8971}"/>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A76CB96D-E3B2-8075-1E13-A72E4C90E3AC}"/>
              </a:ext>
            </a:extLst>
          </p:cNvPr>
          <p:cNvSpPr>
            <a:spLocks noGrp="1"/>
          </p:cNvSpPr>
          <p:nvPr>
            <p:ph type="dt" sz="half" idx="10"/>
          </p:nvPr>
        </p:nvSpPr>
        <p:spPr/>
        <p:txBody>
          <a:bodyPr/>
          <a:lstStyle/>
          <a:p>
            <a:fld id="{FB609B20-27D6-4DEC-ADE6-47F0C781F2BF}" type="datetimeFigureOut">
              <a:rPr lang="pt-PT" smtClean="0"/>
              <a:t>26/05/2024</a:t>
            </a:fld>
            <a:endParaRPr lang="pt-PT"/>
          </a:p>
        </p:txBody>
      </p:sp>
      <p:sp>
        <p:nvSpPr>
          <p:cNvPr id="4" name="Marcador de Posição do Rodapé 3">
            <a:extLst>
              <a:ext uri="{FF2B5EF4-FFF2-40B4-BE49-F238E27FC236}">
                <a16:creationId xmlns:a16="http://schemas.microsoft.com/office/drawing/2014/main" id="{44FFF14C-38A0-A795-8056-3305003B925F}"/>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9391DC58-7361-582D-D809-B1EDFC93D52A}"/>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2814253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B4D6CAE2-CD0B-1C13-F4D4-78E5781A5CF9}"/>
              </a:ext>
            </a:extLst>
          </p:cNvPr>
          <p:cNvSpPr>
            <a:spLocks noGrp="1"/>
          </p:cNvSpPr>
          <p:nvPr>
            <p:ph type="dt" sz="half" idx="10"/>
          </p:nvPr>
        </p:nvSpPr>
        <p:spPr/>
        <p:txBody>
          <a:bodyPr/>
          <a:lstStyle/>
          <a:p>
            <a:fld id="{FB609B20-27D6-4DEC-ADE6-47F0C781F2BF}" type="datetimeFigureOut">
              <a:rPr lang="pt-PT" smtClean="0"/>
              <a:t>26/05/2024</a:t>
            </a:fld>
            <a:endParaRPr lang="pt-PT"/>
          </a:p>
        </p:txBody>
      </p:sp>
      <p:sp>
        <p:nvSpPr>
          <p:cNvPr id="3" name="Marcador de Posição do Rodapé 2">
            <a:extLst>
              <a:ext uri="{FF2B5EF4-FFF2-40B4-BE49-F238E27FC236}">
                <a16:creationId xmlns:a16="http://schemas.microsoft.com/office/drawing/2014/main" id="{CEF64C94-7FE5-F9A2-592E-0D0C206C9197}"/>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29710D5C-9EDC-851E-073D-EFC9B782AAB6}"/>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4278371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CA8AD4-0885-E656-8C5D-F79558B19CB4}"/>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627D4FDE-9543-4268-760C-E6D7981604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D3538DD9-69FD-637B-5312-236B2D9736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19E7BF41-93F2-4DA5-CDB2-8E0EB1205988}"/>
              </a:ext>
            </a:extLst>
          </p:cNvPr>
          <p:cNvSpPr>
            <a:spLocks noGrp="1"/>
          </p:cNvSpPr>
          <p:nvPr>
            <p:ph type="dt" sz="half" idx="10"/>
          </p:nvPr>
        </p:nvSpPr>
        <p:spPr/>
        <p:txBody>
          <a:bodyPr/>
          <a:lstStyle/>
          <a:p>
            <a:fld id="{FB609B20-27D6-4DEC-ADE6-47F0C781F2BF}" type="datetimeFigureOut">
              <a:rPr lang="pt-PT" smtClean="0"/>
              <a:t>26/05/2024</a:t>
            </a:fld>
            <a:endParaRPr lang="pt-PT"/>
          </a:p>
        </p:txBody>
      </p:sp>
      <p:sp>
        <p:nvSpPr>
          <p:cNvPr id="6" name="Marcador de Posição do Rodapé 5">
            <a:extLst>
              <a:ext uri="{FF2B5EF4-FFF2-40B4-BE49-F238E27FC236}">
                <a16:creationId xmlns:a16="http://schemas.microsoft.com/office/drawing/2014/main" id="{E0D5D30F-AD67-9CAA-7C87-9DCA81C8E880}"/>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8372A2C4-44F5-CCB7-421D-5F2907091F30}"/>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2501832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93F387-08DB-1711-904E-37A70DC4315A}"/>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6D54B59D-523D-7658-441C-A3F664376E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7DFF250C-69BC-1AD0-3C49-8AEABCDBD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CE1E374C-BCB8-CED7-96EC-DA386D4956B6}"/>
              </a:ext>
            </a:extLst>
          </p:cNvPr>
          <p:cNvSpPr>
            <a:spLocks noGrp="1"/>
          </p:cNvSpPr>
          <p:nvPr>
            <p:ph type="dt" sz="half" idx="10"/>
          </p:nvPr>
        </p:nvSpPr>
        <p:spPr/>
        <p:txBody>
          <a:bodyPr/>
          <a:lstStyle/>
          <a:p>
            <a:fld id="{FB609B20-27D6-4DEC-ADE6-47F0C781F2BF}" type="datetimeFigureOut">
              <a:rPr lang="pt-PT" smtClean="0"/>
              <a:t>26/05/2024</a:t>
            </a:fld>
            <a:endParaRPr lang="pt-PT"/>
          </a:p>
        </p:txBody>
      </p:sp>
      <p:sp>
        <p:nvSpPr>
          <p:cNvPr id="6" name="Marcador de Posição do Rodapé 5">
            <a:extLst>
              <a:ext uri="{FF2B5EF4-FFF2-40B4-BE49-F238E27FC236}">
                <a16:creationId xmlns:a16="http://schemas.microsoft.com/office/drawing/2014/main" id="{7A5F824B-331C-14FC-6A8C-48978DA78FF0}"/>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FE356081-76E6-D1EB-3A04-8F03D309A4B1}"/>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1275137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F0A8F048-82A1-14C2-E540-1BD1AF966A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7CACA9C1-B20C-973B-2BE3-B70D4BB4D2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06A25008-077E-ECED-20C5-6D9A4467BE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609B20-27D6-4DEC-ADE6-47F0C781F2BF}" type="datetimeFigureOut">
              <a:rPr lang="pt-PT" smtClean="0"/>
              <a:t>26/05/2024</a:t>
            </a:fld>
            <a:endParaRPr lang="pt-PT"/>
          </a:p>
        </p:txBody>
      </p:sp>
      <p:sp>
        <p:nvSpPr>
          <p:cNvPr id="5" name="Marcador de Posição do Rodapé 4">
            <a:extLst>
              <a:ext uri="{FF2B5EF4-FFF2-40B4-BE49-F238E27FC236}">
                <a16:creationId xmlns:a16="http://schemas.microsoft.com/office/drawing/2014/main" id="{AB499467-5B28-452B-DF7C-11C36A10ED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B115FBFC-7446-0C01-C949-6B624433E4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25173-57BD-4412-A5F2-CE69D41F77CF}" type="slidenum">
              <a:rPr lang="pt-PT" smtClean="0"/>
              <a:t>‹nº›</a:t>
            </a:fld>
            <a:endParaRPr lang="pt-PT"/>
          </a:p>
        </p:txBody>
      </p:sp>
    </p:spTree>
    <p:extLst>
      <p:ext uri="{BB962C8B-B14F-4D97-AF65-F5344CB8AC3E}">
        <p14:creationId xmlns:p14="http://schemas.microsoft.com/office/powerpoint/2010/main" val="1785230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ordata.pt/municipios/consumo+de+energia+eletrica+total+e+por+tipo+de+consumo-25" TargetMode="External"/><Relationship Id="rId2" Type="http://schemas.openxmlformats.org/officeDocument/2006/relationships/hyperlink" Target="https://www.dgeg.gov.pt/pt/estatistica/energia/eletricidade/consumo-por-municipio-e-setor-de-atividade/" TargetMode="External"/><Relationship Id="rId1" Type="http://schemas.openxmlformats.org/officeDocument/2006/relationships/slideLayout" Target="../slideLayouts/slideLayout2.xml"/><Relationship Id="rId5" Type="http://schemas.openxmlformats.org/officeDocument/2006/relationships/hyperlink" Target="https://www.pordata.pt/portugal/consumo+de+energia+eletrica+total+e+por+tipo+de+consumo-1124" TargetMode="External"/><Relationship Id="rId4" Type="http://schemas.openxmlformats.org/officeDocument/2006/relationships/hyperlink" Target="https://www.pordata.pt/municipios/consumo+de+energia+eletrica+por+habitante+total+e+por+tipo+de+consumo-435"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BAE44A-F94D-2B9D-A73F-16A0CB190E6D}"/>
              </a:ext>
            </a:extLst>
          </p:cNvPr>
          <p:cNvSpPr>
            <a:spLocks noGrp="1"/>
          </p:cNvSpPr>
          <p:nvPr>
            <p:ph type="ctrTitle"/>
          </p:nvPr>
        </p:nvSpPr>
        <p:spPr>
          <a:xfrm>
            <a:off x="346229" y="1122363"/>
            <a:ext cx="11452726" cy="2306637"/>
          </a:xfrm>
        </p:spPr>
        <p:txBody>
          <a:bodyPr>
            <a:noAutofit/>
          </a:bodyPr>
          <a:lstStyle/>
          <a:p>
            <a:pPr>
              <a:spcAft>
                <a:spcPts val="600"/>
              </a:spcAft>
            </a:pPr>
            <a:r>
              <a:rPr lang="en-US" sz="4400" b="1" dirty="0">
                <a:effectLst/>
                <a:latin typeface="Times New Roman" panose="02020603050405020304" pitchFamily="18" charset="0"/>
                <a:ea typeface="MS Mincho" panose="02020609040205080304" pitchFamily="49" charset="-128"/>
              </a:rPr>
              <a:t>Influence of Weather Conditions on Energy Consumption in Lisbon: An Analysis of Domestic and Industrial Use</a:t>
            </a:r>
            <a:endParaRPr lang="pt-PT" sz="4400" b="1" dirty="0"/>
          </a:p>
        </p:txBody>
      </p:sp>
      <p:sp>
        <p:nvSpPr>
          <p:cNvPr id="3" name="Subtítulo 2">
            <a:extLst>
              <a:ext uri="{FF2B5EF4-FFF2-40B4-BE49-F238E27FC236}">
                <a16:creationId xmlns:a16="http://schemas.microsoft.com/office/drawing/2014/main" id="{CF519055-55CB-0903-7956-441A29BB5A3C}"/>
              </a:ext>
            </a:extLst>
          </p:cNvPr>
          <p:cNvSpPr>
            <a:spLocks noGrp="1"/>
          </p:cNvSpPr>
          <p:nvPr>
            <p:ph type="subTitle" idx="1"/>
          </p:nvPr>
        </p:nvSpPr>
        <p:spPr>
          <a:xfrm>
            <a:off x="4587099" y="4425696"/>
            <a:ext cx="3151630" cy="861250"/>
          </a:xfrm>
        </p:spPr>
        <p:txBody>
          <a:bodyPr>
            <a:noAutofit/>
          </a:bodyPr>
          <a:lstStyle/>
          <a:p>
            <a:pPr algn="ctr">
              <a:spcBef>
                <a:spcPts val="1800"/>
              </a:spcBef>
              <a:spcAft>
                <a:spcPts val="200"/>
              </a:spcAft>
            </a:pPr>
            <a:r>
              <a:rPr lang="pt-PT" sz="2000" b="1" dirty="0">
                <a:effectLst/>
                <a:latin typeface="Times New Roman" panose="02020603050405020304" pitchFamily="18" charset="0"/>
                <a:ea typeface="SimSun" panose="02010600030101010101" pitchFamily="2" charset="-122"/>
              </a:rPr>
              <a:t>Ricardo Ramos </a:t>
            </a:r>
            <a:br>
              <a:rPr lang="pt-PT" sz="1600" dirty="0">
                <a:effectLst/>
                <a:latin typeface="Times New Roman" panose="02020603050405020304" pitchFamily="18" charset="0"/>
                <a:ea typeface="SimSun" panose="02010600030101010101" pitchFamily="2" charset="-122"/>
              </a:rPr>
            </a:br>
            <a:r>
              <a:rPr lang="pt-PT" sz="1600" dirty="0">
                <a:effectLst/>
                <a:latin typeface="Times New Roman" panose="02020603050405020304" pitchFamily="18" charset="0"/>
                <a:ea typeface="SimSun" panose="02010600030101010101" pitchFamily="2" charset="-122"/>
              </a:rPr>
              <a:t>E-mail: A46638@alunos.isel.ipl.pt</a:t>
            </a:r>
            <a:endParaRPr lang="pt-PT" sz="1600" dirty="0"/>
          </a:p>
        </p:txBody>
      </p:sp>
      <p:sp>
        <p:nvSpPr>
          <p:cNvPr id="5" name="Subtítulo 2">
            <a:extLst>
              <a:ext uri="{FF2B5EF4-FFF2-40B4-BE49-F238E27FC236}">
                <a16:creationId xmlns:a16="http://schemas.microsoft.com/office/drawing/2014/main" id="{623C527E-3DD6-B1ED-72C4-AE5B5673E27B}"/>
              </a:ext>
            </a:extLst>
          </p:cNvPr>
          <p:cNvSpPr txBox="1">
            <a:spLocks/>
          </p:cNvSpPr>
          <p:nvPr/>
        </p:nvSpPr>
        <p:spPr>
          <a:xfrm>
            <a:off x="1115568" y="4425696"/>
            <a:ext cx="3151631" cy="9418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800"/>
              </a:spcBef>
              <a:spcAft>
                <a:spcPts val="200"/>
              </a:spcAft>
            </a:pPr>
            <a:r>
              <a:rPr lang="pt-PT" sz="2000" b="1" dirty="0">
                <a:latin typeface="Times New Roman" panose="02020603050405020304" pitchFamily="18" charset="0"/>
                <a:ea typeface="SimSun" panose="02010600030101010101" pitchFamily="2" charset="-122"/>
              </a:rPr>
              <a:t>Nuno Gomes </a:t>
            </a:r>
            <a:br>
              <a:rPr lang="pt-PT" sz="1600" dirty="0">
                <a:latin typeface="Times New Roman" panose="02020603050405020304" pitchFamily="18" charset="0"/>
                <a:ea typeface="SimSun" panose="02010600030101010101" pitchFamily="2" charset="-122"/>
              </a:rPr>
            </a:br>
            <a:r>
              <a:rPr lang="pt-PT" sz="1600" dirty="0">
                <a:latin typeface="Times New Roman" panose="02020603050405020304" pitchFamily="18" charset="0"/>
                <a:ea typeface="SimSun" panose="02010600030101010101" pitchFamily="2" charset="-122"/>
              </a:rPr>
              <a:t>E-mail: A18364@alunos.isel.ipl.pt</a:t>
            </a:r>
            <a:br>
              <a:rPr lang="pt-PT" sz="1600" dirty="0">
                <a:latin typeface="Times New Roman" panose="02020603050405020304" pitchFamily="18" charset="0"/>
                <a:ea typeface="SimSun" panose="02010600030101010101" pitchFamily="2" charset="-122"/>
              </a:rPr>
            </a:br>
            <a:br>
              <a:rPr lang="pt-PT" sz="1600" dirty="0">
                <a:latin typeface="Times New Roman" panose="02020603050405020304" pitchFamily="18" charset="0"/>
                <a:ea typeface="SimSun" panose="02010600030101010101" pitchFamily="2" charset="-122"/>
              </a:rPr>
            </a:br>
            <a:endParaRPr lang="pt-PT" sz="1600" dirty="0"/>
          </a:p>
        </p:txBody>
      </p:sp>
      <p:sp>
        <p:nvSpPr>
          <p:cNvPr id="7" name="Subtítulo 2">
            <a:extLst>
              <a:ext uri="{FF2B5EF4-FFF2-40B4-BE49-F238E27FC236}">
                <a16:creationId xmlns:a16="http://schemas.microsoft.com/office/drawing/2014/main" id="{C9D779AB-A905-9A33-7C10-2560BD942AE4}"/>
              </a:ext>
            </a:extLst>
          </p:cNvPr>
          <p:cNvSpPr txBox="1">
            <a:spLocks/>
          </p:cNvSpPr>
          <p:nvPr/>
        </p:nvSpPr>
        <p:spPr>
          <a:xfrm>
            <a:off x="7924803" y="4443984"/>
            <a:ext cx="3359184" cy="9418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800"/>
              </a:spcBef>
              <a:spcAft>
                <a:spcPts val="200"/>
              </a:spcAft>
            </a:pPr>
            <a:r>
              <a:rPr lang="pt-PT" sz="2000" b="1" dirty="0">
                <a:latin typeface="Times New Roman" panose="02020603050405020304" pitchFamily="18" charset="0"/>
                <a:ea typeface="SimSun" panose="02010600030101010101" pitchFamily="2" charset="-122"/>
              </a:rPr>
              <a:t>Rafael Carvalho </a:t>
            </a:r>
            <a:br>
              <a:rPr lang="pt-PT" sz="1600" dirty="0">
                <a:latin typeface="Times New Roman" panose="02020603050405020304" pitchFamily="18" charset="0"/>
                <a:ea typeface="SimSun" panose="02010600030101010101" pitchFamily="2" charset="-122"/>
              </a:rPr>
            </a:br>
            <a:r>
              <a:rPr lang="pt-PT" sz="1600" dirty="0">
                <a:latin typeface="Times New Roman" panose="02020603050405020304" pitchFamily="18" charset="0"/>
                <a:ea typeface="SimSun" panose="02010600030101010101" pitchFamily="2" charset="-122"/>
              </a:rPr>
              <a:t>E-mail: A47663@alunos.isel.ipl.pt</a:t>
            </a:r>
            <a:br>
              <a:rPr lang="pt-PT" sz="1600" dirty="0">
                <a:latin typeface="Times New Roman" panose="02020603050405020304" pitchFamily="18" charset="0"/>
                <a:ea typeface="SimSun" panose="02010600030101010101" pitchFamily="2" charset="-122"/>
              </a:rPr>
            </a:br>
            <a:endParaRPr lang="pt-PT" sz="1600" dirty="0">
              <a:latin typeface="Times New Roman" panose="02020603050405020304" pitchFamily="18" charset="0"/>
              <a:ea typeface="SimSun" panose="02010600030101010101" pitchFamily="2" charset="-122"/>
            </a:endParaRPr>
          </a:p>
          <a:p>
            <a:br>
              <a:rPr lang="pt-PT" sz="1600" dirty="0">
                <a:latin typeface="Times New Roman" panose="02020603050405020304" pitchFamily="18" charset="0"/>
                <a:ea typeface="SimSun" panose="02010600030101010101" pitchFamily="2" charset="-122"/>
              </a:rPr>
            </a:br>
            <a:endParaRPr lang="pt-PT" sz="1600" dirty="0"/>
          </a:p>
        </p:txBody>
      </p:sp>
      <p:sp>
        <p:nvSpPr>
          <p:cNvPr id="8" name="Subtítulo 2">
            <a:extLst>
              <a:ext uri="{FF2B5EF4-FFF2-40B4-BE49-F238E27FC236}">
                <a16:creationId xmlns:a16="http://schemas.microsoft.com/office/drawing/2014/main" id="{B763134D-231E-EAAD-1DC1-B36B28278055}"/>
              </a:ext>
            </a:extLst>
          </p:cNvPr>
          <p:cNvSpPr txBox="1">
            <a:spLocks/>
          </p:cNvSpPr>
          <p:nvPr/>
        </p:nvSpPr>
        <p:spPr>
          <a:xfrm>
            <a:off x="7409835" y="5735637"/>
            <a:ext cx="4389120" cy="73291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800"/>
              </a:spcBef>
              <a:spcAft>
                <a:spcPts val="200"/>
              </a:spcAft>
            </a:pPr>
            <a:r>
              <a:rPr lang="pt-PT" sz="1400" dirty="0">
                <a:latin typeface="Times New Roman" panose="02020603050405020304" pitchFamily="18" charset="0"/>
                <a:ea typeface="SimSun" panose="02010600030101010101" pitchFamily="2" charset="-122"/>
              </a:rPr>
              <a:t>MEIC- Mineração de Dados em Larga Escala</a:t>
            </a:r>
            <a:br>
              <a:rPr lang="pt-PT" sz="1400" dirty="0">
                <a:latin typeface="Times New Roman" panose="02020603050405020304" pitchFamily="18" charset="0"/>
                <a:ea typeface="SimSun" panose="02010600030101010101" pitchFamily="2" charset="-122"/>
              </a:rPr>
            </a:br>
            <a:r>
              <a:rPr lang="pt-PT" sz="1400" dirty="0">
                <a:latin typeface="Times New Roman" panose="02020603050405020304" pitchFamily="18" charset="0"/>
                <a:ea typeface="SimSun" panose="02010600030101010101" pitchFamily="2" charset="-122"/>
              </a:rPr>
              <a:t>Instituto Superior Engenharia de Lisboa</a:t>
            </a:r>
            <a:br>
              <a:rPr lang="pt-PT" sz="1400" i="1" dirty="0">
                <a:latin typeface="Times New Roman" panose="02020603050405020304" pitchFamily="18" charset="0"/>
                <a:ea typeface="SimSun" panose="02010600030101010101" pitchFamily="2" charset="-122"/>
              </a:rPr>
            </a:br>
            <a:r>
              <a:rPr lang="pt-PT" sz="1400" dirty="0" err="1">
                <a:latin typeface="Times New Roman" panose="02020603050405020304" pitchFamily="18" charset="0"/>
                <a:ea typeface="SimSun" panose="02010600030101010101" pitchFamily="2" charset="-122"/>
              </a:rPr>
              <a:t>Lisboa</a:t>
            </a:r>
            <a:r>
              <a:rPr lang="pt-PT" sz="1400" dirty="0">
                <a:latin typeface="Times New Roman" panose="02020603050405020304" pitchFamily="18" charset="0"/>
                <a:ea typeface="SimSun" panose="02010600030101010101" pitchFamily="2" charset="-122"/>
              </a:rPr>
              <a:t>, Portugal</a:t>
            </a:r>
            <a:endParaRPr lang="pt-PT" sz="1400" dirty="0"/>
          </a:p>
        </p:txBody>
      </p:sp>
    </p:spTree>
    <p:extLst>
      <p:ext uri="{BB962C8B-B14F-4D97-AF65-F5344CB8AC3E}">
        <p14:creationId xmlns:p14="http://schemas.microsoft.com/office/powerpoint/2010/main" val="79234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F8405D-0693-841F-0591-E77A532172F2}"/>
              </a:ext>
            </a:extLst>
          </p:cNvPr>
          <p:cNvSpPr>
            <a:spLocks noGrp="1"/>
          </p:cNvSpPr>
          <p:nvPr>
            <p:ph type="title"/>
          </p:nvPr>
        </p:nvSpPr>
        <p:spPr>
          <a:xfrm>
            <a:off x="838200" y="365126"/>
            <a:ext cx="10515600" cy="744584"/>
          </a:xfrm>
        </p:spPr>
        <p:txBody>
          <a:bodyPr/>
          <a:lstStyle/>
          <a:p>
            <a:r>
              <a:rPr lang="pt-PT" sz="4000" dirty="0">
                <a:latin typeface="Times New Roman" panose="02020603050405020304" pitchFamily="18" charset="0"/>
                <a:ea typeface="SimSun" panose="02010600030101010101" pitchFamily="2" charset="-122"/>
              </a:rPr>
              <a:t>Data</a:t>
            </a:r>
          </a:p>
        </p:txBody>
      </p:sp>
      <p:sp>
        <p:nvSpPr>
          <p:cNvPr id="4" name="Rectangle 1">
            <a:extLst>
              <a:ext uri="{FF2B5EF4-FFF2-40B4-BE49-F238E27FC236}">
                <a16:creationId xmlns:a16="http://schemas.microsoft.com/office/drawing/2014/main" id="{F6B4162E-A6B5-1081-F2DE-9A7DCEB67DA1}"/>
              </a:ext>
            </a:extLst>
          </p:cNvPr>
          <p:cNvSpPr>
            <a:spLocks noGrp="1" noChangeArrowheads="1"/>
          </p:cNvSpPr>
          <p:nvPr>
            <p:ph idx="1"/>
          </p:nvPr>
        </p:nvSpPr>
        <p:spPr bwMode="auto">
          <a:xfrm>
            <a:off x="838200" y="2027965"/>
            <a:ext cx="10515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pt-PT"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Differences between residential and industrial areas:</a:t>
            </a:r>
          </a:p>
          <a:p>
            <a:pPr marL="457200" lvl="1" indent="0" algn="just" eaLnBrk="0" fontAlgn="base" hangingPunct="0">
              <a:lnSpc>
                <a:spcPct val="100000"/>
              </a:lnSpc>
              <a:spcBef>
                <a:spcPct val="0"/>
              </a:spcBef>
              <a:spcAft>
                <a:spcPct val="0"/>
              </a:spcAft>
              <a:buNone/>
            </a:pPr>
            <a:r>
              <a:rPr kumimoji="0" lang="en-US" altLang="pt-PT"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Graph A (Residential):</a:t>
            </a:r>
          </a:p>
          <a:p>
            <a:pPr lvl="2" algn="just" eaLnBrk="0" fontAlgn="base" hangingPunct="0">
              <a:lnSpc>
                <a:spcPct val="100000"/>
              </a:lnSpc>
              <a:spcBef>
                <a:spcPct val="0"/>
              </a:spcBef>
              <a:spcAft>
                <a:spcPct val="0"/>
              </a:spcAft>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has a more pronounced peak in the early hours of the morning.</a:t>
            </a:r>
          </a:p>
          <a:p>
            <a:pPr lvl="2" algn="just" eaLnBrk="0" fontAlgn="base" hangingPunct="0">
              <a:lnSpc>
                <a:spcPct val="100000"/>
              </a:lnSpc>
              <a:spcBef>
                <a:spcPct val="0"/>
              </a:spcBef>
              <a:spcAft>
                <a:spcPct val="0"/>
              </a:spcAft>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Consumption is lower at night.</a:t>
            </a:r>
          </a:p>
          <a:p>
            <a:pPr marL="457200" lvl="1" indent="0" algn="just" eaLnBrk="0" fontAlgn="base" hangingPunct="0">
              <a:lnSpc>
                <a:spcPct val="100000"/>
              </a:lnSpc>
              <a:spcBef>
                <a:spcPct val="0"/>
              </a:spcBef>
              <a:spcAft>
                <a:spcPct val="0"/>
              </a:spcAft>
              <a:buNone/>
            </a:pPr>
            <a:r>
              <a:rPr kumimoji="0" lang="en-US" altLang="pt-PT"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Graph B (Industrial):</a:t>
            </a:r>
          </a:p>
          <a:p>
            <a:pPr lvl="2" algn="just" eaLnBrk="0" fontAlgn="base" hangingPunct="0">
              <a:lnSpc>
                <a:spcPct val="100000"/>
              </a:lnSpc>
              <a:spcBef>
                <a:spcPct val="0"/>
              </a:spcBef>
              <a:spcAft>
                <a:spcPct val="0"/>
              </a:spcAft>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shows a higher and sustained level of consumption during working hours.</a:t>
            </a:r>
          </a:p>
          <a:p>
            <a:pPr lvl="2" algn="just" eaLnBrk="0" fontAlgn="base" hangingPunct="0">
              <a:lnSpc>
                <a:spcPct val="100000"/>
              </a:lnSpc>
              <a:spcBef>
                <a:spcPct val="0"/>
              </a:spcBef>
              <a:spcAft>
                <a:spcPct val="0"/>
              </a:spcAft>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Even at night, industrial consumption remains relatively high compared to residential areas.</a:t>
            </a:r>
          </a:p>
        </p:txBody>
      </p:sp>
    </p:spTree>
    <p:extLst>
      <p:ext uri="{BB962C8B-B14F-4D97-AF65-F5344CB8AC3E}">
        <p14:creationId xmlns:p14="http://schemas.microsoft.com/office/powerpoint/2010/main" val="2426556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F8405D-0693-841F-0591-E77A532172F2}"/>
              </a:ext>
            </a:extLst>
          </p:cNvPr>
          <p:cNvSpPr>
            <a:spLocks noGrp="1"/>
          </p:cNvSpPr>
          <p:nvPr>
            <p:ph type="title"/>
          </p:nvPr>
        </p:nvSpPr>
        <p:spPr>
          <a:xfrm>
            <a:off x="838200" y="365126"/>
            <a:ext cx="10515600" cy="744584"/>
          </a:xfrm>
        </p:spPr>
        <p:txBody>
          <a:bodyPr/>
          <a:lstStyle/>
          <a:p>
            <a:r>
              <a:rPr lang="pt-PT" sz="4000" dirty="0">
                <a:latin typeface="Times New Roman" panose="02020603050405020304" pitchFamily="18" charset="0"/>
                <a:ea typeface="SimSun" panose="02010600030101010101" pitchFamily="2" charset="-122"/>
              </a:rPr>
              <a:t>Data</a:t>
            </a:r>
          </a:p>
        </p:txBody>
      </p:sp>
      <p:sp>
        <p:nvSpPr>
          <p:cNvPr id="4" name="Rectangle 1">
            <a:extLst>
              <a:ext uri="{FF2B5EF4-FFF2-40B4-BE49-F238E27FC236}">
                <a16:creationId xmlns:a16="http://schemas.microsoft.com/office/drawing/2014/main" id="{F6B4162E-A6B5-1081-F2DE-9A7DCEB67DA1}"/>
              </a:ext>
            </a:extLst>
          </p:cNvPr>
          <p:cNvSpPr>
            <a:spLocks noGrp="1" noChangeArrowheads="1"/>
          </p:cNvSpPr>
          <p:nvPr>
            <p:ph idx="1"/>
          </p:nvPr>
        </p:nvSpPr>
        <p:spPr bwMode="auto">
          <a:xfrm>
            <a:off x="838200" y="2397297"/>
            <a:ext cx="10515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obtain specific information on electricity consumption in municipalities and sectors of activity in Portugal, we consulted the data provided by the Directorate-General for Energy and Geology (DGEG) </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[1]</a:t>
            </a: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data provides details on consumption broken down by municipality and economic sector, as well as aggregations by region. In addition, </a:t>
            </a:r>
            <a:r>
              <a:rPr kumimoji="0" lang="en-US" altLang="pt-PT"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Pordata</a:t>
            </a: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also provides information on electricity consumption per capita in Portugal, making it possible to compare the average use of electricity between different municipalities and types of consumption </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[2]</a:t>
            </a:r>
            <a:r>
              <a:rPr lang="pt-PT" altLang="pt-PT" sz="2400" dirty="0">
                <a:latin typeface="Times New Roman" panose="02020603050405020304" pitchFamily="18" charset="0"/>
                <a:cs typeface="Times New Roman" panose="02020603050405020304" pitchFamily="18" charset="0"/>
              </a:rPr>
              <a:t> </a:t>
            </a:r>
            <a:r>
              <a:rPr lang="pt-PT" sz="2400" dirty="0">
                <a:latin typeface="Times New Roman" panose="02020603050405020304" pitchFamily="18" charset="0"/>
                <a:cs typeface="Times New Roman" panose="02020603050405020304" pitchFamily="18" charset="0"/>
              </a:rPr>
              <a:t>[</a:t>
            </a:r>
            <a:r>
              <a:rPr lang="pt-PT" sz="2400" dirty="0">
                <a:latin typeface="Times New Roman" panose="02020603050405020304" pitchFamily="18" charset="0"/>
                <a:cs typeface="Times New Roman" panose="02020603050405020304" pitchFamily="18" charset="0"/>
                <a:hlinkClick r:id="rId4"/>
              </a:rPr>
              <a:t>3</a:t>
            </a:r>
            <a:r>
              <a:rPr lang="pt-PT" sz="2400" dirty="0">
                <a:latin typeface="Times New Roman" panose="02020603050405020304" pitchFamily="18" charset="0"/>
                <a:cs typeface="Times New Roman" panose="02020603050405020304" pitchFamily="18" charset="0"/>
              </a:rPr>
              <a:t>] [</a:t>
            </a:r>
            <a:r>
              <a:rPr lang="pt-PT" sz="2400" dirty="0">
                <a:latin typeface="Times New Roman" panose="02020603050405020304" pitchFamily="18" charset="0"/>
                <a:cs typeface="Times New Roman" panose="02020603050405020304" pitchFamily="18" charset="0"/>
                <a:hlinkClick r:id="rId5"/>
              </a:rPr>
              <a:t>4</a:t>
            </a:r>
            <a:r>
              <a:rPr lang="pt-PT" sz="2400" dirty="0">
                <a:latin typeface="Times New Roman" panose="02020603050405020304" pitchFamily="18" charset="0"/>
                <a:cs typeface="Times New Roman" panose="02020603050405020304" pitchFamily="18" charset="0"/>
              </a:rPr>
              <a:t>]</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pt-PT" altLang="pt-P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13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E18E0-DD6D-9E25-D8E0-32282587AF6A}"/>
              </a:ext>
            </a:extLst>
          </p:cNvPr>
          <p:cNvSpPr>
            <a:spLocks noGrp="1"/>
          </p:cNvSpPr>
          <p:nvPr>
            <p:ph type="title"/>
          </p:nvPr>
        </p:nvSpPr>
        <p:spPr/>
        <p:txBody>
          <a:bodyPr/>
          <a:lstStyle/>
          <a:p>
            <a:r>
              <a:rPr lang="en-US" sz="1800" dirty="0">
                <a:effectLst/>
                <a:latin typeface="Times New Roman" panose="02020603050405020304" pitchFamily="18" charset="0"/>
                <a:ea typeface="SimSun" panose="02010600030101010101" pitchFamily="2" charset="-122"/>
              </a:rPr>
              <a:t>Conclusion and Future Direction</a:t>
            </a:r>
            <a:endParaRPr lang="pt-PT" dirty="0"/>
          </a:p>
        </p:txBody>
      </p:sp>
      <p:pic>
        <p:nvPicPr>
          <p:cNvPr id="5" name="Marcador de Posição de Conteúdo 4">
            <a:extLst>
              <a:ext uri="{FF2B5EF4-FFF2-40B4-BE49-F238E27FC236}">
                <a16:creationId xmlns:a16="http://schemas.microsoft.com/office/drawing/2014/main" id="{FDF1AC74-FDAF-1626-3BA4-5AED3311F40D}"/>
              </a:ext>
            </a:extLst>
          </p:cNvPr>
          <p:cNvPicPr>
            <a:picLocks noGrp="1" noChangeAspect="1"/>
          </p:cNvPicPr>
          <p:nvPr>
            <p:ph idx="1"/>
          </p:nvPr>
        </p:nvPicPr>
        <p:blipFill>
          <a:blip r:embed="rId2"/>
          <a:stretch>
            <a:fillRect/>
          </a:stretch>
        </p:blipFill>
        <p:spPr>
          <a:xfrm>
            <a:off x="3158183" y="1690688"/>
            <a:ext cx="5875633" cy="4390295"/>
          </a:xfrm>
        </p:spPr>
      </p:pic>
    </p:spTree>
    <p:extLst>
      <p:ext uri="{BB962C8B-B14F-4D97-AF65-F5344CB8AC3E}">
        <p14:creationId xmlns:p14="http://schemas.microsoft.com/office/powerpoint/2010/main" val="624075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5DBBD-5B03-0FFF-7F67-72A027C45623}"/>
              </a:ext>
            </a:extLst>
          </p:cNvPr>
          <p:cNvSpPr>
            <a:spLocks noGrp="1"/>
          </p:cNvSpPr>
          <p:nvPr>
            <p:ph type="title"/>
          </p:nvPr>
        </p:nvSpPr>
        <p:spPr>
          <a:xfrm>
            <a:off x="838200" y="365125"/>
            <a:ext cx="10515600" cy="924449"/>
          </a:xfrm>
        </p:spPr>
        <p:txBody>
          <a:bodyPr>
            <a:normAutofit/>
          </a:bodyPr>
          <a:lstStyle/>
          <a:p>
            <a:r>
              <a:rPr lang="pt-PT" altLang="pt-PT" sz="4000" dirty="0" err="1">
                <a:latin typeface="Times New Roman" panose="02020603050405020304" pitchFamily="18" charset="0"/>
                <a:ea typeface="SimSun" panose="02010600030101010101" pitchFamily="2" charset="-122"/>
              </a:rPr>
              <a:t>Correlation</a:t>
            </a:r>
            <a:r>
              <a:rPr lang="pt-PT" altLang="pt-PT" sz="4000" dirty="0">
                <a:latin typeface="Times New Roman" panose="02020603050405020304" pitchFamily="18" charset="0"/>
                <a:ea typeface="SimSun" panose="02010600030101010101" pitchFamily="2" charset="-122"/>
              </a:rPr>
              <a:t> </a:t>
            </a:r>
            <a:r>
              <a:rPr lang="pt-PT" altLang="pt-PT" sz="4000" dirty="0" err="1">
                <a:latin typeface="Times New Roman" panose="02020603050405020304" pitchFamily="18" charset="0"/>
                <a:ea typeface="SimSun" panose="02010600030101010101" pitchFamily="2" charset="-122"/>
              </a:rPr>
              <a:t>Matrix</a:t>
            </a:r>
            <a:endParaRPr lang="pt-PT" sz="4000" dirty="0">
              <a:latin typeface="Times New Roman" panose="02020603050405020304" pitchFamily="18" charset="0"/>
              <a:ea typeface="SimSun" panose="02010600030101010101" pitchFamily="2" charset="-122"/>
            </a:endParaRPr>
          </a:p>
        </p:txBody>
      </p:sp>
      <p:sp>
        <p:nvSpPr>
          <p:cNvPr id="4" name="Rectangle 1">
            <a:extLst>
              <a:ext uri="{FF2B5EF4-FFF2-40B4-BE49-F238E27FC236}">
                <a16:creationId xmlns:a16="http://schemas.microsoft.com/office/drawing/2014/main" id="{023B5BCC-708D-04E1-9E4B-91F05EB9BFB3}"/>
              </a:ext>
            </a:extLst>
          </p:cNvPr>
          <p:cNvSpPr>
            <a:spLocks noChangeArrowheads="1"/>
          </p:cNvSpPr>
          <p:nvPr/>
        </p:nvSpPr>
        <p:spPr bwMode="auto">
          <a:xfrm>
            <a:off x="931441" y="1751237"/>
            <a:ext cx="10799187"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pt-PT"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Positive and Negative Correlations</a:t>
            </a:r>
            <a:endPar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800100" lvl="1" indent="-342900" algn="just" eaLnBrk="0" fontAlgn="base" hangingPunct="0">
              <a:spcBef>
                <a:spcPct val="0"/>
              </a:spcBef>
              <a:spcAft>
                <a:spcPct val="0"/>
              </a:spcAft>
              <a:buFont typeface="Arial" panose="020B0604020202020204" pitchFamily="34" charset="0"/>
              <a:buChar char="•"/>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cells in shades of red indicate positive correlations, i.e. when one variable increases, the other also tends to increase.</a:t>
            </a:r>
          </a:p>
          <a:p>
            <a:pPr marL="800100" lvl="1" indent="-342900" algn="just" eaLnBrk="0" fontAlgn="base" hangingPunct="0">
              <a:spcBef>
                <a:spcPct val="0"/>
              </a:spcBef>
              <a:spcAft>
                <a:spcPct val="0"/>
              </a:spcAft>
              <a:buFont typeface="Arial" panose="020B0604020202020204" pitchFamily="34" charset="0"/>
              <a:buChar char="•"/>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cells in shades of blue indicate negative correlations, i.e. when one variable increases, the other tends to decrease.</a:t>
            </a:r>
          </a:p>
          <a:p>
            <a:pPr marR="0" lvl="0" algn="just" defTabSz="914400" rtl="0" eaLnBrk="0" fontAlgn="base" latinLnBrk="0" hangingPunct="0">
              <a:lnSpc>
                <a:spcPct val="100000"/>
              </a:lnSpc>
              <a:spcBef>
                <a:spcPct val="0"/>
              </a:spcBef>
              <a:spcAft>
                <a:spcPct val="0"/>
              </a:spcAft>
              <a:buClrTx/>
              <a:buSzTx/>
              <a:tabLst/>
            </a:pPr>
            <a:r>
              <a:rPr kumimoji="0" lang="en-US" altLang="pt-PT"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Specific comments</a:t>
            </a:r>
            <a:endPar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lvl="1" indent="-285750" algn="just" eaLnBrk="0" fontAlgn="base" hangingPunct="0">
              <a:spcBef>
                <a:spcPct val="0"/>
              </a:spcBef>
              <a:spcAft>
                <a:spcPct val="0"/>
              </a:spcAft>
              <a:buFont typeface="Arial" panose="020B0604020202020204" pitchFamily="34" charset="0"/>
              <a:buChar char="•"/>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pt-PT"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Active.Energy</a:t>
            </a: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variable has a strong positive correlation with the "Hours" variable, which suggests that energy consumption increases as time passes.</a:t>
            </a:r>
          </a:p>
          <a:p>
            <a:pPr marL="742950" lvl="1" indent="-285750" algn="just" eaLnBrk="0" fontAlgn="base" hangingPunct="0">
              <a:spcBef>
                <a:spcPct val="0"/>
              </a:spcBef>
              <a:spcAft>
                <a:spcPct val="0"/>
              </a:spcAft>
              <a:buFont typeface="Arial" panose="020B0604020202020204" pitchFamily="34" charset="0"/>
              <a:buChar char="•"/>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variable "Day of Week" does not seem to have a strong correlation with other variables, which </a:t>
            </a:r>
            <a:r>
              <a:rPr kumimoji="0" lang="en-US" altLang="pt-PT"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indicatesthat</a:t>
            </a: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day of the week does not significantly affect energy consumption.</a:t>
            </a:r>
          </a:p>
        </p:txBody>
      </p:sp>
    </p:spTree>
    <p:extLst>
      <p:ext uri="{BB962C8B-B14F-4D97-AF65-F5344CB8AC3E}">
        <p14:creationId xmlns:p14="http://schemas.microsoft.com/office/powerpoint/2010/main" val="3935696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5DBBD-5B03-0FFF-7F67-72A027C45623}"/>
              </a:ext>
            </a:extLst>
          </p:cNvPr>
          <p:cNvSpPr>
            <a:spLocks noGrp="1"/>
          </p:cNvSpPr>
          <p:nvPr>
            <p:ph type="title"/>
          </p:nvPr>
        </p:nvSpPr>
        <p:spPr>
          <a:xfrm>
            <a:off x="838200" y="365125"/>
            <a:ext cx="10515600" cy="924449"/>
          </a:xfrm>
        </p:spPr>
        <p:txBody>
          <a:bodyPr>
            <a:normAutofit/>
          </a:bodyPr>
          <a:lstStyle/>
          <a:p>
            <a:r>
              <a:rPr lang="pt-PT" altLang="pt-PT" sz="4000" dirty="0" err="1">
                <a:latin typeface="Times New Roman" panose="02020603050405020304" pitchFamily="18" charset="0"/>
                <a:ea typeface="SimSun" panose="02010600030101010101" pitchFamily="2" charset="-122"/>
              </a:rPr>
              <a:t>Correlation</a:t>
            </a:r>
            <a:r>
              <a:rPr lang="pt-PT" altLang="pt-PT" sz="4000" dirty="0">
                <a:latin typeface="Times New Roman" panose="02020603050405020304" pitchFamily="18" charset="0"/>
                <a:ea typeface="SimSun" panose="02010600030101010101" pitchFamily="2" charset="-122"/>
              </a:rPr>
              <a:t> </a:t>
            </a:r>
            <a:r>
              <a:rPr lang="pt-PT" altLang="pt-PT" sz="4000" dirty="0" err="1">
                <a:latin typeface="Times New Roman" panose="02020603050405020304" pitchFamily="18" charset="0"/>
                <a:ea typeface="SimSun" panose="02010600030101010101" pitchFamily="2" charset="-122"/>
              </a:rPr>
              <a:t>Matrix</a:t>
            </a:r>
            <a:endParaRPr lang="pt-PT" sz="4000" dirty="0">
              <a:latin typeface="Times New Roman" panose="02020603050405020304" pitchFamily="18" charset="0"/>
              <a:ea typeface="SimSun" panose="02010600030101010101" pitchFamily="2" charset="-122"/>
            </a:endParaRPr>
          </a:p>
        </p:txBody>
      </p:sp>
      <p:sp>
        <p:nvSpPr>
          <p:cNvPr id="4" name="Rectangle 1">
            <a:extLst>
              <a:ext uri="{FF2B5EF4-FFF2-40B4-BE49-F238E27FC236}">
                <a16:creationId xmlns:a16="http://schemas.microsoft.com/office/drawing/2014/main" id="{023B5BCC-708D-04E1-9E4B-91F05EB9BFB3}"/>
              </a:ext>
            </a:extLst>
          </p:cNvPr>
          <p:cNvSpPr>
            <a:spLocks noChangeArrowheads="1"/>
          </p:cNvSpPr>
          <p:nvPr/>
        </p:nvSpPr>
        <p:spPr bwMode="auto">
          <a:xfrm>
            <a:off x="931441" y="2120569"/>
            <a:ext cx="1079918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pt-PT"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General Interpretation</a:t>
            </a:r>
          </a:p>
          <a:p>
            <a:pPr marL="742950" lvl="1" indent="-285750" algn="just" eaLnBrk="0" fontAlgn="base" hangingPunct="0">
              <a:spcBef>
                <a:spcPct val="0"/>
              </a:spcBef>
              <a:spcAft>
                <a:spcPct val="0"/>
              </a:spcAft>
              <a:buFont typeface="Arial" panose="020B0604020202020204" pitchFamily="34" charset="0"/>
              <a:buChar char="•"/>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correlation matrix can be useful for identifying which variables are most closely related to each other. For example, if we are interested in predicting energy consumption based on the time of day, the correlation between "</a:t>
            </a:r>
            <a:r>
              <a:rPr kumimoji="0" lang="en-US" altLang="pt-PT"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Active.Energy</a:t>
            </a: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"Hours" may be relevant.</a:t>
            </a:r>
          </a:p>
          <a:p>
            <a:pPr marL="0" marR="0" lvl="0" indent="0" algn="just" defTabSz="914400" rtl="0" eaLnBrk="0" fontAlgn="base" latinLnBrk="0" hangingPunct="0">
              <a:lnSpc>
                <a:spcPct val="100000"/>
              </a:lnSpc>
              <a:spcBef>
                <a:spcPct val="0"/>
              </a:spcBef>
              <a:spcAft>
                <a:spcPct val="0"/>
              </a:spcAft>
              <a:buClrTx/>
              <a:buSzTx/>
              <a:tabLst/>
            </a:pPr>
            <a:endPar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pt-PT"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Note: just because two variables are correlated does not necessarily mean that one causes the other. It is important to consider other factors and carry out more detailed analyses in order to draw definitive conclusions.</a:t>
            </a:r>
            <a:endPar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3088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FAFF10-270D-869E-FE80-D9EADDA8F66D}"/>
              </a:ext>
            </a:extLst>
          </p:cNvPr>
          <p:cNvSpPr>
            <a:spLocks noGrp="1"/>
          </p:cNvSpPr>
          <p:nvPr>
            <p:ph type="title"/>
          </p:nvPr>
        </p:nvSpPr>
        <p:spPr/>
        <p:txBody>
          <a:bodyPr/>
          <a:lstStyle/>
          <a:p>
            <a:endParaRPr lang="pt-PT"/>
          </a:p>
        </p:txBody>
      </p:sp>
      <p:pic>
        <p:nvPicPr>
          <p:cNvPr id="4" name="Marcador de Posição de Conteúdo 3">
            <a:extLst>
              <a:ext uri="{FF2B5EF4-FFF2-40B4-BE49-F238E27FC236}">
                <a16:creationId xmlns:a16="http://schemas.microsoft.com/office/drawing/2014/main" id="{3C767688-1265-A907-B46A-45B3E2306279}"/>
              </a:ext>
            </a:extLst>
          </p:cNvPr>
          <p:cNvPicPr>
            <a:picLocks noGrp="1" noChangeAspect="1"/>
          </p:cNvPicPr>
          <p:nvPr>
            <p:ph idx="1"/>
          </p:nvPr>
        </p:nvPicPr>
        <p:blipFill>
          <a:blip r:embed="rId2"/>
          <a:stretch>
            <a:fillRect/>
          </a:stretch>
        </p:blipFill>
        <p:spPr>
          <a:xfrm>
            <a:off x="2347389" y="2729529"/>
            <a:ext cx="7497221" cy="2543530"/>
          </a:xfrm>
          <a:prstGeom prst="rect">
            <a:avLst/>
          </a:prstGeom>
        </p:spPr>
      </p:pic>
    </p:spTree>
    <p:extLst>
      <p:ext uri="{BB962C8B-B14F-4D97-AF65-F5344CB8AC3E}">
        <p14:creationId xmlns:p14="http://schemas.microsoft.com/office/powerpoint/2010/main" val="49832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F1F4A2-2789-C1E9-FCCD-B8E72BD2C2B4}"/>
              </a:ext>
            </a:extLst>
          </p:cNvPr>
          <p:cNvSpPr>
            <a:spLocks noGrp="1"/>
          </p:cNvSpPr>
          <p:nvPr>
            <p:ph type="title"/>
          </p:nvPr>
        </p:nvSpPr>
        <p:spPr/>
        <p:txBody>
          <a:bodyPr/>
          <a:lstStyle/>
          <a:p>
            <a:endParaRPr lang="pt-PT"/>
          </a:p>
        </p:txBody>
      </p:sp>
      <p:pic>
        <p:nvPicPr>
          <p:cNvPr id="5" name="Marcador de Posição de Conteúdo 4">
            <a:extLst>
              <a:ext uri="{FF2B5EF4-FFF2-40B4-BE49-F238E27FC236}">
                <a16:creationId xmlns:a16="http://schemas.microsoft.com/office/drawing/2014/main" id="{3EE79DB9-3069-D839-4DBF-44ED246A5502}"/>
              </a:ext>
            </a:extLst>
          </p:cNvPr>
          <p:cNvPicPr>
            <a:picLocks noGrp="1" noChangeAspect="1"/>
          </p:cNvPicPr>
          <p:nvPr>
            <p:ph idx="1"/>
          </p:nvPr>
        </p:nvPicPr>
        <p:blipFill>
          <a:blip r:embed="rId2"/>
          <a:stretch>
            <a:fillRect/>
          </a:stretch>
        </p:blipFill>
        <p:spPr>
          <a:xfrm>
            <a:off x="838200" y="2070963"/>
            <a:ext cx="10515600" cy="3860662"/>
          </a:xfrm>
        </p:spPr>
      </p:pic>
    </p:spTree>
    <p:extLst>
      <p:ext uri="{BB962C8B-B14F-4D97-AF65-F5344CB8AC3E}">
        <p14:creationId xmlns:p14="http://schemas.microsoft.com/office/powerpoint/2010/main" val="4233545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AEE186-5269-2807-E3D4-7CC6F89F50B4}"/>
              </a:ext>
            </a:extLst>
          </p:cNvPr>
          <p:cNvSpPr>
            <a:spLocks noGrp="1"/>
          </p:cNvSpPr>
          <p:nvPr>
            <p:ph type="title"/>
          </p:nvPr>
        </p:nvSpPr>
        <p:spPr/>
        <p:txBody>
          <a:bodyPr/>
          <a:lstStyle/>
          <a:p>
            <a:endParaRPr lang="pt-PT"/>
          </a:p>
        </p:txBody>
      </p:sp>
      <p:pic>
        <p:nvPicPr>
          <p:cNvPr id="5" name="Marcador de Posição de Conteúdo 4">
            <a:extLst>
              <a:ext uri="{FF2B5EF4-FFF2-40B4-BE49-F238E27FC236}">
                <a16:creationId xmlns:a16="http://schemas.microsoft.com/office/drawing/2014/main" id="{B227223B-39C1-6870-B6DD-57FE61CC9E8F}"/>
              </a:ext>
            </a:extLst>
          </p:cNvPr>
          <p:cNvPicPr>
            <a:picLocks noGrp="1" noChangeAspect="1"/>
          </p:cNvPicPr>
          <p:nvPr>
            <p:ph idx="1"/>
          </p:nvPr>
        </p:nvPicPr>
        <p:blipFill>
          <a:blip r:embed="rId2"/>
          <a:stretch>
            <a:fillRect/>
          </a:stretch>
        </p:blipFill>
        <p:spPr>
          <a:xfrm>
            <a:off x="838200" y="1854383"/>
            <a:ext cx="10515600" cy="4293822"/>
          </a:xfrm>
        </p:spPr>
      </p:pic>
    </p:spTree>
    <p:extLst>
      <p:ext uri="{BB962C8B-B14F-4D97-AF65-F5344CB8AC3E}">
        <p14:creationId xmlns:p14="http://schemas.microsoft.com/office/powerpoint/2010/main" val="3652271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37E723-16D6-7208-0736-A70703665142}"/>
              </a:ext>
            </a:extLst>
          </p:cNvPr>
          <p:cNvSpPr>
            <a:spLocks noGrp="1"/>
          </p:cNvSpPr>
          <p:nvPr>
            <p:ph type="title"/>
          </p:nvPr>
        </p:nvSpPr>
        <p:spPr/>
        <p:txBody>
          <a:bodyPr/>
          <a:lstStyle/>
          <a:p>
            <a:endParaRPr lang="pt-PT"/>
          </a:p>
        </p:txBody>
      </p:sp>
      <p:pic>
        <p:nvPicPr>
          <p:cNvPr id="5" name="Marcador de Posição de Conteúdo 4">
            <a:extLst>
              <a:ext uri="{FF2B5EF4-FFF2-40B4-BE49-F238E27FC236}">
                <a16:creationId xmlns:a16="http://schemas.microsoft.com/office/drawing/2014/main" id="{E35AC214-76A0-E563-6F87-082935943EF7}"/>
              </a:ext>
            </a:extLst>
          </p:cNvPr>
          <p:cNvPicPr>
            <a:picLocks noGrp="1" noChangeAspect="1"/>
          </p:cNvPicPr>
          <p:nvPr>
            <p:ph idx="1"/>
          </p:nvPr>
        </p:nvPicPr>
        <p:blipFill>
          <a:blip r:embed="rId2"/>
          <a:stretch>
            <a:fillRect/>
          </a:stretch>
        </p:blipFill>
        <p:spPr>
          <a:xfrm>
            <a:off x="4267126" y="1961177"/>
            <a:ext cx="3657748" cy="2935646"/>
          </a:xfrm>
        </p:spPr>
      </p:pic>
    </p:spTree>
    <p:extLst>
      <p:ext uri="{BB962C8B-B14F-4D97-AF65-F5344CB8AC3E}">
        <p14:creationId xmlns:p14="http://schemas.microsoft.com/office/powerpoint/2010/main" val="309879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932574-5C78-1552-F9A6-9C574C7FB665}"/>
              </a:ext>
            </a:extLst>
          </p:cNvPr>
          <p:cNvSpPr>
            <a:spLocks noGrp="1"/>
          </p:cNvSpPr>
          <p:nvPr>
            <p:ph type="title"/>
          </p:nvPr>
        </p:nvSpPr>
        <p:spPr/>
        <p:txBody>
          <a:bodyPr/>
          <a:lstStyle/>
          <a:p>
            <a:endParaRPr lang="pt-PT"/>
          </a:p>
        </p:txBody>
      </p:sp>
      <p:pic>
        <p:nvPicPr>
          <p:cNvPr id="4" name="Marcador de Posição de Conteúdo 3">
            <a:extLst>
              <a:ext uri="{FF2B5EF4-FFF2-40B4-BE49-F238E27FC236}">
                <a16:creationId xmlns:a16="http://schemas.microsoft.com/office/drawing/2014/main" id="{D15E5A58-BA12-5234-D91B-4F862DA58F9F}"/>
              </a:ext>
            </a:extLst>
          </p:cNvPr>
          <p:cNvPicPr>
            <a:picLocks noGrp="1" noChangeAspect="1"/>
          </p:cNvPicPr>
          <p:nvPr>
            <p:ph idx="1"/>
          </p:nvPr>
        </p:nvPicPr>
        <p:blipFill>
          <a:blip r:embed="rId2"/>
          <a:stretch>
            <a:fillRect/>
          </a:stretch>
        </p:blipFill>
        <p:spPr>
          <a:xfrm>
            <a:off x="1375704" y="1967422"/>
            <a:ext cx="9440592" cy="4067743"/>
          </a:xfrm>
          <a:prstGeom prst="rect">
            <a:avLst/>
          </a:prstGeom>
        </p:spPr>
      </p:pic>
    </p:spTree>
    <p:extLst>
      <p:ext uri="{BB962C8B-B14F-4D97-AF65-F5344CB8AC3E}">
        <p14:creationId xmlns:p14="http://schemas.microsoft.com/office/powerpoint/2010/main" val="59600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926CAD-34A5-995F-D664-A25FDD9B3316}"/>
              </a:ext>
            </a:extLst>
          </p:cNvPr>
          <p:cNvSpPr>
            <a:spLocks noGrp="1"/>
          </p:cNvSpPr>
          <p:nvPr>
            <p:ph type="title"/>
          </p:nvPr>
        </p:nvSpPr>
        <p:spPr/>
        <p:txBody>
          <a:bodyPr/>
          <a:lstStyle/>
          <a:p>
            <a:r>
              <a:rPr lang="en-US" sz="4000" dirty="0">
                <a:effectLst/>
                <a:latin typeface="Times New Roman" panose="02020603050405020304" pitchFamily="18" charset="0"/>
                <a:ea typeface="SimSun" panose="02010600030101010101" pitchFamily="2" charset="-122"/>
              </a:rPr>
              <a:t>Introduction</a:t>
            </a:r>
            <a:endParaRPr lang="pt-PT" dirty="0"/>
          </a:p>
        </p:txBody>
      </p:sp>
      <p:sp>
        <p:nvSpPr>
          <p:cNvPr id="3" name="Marcador de Posição de Conteúdo 2">
            <a:extLst>
              <a:ext uri="{FF2B5EF4-FFF2-40B4-BE49-F238E27FC236}">
                <a16:creationId xmlns:a16="http://schemas.microsoft.com/office/drawing/2014/main" id="{AEA99B75-BB0C-F7E6-5D9B-B05152E30B7E}"/>
              </a:ext>
            </a:extLst>
          </p:cNvPr>
          <p:cNvSpPr>
            <a:spLocks noGrp="1"/>
          </p:cNvSpPr>
          <p:nvPr>
            <p:ph idx="1"/>
          </p:nvPr>
        </p:nvSpPr>
        <p:spPr>
          <a:xfrm>
            <a:off x="838200" y="1615736"/>
            <a:ext cx="10515600" cy="4561227"/>
          </a:xfrm>
        </p:spPr>
        <p:txBody>
          <a:bodyPr>
            <a:noAutofit/>
          </a:bodyPr>
          <a:lstStyle/>
          <a:p>
            <a:pPr marL="0" indent="0" algn="just">
              <a:buNone/>
            </a:pPr>
            <a:r>
              <a:rPr lang="en-US" sz="2400" b="1" dirty="0">
                <a:latin typeface="Times New Roman" panose="02020603050405020304" pitchFamily="18" charset="0"/>
                <a:cs typeface="Times New Roman" panose="02020603050405020304" pitchFamily="18" charset="0"/>
              </a:rPr>
              <a:t>1. Understanding the Data Mining and </a:t>
            </a:r>
            <a:r>
              <a:rPr lang="en-US" sz="2400" b="1" dirty="0" err="1">
                <a:latin typeface="Times New Roman" panose="02020603050405020304" pitchFamily="18" charset="0"/>
                <a:cs typeface="Times New Roman" panose="02020603050405020304" pitchFamily="18" charset="0"/>
              </a:rPr>
              <a:t>Contextualisation</a:t>
            </a:r>
            <a:r>
              <a:rPr lang="en-US" sz="2400" b="1" dirty="0">
                <a:latin typeface="Times New Roman" panose="02020603050405020304" pitchFamily="18" charset="0"/>
                <a:cs typeface="Times New Roman" panose="02020603050405020304" pitchFamily="18" charset="0"/>
              </a:rPr>
              <a:t> Problem</a:t>
            </a:r>
          </a:p>
          <a:p>
            <a:pPr marL="0" indent="0" algn="just">
              <a:buNone/>
            </a:pPr>
            <a:r>
              <a:rPr lang="en-US" sz="2400" dirty="0">
                <a:latin typeface="Times New Roman" panose="02020603050405020304" pitchFamily="18" charset="0"/>
                <a:cs typeface="Times New Roman" panose="02020603050405020304" pitchFamily="18" charset="0"/>
              </a:rPr>
              <a:t>The main objective of the paper is to demonstrate a clear understanding of the data mining problem, from the definition of the specific problem to its </a:t>
            </a:r>
            <a:r>
              <a:rPr lang="en-US" sz="2400" dirty="0" err="1">
                <a:latin typeface="Times New Roman" panose="02020603050405020304" pitchFamily="18" charset="0"/>
                <a:cs typeface="Times New Roman" panose="02020603050405020304" pitchFamily="18" charset="0"/>
              </a:rPr>
              <a:t>contextualisation</a:t>
            </a:r>
            <a:r>
              <a:rPr lang="en-US" sz="2400" dirty="0">
                <a:latin typeface="Times New Roman" panose="02020603050405020304" pitchFamily="18" charset="0"/>
                <a:cs typeface="Times New Roman" panose="02020603050405020304" pitchFamily="18" charset="0"/>
              </a:rPr>
              <a:t> in the general area of data mining. </a:t>
            </a:r>
            <a:r>
              <a:rPr lang="en-US" sz="2400" dirty="0">
                <a:highlight>
                  <a:srgbClr val="FFFF00"/>
                </a:highlight>
                <a:latin typeface="Times New Roman" panose="02020603050405020304" pitchFamily="18" charset="0"/>
                <a:cs typeface="Times New Roman" panose="02020603050405020304" pitchFamily="18" charset="0"/>
              </a:rPr>
              <a:t>What is the data mining problem in question?</a:t>
            </a:r>
          </a:p>
          <a:p>
            <a:pPr marL="0" indent="0" algn="just">
              <a:buNone/>
            </a:pPr>
            <a:r>
              <a:rPr lang="en-US" sz="2400" b="1" dirty="0">
                <a:latin typeface="Times New Roman" panose="02020603050405020304" pitchFamily="18" charset="0"/>
                <a:cs typeface="Times New Roman" panose="02020603050405020304" pitchFamily="18" charset="0"/>
              </a:rPr>
              <a:t>2. Dataset </a:t>
            </a:r>
            <a:r>
              <a:rPr lang="en-US" sz="2400" b="1" dirty="0" err="1">
                <a:latin typeface="Times New Roman" panose="02020603050405020304" pitchFamily="18" charset="0"/>
                <a:cs typeface="Times New Roman" panose="02020603050405020304" pitchFamily="18" charset="0"/>
              </a:rPr>
              <a:t>Characterisation</a:t>
            </a:r>
            <a:r>
              <a:rPr lang="en-US" sz="2400" b="1" dirty="0">
                <a:latin typeface="Times New Roman" panose="02020603050405020304" pitchFamily="18" charset="0"/>
                <a:cs typeface="Times New Roman" panose="02020603050405020304" pitchFamily="18" charset="0"/>
              </a:rPr>
              <a:t> and Preprocessing</a:t>
            </a:r>
          </a:p>
          <a:p>
            <a:pPr marL="0" indent="0" algn="just">
              <a:buNone/>
            </a:pPr>
            <a:r>
              <a:rPr lang="en-US" sz="2400" dirty="0">
                <a:latin typeface="Times New Roman" panose="02020603050405020304" pitchFamily="18" charset="0"/>
                <a:cs typeface="Times New Roman" panose="02020603050405020304" pitchFamily="18" charset="0"/>
              </a:rPr>
              <a:t>The paper also </a:t>
            </a:r>
            <a:r>
              <a:rPr lang="en-US" sz="2400" dirty="0" err="1">
                <a:latin typeface="Times New Roman" panose="02020603050405020304" pitchFamily="18" charset="0"/>
                <a:cs typeface="Times New Roman" panose="02020603050405020304" pitchFamily="18" charset="0"/>
              </a:rPr>
              <a:t>characterises</a:t>
            </a:r>
            <a:r>
              <a:rPr lang="en-US" sz="2400" dirty="0">
                <a:latin typeface="Times New Roman" panose="02020603050405020304" pitchFamily="18" charset="0"/>
                <a:cs typeface="Times New Roman" panose="02020603050405020304" pitchFamily="18" charset="0"/>
              </a:rPr>
              <a:t> in detail the data set used, explaining the criteria followed for its construction. It also discusses the problems encountered during data pre-processing and the solutions adopted to resolve these problems, ensuring the quality of the data for the development of the learning model.</a:t>
            </a:r>
          </a:p>
          <a:p>
            <a:pPr marL="0" indent="0" algn="just">
              <a:buNone/>
            </a:pPr>
            <a:endParaRPr lang="pt-P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456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861406-D96D-48B4-8857-474F83A6B485}"/>
              </a:ext>
            </a:extLst>
          </p:cNvPr>
          <p:cNvSpPr>
            <a:spLocks noGrp="1"/>
          </p:cNvSpPr>
          <p:nvPr>
            <p:ph type="title"/>
          </p:nvPr>
        </p:nvSpPr>
        <p:spPr/>
        <p:txBody>
          <a:bodyPr/>
          <a:lstStyle/>
          <a:p>
            <a:endParaRPr lang="pt-PT"/>
          </a:p>
        </p:txBody>
      </p:sp>
      <p:pic>
        <p:nvPicPr>
          <p:cNvPr id="5" name="Marcador de Posição de Conteúdo 4">
            <a:extLst>
              <a:ext uri="{FF2B5EF4-FFF2-40B4-BE49-F238E27FC236}">
                <a16:creationId xmlns:a16="http://schemas.microsoft.com/office/drawing/2014/main" id="{A234D284-9EDC-ED28-B062-0D844E0069BB}"/>
              </a:ext>
            </a:extLst>
          </p:cNvPr>
          <p:cNvPicPr>
            <a:picLocks noGrp="1" noChangeAspect="1"/>
          </p:cNvPicPr>
          <p:nvPr>
            <p:ph idx="1"/>
          </p:nvPr>
        </p:nvPicPr>
        <p:blipFill>
          <a:blip r:embed="rId2"/>
          <a:stretch>
            <a:fillRect/>
          </a:stretch>
        </p:blipFill>
        <p:spPr>
          <a:xfrm>
            <a:off x="3214285" y="2791450"/>
            <a:ext cx="5763429" cy="2419688"/>
          </a:xfrm>
        </p:spPr>
      </p:pic>
    </p:spTree>
    <p:extLst>
      <p:ext uri="{BB962C8B-B14F-4D97-AF65-F5344CB8AC3E}">
        <p14:creationId xmlns:p14="http://schemas.microsoft.com/office/powerpoint/2010/main" val="3116000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A0A6C8-E3AA-CA08-2D32-E6D343C9088D}"/>
              </a:ext>
            </a:extLst>
          </p:cNvPr>
          <p:cNvSpPr>
            <a:spLocks noGrp="1"/>
          </p:cNvSpPr>
          <p:nvPr>
            <p:ph type="title"/>
          </p:nvPr>
        </p:nvSpPr>
        <p:spPr/>
        <p:txBody>
          <a:bodyPr/>
          <a:lstStyle/>
          <a:p>
            <a:endParaRPr lang="pt-PT"/>
          </a:p>
        </p:txBody>
      </p:sp>
      <p:pic>
        <p:nvPicPr>
          <p:cNvPr id="5" name="Marcador de Posição de Conteúdo 4">
            <a:extLst>
              <a:ext uri="{FF2B5EF4-FFF2-40B4-BE49-F238E27FC236}">
                <a16:creationId xmlns:a16="http://schemas.microsoft.com/office/drawing/2014/main" id="{29B8472F-D7DC-BF3E-FB18-8442E82DBE61}"/>
              </a:ext>
            </a:extLst>
          </p:cNvPr>
          <p:cNvPicPr>
            <a:picLocks noGrp="1" noChangeAspect="1"/>
          </p:cNvPicPr>
          <p:nvPr>
            <p:ph idx="1"/>
          </p:nvPr>
        </p:nvPicPr>
        <p:blipFill>
          <a:blip r:embed="rId2"/>
          <a:stretch>
            <a:fillRect/>
          </a:stretch>
        </p:blipFill>
        <p:spPr>
          <a:xfrm>
            <a:off x="3757286" y="1929317"/>
            <a:ext cx="4677428" cy="4143953"/>
          </a:xfrm>
        </p:spPr>
      </p:pic>
    </p:spTree>
    <p:extLst>
      <p:ext uri="{BB962C8B-B14F-4D97-AF65-F5344CB8AC3E}">
        <p14:creationId xmlns:p14="http://schemas.microsoft.com/office/powerpoint/2010/main" val="2277522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FC2039-5100-6858-8067-A4787B69067A}"/>
              </a:ext>
            </a:extLst>
          </p:cNvPr>
          <p:cNvSpPr>
            <a:spLocks noGrp="1"/>
          </p:cNvSpPr>
          <p:nvPr>
            <p:ph type="title"/>
          </p:nvPr>
        </p:nvSpPr>
        <p:spPr/>
        <p:txBody>
          <a:bodyPr/>
          <a:lstStyle/>
          <a:p>
            <a:endParaRPr lang="pt-PT"/>
          </a:p>
        </p:txBody>
      </p:sp>
      <p:pic>
        <p:nvPicPr>
          <p:cNvPr id="5" name="Marcador de Posição de Conteúdo 4">
            <a:extLst>
              <a:ext uri="{FF2B5EF4-FFF2-40B4-BE49-F238E27FC236}">
                <a16:creationId xmlns:a16="http://schemas.microsoft.com/office/drawing/2014/main" id="{D76F624F-87A8-3E89-0BCE-3A51879DD17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085195" y="1851914"/>
            <a:ext cx="4021609" cy="4298759"/>
          </a:xfrm>
        </p:spPr>
      </p:pic>
    </p:spTree>
    <p:extLst>
      <p:ext uri="{BB962C8B-B14F-4D97-AF65-F5344CB8AC3E}">
        <p14:creationId xmlns:p14="http://schemas.microsoft.com/office/powerpoint/2010/main" val="35670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A8CB7B-7104-18A6-770C-4519A00ED920}"/>
              </a:ext>
            </a:extLst>
          </p:cNvPr>
          <p:cNvSpPr>
            <a:spLocks noGrp="1"/>
          </p:cNvSpPr>
          <p:nvPr>
            <p:ph type="title"/>
          </p:nvPr>
        </p:nvSpPr>
        <p:spPr/>
        <p:txBody>
          <a:bodyPr/>
          <a:lstStyle/>
          <a:p>
            <a:r>
              <a:rPr lang="en-US" sz="1800" dirty="0">
                <a:effectLst/>
                <a:latin typeface="Times New Roman" panose="02020603050405020304" pitchFamily="18" charset="0"/>
                <a:ea typeface="SimSun" panose="02010600030101010101" pitchFamily="2" charset="-122"/>
              </a:rPr>
              <a:t>Summary</a:t>
            </a:r>
            <a:endParaRPr lang="pt-PT" dirty="0"/>
          </a:p>
        </p:txBody>
      </p:sp>
      <p:sp>
        <p:nvSpPr>
          <p:cNvPr id="3" name="Marcador de Posição de Conteúdo 2">
            <a:extLst>
              <a:ext uri="{FF2B5EF4-FFF2-40B4-BE49-F238E27FC236}">
                <a16:creationId xmlns:a16="http://schemas.microsoft.com/office/drawing/2014/main" id="{8AC4E06E-4EA6-D273-6268-9B2D60B00759}"/>
              </a:ext>
            </a:extLst>
          </p:cNvPr>
          <p:cNvSpPr>
            <a:spLocks noGrp="1"/>
          </p:cNvSpPr>
          <p:nvPr>
            <p:ph idx="1"/>
          </p:nvPr>
        </p:nvSpPr>
        <p:spPr/>
        <p:txBody>
          <a:bodyPr/>
          <a:lstStyle/>
          <a:p>
            <a:pPr marL="0" indent="0">
              <a:buNone/>
            </a:pPr>
            <a:endParaRPr lang="pt-PT" sz="1800" dirty="0">
              <a:highlight>
                <a:srgbClr val="FFFF00"/>
              </a:highligh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55605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BCBCD6-E267-FAA0-2CAE-2C1EEE3F4C4B}"/>
              </a:ext>
            </a:extLst>
          </p:cNvPr>
          <p:cNvSpPr>
            <a:spLocks noGrp="1"/>
          </p:cNvSpPr>
          <p:nvPr>
            <p:ph type="title"/>
          </p:nvPr>
        </p:nvSpPr>
        <p:spPr/>
        <p:txBody>
          <a:bodyPr/>
          <a:lstStyle/>
          <a:p>
            <a:r>
              <a:rPr lang="pt-PT" dirty="0" err="1"/>
              <a:t>Weather</a:t>
            </a:r>
            <a:r>
              <a:rPr lang="pt-PT" dirty="0"/>
              <a:t> </a:t>
            </a:r>
            <a:r>
              <a:rPr lang="pt-PT"/>
              <a:t>Analysis</a:t>
            </a:r>
            <a:endParaRPr lang="pt-PT" dirty="0"/>
          </a:p>
        </p:txBody>
      </p:sp>
      <p:pic>
        <p:nvPicPr>
          <p:cNvPr id="5" name="Marcador de Posição de Conteúdo 4">
            <a:extLst>
              <a:ext uri="{FF2B5EF4-FFF2-40B4-BE49-F238E27FC236}">
                <a16:creationId xmlns:a16="http://schemas.microsoft.com/office/drawing/2014/main" id="{DD1D6BBE-DB64-1DCF-34B6-2A289186146F}"/>
              </a:ext>
            </a:extLst>
          </p:cNvPr>
          <p:cNvPicPr>
            <a:picLocks noGrp="1" noChangeAspect="1"/>
          </p:cNvPicPr>
          <p:nvPr>
            <p:ph idx="1"/>
          </p:nvPr>
        </p:nvPicPr>
        <p:blipFill>
          <a:blip r:embed="rId2"/>
          <a:stretch>
            <a:fillRect/>
          </a:stretch>
        </p:blipFill>
        <p:spPr>
          <a:xfrm>
            <a:off x="1351888" y="2867661"/>
            <a:ext cx="9488224" cy="2267266"/>
          </a:xfrm>
        </p:spPr>
      </p:pic>
    </p:spTree>
    <p:extLst>
      <p:ext uri="{BB962C8B-B14F-4D97-AF65-F5344CB8AC3E}">
        <p14:creationId xmlns:p14="http://schemas.microsoft.com/office/powerpoint/2010/main" val="3118692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79760-7C2B-B0C9-4529-D813119F5386}"/>
              </a:ext>
            </a:extLst>
          </p:cNvPr>
          <p:cNvSpPr>
            <a:spLocks noGrp="1"/>
          </p:cNvSpPr>
          <p:nvPr>
            <p:ph type="title"/>
          </p:nvPr>
        </p:nvSpPr>
        <p:spPr/>
        <p:txBody>
          <a:bodyPr/>
          <a:lstStyle/>
          <a:p>
            <a:endParaRPr lang="pt-PT"/>
          </a:p>
        </p:txBody>
      </p:sp>
      <p:pic>
        <p:nvPicPr>
          <p:cNvPr id="5" name="Marcador de Posição de Conteúdo 4">
            <a:extLst>
              <a:ext uri="{FF2B5EF4-FFF2-40B4-BE49-F238E27FC236}">
                <a16:creationId xmlns:a16="http://schemas.microsoft.com/office/drawing/2014/main" id="{983F144A-BDCD-8499-6AC3-E564E528DE95}"/>
              </a:ext>
            </a:extLst>
          </p:cNvPr>
          <p:cNvPicPr>
            <a:picLocks noGrp="1" noChangeAspect="1"/>
          </p:cNvPicPr>
          <p:nvPr>
            <p:ph idx="1"/>
          </p:nvPr>
        </p:nvPicPr>
        <p:blipFill>
          <a:blip r:embed="rId2"/>
          <a:stretch>
            <a:fillRect/>
          </a:stretch>
        </p:blipFill>
        <p:spPr>
          <a:xfrm>
            <a:off x="3514364" y="1834054"/>
            <a:ext cx="5163271" cy="4334480"/>
          </a:xfrm>
        </p:spPr>
      </p:pic>
    </p:spTree>
    <p:extLst>
      <p:ext uri="{BB962C8B-B14F-4D97-AF65-F5344CB8AC3E}">
        <p14:creationId xmlns:p14="http://schemas.microsoft.com/office/powerpoint/2010/main" val="1245623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5FEC89-BECB-DC52-F63D-A5D79CC0DBC6}"/>
              </a:ext>
            </a:extLst>
          </p:cNvPr>
          <p:cNvSpPr>
            <a:spLocks noGrp="1"/>
          </p:cNvSpPr>
          <p:nvPr>
            <p:ph type="title"/>
          </p:nvPr>
        </p:nvSpPr>
        <p:spPr/>
        <p:txBody>
          <a:bodyPr/>
          <a:lstStyle/>
          <a:p>
            <a:endParaRPr lang="pt-PT"/>
          </a:p>
        </p:txBody>
      </p:sp>
      <p:pic>
        <p:nvPicPr>
          <p:cNvPr id="5" name="Marcador de Posição de Conteúdo 4">
            <a:extLst>
              <a:ext uri="{FF2B5EF4-FFF2-40B4-BE49-F238E27FC236}">
                <a16:creationId xmlns:a16="http://schemas.microsoft.com/office/drawing/2014/main" id="{ED0B2443-6E78-7B8E-8EB5-2226AF3CF59A}"/>
              </a:ext>
            </a:extLst>
          </p:cNvPr>
          <p:cNvPicPr>
            <a:picLocks noGrp="1" noChangeAspect="1"/>
          </p:cNvPicPr>
          <p:nvPr>
            <p:ph idx="1"/>
          </p:nvPr>
        </p:nvPicPr>
        <p:blipFill>
          <a:blip r:embed="rId2"/>
          <a:stretch>
            <a:fillRect/>
          </a:stretch>
        </p:blipFill>
        <p:spPr>
          <a:xfrm>
            <a:off x="1347125" y="2881950"/>
            <a:ext cx="9497750" cy="2238687"/>
          </a:xfrm>
        </p:spPr>
      </p:pic>
    </p:spTree>
    <p:extLst>
      <p:ext uri="{BB962C8B-B14F-4D97-AF65-F5344CB8AC3E}">
        <p14:creationId xmlns:p14="http://schemas.microsoft.com/office/powerpoint/2010/main" val="2825465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7A48EF-9F4F-F81F-5DE4-83DAAD466B38}"/>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43FC25C1-30EF-847C-DD1B-529BB4F3C165}"/>
              </a:ext>
            </a:extLst>
          </p:cNvPr>
          <p:cNvSpPr>
            <a:spLocks noGrp="1"/>
          </p:cNvSpPr>
          <p:nvPr>
            <p:ph idx="1"/>
          </p:nvPr>
        </p:nvSpPr>
        <p:spPr/>
        <p:txBody>
          <a:bodyPr/>
          <a:lstStyle/>
          <a:p>
            <a:endParaRPr lang="pt-PT" dirty="0"/>
          </a:p>
        </p:txBody>
      </p:sp>
      <p:pic>
        <p:nvPicPr>
          <p:cNvPr id="7" name="Imagem 6">
            <a:extLst>
              <a:ext uri="{FF2B5EF4-FFF2-40B4-BE49-F238E27FC236}">
                <a16:creationId xmlns:a16="http://schemas.microsoft.com/office/drawing/2014/main" id="{38E722C8-6691-3557-A264-554B0783495A}"/>
              </a:ext>
            </a:extLst>
          </p:cNvPr>
          <p:cNvPicPr>
            <a:picLocks noChangeAspect="1"/>
          </p:cNvPicPr>
          <p:nvPr/>
        </p:nvPicPr>
        <p:blipFill>
          <a:blip r:embed="rId2"/>
          <a:stretch>
            <a:fillRect/>
          </a:stretch>
        </p:blipFill>
        <p:spPr>
          <a:xfrm>
            <a:off x="4474535" y="1806284"/>
            <a:ext cx="2890421" cy="4370679"/>
          </a:xfrm>
          <a:prstGeom prst="rect">
            <a:avLst/>
          </a:prstGeom>
        </p:spPr>
      </p:pic>
    </p:spTree>
    <p:extLst>
      <p:ext uri="{BB962C8B-B14F-4D97-AF65-F5344CB8AC3E}">
        <p14:creationId xmlns:p14="http://schemas.microsoft.com/office/powerpoint/2010/main" val="4225270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750E79-067C-30EC-93F3-4442E74D4DFB}"/>
              </a:ext>
            </a:extLst>
          </p:cNvPr>
          <p:cNvSpPr>
            <a:spLocks noGrp="1"/>
          </p:cNvSpPr>
          <p:nvPr>
            <p:ph type="title"/>
          </p:nvPr>
        </p:nvSpPr>
        <p:spPr/>
        <p:txBody>
          <a:bodyPr/>
          <a:lstStyle/>
          <a:p>
            <a:r>
              <a:rPr lang="en-US" sz="4000" dirty="0">
                <a:latin typeface="Times New Roman" panose="02020603050405020304" pitchFamily="18" charset="0"/>
                <a:ea typeface="SimSun" panose="02010600030101010101" pitchFamily="2" charset="-122"/>
              </a:rPr>
              <a:t>Characteristics </a:t>
            </a:r>
            <a:br>
              <a:rPr lang="en-US" sz="4000" dirty="0">
                <a:latin typeface="Times New Roman" panose="02020603050405020304" pitchFamily="18" charset="0"/>
                <a:ea typeface="SimSun" panose="02010600030101010101" pitchFamily="2" charset="-122"/>
              </a:rPr>
            </a:br>
            <a:r>
              <a:rPr lang="en-US" sz="4000" dirty="0">
                <a:latin typeface="Times New Roman" panose="02020603050405020304" pitchFamily="18" charset="0"/>
                <a:ea typeface="SimSun" panose="02010600030101010101" pitchFamily="2" charset="-122"/>
              </a:rPr>
              <a:t>with High Variability and Informativeness</a:t>
            </a:r>
            <a:endParaRPr lang="pt-PT" sz="4000" dirty="0">
              <a:latin typeface="Times New Roman" panose="02020603050405020304" pitchFamily="18" charset="0"/>
              <a:ea typeface="SimSun" panose="02010600030101010101" pitchFamily="2" charset="-122"/>
            </a:endParaRPr>
          </a:p>
        </p:txBody>
      </p:sp>
      <p:sp>
        <p:nvSpPr>
          <p:cNvPr id="3" name="Marcador de Posição de Conteúdo 2">
            <a:extLst>
              <a:ext uri="{FF2B5EF4-FFF2-40B4-BE49-F238E27FC236}">
                <a16:creationId xmlns:a16="http://schemas.microsoft.com/office/drawing/2014/main" id="{F88807D9-A075-A92F-F7C6-49D8F20BCF0B}"/>
              </a:ext>
            </a:extLst>
          </p:cNvPr>
          <p:cNvSpPr>
            <a:spLocks noGrp="1"/>
          </p:cNvSpPr>
          <p:nvPr>
            <p:ph idx="1"/>
          </p:nvPr>
        </p:nvSpPr>
        <p:spPr/>
        <p:txBody>
          <a:bodyPr>
            <a:normAutofit/>
          </a:bodyPr>
          <a:lstStyle/>
          <a:p>
            <a:pPr algn="just"/>
            <a:r>
              <a:rPr lang="en-US" sz="2400" b="1" dirty="0">
                <a:latin typeface="Times New Roman" panose="02020603050405020304" pitchFamily="18" charset="0"/>
                <a:cs typeface="Times New Roman" panose="02020603050405020304" pitchFamily="18" charset="0"/>
              </a:rPr>
              <a:t>humidity</a:t>
            </a:r>
            <a:r>
              <a:rPr lang="en-US" sz="2400" dirty="0">
                <a:latin typeface="Times New Roman" panose="02020603050405020304" pitchFamily="18" charset="0"/>
                <a:cs typeface="Times New Roman" panose="02020603050405020304" pitchFamily="18" charset="0"/>
              </a:rPr>
              <a:t>: High variance (0.037), very high Fisher's ratio (37.13) and moderate information gain (0.079). This suggests that humidity is a very informative characteristic and varies greatly between classes.</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Dew</a:t>
            </a:r>
            <a:r>
              <a:rPr lang="en-US" sz="2400" dirty="0">
                <a:latin typeface="Times New Roman" panose="02020603050405020304" pitchFamily="18" charset="0"/>
                <a:cs typeface="Times New Roman" panose="02020603050405020304" pitchFamily="18" charset="0"/>
              </a:rPr>
              <a:t>: Moderate variance (0.049), high Fisher's ratio (16.12) and moderate information gain (0.061). Dew point is also an important characteristic.</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err="1">
                <a:latin typeface="Times New Roman" panose="02020603050405020304" pitchFamily="18" charset="0"/>
                <a:cs typeface="Times New Roman" panose="02020603050405020304" pitchFamily="18" charset="0"/>
              </a:rPr>
              <a:t>Active.Energy..kWh</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Moderate variance (0.027), very high Fisher's ratio (29.85) and low information gain (0.013). This indicates that active energy consumption is relevant, especially in the Fisher ratio.</a:t>
            </a:r>
          </a:p>
        </p:txBody>
      </p:sp>
    </p:spTree>
    <p:extLst>
      <p:ext uri="{BB962C8B-B14F-4D97-AF65-F5344CB8AC3E}">
        <p14:creationId xmlns:p14="http://schemas.microsoft.com/office/powerpoint/2010/main" val="2087666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4B7772-7AB9-F8D6-CFD8-7135D7779F09}"/>
              </a:ext>
            </a:extLst>
          </p:cNvPr>
          <p:cNvSpPr>
            <a:spLocks noGrp="1"/>
          </p:cNvSpPr>
          <p:nvPr>
            <p:ph type="title"/>
          </p:nvPr>
        </p:nvSpPr>
        <p:spPr/>
        <p:txBody>
          <a:bodyPr>
            <a:normAutofit/>
          </a:bodyPr>
          <a:lstStyle/>
          <a:p>
            <a:r>
              <a:rPr lang="en-US" sz="4000" dirty="0">
                <a:latin typeface="Times New Roman" panose="02020603050405020304" pitchFamily="18" charset="0"/>
                <a:ea typeface="SimSun" panose="02010600030101010101" pitchFamily="2" charset="-122"/>
              </a:rPr>
              <a:t>Characteristics </a:t>
            </a:r>
            <a:br>
              <a:rPr lang="en-US" sz="4000" dirty="0">
                <a:latin typeface="Times New Roman" panose="02020603050405020304" pitchFamily="18" charset="0"/>
                <a:ea typeface="SimSun" panose="02010600030101010101" pitchFamily="2" charset="-122"/>
              </a:rPr>
            </a:br>
            <a:r>
              <a:rPr lang="en-US" sz="4000" dirty="0">
                <a:latin typeface="Times New Roman" panose="02020603050405020304" pitchFamily="18" charset="0"/>
                <a:ea typeface="SimSun" panose="02010600030101010101" pitchFamily="2" charset="-122"/>
              </a:rPr>
              <a:t>with High Variability but Lower Informativeness</a:t>
            </a:r>
            <a:endParaRPr lang="pt-PT" sz="4000" dirty="0">
              <a:latin typeface="Times New Roman" panose="02020603050405020304" pitchFamily="18" charset="0"/>
              <a:ea typeface="SimSun" panose="02010600030101010101" pitchFamily="2" charset="-122"/>
            </a:endParaRPr>
          </a:p>
        </p:txBody>
      </p:sp>
      <p:sp>
        <p:nvSpPr>
          <p:cNvPr id="3" name="Marcador de Posição de Conteúdo 2">
            <a:extLst>
              <a:ext uri="{FF2B5EF4-FFF2-40B4-BE49-F238E27FC236}">
                <a16:creationId xmlns:a16="http://schemas.microsoft.com/office/drawing/2014/main" id="{27777C68-B5F6-E9D2-9F4A-1E4E103ECF43}"/>
              </a:ext>
            </a:extLst>
          </p:cNvPr>
          <p:cNvSpPr>
            <a:spLocks noGrp="1"/>
          </p:cNvSpPr>
          <p:nvPr>
            <p:ph idx="1"/>
          </p:nvPr>
        </p:nvSpPr>
        <p:spPr/>
        <p:txBody>
          <a:bodyPr>
            <a:normAutofit/>
          </a:bodyPr>
          <a:lstStyle/>
          <a:p>
            <a:pPr algn="just"/>
            <a:r>
              <a:rPr lang="en-US" sz="2400" b="1" dirty="0" err="1">
                <a:latin typeface="Times New Roman" panose="02020603050405020304" pitchFamily="18" charset="0"/>
                <a:cs typeface="Times New Roman" panose="02020603050405020304" pitchFamily="18" charset="0"/>
              </a:rPr>
              <a:t>cloudcover</a:t>
            </a:r>
            <a:r>
              <a:rPr lang="en-US" sz="2400" dirty="0">
                <a:latin typeface="Times New Roman" panose="02020603050405020304" pitchFamily="18" charset="0"/>
                <a:cs typeface="Times New Roman" panose="02020603050405020304" pitchFamily="18" charset="0"/>
              </a:rPr>
              <a:t>: Moderate variance (0.096), high Fisher's ratio (9.27) and high information gain (0.774). Cloud cover is important both in terms of variance and information gain.</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err="1">
                <a:latin typeface="Times New Roman" panose="02020603050405020304" pitchFamily="18" charset="0"/>
                <a:cs typeface="Times New Roman" panose="02020603050405020304" pitchFamily="18" charset="0"/>
              </a:rPr>
              <a:t>winddir</a:t>
            </a:r>
            <a:r>
              <a:rPr lang="en-US" sz="2400" dirty="0">
                <a:latin typeface="Times New Roman" panose="02020603050405020304" pitchFamily="18" charset="0"/>
                <a:cs typeface="Times New Roman" panose="02020603050405020304" pitchFamily="18" charset="0"/>
              </a:rPr>
              <a:t>: Moderate variance (0.101), moderate Fisher's ratio (7.28) and low information gain (0.071). Wind direction is relevant, but less informative compared to other characteristics.</a:t>
            </a:r>
          </a:p>
          <a:p>
            <a:pPr algn="just"/>
            <a:endParaRPr lang="pt-P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539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926CAD-34A5-995F-D664-A25FDD9B3316}"/>
              </a:ext>
            </a:extLst>
          </p:cNvPr>
          <p:cNvSpPr>
            <a:spLocks noGrp="1"/>
          </p:cNvSpPr>
          <p:nvPr>
            <p:ph type="title"/>
          </p:nvPr>
        </p:nvSpPr>
        <p:spPr/>
        <p:txBody>
          <a:bodyPr/>
          <a:lstStyle/>
          <a:p>
            <a:r>
              <a:rPr lang="en-US" sz="4000" dirty="0">
                <a:latin typeface="Times New Roman" panose="02020603050405020304" pitchFamily="18" charset="0"/>
                <a:ea typeface="SimSun" panose="02010600030101010101" pitchFamily="2" charset="-122"/>
              </a:rPr>
              <a:t>Introduction</a:t>
            </a:r>
            <a:endParaRPr lang="pt-PT" sz="4000" dirty="0">
              <a:latin typeface="Times New Roman" panose="02020603050405020304" pitchFamily="18" charset="0"/>
              <a:ea typeface="SimSun" panose="02010600030101010101" pitchFamily="2" charset="-122"/>
            </a:endParaRPr>
          </a:p>
        </p:txBody>
      </p:sp>
      <p:sp>
        <p:nvSpPr>
          <p:cNvPr id="3" name="Marcador de Posição de Conteúdo 2">
            <a:extLst>
              <a:ext uri="{FF2B5EF4-FFF2-40B4-BE49-F238E27FC236}">
                <a16:creationId xmlns:a16="http://schemas.microsoft.com/office/drawing/2014/main" id="{AEA99B75-BB0C-F7E6-5D9B-B05152E30B7E}"/>
              </a:ext>
            </a:extLst>
          </p:cNvPr>
          <p:cNvSpPr>
            <a:spLocks noGrp="1"/>
          </p:cNvSpPr>
          <p:nvPr>
            <p:ph idx="1"/>
          </p:nvPr>
        </p:nvSpPr>
        <p:spPr>
          <a:xfrm>
            <a:off x="838200" y="1615736"/>
            <a:ext cx="10515600" cy="4561227"/>
          </a:xfrm>
        </p:spPr>
        <p:txBody>
          <a:bodyPr>
            <a:noAutofit/>
          </a:bodyPr>
          <a:lstStyle/>
          <a:p>
            <a:pPr marL="0" indent="0" algn="just">
              <a:buNone/>
            </a:pPr>
            <a:r>
              <a:rPr lang="en-US" sz="2400" b="1" dirty="0">
                <a:latin typeface="Times New Roman" panose="02020603050405020304" pitchFamily="18" charset="0"/>
                <a:cs typeface="Times New Roman" panose="02020603050405020304" pitchFamily="18" charset="0"/>
              </a:rPr>
              <a:t>3. Question Formulation and Data Preprocessing</a:t>
            </a:r>
          </a:p>
          <a:p>
            <a:pPr marL="0" indent="0" algn="just">
              <a:buNone/>
            </a:pPr>
            <a:r>
              <a:rPr lang="en-US" sz="2400" dirty="0">
                <a:latin typeface="Times New Roman" panose="02020603050405020304" pitchFamily="18" charset="0"/>
                <a:cs typeface="Times New Roman" panose="02020603050405020304" pitchFamily="18" charset="0"/>
              </a:rPr>
              <a:t>The first part of the work involves formulating possible questions and answers from a data set, as well as pre-processing this data. The aim is to make it possible to correctly classify municipalities as industrial or residential on the basis of energy consumption and to predict energy consumption in Lisbon taking meteorological conditions into account.</a:t>
            </a:r>
          </a:p>
          <a:p>
            <a:pPr marL="0" indent="0" algn="just">
              <a:buNone/>
            </a:pPr>
            <a:r>
              <a:rPr lang="en-US" sz="2400" b="1" dirty="0">
                <a:latin typeface="Times New Roman" panose="02020603050405020304" pitchFamily="18" charset="0"/>
                <a:cs typeface="Times New Roman" panose="02020603050405020304" pitchFamily="18" charset="0"/>
              </a:rPr>
              <a:t>4. Application of Models and Performance Assessment</a:t>
            </a:r>
          </a:p>
          <a:p>
            <a:pPr marL="0" indent="0" algn="just">
              <a:buNone/>
            </a:pPr>
            <a:r>
              <a:rPr lang="en-US" sz="2400" dirty="0">
                <a:latin typeface="Times New Roman" panose="02020603050405020304" pitchFamily="18" charset="0"/>
                <a:cs typeface="Times New Roman" panose="02020603050405020304" pitchFamily="18" charset="0"/>
              </a:rPr>
              <a:t>The second part of the paper focuses on the application of machine learning models for classification and regression, using performance metrics to evaluate the results. The influence of sampling techniques, such as oversampling, on the results is also explored. The best results obtained for both oversampled classifiers and the regressor without sampling are presented.</a:t>
            </a:r>
          </a:p>
          <a:p>
            <a:pPr marL="0" indent="0" algn="just">
              <a:buNone/>
            </a:pPr>
            <a:endParaRPr lang="pt-PT"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7607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2C1693-8958-51C3-4956-07591D66CBFB}"/>
              </a:ext>
            </a:extLst>
          </p:cNvPr>
          <p:cNvSpPr>
            <a:spLocks noGrp="1"/>
          </p:cNvSpPr>
          <p:nvPr>
            <p:ph type="title"/>
          </p:nvPr>
        </p:nvSpPr>
        <p:spPr/>
        <p:txBody>
          <a:bodyPr/>
          <a:lstStyle/>
          <a:p>
            <a:r>
              <a:rPr lang="en-US" sz="4000" dirty="0">
                <a:latin typeface="Times New Roman" panose="02020603050405020304" pitchFamily="18" charset="0"/>
                <a:ea typeface="SimSun" panose="02010600030101010101" pitchFamily="2" charset="-122"/>
              </a:rPr>
              <a:t>Characteristics </a:t>
            </a:r>
            <a:br>
              <a:rPr lang="en-US" sz="4000" dirty="0">
                <a:latin typeface="Times New Roman" panose="02020603050405020304" pitchFamily="18" charset="0"/>
                <a:ea typeface="SimSun" panose="02010600030101010101" pitchFamily="2" charset="-122"/>
              </a:rPr>
            </a:br>
            <a:r>
              <a:rPr lang="en-US" sz="4000" dirty="0">
                <a:latin typeface="Times New Roman" panose="02020603050405020304" pitchFamily="18" charset="0"/>
                <a:ea typeface="SimSun" panose="02010600030101010101" pitchFamily="2" charset="-122"/>
              </a:rPr>
              <a:t>with Low Variability and Informativeness</a:t>
            </a:r>
            <a:endParaRPr lang="pt-PT" sz="4000" dirty="0">
              <a:latin typeface="Times New Roman" panose="02020603050405020304" pitchFamily="18" charset="0"/>
              <a:ea typeface="SimSun" panose="02010600030101010101" pitchFamily="2" charset="-122"/>
            </a:endParaRPr>
          </a:p>
        </p:txBody>
      </p:sp>
      <p:sp>
        <p:nvSpPr>
          <p:cNvPr id="3" name="Marcador de Posição de Conteúdo 2">
            <a:extLst>
              <a:ext uri="{FF2B5EF4-FFF2-40B4-BE49-F238E27FC236}">
                <a16:creationId xmlns:a16="http://schemas.microsoft.com/office/drawing/2014/main" id="{3EA7FEB7-FACD-9265-6A14-3D09A649AE5E}"/>
              </a:ext>
            </a:extLst>
          </p:cNvPr>
          <p:cNvSpPr>
            <a:spLocks noGrp="1"/>
          </p:cNvSpPr>
          <p:nvPr>
            <p:ph idx="1"/>
          </p:nvPr>
        </p:nvSpPr>
        <p:spPr/>
        <p:txBody>
          <a:bodyPr>
            <a:normAutofit/>
          </a:bodyPr>
          <a:lstStyle/>
          <a:p>
            <a:pPr algn="just"/>
            <a:r>
              <a:rPr lang="en-US" sz="2400" b="1" dirty="0" err="1">
                <a:latin typeface="Times New Roman" panose="02020603050405020304" pitchFamily="18" charset="0"/>
                <a:cs typeface="Times New Roman" panose="02020603050405020304" pitchFamily="18" charset="0"/>
              </a:rPr>
              <a:t>windgust</a:t>
            </a:r>
            <a:r>
              <a:rPr lang="en-US" sz="2400" dirty="0">
                <a:latin typeface="Times New Roman" panose="02020603050405020304" pitchFamily="18" charset="0"/>
                <a:cs typeface="Times New Roman" panose="02020603050405020304" pitchFamily="18" charset="0"/>
              </a:rPr>
              <a:t>: Very low variance (0.0038), low Fisher's ratio (8.00) and very low information gain (0.0046). Wind gusts have low variability and informativeness.</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err="1">
                <a:latin typeface="Times New Roman" panose="02020603050405020304" pitchFamily="18" charset="0"/>
                <a:cs typeface="Times New Roman" panose="02020603050405020304" pitchFamily="18" charset="0"/>
              </a:rPr>
              <a:t>sealevelpressure</a:t>
            </a:r>
            <a:r>
              <a:rPr lang="en-US" sz="2400" dirty="0">
                <a:latin typeface="Times New Roman" panose="02020603050405020304" pitchFamily="18" charset="0"/>
                <a:cs typeface="Times New Roman" panose="02020603050405020304" pitchFamily="18" charset="0"/>
              </a:rPr>
              <a:t>: Very low variance (0.000032), zero Fisher's ratio (0.00) and low information gain (0.031). Sea level pressure does not vary and has little information.</a:t>
            </a:r>
          </a:p>
          <a:p>
            <a:pPr marL="0" indent="0" algn="just">
              <a:buNone/>
            </a:pPr>
            <a:endParaRPr lang="pt-PT" sz="2400" dirty="0">
              <a:latin typeface="Times New Roman" panose="02020603050405020304" pitchFamily="18" charset="0"/>
              <a:cs typeface="Times New Roman" panose="02020603050405020304" pitchFamily="18" charset="0"/>
            </a:endParaRPr>
          </a:p>
          <a:p>
            <a:pPr marL="0" indent="0" algn="just">
              <a:buNone/>
            </a:pPr>
            <a:endParaRPr lang="pt-P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79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A10A7D-E533-407C-873B-A615BAFF5753}"/>
              </a:ext>
            </a:extLst>
          </p:cNvPr>
          <p:cNvSpPr>
            <a:spLocks noGrp="1"/>
          </p:cNvSpPr>
          <p:nvPr>
            <p:ph type="title"/>
          </p:nvPr>
        </p:nvSpPr>
        <p:spPr/>
        <p:txBody>
          <a:bodyPr/>
          <a:lstStyle/>
          <a:p>
            <a:r>
              <a:rPr lang="pt-PT" sz="4000" dirty="0">
                <a:latin typeface="Times New Roman" panose="02020603050405020304" pitchFamily="18" charset="0"/>
                <a:ea typeface="SimSun" panose="02010600030101010101" pitchFamily="2" charset="-122"/>
              </a:rPr>
              <a:t>Non-</a:t>
            </a:r>
            <a:r>
              <a:rPr lang="pt-PT" sz="4000" dirty="0" err="1">
                <a:latin typeface="Times New Roman" panose="02020603050405020304" pitchFamily="18" charset="0"/>
                <a:ea typeface="SimSun" panose="02010600030101010101" pitchFamily="2" charset="-122"/>
              </a:rPr>
              <a:t>lInformative</a:t>
            </a:r>
            <a:r>
              <a:rPr lang="pt-PT" sz="4000" dirty="0">
                <a:latin typeface="Times New Roman" panose="02020603050405020304" pitchFamily="18" charset="0"/>
                <a:ea typeface="SimSun" panose="02010600030101010101" pitchFamily="2" charset="-122"/>
              </a:rPr>
              <a:t> </a:t>
            </a:r>
            <a:r>
              <a:rPr lang="pt-PT" sz="4000" dirty="0" err="1">
                <a:latin typeface="Times New Roman" panose="02020603050405020304" pitchFamily="18" charset="0"/>
                <a:ea typeface="SimSun" panose="02010600030101010101" pitchFamily="2" charset="-122"/>
              </a:rPr>
              <a:t>or</a:t>
            </a:r>
            <a:r>
              <a:rPr lang="pt-PT" sz="4000" dirty="0">
                <a:latin typeface="Times New Roman" panose="02020603050405020304" pitchFamily="18" charset="0"/>
                <a:ea typeface="SimSun" panose="02010600030101010101" pitchFamily="2" charset="-122"/>
              </a:rPr>
              <a:t> </a:t>
            </a:r>
            <a:r>
              <a:rPr lang="pt-PT" sz="4000" dirty="0" err="1">
                <a:latin typeface="Times New Roman" panose="02020603050405020304" pitchFamily="18" charset="0"/>
                <a:ea typeface="SimSun" panose="02010600030101010101" pitchFamily="2" charset="-122"/>
              </a:rPr>
              <a:t>Constant</a:t>
            </a:r>
            <a:r>
              <a:rPr lang="pt-PT" sz="4000" dirty="0">
                <a:latin typeface="Times New Roman" panose="02020603050405020304" pitchFamily="18" charset="0"/>
                <a:ea typeface="SimSun" panose="02010600030101010101" pitchFamily="2" charset="-122"/>
              </a:rPr>
              <a:t> </a:t>
            </a:r>
            <a:r>
              <a:rPr lang="pt-PT" sz="4000" dirty="0" err="1">
                <a:latin typeface="Times New Roman" panose="02020603050405020304" pitchFamily="18" charset="0"/>
                <a:ea typeface="SimSun" panose="02010600030101010101" pitchFamily="2" charset="-122"/>
              </a:rPr>
              <a:t>Characteristics</a:t>
            </a:r>
            <a:endParaRPr lang="pt-PT" sz="4000" dirty="0">
              <a:latin typeface="Times New Roman" panose="02020603050405020304" pitchFamily="18" charset="0"/>
              <a:ea typeface="SimSun" panose="02010600030101010101" pitchFamily="2" charset="-122"/>
            </a:endParaRPr>
          </a:p>
        </p:txBody>
      </p:sp>
      <p:sp>
        <p:nvSpPr>
          <p:cNvPr id="3" name="Marcador de Posição de Conteúdo 2">
            <a:extLst>
              <a:ext uri="{FF2B5EF4-FFF2-40B4-BE49-F238E27FC236}">
                <a16:creationId xmlns:a16="http://schemas.microsoft.com/office/drawing/2014/main" id="{B53F4216-754C-E08E-164A-C0FD0C951DD3}"/>
              </a:ext>
            </a:extLst>
          </p:cNvPr>
          <p:cNvSpPr>
            <a:spLocks noGrp="1"/>
          </p:cNvSpPr>
          <p:nvPr>
            <p:ph idx="1"/>
          </p:nvPr>
        </p:nvSpPr>
        <p:spPr/>
        <p:txBody>
          <a:bodyPr>
            <a:normAutofit/>
          </a:bodyPr>
          <a:lstStyle/>
          <a:p>
            <a:r>
              <a:rPr lang="en-US" sz="2400" b="1" dirty="0" err="1">
                <a:latin typeface="Times New Roman" panose="02020603050405020304" pitchFamily="18" charset="0"/>
                <a:cs typeface="Times New Roman" panose="02020603050405020304" pitchFamily="18" charset="0"/>
              </a:rPr>
              <a:t>precip</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Day of Week</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Year</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name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snow</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snowdepth</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Zip.Code</a:t>
            </a:r>
            <a:r>
              <a:rPr lang="en-US" sz="2400" dirty="0">
                <a:latin typeface="Times New Roman" panose="02020603050405020304" pitchFamily="18" charset="0"/>
                <a:cs typeface="Times New Roman" panose="02020603050405020304" pitchFamily="18" charset="0"/>
              </a:rPr>
              <a:t>:</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All these characteristics have zero variance and zero Fisher's ratio, indicating that they are not useful for analysis and classification. The information gain for these characteristics is also zero or very low.</a:t>
            </a:r>
            <a:endParaRPr lang="pt-P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4434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68A1C4-7A06-EA17-D1F2-BC105ECB4657}"/>
              </a:ext>
            </a:extLst>
          </p:cNvPr>
          <p:cNvSpPr>
            <a:spLocks noGrp="1"/>
          </p:cNvSpPr>
          <p:nvPr>
            <p:ph type="title"/>
          </p:nvPr>
        </p:nvSpPr>
        <p:spPr/>
        <p:txBody>
          <a:bodyPr>
            <a:normAutofit fontScale="90000"/>
          </a:bodyPr>
          <a:lstStyle/>
          <a:p>
            <a:r>
              <a:rPr lang="en-US" sz="4000" dirty="0">
                <a:latin typeface="Times New Roman" panose="02020603050405020304" pitchFamily="18" charset="0"/>
                <a:ea typeface="SimSun" panose="02010600030101010101" pitchFamily="2" charset="-122"/>
              </a:rPr>
              <a:t>Characteristics </a:t>
            </a:r>
            <a:br>
              <a:rPr lang="en-US" sz="4000" dirty="0">
                <a:latin typeface="Times New Roman" panose="02020603050405020304" pitchFamily="18" charset="0"/>
                <a:ea typeface="SimSun" panose="02010600030101010101" pitchFamily="2" charset="-122"/>
              </a:rPr>
            </a:br>
            <a:r>
              <a:rPr lang="en-US" sz="4000" dirty="0">
                <a:latin typeface="Times New Roman" panose="02020603050405020304" pitchFamily="18" charset="0"/>
                <a:ea typeface="SimSun" panose="02010600030101010101" pitchFamily="2" charset="-122"/>
              </a:rPr>
              <a:t>with Moderate Variance and Moderate Informativeness</a:t>
            </a:r>
            <a:endParaRPr lang="pt-PT" sz="4000" dirty="0">
              <a:latin typeface="Times New Roman" panose="02020603050405020304" pitchFamily="18" charset="0"/>
              <a:ea typeface="SimSun" panose="02010600030101010101" pitchFamily="2" charset="-122"/>
            </a:endParaRPr>
          </a:p>
        </p:txBody>
      </p:sp>
      <p:sp>
        <p:nvSpPr>
          <p:cNvPr id="3" name="Marcador de Posição de Conteúdo 2">
            <a:extLst>
              <a:ext uri="{FF2B5EF4-FFF2-40B4-BE49-F238E27FC236}">
                <a16:creationId xmlns:a16="http://schemas.microsoft.com/office/drawing/2014/main" id="{71E5A21B-F2C8-B9B8-BFB9-C0853202547B}"/>
              </a:ext>
            </a:extLst>
          </p:cNvPr>
          <p:cNvSpPr>
            <a:spLocks noGrp="1"/>
          </p:cNvSpPr>
          <p:nvPr>
            <p:ph idx="1"/>
          </p:nvPr>
        </p:nvSpPr>
        <p:spPr/>
        <p:txBody>
          <a:bodyPr>
            <a:normAutofit/>
          </a:bodyPr>
          <a:lstStyle/>
          <a:p>
            <a:pPr algn="just"/>
            <a:r>
              <a:rPr lang="pt-PT" sz="2400" b="1" dirty="0" err="1">
                <a:latin typeface="Times New Roman" panose="02020603050405020304" pitchFamily="18" charset="0"/>
                <a:cs typeface="Times New Roman" panose="02020603050405020304" pitchFamily="18" charset="0"/>
              </a:rPr>
              <a:t>feelslike</a:t>
            </a:r>
            <a:r>
              <a:rPr lang="pt-PT" sz="2400" dirty="0">
                <a:latin typeface="Times New Roman" panose="02020603050405020304" pitchFamily="18" charset="0"/>
                <a:cs typeface="Times New Roman" panose="02020603050405020304" pitchFamily="18" charset="0"/>
              </a:rPr>
              <a:t>, </a:t>
            </a:r>
            <a:r>
              <a:rPr lang="pt-PT" sz="2400" b="1" dirty="0" err="1">
                <a:latin typeface="Times New Roman" panose="02020603050405020304" pitchFamily="18" charset="0"/>
                <a:cs typeface="Times New Roman" panose="02020603050405020304" pitchFamily="18" charset="0"/>
              </a:rPr>
              <a:t>temp</a:t>
            </a:r>
            <a:endParaRPr lang="pt-PT" sz="2400" b="1"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Both characteristics have moderate variance and relatively high Fisher's ratios (*15-19), with moderate information gain (*0.05).</a:t>
            </a:r>
          </a:p>
          <a:p>
            <a:pPr marL="0" indent="0" algn="just">
              <a:buNone/>
            </a:pPr>
            <a:r>
              <a:rPr lang="en-US" sz="2400" dirty="0">
                <a:latin typeface="Times New Roman" panose="02020603050405020304" pitchFamily="18" charset="0"/>
                <a:cs typeface="Times New Roman" panose="02020603050405020304" pitchFamily="18" charset="0"/>
              </a:rPr>
              <a:t>Temperature and thermal sensation are important, but not the most critical.</a:t>
            </a:r>
            <a:endParaRPr lang="pt-P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9449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CF864F-2CC8-6CE8-1035-0B917B221014}"/>
              </a:ext>
            </a:extLst>
          </p:cNvPr>
          <p:cNvSpPr>
            <a:spLocks noGrp="1"/>
          </p:cNvSpPr>
          <p:nvPr>
            <p:ph type="title"/>
          </p:nvPr>
        </p:nvSpPr>
        <p:spPr/>
        <p:txBody>
          <a:bodyPr/>
          <a:lstStyle/>
          <a:p>
            <a:r>
              <a:rPr lang="pt-PT" sz="4000" dirty="0" err="1">
                <a:latin typeface="Times New Roman" panose="02020603050405020304" pitchFamily="18" charset="0"/>
                <a:ea typeface="SimSun" panose="02010600030101010101" pitchFamily="2" charset="-122"/>
              </a:rPr>
              <a:t>Characteristics</a:t>
            </a:r>
            <a:r>
              <a:rPr lang="pt-PT" sz="4000" dirty="0">
                <a:latin typeface="Times New Roman" panose="02020603050405020304" pitchFamily="18" charset="0"/>
                <a:ea typeface="SimSun" panose="02010600030101010101" pitchFamily="2" charset="-122"/>
              </a:rPr>
              <a:t> </a:t>
            </a:r>
            <a:r>
              <a:rPr lang="pt-PT" sz="4000" dirty="0" err="1">
                <a:latin typeface="Times New Roman" panose="02020603050405020304" pitchFamily="18" charset="0"/>
                <a:ea typeface="SimSun" panose="02010600030101010101" pitchFamily="2" charset="-122"/>
              </a:rPr>
              <a:t>with</a:t>
            </a:r>
            <a:r>
              <a:rPr lang="pt-PT" sz="4000" dirty="0">
                <a:latin typeface="Times New Roman" panose="02020603050405020304" pitchFamily="18" charset="0"/>
                <a:ea typeface="SimSun" panose="02010600030101010101" pitchFamily="2" charset="-122"/>
              </a:rPr>
              <a:t> </a:t>
            </a:r>
            <a:r>
              <a:rPr lang="pt-PT" sz="4000" dirty="0" err="1">
                <a:latin typeface="Times New Roman" panose="02020603050405020304" pitchFamily="18" charset="0"/>
                <a:ea typeface="SimSun" panose="02010600030101010101" pitchFamily="2" charset="-122"/>
              </a:rPr>
              <a:t>Inconsistent</a:t>
            </a:r>
            <a:r>
              <a:rPr lang="pt-PT" sz="4000" dirty="0">
                <a:latin typeface="Times New Roman" panose="02020603050405020304" pitchFamily="18" charset="0"/>
                <a:ea typeface="SimSun" panose="02010600030101010101" pitchFamily="2" charset="-122"/>
              </a:rPr>
              <a:t> </a:t>
            </a:r>
            <a:r>
              <a:rPr lang="pt-PT" sz="4000" dirty="0" err="1">
                <a:latin typeface="Times New Roman" panose="02020603050405020304" pitchFamily="18" charset="0"/>
                <a:ea typeface="SimSun" panose="02010600030101010101" pitchFamily="2" charset="-122"/>
              </a:rPr>
              <a:t>Values</a:t>
            </a:r>
            <a:endParaRPr lang="pt-PT" sz="4000" dirty="0">
              <a:latin typeface="Times New Roman" panose="02020603050405020304" pitchFamily="18" charset="0"/>
              <a:ea typeface="SimSun" panose="02010600030101010101" pitchFamily="2" charset="-122"/>
            </a:endParaRPr>
          </a:p>
        </p:txBody>
      </p:sp>
      <p:sp>
        <p:nvSpPr>
          <p:cNvPr id="3" name="Marcador de Posição de Conteúdo 2">
            <a:extLst>
              <a:ext uri="{FF2B5EF4-FFF2-40B4-BE49-F238E27FC236}">
                <a16:creationId xmlns:a16="http://schemas.microsoft.com/office/drawing/2014/main" id="{A6A6E73F-E590-CB22-ECD9-2069946FAE3D}"/>
              </a:ext>
            </a:extLst>
          </p:cNvPr>
          <p:cNvSpPr>
            <a:spLocks noGrp="1"/>
          </p:cNvSpPr>
          <p:nvPr>
            <p:ph idx="1"/>
          </p:nvPr>
        </p:nvSpPr>
        <p:spPr/>
        <p:txBody>
          <a:bodyPr>
            <a:normAutofit/>
          </a:bodyPr>
          <a:lstStyle/>
          <a:p>
            <a:pPr algn="just"/>
            <a:r>
              <a:rPr lang="en-US" b="1" dirty="0" err="1">
                <a:latin typeface="Times New Roman" panose="02020603050405020304" pitchFamily="18" charset="0"/>
                <a:cs typeface="Times New Roman" panose="02020603050405020304" pitchFamily="18" charset="0"/>
              </a:rPr>
              <a:t>Severerisk</a:t>
            </a:r>
            <a:endParaRPr lang="en-US"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Moderate variance (0.092), but very low Fisher's ratio (0.33) and very low information gain (0.004). </a:t>
            </a:r>
          </a:p>
          <a:p>
            <a:pPr marL="0" indent="0" algn="just">
              <a:buNone/>
            </a:pPr>
            <a:r>
              <a:rPr lang="en-US" dirty="0">
                <a:latin typeface="Times New Roman" panose="02020603050405020304" pitchFamily="18" charset="0"/>
                <a:cs typeface="Times New Roman" panose="02020603050405020304" pitchFamily="18" charset="0"/>
              </a:rPr>
              <a:t>This may indicate that the "</a:t>
            </a:r>
            <a:r>
              <a:rPr lang="en-US" dirty="0" err="1">
                <a:latin typeface="Times New Roman" panose="02020603050405020304" pitchFamily="18" charset="0"/>
                <a:cs typeface="Times New Roman" panose="02020603050405020304" pitchFamily="18" charset="0"/>
              </a:rPr>
              <a:t>severerisk</a:t>
            </a:r>
            <a:r>
              <a:rPr lang="en-US" dirty="0">
                <a:latin typeface="Times New Roman" panose="02020603050405020304" pitchFamily="18" charset="0"/>
                <a:cs typeface="Times New Roman" panose="02020603050405020304" pitchFamily="18" charset="0"/>
              </a:rPr>
              <a:t>' variable is not well distributed or is not relevant to the classification.</a:t>
            </a:r>
          </a:p>
          <a:p>
            <a:pPr marL="0" indent="0" algn="just">
              <a:buNone/>
            </a:pPr>
            <a:endParaRPr lang="pt-PT" dirty="0">
              <a:latin typeface="Times New Roman" panose="02020603050405020304" pitchFamily="18" charset="0"/>
              <a:cs typeface="Times New Roman" panose="02020603050405020304" pitchFamily="18" charset="0"/>
            </a:endParaRPr>
          </a:p>
          <a:p>
            <a:pPr algn="just"/>
            <a:endParaRPr lang="pt-P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9853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B27AB3-312C-A7D2-8B8F-CE6CF4610DDE}"/>
              </a:ext>
            </a:extLst>
          </p:cNvPr>
          <p:cNvSpPr>
            <a:spLocks noGrp="1"/>
          </p:cNvSpPr>
          <p:nvPr>
            <p:ph type="title"/>
          </p:nvPr>
        </p:nvSpPr>
        <p:spPr/>
        <p:txBody>
          <a:bodyPr/>
          <a:lstStyle/>
          <a:p>
            <a:r>
              <a:rPr lang="pt-PT" sz="4000" dirty="0" err="1">
                <a:latin typeface="Times New Roman" panose="02020603050405020304" pitchFamily="18" charset="0"/>
                <a:ea typeface="SimSun" panose="02010600030101010101" pitchFamily="2" charset="-122"/>
              </a:rPr>
              <a:t>Summary</a:t>
            </a:r>
            <a:r>
              <a:rPr lang="pt-PT" sz="4000" dirty="0">
                <a:latin typeface="Times New Roman" panose="02020603050405020304" pitchFamily="18" charset="0"/>
                <a:ea typeface="SimSun" panose="02010600030101010101" pitchFamily="2" charset="-122"/>
              </a:rPr>
              <a:t> for </a:t>
            </a:r>
            <a:r>
              <a:rPr lang="pt-PT" sz="4000" dirty="0" err="1">
                <a:latin typeface="Times New Roman" panose="02020603050405020304" pitchFamily="18" charset="0"/>
                <a:ea typeface="SimSun" panose="02010600030101010101" pitchFamily="2" charset="-122"/>
              </a:rPr>
              <a:t>Feature</a:t>
            </a:r>
            <a:r>
              <a:rPr lang="pt-PT" sz="4000" dirty="0">
                <a:latin typeface="Times New Roman" panose="02020603050405020304" pitchFamily="18" charset="0"/>
                <a:ea typeface="SimSun" panose="02010600030101010101" pitchFamily="2" charset="-122"/>
              </a:rPr>
              <a:t> </a:t>
            </a:r>
            <a:r>
              <a:rPr lang="pt-PT" sz="4000" dirty="0" err="1">
                <a:latin typeface="Times New Roman" panose="02020603050405020304" pitchFamily="18" charset="0"/>
                <a:ea typeface="SimSun" panose="02010600030101010101" pitchFamily="2" charset="-122"/>
              </a:rPr>
              <a:t>Selection</a:t>
            </a:r>
            <a:endParaRPr lang="pt-PT" sz="4000" dirty="0">
              <a:latin typeface="Times New Roman" panose="02020603050405020304" pitchFamily="18" charset="0"/>
              <a:ea typeface="SimSun" panose="02010600030101010101" pitchFamily="2" charset="-122"/>
            </a:endParaRPr>
          </a:p>
        </p:txBody>
      </p:sp>
      <p:sp>
        <p:nvSpPr>
          <p:cNvPr id="3" name="Marcador de Posição de Conteúdo 2">
            <a:extLst>
              <a:ext uri="{FF2B5EF4-FFF2-40B4-BE49-F238E27FC236}">
                <a16:creationId xmlns:a16="http://schemas.microsoft.com/office/drawing/2014/main" id="{A0BDC971-BE5A-4CDF-6589-E8F41A3F889D}"/>
              </a:ext>
            </a:extLst>
          </p:cNvPr>
          <p:cNvSpPr>
            <a:spLocks noGrp="1"/>
          </p:cNvSpPr>
          <p:nvPr>
            <p:ph idx="1"/>
          </p:nvPr>
        </p:nvSpPr>
        <p:spPr/>
        <p:txBody>
          <a:bodyPr>
            <a:normAutofit/>
          </a:bodyPr>
          <a:lstStyle/>
          <a:p>
            <a:pPr algn="just"/>
            <a:endParaRPr lang="pt-PT" sz="2400" dirty="0">
              <a:latin typeface="Times New Roman" panose="02020603050405020304" pitchFamily="18" charset="0"/>
              <a:cs typeface="Times New Roman" panose="02020603050405020304" pitchFamily="18" charset="0"/>
            </a:endParaRPr>
          </a:p>
          <a:p>
            <a:pPr algn="just"/>
            <a:r>
              <a:rPr lang="pt-PT" sz="2400" b="1" dirty="0" err="1">
                <a:latin typeface="Times New Roman" panose="02020603050405020304" pitchFamily="18" charset="0"/>
                <a:cs typeface="Times New Roman" panose="02020603050405020304" pitchFamily="18" charset="0"/>
              </a:rPr>
              <a:t>Main</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features</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important</a:t>
            </a:r>
            <a:r>
              <a:rPr lang="pt-PT" sz="2400" dirty="0">
                <a:latin typeface="Times New Roman" panose="02020603050405020304" pitchFamily="18" charset="0"/>
                <a:cs typeface="Times New Roman" panose="02020603050405020304" pitchFamily="18" charset="0"/>
              </a:rPr>
              <a:t> to </a:t>
            </a:r>
            <a:r>
              <a:rPr lang="pt-PT" sz="2400" dirty="0" err="1">
                <a:latin typeface="Times New Roman" panose="02020603050405020304" pitchFamily="18" charset="0"/>
                <a:cs typeface="Times New Roman" panose="02020603050405020304" pitchFamily="18" charset="0"/>
              </a:rPr>
              <a:t>maintain</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humidity</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dew</a:t>
            </a:r>
            <a:r>
              <a:rPr lang="pt-PT" sz="2400" dirty="0">
                <a:latin typeface="Times New Roman" panose="02020603050405020304" pitchFamily="18" charset="0"/>
                <a:cs typeface="Times New Roman" panose="02020603050405020304" pitchFamily="18" charset="0"/>
              </a:rPr>
              <a:t>, Active.</a:t>
            </a:r>
            <a:r>
              <a:rPr lang="pt-PT" sz="2400" dirty="0" err="1">
                <a:latin typeface="Times New Roman" panose="02020603050405020304" pitchFamily="18" charset="0"/>
                <a:cs typeface="Times New Roman" panose="02020603050405020304" pitchFamily="18" charset="0"/>
              </a:rPr>
              <a:t>Energy</a:t>
            </a:r>
            <a:r>
              <a:rPr lang="pt-PT" sz="2400" dirty="0">
                <a:latin typeface="Times New Roman" panose="02020603050405020304" pitchFamily="18" charset="0"/>
                <a:cs typeface="Times New Roman" panose="02020603050405020304" pitchFamily="18" charset="0"/>
              </a:rPr>
              <a:t>..kWh., </a:t>
            </a:r>
            <a:r>
              <a:rPr lang="pt-PT" sz="2400" dirty="0" err="1">
                <a:latin typeface="Times New Roman" panose="02020603050405020304" pitchFamily="18" charset="0"/>
                <a:cs typeface="Times New Roman" panose="02020603050405020304" pitchFamily="18" charset="0"/>
              </a:rPr>
              <a:t>cloudcover</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winddir</a:t>
            </a:r>
            <a:r>
              <a:rPr lang="pt-PT" sz="2400" dirty="0">
                <a:latin typeface="Times New Roman" panose="02020603050405020304" pitchFamily="18" charset="0"/>
                <a:cs typeface="Times New Roman" panose="02020603050405020304" pitchFamily="18" charset="0"/>
              </a:rPr>
              <a:t>.</a:t>
            </a:r>
          </a:p>
          <a:p>
            <a:pPr algn="just"/>
            <a:endParaRPr lang="pt-PT" sz="2400" dirty="0">
              <a:latin typeface="Times New Roman" panose="02020603050405020304" pitchFamily="18" charset="0"/>
              <a:cs typeface="Times New Roman" panose="02020603050405020304" pitchFamily="18" charset="0"/>
            </a:endParaRPr>
          </a:p>
          <a:p>
            <a:pPr algn="just"/>
            <a:r>
              <a:rPr lang="pt-PT" sz="2400" b="1" dirty="0">
                <a:latin typeface="Times New Roman" panose="02020603050405020304" pitchFamily="18" charset="0"/>
                <a:cs typeface="Times New Roman" panose="02020603050405020304" pitchFamily="18" charset="0"/>
              </a:rPr>
              <a:t>Less</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Informative</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Features</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possibly</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removable</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windgust</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sealevelpressure</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severerisk</a:t>
            </a:r>
            <a:r>
              <a:rPr lang="pt-PT" sz="2400" dirty="0">
                <a:latin typeface="Times New Roman" panose="02020603050405020304" pitchFamily="18" charset="0"/>
                <a:cs typeface="Times New Roman" panose="02020603050405020304" pitchFamily="18" charset="0"/>
              </a:rPr>
              <a:t>.</a:t>
            </a:r>
          </a:p>
          <a:p>
            <a:pPr algn="just"/>
            <a:endParaRPr lang="pt-PT" sz="2400" dirty="0">
              <a:latin typeface="Times New Roman" panose="02020603050405020304" pitchFamily="18" charset="0"/>
              <a:cs typeface="Times New Roman" panose="02020603050405020304" pitchFamily="18" charset="0"/>
            </a:endParaRPr>
          </a:p>
          <a:p>
            <a:pPr algn="just"/>
            <a:r>
              <a:rPr lang="pt-PT" sz="2400" b="1" dirty="0">
                <a:latin typeface="Times New Roman" panose="02020603050405020304" pitchFamily="18" charset="0"/>
                <a:cs typeface="Times New Roman" panose="02020603050405020304" pitchFamily="18" charset="0"/>
              </a:rPr>
              <a:t>Non-</a:t>
            </a:r>
            <a:r>
              <a:rPr lang="pt-PT" sz="2400" b="1" dirty="0" err="1">
                <a:latin typeface="Times New Roman" panose="02020603050405020304" pitchFamily="18" charset="0"/>
                <a:cs typeface="Times New Roman" panose="02020603050405020304" pitchFamily="18" charset="0"/>
              </a:rPr>
              <a:t>Informative</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Features</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removable</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precip</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Day</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of</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Week</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Year</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name</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snow</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snowdepth</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Zip.Code</a:t>
            </a:r>
            <a:r>
              <a:rPr lang="pt-PT" sz="2400" dirty="0">
                <a:latin typeface="Times New Roman" panose="02020603050405020304" pitchFamily="18" charset="0"/>
                <a:cs typeface="Times New Roman" panose="02020603050405020304" pitchFamily="18" charset="0"/>
              </a:rPr>
              <a:t>.</a:t>
            </a:r>
          </a:p>
          <a:p>
            <a:pPr algn="just"/>
            <a:endParaRPr lang="pt-P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0293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995E5F-AC42-F0AB-2EA6-90783F85C9E9}"/>
              </a:ext>
            </a:extLst>
          </p:cNvPr>
          <p:cNvSpPr>
            <a:spLocks noGrp="1"/>
          </p:cNvSpPr>
          <p:nvPr>
            <p:ph type="title"/>
          </p:nvPr>
        </p:nvSpPr>
        <p:spPr/>
        <p:txBody>
          <a:bodyPr/>
          <a:lstStyle/>
          <a:p>
            <a:r>
              <a:rPr lang="pt-PT" sz="4000" dirty="0" err="1">
                <a:latin typeface="Times New Roman" panose="02020603050405020304" pitchFamily="18" charset="0"/>
                <a:ea typeface="SimSun" panose="02010600030101010101" pitchFamily="2" charset="-122"/>
              </a:rPr>
              <a:t>Next</a:t>
            </a:r>
            <a:r>
              <a:rPr lang="pt-PT" sz="4000" dirty="0">
                <a:latin typeface="Times New Roman" panose="02020603050405020304" pitchFamily="18" charset="0"/>
                <a:ea typeface="SimSun" panose="02010600030101010101" pitchFamily="2" charset="-122"/>
              </a:rPr>
              <a:t> steps</a:t>
            </a:r>
          </a:p>
        </p:txBody>
      </p:sp>
      <p:sp>
        <p:nvSpPr>
          <p:cNvPr id="3" name="Marcador de Posição de Conteúdo 2">
            <a:extLst>
              <a:ext uri="{FF2B5EF4-FFF2-40B4-BE49-F238E27FC236}">
                <a16:creationId xmlns:a16="http://schemas.microsoft.com/office/drawing/2014/main" id="{6C304372-74CF-777E-8A58-2FA8E806E1E6}"/>
              </a:ext>
            </a:extLst>
          </p:cNvPr>
          <p:cNvSpPr>
            <a:spLocks noGrp="1"/>
          </p:cNvSpPr>
          <p:nvPr>
            <p:ph idx="1"/>
          </p:nvPr>
        </p:nvSpPr>
        <p:spPr/>
        <p:txBody>
          <a:bodyPr>
            <a:normAutofit/>
          </a:bodyPr>
          <a:lstStyle/>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keeping the main characteristics: keeping the characteristics that show high variability and high informativeness according to Fisher's ratio and information gain.</a:t>
            </a: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Remove Uninformative Features: Remove features with zero variance and low information gain, as they do not contribute to the modelling.</a:t>
            </a: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Evaluate Moderate Characteristics: For characteristics with moderate variability and informativeness, assess whether they are necessary for the model based on correlation analysis and importance during modelling.</a:t>
            </a:r>
          </a:p>
          <a:p>
            <a:pPr marL="0" indent="0" algn="just">
              <a:buNone/>
            </a:pPr>
            <a:endParaRPr lang="pt-P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3825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C9C75C-73E3-F3E3-BC0A-C04E27049B4B}"/>
              </a:ext>
            </a:extLst>
          </p:cNvPr>
          <p:cNvSpPr>
            <a:spLocks noGrp="1"/>
          </p:cNvSpPr>
          <p:nvPr>
            <p:ph type="title"/>
          </p:nvPr>
        </p:nvSpPr>
        <p:spPr/>
        <p:txBody>
          <a:bodyPr/>
          <a:lstStyle/>
          <a:p>
            <a:r>
              <a:rPr lang="pt-PT" dirty="0" err="1"/>
              <a:t>Weather</a:t>
            </a:r>
            <a:r>
              <a:rPr lang="pt-PT" dirty="0"/>
              <a:t> </a:t>
            </a:r>
            <a:r>
              <a:rPr lang="pt-PT" dirty="0" err="1"/>
              <a:t>Weekly</a:t>
            </a:r>
            <a:endParaRPr lang="pt-PT" dirty="0"/>
          </a:p>
        </p:txBody>
      </p:sp>
      <p:pic>
        <p:nvPicPr>
          <p:cNvPr id="5" name="Marcador de Posição de Conteúdo 4">
            <a:extLst>
              <a:ext uri="{FF2B5EF4-FFF2-40B4-BE49-F238E27FC236}">
                <a16:creationId xmlns:a16="http://schemas.microsoft.com/office/drawing/2014/main" id="{7F95034D-A917-ADE1-0DDB-AC546AADE689}"/>
              </a:ext>
            </a:extLst>
          </p:cNvPr>
          <p:cNvPicPr>
            <a:picLocks noGrp="1" noChangeAspect="1"/>
          </p:cNvPicPr>
          <p:nvPr>
            <p:ph idx="1"/>
          </p:nvPr>
        </p:nvPicPr>
        <p:blipFill>
          <a:blip r:embed="rId2"/>
          <a:stretch>
            <a:fillRect/>
          </a:stretch>
        </p:blipFill>
        <p:spPr>
          <a:xfrm>
            <a:off x="861946" y="1825625"/>
            <a:ext cx="10468108" cy="4351338"/>
          </a:xfrm>
        </p:spPr>
      </p:pic>
    </p:spTree>
    <p:extLst>
      <p:ext uri="{BB962C8B-B14F-4D97-AF65-F5344CB8AC3E}">
        <p14:creationId xmlns:p14="http://schemas.microsoft.com/office/powerpoint/2010/main" val="32537278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3AC61-A22C-C63C-6847-ACD491C96ADF}"/>
              </a:ext>
            </a:extLst>
          </p:cNvPr>
          <p:cNvSpPr>
            <a:spLocks noGrp="1"/>
          </p:cNvSpPr>
          <p:nvPr>
            <p:ph type="title"/>
          </p:nvPr>
        </p:nvSpPr>
        <p:spPr>
          <a:xfrm>
            <a:off x="838200" y="365125"/>
            <a:ext cx="10515600" cy="698131"/>
          </a:xfrm>
        </p:spPr>
        <p:txBody>
          <a:bodyPr/>
          <a:lstStyle/>
          <a:p>
            <a:r>
              <a:rPr lang="pt-PT" sz="4000" dirty="0" err="1">
                <a:latin typeface="Times New Roman" panose="02020603050405020304" pitchFamily="18" charset="0"/>
                <a:ea typeface="SimSun" panose="02010600030101010101" pitchFamily="2" charset="-122"/>
              </a:rPr>
              <a:t>Weather</a:t>
            </a:r>
            <a:r>
              <a:rPr lang="pt-PT" sz="4000" dirty="0">
                <a:latin typeface="Times New Roman" panose="02020603050405020304" pitchFamily="18" charset="0"/>
                <a:ea typeface="SimSun" panose="02010600030101010101" pitchFamily="2" charset="-122"/>
              </a:rPr>
              <a:t> </a:t>
            </a:r>
            <a:r>
              <a:rPr lang="pt-PT" sz="4000" dirty="0" err="1">
                <a:latin typeface="Times New Roman" panose="02020603050405020304" pitchFamily="18" charset="0"/>
                <a:ea typeface="SimSun" panose="02010600030101010101" pitchFamily="2" charset="-122"/>
              </a:rPr>
              <a:t>Weekly</a:t>
            </a:r>
            <a:endParaRPr lang="pt-PT" sz="4000" dirty="0">
              <a:latin typeface="Times New Roman" panose="02020603050405020304" pitchFamily="18" charset="0"/>
              <a:ea typeface="SimSun" panose="02010600030101010101" pitchFamily="2" charset="-122"/>
            </a:endParaRPr>
          </a:p>
        </p:txBody>
      </p:sp>
      <p:sp>
        <p:nvSpPr>
          <p:cNvPr id="4" name="Rectangle 1">
            <a:extLst>
              <a:ext uri="{FF2B5EF4-FFF2-40B4-BE49-F238E27FC236}">
                <a16:creationId xmlns:a16="http://schemas.microsoft.com/office/drawing/2014/main" id="{1D6C94DD-03D5-D2AE-7627-6E84CF836972}"/>
              </a:ext>
            </a:extLst>
          </p:cNvPr>
          <p:cNvSpPr>
            <a:spLocks noChangeArrowheads="1"/>
          </p:cNvSpPr>
          <p:nvPr/>
        </p:nvSpPr>
        <p:spPr bwMode="auto">
          <a:xfrm>
            <a:off x="838201" y="1195523"/>
            <a:ext cx="10515599"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pt-PT"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Variation in Energy Consumption by Day of the Week</a:t>
            </a:r>
          </a:p>
          <a:p>
            <a:pPr marL="800100" lvl="1" indent="-342900" algn="just" eaLnBrk="0" fontAlgn="base" hangingPunct="0">
              <a:spcBef>
                <a:spcPct val="0"/>
              </a:spcBef>
              <a:spcAft>
                <a:spcPct val="0"/>
              </a:spcAft>
              <a:buFont typeface="Arial" panose="020B0604020202020204" pitchFamily="34" charset="0"/>
              <a:buChar char="•"/>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graph shows energy consumption in kilowatt-hours (kWh) for different weather conditions (Clear, Overcast, Partially cloudy, Rain) on each day of the week.</a:t>
            </a:r>
          </a:p>
          <a:p>
            <a:pPr marL="800100" lvl="1" indent="-342900" algn="just" eaLnBrk="0" fontAlgn="base" hangingPunct="0">
              <a:spcBef>
                <a:spcPct val="0"/>
              </a:spcBef>
              <a:spcAft>
                <a:spcPct val="0"/>
              </a:spcAft>
              <a:buFont typeface="Arial" panose="020B0604020202020204" pitchFamily="34" charset="0"/>
              <a:buChar char="•"/>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bars represent the average energy consumption for each weather condition on a specific day.</a:t>
            </a:r>
          </a:p>
          <a:p>
            <a:pPr lvl="1" algn="just" eaLnBrk="0" fontAlgn="base" hangingPunct="0">
              <a:spcBef>
                <a:spcPct val="0"/>
              </a:spcBef>
              <a:spcAft>
                <a:spcPct val="0"/>
              </a:spcAft>
            </a:pPr>
            <a:endPar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pt-PT"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Specific comments:</a:t>
            </a:r>
          </a:p>
          <a:p>
            <a:pPr marL="914400" lvl="1" indent="-457200" algn="just" eaLnBrk="0" fontAlgn="base" hangingPunct="0">
              <a:spcBef>
                <a:spcPct val="0"/>
              </a:spcBef>
              <a:spcAft>
                <a:spcPct val="0"/>
              </a:spcAft>
              <a:buFont typeface="Arial" panose="020B0604020202020204" pitchFamily="34" charset="0"/>
              <a:buChar char="•"/>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 some days, such as Monday and Friday, energy consumption is higher under "Rain, Overcast“ conditions compared to "Clear".</a:t>
            </a:r>
          </a:p>
          <a:p>
            <a:pPr marL="914400" lvl="1" indent="-457200" algn="just" eaLnBrk="0" fontAlgn="base" hangingPunct="0">
              <a:spcBef>
                <a:spcPct val="0"/>
              </a:spcBef>
              <a:spcAft>
                <a:spcPct val="0"/>
              </a:spcAft>
              <a:buFont typeface="Arial" panose="020B0604020202020204" pitchFamily="34" charset="0"/>
              <a:buChar char="•"/>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 the other hand, on Wednesday and Saturday, "Clear" conditions seem to have higher energy consumption than "Rainy" or "Overcast" conditions.</a:t>
            </a:r>
          </a:p>
          <a:p>
            <a:pPr marL="914400" lvl="1" indent="-457200" algn="just" eaLnBrk="0" fontAlgn="base" hangingPunct="0">
              <a:spcBef>
                <a:spcPct val="0"/>
              </a:spcBef>
              <a:spcAft>
                <a:spcPct val="0"/>
              </a:spcAft>
              <a:buFont typeface="Arial" panose="020B0604020202020204" pitchFamily="34" charset="0"/>
              <a:buChar char="•"/>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suggests a correlation between climatic conditions and energy use.</a:t>
            </a:r>
          </a:p>
        </p:txBody>
      </p:sp>
    </p:spTree>
    <p:extLst>
      <p:ext uri="{BB962C8B-B14F-4D97-AF65-F5344CB8AC3E}">
        <p14:creationId xmlns:p14="http://schemas.microsoft.com/office/powerpoint/2010/main" val="13866421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3AC61-A22C-C63C-6847-ACD491C96ADF}"/>
              </a:ext>
            </a:extLst>
          </p:cNvPr>
          <p:cNvSpPr>
            <a:spLocks noGrp="1"/>
          </p:cNvSpPr>
          <p:nvPr>
            <p:ph type="title"/>
          </p:nvPr>
        </p:nvSpPr>
        <p:spPr>
          <a:xfrm>
            <a:off x="838200" y="365125"/>
            <a:ext cx="10515600" cy="698131"/>
          </a:xfrm>
        </p:spPr>
        <p:txBody>
          <a:bodyPr/>
          <a:lstStyle/>
          <a:p>
            <a:r>
              <a:rPr lang="pt-PT" sz="4000" dirty="0" err="1">
                <a:latin typeface="Times New Roman" panose="02020603050405020304" pitchFamily="18" charset="0"/>
                <a:ea typeface="SimSun" panose="02010600030101010101" pitchFamily="2" charset="-122"/>
              </a:rPr>
              <a:t>Weather</a:t>
            </a:r>
            <a:r>
              <a:rPr lang="pt-PT" sz="4000" dirty="0">
                <a:latin typeface="Times New Roman" panose="02020603050405020304" pitchFamily="18" charset="0"/>
                <a:ea typeface="SimSun" panose="02010600030101010101" pitchFamily="2" charset="-122"/>
              </a:rPr>
              <a:t> </a:t>
            </a:r>
            <a:r>
              <a:rPr lang="pt-PT" sz="4000" dirty="0" err="1">
                <a:latin typeface="Times New Roman" panose="02020603050405020304" pitchFamily="18" charset="0"/>
                <a:ea typeface="SimSun" panose="02010600030101010101" pitchFamily="2" charset="-122"/>
              </a:rPr>
              <a:t>Weekly</a:t>
            </a:r>
            <a:endParaRPr lang="pt-PT" sz="4000" dirty="0">
              <a:latin typeface="Times New Roman" panose="02020603050405020304" pitchFamily="18" charset="0"/>
              <a:ea typeface="SimSun" panose="02010600030101010101" pitchFamily="2" charset="-122"/>
            </a:endParaRPr>
          </a:p>
        </p:txBody>
      </p:sp>
      <p:sp>
        <p:nvSpPr>
          <p:cNvPr id="4" name="Rectangle 1">
            <a:extLst>
              <a:ext uri="{FF2B5EF4-FFF2-40B4-BE49-F238E27FC236}">
                <a16:creationId xmlns:a16="http://schemas.microsoft.com/office/drawing/2014/main" id="{1D6C94DD-03D5-D2AE-7627-6E84CF836972}"/>
              </a:ext>
            </a:extLst>
          </p:cNvPr>
          <p:cNvSpPr>
            <a:spLocks noChangeArrowheads="1"/>
          </p:cNvSpPr>
          <p:nvPr/>
        </p:nvSpPr>
        <p:spPr bwMode="auto">
          <a:xfrm>
            <a:off x="838201" y="2488184"/>
            <a:ext cx="1051559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pt-PT"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Additional Considerations:</a:t>
            </a:r>
          </a:p>
          <a:p>
            <a:pPr marL="800100" lvl="1" indent="-342900" algn="just" eaLnBrk="0" fontAlgn="base" hangingPunct="0">
              <a:spcBef>
                <a:spcPct val="0"/>
              </a:spcBef>
              <a:spcAft>
                <a:spcPct val="0"/>
              </a:spcAft>
              <a:buFont typeface="Arial" panose="020B0604020202020204" pitchFamily="34" charset="0"/>
              <a:buChar char="•"/>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It's important to remember that correlation does not imply causality. In other words, just because two variables are correlated does not necessarily mean that one causes the other.</a:t>
            </a:r>
          </a:p>
          <a:p>
            <a:pPr marL="800100" lvl="1" indent="-342900" algn="just" eaLnBrk="0" fontAlgn="base" hangingPunct="0">
              <a:spcBef>
                <a:spcPct val="0"/>
              </a:spcBef>
              <a:spcAft>
                <a:spcPct val="0"/>
              </a:spcAft>
              <a:buFont typeface="Arial" panose="020B0604020202020204" pitchFamily="34" charset="0"/>
              <a:buChar char="•"/>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more detailed analyses, it would be useful to consider other factors, such as temperature, seasonality and specific activities on each day of the week.</a:t>
            </a:r>
            <a:endParaRPr kumimoji="0" lang="pt-PT"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4797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77E835-746D-CD37-1E23-73CBA26667D6}"/>
              </a:ext>
            </a:extLst>
          </p:cNvPr>
          <p:cNvSpPr>
            <a:spLocks noGrp="1"/>
          </p:cNvSpPr>
          <p:nvPr>
            <p:ph type="title"/>
          </p:nvPr>
        </p:nvSpPr>
        <p:spPr/>
        <p:txBody>
          <a:bodyPr/>
          <a:lstStyle/>
          <a:p>
            <a:r>
              <a:rPr lang="en-US" sz="1800" dirty="0">
                <a:latin typeface="Times New Roman" panose="02020603050405020304" pitchFamily="18" charset="0"/>
                <a:cs typeface="Times New Roman" panose="02020603050405020304" pitchFamily="18" charset="0"/>
              </a:rPr>
              <a:t>Question Formulation and Data Preprocessing - </a:t>
            </a:r>
            <a:r>
              <a:rPr lang="en-US" sz="1800" dirty="0">
                <a:effectLst/>
                <a:latin typeface="Times New Roman" panose="02020603050405020304" pitchFamily="18" charset="0"/>
                <a:ea typeface="SimSun" panose="02010600030101010101" pitchFamily="2" charset="-122"/>
              </a:rPr>
              <a:t>Methodology</a:t>
            </a:r>
            <a:endParaRPr lang="pt-PT" dirty="0"/>
          </a:p>
        </p:txBody>
      </p:sp>
      <p:sp>
        <p:nvSpPr>
          <p:cNvPr id="3" name="Marcador de Posição de Conteúdo 2">
            <a:extLst>
              <a:ext uri="{FF2B5EF4-FFF2-40B4-BE49-F238E27FC236}">
                <a16:creationId xmlns:a16="http://schemas.microsoft.com/office/drawing/2014/main" id="{17AC419E-7A29-6AD4-C756-2F426ABF678F}"/>
              </a:ext>
            </a:extLst>
          </p:cNvPr>
          <p:cNvSpPr>
            <a:spLocks noGrp="1"/>
          </p:cNvSpPr>
          <p:nvPr>
            <p:ph idx="1"/>
          </p:nvPr>
        </p:nvSpPr>
        <p:spPr/>
        <p:txBody>
          <a:bodyPr/>
          <a:lstStyle/>
          <a:p>
            <a:pPr marL="0" indent="0" algn="just">
              <a:buNone/>
            </a:pPr>
            <a:r>
              <a:rPr lang="en-US" sz="1800" b="1" dirty="0">
                <a:effectLst/>
                <a:highlight>
                  <a:srgbClr val="FFFF00"/>
                </a:highlight>
                <a:latin typeface="Times New Roman" panose="02020603050405020304" pitchFamily="18" charset="0"/>
                <a:ea typeface="SimSun" panose="02010600030101010101" pitchFamily="2" charset="-122"/>
              </a:rPr>
              <a:t>Model</a:t>
            </a:r>
            <a:endParaRPr lang="pt-PT" sz="1800" dirty="0">
              <a:effectLst/>
              <a:latin typeface="Times New Roman" panose="02020603050405020304" pitchFamily="18" charset="0"/>
              <a:ea typeface="SimSun" panose="02010600030101010101" pitchFamily="2" charset="-122"/>
            </a:endParaRPr>
          </a:p>
          <a:p>
            <a:pPr marL="0" indent="0">
              <a:buNone/>
            </a:pPr>
            <a:endParaRPr lang="pt-PT" dirty="0"/>
          </a:p>
        </p:txBody>
      </p:sp>
    </p:spTree>
    <p:extLst>
      <p:ext uri="{BB962C8B-B14F-4D97-AF65-F5344CB8AC3E}">
        <p14:creationId xmlns:p14="http://schemas.microsoft.com/office/powerpoint/2010/main" val="1159442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77E835-746D-CD37-1E23-73CBA26667D6}"/>
              </a:ext>
            </a:extLst>
          </p:cNvPr>
          <p:cNvSpPr>
            <a:spLocks noGrp="1"/>
          </p:cNvSpPr>
          <p:nvPr>
            <p:ph type="title"/>
          </p:nvPr>
        </p:nvSpPr>
        <p:spPr/>
        <p:txBody>
          <a:bodyPr/>
          <a:lstStyle/>
          <a:p>
            <a:r>
              <a:rPr lang="en-US" sz="1800" dirty="0">
                <a:latin typeface="Times New Roman" panose="02020603050405020304" pitchFamily="18" charset="0"/>
                <a:cs typeface="Times New Roman" panose="02020603050405020304" pitchFamily="18" charset="0"/>
              </a:rPr>
              <a:t>Question Formulation and Data Preprocessing - </a:t>
            </a:r>
            <a:r>
              <a:rPr lang="en-US" sz="1800" dirty="0">
                <a:effectLst/>
                <a:latin typeface="Times New Roman" panose="02020603050405020304" pitchFamily="18" charset="0"/>
                <a:ea typeface="SimSun" panose="02010600030101010101" pitchFamily="2" charset="-122"/>
              </a:rPr>
              <a:t>Implementation</a:t>
            </a:r>
            <a:endParaRPr lang="pt-PT" dirty="0"/>
          </a:p>
        </p:txBody>
      </p:sp>
      <p:sp>
        <p:nvSpPr>
          <p:cNvPr id="3" name="Marcador de Posição de Conteúdo 2">
            <a:extLst>
              <a:ext uri="{FF2B5EF4-FFF2-40B4-BE49-F238E27FC236}">
                <a16:creationId xmlns:a16="http://schemas.microsoft.com/office/drawing/2014/main" id="{17AC419E-7A29-6AD4-C756-2F426ABF678F}"/>
              </a:ext>
            </a:extLst>
          </p:cNvPr>
          <p:cNvSpPr>
            <a:spLocks noGrp="1"/>
          </p:cNvSpPr>
          <p:nvPr>
            <p:ph idx="1"/>
          </p:nvPr>
        </p:nvSpPr>
        <p:spPr>
          <a:xfrm>
            <a:off x="838200" y="1816747"/>
            <a:ext cx="10515600" cy="4351338"/>
          </a:xfrm>
        </p:spPr>
        <p:txBody>
          <a:bodyPr/>
          <a:lstStyle/>
          <a:p>
            <a:pPr marL="0" indent="0" algn="just">
              <a:buNone/>
            </a:pPr>
            <a:r>
              <a:rPr lang="en-US" sz="1800" dirty="0">
                <a:effectLst/>
                <a:highlight>
                  <a:srgbClr val="FFFF00"/>
                </a:highlight>
                <a:latin typeface="Times New Roman" panose="02020603050405020304" pitchFamily="18" charset="0"/>
                <a:ea typeface="SimSun" panose="02010600030101010101" pitchFamily="2" charset="-122"/>
              </a:rPr>
              <a:t>Implementation Details</a:t>
            </a:r>
          </a:p>
          <a:p>
            <a:pPr marL="0" indent="0" algn="just">
              <a:buNone/>
            </a:pPr>
            <a:endParaRPr lang="pt-PT" sz="1800" dirty="0">
              <a:effectLst/>
              <a:highlight>
                <a:srgbClr val="FFFF00"/>
              </a:highlight>
              <a:latin typeface="Times New Roman" panose="02020603050405020304" pitchFamily="18" charset="0"/>
              <a:ea typeface="SimSun" panose="02010600030101010101" pitchFamily="2" charset="-122"/>
            </a:endParaRPr>
          </a:p>
          <a:p>
            <a:pPr marL="0" indent="0">
              <a:buNone/>
            </a:pPr>
            <a:endParaRPr lang="pt-PT" dirty="0"/>
          </a:p>
        </p:txBody>
      </p:sp>
    </p:spTree>
    <p:extLst>
      <p:ext uri="{BB962C8B-B14F-4D97-AF65-F5344CB8AC3E}">
        <p14:creationId xmlns:p14="http://schemas.microsoft.com/office/powerpoint/2010/main" val="2874699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147BE8-34B3-0C17-1597-71E137C928E1}"/>
              </a:ext>
            </a:extLst>
          </p:cNvPr>
          <p:cNvSpPr>
            <a:spLocks noGrp="1"/>
          </p:cNvSpPr>
          <p:nvPr>
            <p:ph type="title"/>
          </p:nvPr>
        </p:nvSpPr>
        <p:spPr/>
        <p:txBody>
          <a:bodyPr/>
          <a:lstStyle/>
          <a:p>
            <a:r>
              <a:rPr lang="en-US" sz="1800" dirty="0">
                <a:latin typeface="Times New Roman" panose="02020603050405020304" pitchFamily="18" charset="0"/>
                <a:cs typeface="Times New Roman" panose="02020603050405020304" pitchFamily="18" charset="0"/>
              </a:rPr>
              <a:t>Application of Models and Performance Assessment  - </a:t>
            </a:r>
            <a:r>
              <a:rPr lang="en-US" sz="1800" dirty="0">
                <a:effectLst/>
                <a:latin typeface="Times New Roman" panose="02020603050405020304" pitchFamily="18" charset="0"/>
                <a:ea typeface="SimSun" panose="02010600030101010101" pitchFamily="2" charset="-122"/>
              </a:rPr>
              <a:t>Evaluation</a:t>
            </a:r>
            <a:endParaRPr lang="pt-PT" dirty="0"/>
          </a:p>
        </p:txBody>
      </p:sp>
      <p:sp>
        <p:nvSpPr>
          <p:cNvPr id="3" name="Marcador de Posição de Conteúdo 2">
            <a:extLst>
              <a:ext uri="{FF2B5EF4-FFF2-40B4-BE49-F238E27FC236}">
                <a16:creationId xmlns:a16="http://schemas.microsoft.com/office/drawing/2014/main" id="{C853EF2C-3D7C-35FC-61D3-F2756C958F91}"/>
              </a:ext>
            </a:extLst>
          </p:cNvPr>
          <p:cNvSpPr>
            <a:spLocks noGrp="1"/>
          </p:cNvSpPr>
          <p:nvPr>
            <p:ph idx="1"/>
          </p:nvPr>
        </p:nvSpPr>
        <p:spPr/>
        <p:txBody>
          <a:bodyPr/>
          <a:lstStyle/>
          <a:p>
            <a:pPr marL="0" indent="0" algn="just">
              <a:buNone/>
            </a:pPr>
            <a:endParaRPr lang="pt-PT" sz="1800" dirty="0">
              <a:highlight>
                <a:srgbClr val="FFFF00"/>
              </a:highlight>
              <a:latin typeface="Times New Roman" panose="02020603050405020304" pitchFamily="18" charset="0"/>
              <a:ea typeface="SimSun" panose="02010600030101010101" pitchFamily="2" charset="-122"/>
            </a:endParaRPr>
          </a:p>
          <a:p>
            <a:pPr marL="0" indent="0">
              <a:buNone/>
            </a:pPr>
            <a:endParaRPr lang="pt-PT" dirty="0"/>
          </a:p>
        </p:txBody>
      </p:sp>
      <p:pic>
        <p:nvPicPr>
          <p:cNvPr id="5" name="Imagem 4">
            <a:extLst>
              <a:ext uri="{FF2B5EF4-FFF2-40B4-BE49-F238E27FC236}">
                <a16:creationId xmlns:a16="http://schemas.microsoft.com/office/drawing/2014/main" id="{EC311DC7-C7E7-2DC2-905E-3362BDB7A60F}"/>
              </a:ext>
            </a:extLst>
          </p:cNvPr>
          <p:cNvPicPr>
            <a:picLocks noChangeAspect="1"/>
          </p:cNvPicPr>
          <p:nvPr/>
        </p:nvPicPr>
        <p:blipFill>
          <a:blip r:embed="rId2"/>
          <a:stretch>
            <a:fillRect/>
          </a:stretch>
        </p:blipFill>
        <p:spPr>
          <a:xfrm>
            <a:off x="772160" y="1300479"/>
            <a:ext cx="10748168" cy="4876483"/>
          </a:xfrm>
          <a:prstGeom prst="rect">
            <a:avLst/>
          </a:prstGeom>
        </p:spPr>
      </p:pic>
    </p:spTree>
    <p:extLst>
      <p:ext uri="{BB962C8B-B14F-4D97-AF65-F5344CB8AC3E}">
        <p14:creationId xmlns:p14="http://schemas.microsoft.com/office/powerpoint/2010/main" val="579277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77E835-746D-CD37-1E23-73CBA26667D6}"/>
              </a:ext>
            </a:extLst>
          </p:cNvPr>
          <p:cNvSpPr>
            <a:spLocks noGrp="1"/>
          </p:cNvSpPr>
          <p:nvPr>
            <p:ph type="title"/>
          </p:nvPr>
        </p:nvSpPr>
        <p:spPr/>
        <p:txBody>
          <a:bodyPr/>
          <a:lstStyle/>
          <a:p>
            <a:r>
              <a:rPr lang="en-US" sz="4000" dirty="0">
                <a:latin typeface="Times New Roman" panose="02020603050405020304" pitchFamily="18" charset="0"/>
                <a:ea typeface="SimSun" panose="02010600030101010101" pitchFamily="2" charset="-122"/>
              </a:rPr>
              <a:t>Dataset Characterization and Preprocessing Methodology and Implementation</a:t>
            </a:r>
            <a:endParaRPr lang="pt-PT" sz="4000" dirty="0">
              <a:latin typeface="Times New Roman" panose="02020603050405020304" pitchFamily="18" charset="0"/>
              <a:ea typeface="SimSun" panose="02010600030101010101" pitchFamily="2" charset="-122"/>
            </a:endParaRPr>
          </a:p>
        </p:txBody>
      </p:sp>
      <p:sp>
        <p:nvSpPr>
          <p:cNvPr id="3" name="Marcador de Posição de Conteúdo 2">
            <a:extLst>
              <a:ext uri="{FF2B5EF4-FFF2-40B4-BE49-F238E27FC236}">
                <a16:creationId xmlns:a16="http://schemas.microsoft.com/office/drawing/2014/main" id="{17AC419E-7A29-6AD4-C756-2F426ABF678F}"/>
              </a:ext>
            </a:extLst>
          </p:cNvPr>
          <p:cNvSpPr>
            <a:spLocks noGrp="1"/>
          </p:cNvSpPr>
          <p:nvPr>
            <p:ph idx="1"/>
          </p:nvPr>
        </p:nvSpPr>
        <p:spPr>
          <a:xfrm>
            <a:off x="838200" y="1690688"/>
            <a:ext cx="10515600" cy="4486275"/>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Based on the data in the attached graphs, we can draw some conclusions and make comparisons between the two:</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1. Hourly Consumption Pattern</a:t>
            </a:r>
          </a:p>
          <a:p>
            <a:pPr lvl="1" algn="just"/>
            <a:r>
              <a:rPr lang="en-US" dirty="0">
                <a:latin typeface="Times New Roman" panose="02020603050405020304" pitchFamily="18" charset="0"/>
                <a:cs typeface="Times New Roman" panose="02020603050405020304" pitchFamily="18" charset="0"/>
              </a:rPr>
              <a:t>Both graphs show a similar pattern of electricity consumption throughout the day.</a:t>
            </a:r>
          </a:p>
          <a:p>
            <a:pPr lvl="1" algn="just"/>
            <a:r>
              <a:rPr lang="en-US" dirty="0">
                <a:latin typeface="Times New Roman" panose="02020603050405020304" pitchFamily="18" charset="0"/>
                <a:cs typeface="Times New Roman" panose="02020603050405020304" pitchFamily="18" charset="0"/>
              </a:rPr>
              <a:t>There is a significant increase in consumption from 5-6 a.m., peaking during midday until early afternoon.</a:t>
            </a:r>
          </a:p>
          <a:p>
            <a:pPr lvl="1" algn="just"/>
            <a:r>
              <a:rPr lang="en-US" dirty="0">
                <a:latin typeface="Times New Roman" panose="02020603050405020304" pitchFamily="18" charset="0"/>
                <a:cs typeface="Times New Roman" panose="02020603050405020304" pitchFamily="18" charset="0"/>
              </a:rPr>
              <a:t>Consumption gradually decreases until it reaches a low point at night.</a:t>
            </a:r>
          </a:p>
          <a:p>
            <a:pPr marL="0" indent="0" algn="just">
              <a:buNone/>
            </a:pPr>
            <a:endParaRPr lang="pt-P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040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77E835-746D-CD37-1E23-73CBA26667D6}"/>
              </a:ext>
            </a:extLst>
          </p:cNvPr>
          <p:cNvSpPr>
            <a:spLocks noGrp="1"/>
          </p:cNvSpPr>
          <p:nvPr>
            <p:ph type="title"/>
          </p:nvPr>
        </p:nvSpPr>
        <p:spPr/>
        <p:txBody>
          <a:bodyPr/>
          <a:lstStyle/>
          <a:p>
            <a:r>
              <a:rPr lang="en-US" sz="4000" dirty="0">
                <a:latin typeface="Times New Roman" panose="02020603050405020304" pitchFamily="18" charset="0"/>
                <a:ea typeface="SimSun" panose="02010600030101010101" pitchFamily="2" charset="-122"/>
              </a:rPr>
              <a:t>Dataset Characterization and Preprocessing Methodology and Implementation</a:t>
            </a:r>
            <a:endParaRPr lang="pt-PT" sz="4000" dirty="0">
              <a:latin typeface="Times New Roman" panose="02020603050405020304" pitchFamily="18" charset="0"/>
              <a:ea typeface="SimSun" panose="02010600030101010101" pitchFamily="2" charset="-122"/>
            </a:endParaRPr>
          </a:p>
        </p:txBody>
      </p:sp>
      <p:sp>
        <p:nvSpPr>
          <p:cNvPr id="3" name="Marcador de Posição de Conteúdo 2">
            <a:extLst>
              <a:ext uri="{FF2B5EF4-FFF2-40B4-BE49-F238E27FC236}">
                <a16:creationId xmlns:a16="http://schemas.microsoft.com/office/drawing/2014/main" id="{17AC419E-7A29-6AD4-C756-2F426ABF678F}"/>
              </a:ext>
            </a:extLst>
          </p:cNvPr>
          <p:cNvSpPr>
            <a:spLocks noGrp="1"/>
          </p:cNvSpPr>
          <p:nvPr>
            <p:ph idx="1"/>
          </p:nvPr>
        </p:nvSpPr>
        <p:spPr>
          <a:xfrm>
            <a:off x="838200" y="1690688"/>
            <a:ext cx="10515600" cy="4486275"/>
          </a:xfrm>
        </p:spPr>
        <p:txBody>
          <a:bodyPr>
            <a:noAutofit/>
          </a:bodyPr>
          <a:lstStyle/>
          <a:p>
            <a:pPr marL="0" indent="0" algn="just">
              <a:buNone/>
            </a:pPr>
            <a:r>
              <a:rPr lang="en-US" sz="2400" b="1" dirty="0">
                <a:latin typeface="Times New Roman" panose="02020603050405020304" pitchFamily="18" charset="0"/>
                <a:cs typeface="Times New Roman" panose="02020603050405020304" pitchFamily="18" charset="0"/>
              </a:rPr>
              <a:t>2. Differences between residential and industrial areas</a:t>
            </a:r>
          </a:p>
          <a:p>
            <a:pPr lvl="1" algn="just"/>
            <a:r>
              <a:rPr lang="en-US" dirty="0">
                <a:latin typeface="Times New Roman" panose="02020603050405020304" pitchFamily="18" charset="0"/>
                <a:cs typeface="Times New Roman" panose="02020603050405020304" pitchFamily="18" charset="0"/>
              </a:rPr>
              <a:t>Graph A (Residential):</a:t>
            </a:r>
          </a:p>
          <a:p>
            <a:pPr lvl="2" algn="just"/>
            <a:r>
              <a:rPr lang="en-US" sz="2400" dirty="0">
                <a:latin typeface="Times New Roman" panose="02020603050405020304" pitchFamily="18" charset="0"/>
                <a:cs typeface="Times New Roman" panose="02020603050405020304" pitchFamily="18" charset="0"/>
              </a:rPr>
              <a:t>It has a more pronounced peak in the early hours of the morning.</a:t>
            </a:r>
          </a:p>
          <a:p>
            <a:pPr lvl="2" algn="just"/>
            <a:r>
              <a:rPr lang="en-US" sz="2400" dirty="0">
                <a:latin typeface="Times New Roman" panose="02020603050405020304" pitchFamily="18" charset="0"/>
                <a:cs typeface="Times New Roman" panose="02020603050405020304" pitchFamily="18" charset="0"/>
              </a:rPr>
              <a:t>Consumption is lower at night.</a:t>
            </a:r>
          </a:p>
          <a:p>
            <a:pPr lvl="1" algn="just"/>
            <a:r>
              <a:rPr lang="en-US" dirty="0">
                <a:latin typeface="Times New Roman" panose="02020603050405020304" pitchFamily="18" charset="0"/>
                <a:cs typeface="Times New Roman" panose="02020603050405020304" pitchFamily="18" charset="0"/>
              </a:rPr>
              <a:t>Graph B (Industrial):</a:t>
            </a:r>
          </a:p>
          <a:p>
            <a:pPr lvl="2" algn="just"/>
            <a:r>
              <a:rPr lang="en-US" sz="2400" dirty="0">
                <a:latin typeface="Times New Roman" panose="02020603050405020304" pitchFamily="18" charset="0"/>
                <a:cs typeface="Times New Roman" panose="02020603050405020304" pitchFamily="18" charset="0"/>
              </a:rPr>
              <a:t>It shows a higher and sustained level of consumption during working hours.</a:t>
            </a:r>
          </a:p>
          <a:p>
            <a:pPr lvl="2" algn="just"/>
            <a:r>
              <a:rPr lang="en-US" sz="2400" dirty="0">
                <a:latin typeface="Times New Roman" panose="02020603050405020304" pitchFamily="18" charset="0"/>
                <a:cs typeface="Times New Roman" panose="02020603050405020304" pitchFamily="18" charset="0"/>
              </a:rPr>
              <a:t>Even at night, industrial consumption remains relatively high compared to residential areas.</a:t>
            </a:r>
          </a:p>
          <a:p>
            <a:pPr marL="0" indent="0" algn="just">
              <a:buNone/>
            </a:pPr>
            <a:r>
              <a:rPr lang="en-US" sz="2400" dirty="0">
                <a:latin typeface="Times New Roman" panose="02020603050405020304" pitchFamily="18" charset="0"/>
                <a:cs typeface="Times New Roman" panose="02020603050405020304" pitchFamily="18" charset="0"/>
              </a:rPr>
              <a:t>These observations can be relevant for energy planning and management, as they provide insights into the </a:t>
            </a:r>
            <a:r>
              <a:rPr lang="en-US" sz="2400" dirty="0" err="1">
                <a:latin typeface="Times New Roman" panose="02020603050405020304" pitchFamily="18" charset="0"/>
                <a:cs typeface="Times New Roman" panose="02020603050405020304" pitchFamily="18" charset="0"/>
              </a:rPr>
              <a:t>dailypatterns</a:t>
            </a:r>
            <a:r>
              <a:rPr lang="en-US" sz="2400" dirty="0">
                <a:latin typeface="Times New Roman" panose="02020603050405020304" pitchFamily="18" charset="0"/>
                <a:cs typeface="Times New Roman" panose="02020603050405020304" pitchFamily="18" charset="0"/>
              </a:rPr>
              <a:t> of electricity demand in different zones </a:t>
            </a:r>
            <a:r>
              <a:rPr lang="en-US" sz="2400" dirty="0" err="1">
                <a:latin typeface="Times New Roman" panose="02020603050405020304" pitchFamily="18" charset="0"/>
                <a:cs typeface="Times New Roman" panose="02020603050405020304" pitchFamily="18" charset="0"/>
              </a:rPr>
              <a:t>categorised</a:t>
            </a:r>
            <a:r>
              <a:rPr lang="en-US" sz="2400" dirty="0">
                <a:latin typeface="Times New Roman" panose="02020603050405020304" pitchFamily="18" charset="0"/>
                <a:cs typeface="Times New Roman" panose="02020603050405020304" pitchFamily="18" charset="0"/>
              </a:rPr>
              <a:t> by postcodes.</a:t>
            </a:r>
          </a:p>
          <a:p>
            <a:pPr marL="0" indent="0" algn="just">
              <a:buNone/>
            </a:pPr>
            <a:endParaRPr lang="pt-P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38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147BE8-34B3-0C17-1597-71E137C928E1}"/>
              </a:ext>
            </a:extLst>
          </p:cNvPr>
          <p:cNvSpPr>
            <a:spLocks noGrp="1"/>
          </p:cNvSpPr>
          <p:nvPr>
            <p:ph type="title"/>
          </p:nvPr>
        </p:nvSpPr>
        <p:spPr/>
        <p:txBody>
          <a:bodyPr/>
          <a:lstStyle/>
          <a:p>
            <a:r>
              <a:rPr lang="en-US" sz="1800" dirty="0">
                <a:latin typeface="Times New Roman" panose="02020603050405020304" pitchFamily="18" charset="0"/>
                <a:cs typeface="Times New Roman" panose="02020603050405020304" pitchFamily="18" charset="0"/>
              </a:rPr>
              <a:t>Application of Models and Performance Assessment  - </a:t>
            </a:r>
            <a:r>
              <a:rPr lang="en-US" sz="1800" dirty="0">
                <a:effectLst/>
                <a:latin typeface="Times New Roman" panose="02020603050405020304" pitchFamily="18" charset="0"/>
                <a:ea typeface="SimSun" panose="02010600030101010101" pitchFamily="2" charset="-122"/>
              </a:rPr>
              <a:t>Results</a:t>
            </a:r>
            <a:endParaRPr lang="pt-PT" dirty="0"/>
          </a:p>
        </p:txBody>
      </p:sp>
      <p:sp>
        <p:nvSpPr>
          <p:cNvPr id="3" name="Marcador de Posição de Conteúdo 2">
            <a:extLst>
              <a:ext uri="{FF2B5EF4-FFF2-40B4-BE49-F238E27FC236}">
                <a16:creationId xmlns:a16="http://schemas.microsoft.com/office/drawing/2014/main" id="{C853EF2C-3D7C-35FC-61D3-F2756C958F91}"/>
              </a:ext>
            </a:extLst>
          </p:cNvPr>
          <p:cNvSpPr>
            <a:spLocks noGrp="1"/>
          </p:cNvSpPr>
          <p:nvPr>
            <p:ph idx="1"/>
          </p:nvPr>
        </p:nvSpPr>
        <p:spPr/>
        <p:txBody>
          <a:bodyPr/>
          <a:lstStyle/>
          <a:p>
            <a:pPr marL="0" indent="0" algn="just">
              <a:buNone/>
            </a:pPr>
            <a:endParaRPr lang="pt-PT" sz="1800" dirty="0">
              <a:highlight>
                <a:srgbClr val="FFFF00"/>
              </a:highlight>
              <a:latin typeface="Times New Roman" panose="02020603050405020304" pitchFamily="18" charset="0"/>
              <a:ea typeface="SimSun" panose="02010600030101010101" pitchFamily="2" charset="-122"/>
            </a:endParaRPr>
          </a:p>
          <a:p>
            <a:pPr marL="0" indent="0">
              <a:buNone/>
            </a:pPr>
            <a:endParaRPr lang="pt-PT" dirty="0"/>
          </a:p>
        </p:txBody>
      </p:sp>
      <p:pic>
        <p:nvPicPr>
          <p:cNvPr id="5" name="Imagem 4">
            <a:extLst>
              <a:ext uri="{FF2B5EF4-FFF2-40B4-BE49-F238E27FC236}">
                <a16:creationId xmlns:a16="http://schemas.microsoft.com/office/drawing/2014/main" id="{EBAE3FA3-0C07-1E87-392E-661961F3C3DB}"/>
              </a:ext>
            </a:extLst>
          </p:cNvPr>
          <p:cNvPicPr>
            <a:picLocks noChangeAspect="1"/>
          </p:cNvPicPr>
          <p:nvPr/>
        </p:nvPicPr>
        <p:blipFill>
          <a:blip r:embed="rId2"/>
          <a:stretch>
            <a:fillRect/>
          </a:stretch>
        </p:blipFill>
        <p:spPr>
          <a:xfrm>
            <a:off x="838200" y="1735968"/>
            <a:ext cx="10515600" cy="4028248"/>
          </a:xfrm>
          <a:prstGeom prst="rect">
            <a:avLst/>
          </a:prstGeom>
        </p:spPr>
      </p:pic>
    </p:spTree>
    <p:extLst>
      <p:ext uri="{BB962C8B-B14F-4D97-AF65-F5344CB8AC3E}">
        <p14:creationId xmlns:p14="http://schemas.microsoft.com/office/powerpoint/2010/main" val="115426619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TotalTime>
  <Words>1663</Words>
  <Application>Microsoft Office PowerPoint</Application>
  <PresentationFormat>Ecrã Panorâmico</PresentationFormat>
  <Paragraphs>117</Paragraphs>
  <Slides>38</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38</vt:i4>
      </vt:variant>
    </vt:vector>
  </HeadingPairs>
  <TitlesOfParts>
    <vt:vector size="44" baseType="lpstr">
      <vt:lpstr>Arial</vt:lpstr>
      <vt:lpstr>Calibri</vt:lpstr>
      <vt:lpstr>Calibri Light</vt:lpstr>
      <vt:lpstr>Times New Roman</vt:lpstr>
      <vt:lpstr>Wingdings</vt:lpstr>
      <vt:lpstr>Tema do Office</vt:lpstr>
      <vt:lpstr>Influence of Weather Conditions on Energy Consumption in Lisbon: An Analysis of Domestic and Industrial Use</vt:lpstr>
      <vt:lpstr>Introduction</vt:lpstr>
      <vt:lpstr>Introduction</vt:lpstr>
      <vt:lpstr>Question Formulation and Data Preprocessing - Methodology</vt:lpstr>
      <vt:lpstr>Question Formulation and Data Preprocessing - Implementation</vt:lpstr>
      <vt:lpstr>Application of Models and Performance Assessment  - Evaluation</vt:lpstr>
      <vt:lpstr>Dataset Characterization and Preprocessing Methodology and Implementation</vt:lpstr>
      <vt:lpstr>Dataset Characterization and Preprocessing Methodology and Implementation</vt:lpstr>
      <vt:lpstr>Application of Models and Performance Assessment  - Results</vt:lpstr>
      <vt:lpstr>Data</vt:lpstr>
      <vt:lpstr>Data</vt:lpstr>
      <vt:lpstr>Conclusion and Future Direction</vt:lpstr>
      <vt:lpstr>Correlation Matrix</vt:lpstr>
      <vt:lpstr>Correlation Matrix</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Summary</vt:lpstr>
      <vt:lpstr>Weather Analysis</vt:lpstr>
      <vt:lpstr>Apresentação do PowerPoint</vt:lpstr>
      <vt:lpstr>Apresentação do PowerPoint</vt:lpstr>
      <vt:lpstr>Apresentação do PowerPoint</vt:lpstr>
      <vt:lpstr>Characteristics  with High Variability and Informativeness</vt:lpstr>
      <vt:lpstr>Characteristics  with High Variability but Lower Informativeness</vt:lpstr>
      <vt:lpstr>Characteristics  with Low Variability and Informativeness</vt:lpstr>
      <vt:lpstr>Non-lInformative or Constant Characteristics</vt:lpstr>
      <vt:lpstr>Characteristics  with Moderate Variance and Moderate Informativeness</vt:lpstr>
      <vt:lpstr>Characteristics with Inconsistent Values</vt:lpstr>
      <vt:lpstr>Summary for Feature Selection</vt:lpstr>
      <vt:lpstr>Next steps</vt:lpstr>
      <vt:lpstr>Weather Weekly</vt:lpstr>
      <vt:lpstr>Weather Weekly</vt:lpstr>
      <vt:lpstr>Weather Weekly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Influência das Condições Meteorológicas no Consumo Energético em Lisboa: Uma Análise do Uso Doméstico e Industrial</dc:title>
  <dc:creator>Nuno Gomes</dc:creator>
  <cp:lastModifiedBy>Nuno Gomes</cp:lastModifiedBy>
  <cp:revision>23</cp:revision>
  <dcterms:created xsi:type="dcterms:W3CDTF">2024-05-22T14:50:56Z</dcterms:created>
  <dcterms:modified xsi:type="dcterms:W3CDTF">2024-05-26T19:28:55Z</dcterms:modified>
</cp:coreProperties>
</file>