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62" r:id="rId3"/>
    <p:sldId id="265" r:id="rId4"/>
    <p:sldId id="263" r:id="rId5"/>
    <p:sldId id="258" r:id="rId6"/>
    <p:sldId id="266" r:id="rId7"/>
    <p:sldId id="259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86F-AC6D-4C3A-90A1-3E6B0B99CC93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0DFD-F37C-496E-8BBB-79E98F157B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2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7EAB-2576-4CDE-84EE-E2727C566DC3}" type="datetime1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6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89-D276-4A93-806E-0B349C0E4B8D}" type="datetime1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07-45C8-4D7C-9F92-0E6D0DBDC12B}" type="datetime1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39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F853-3165-4917-82EB-D255249AE443}" type="datetime1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733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4930-C8A5-4C44-8FFB-7A68FE2E1AD8}" type="datetime1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0E13-3AC7-421E-8479-8D1CA3B55ADE}" type="datetime1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378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C0-D246-4000-A91B-B08807C4E7F7}" type="datetime1">
              <a:rPr lang="pt-PT" smtClean="0"/>
              <a:t>28/05/2024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33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5E6-922B-4F5E-A485-DCDFF9CD7413}" type="datetime1">
              <a:rPr lang="pt-PT" smtClean="0"/>
              <a:t>28/05/2024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550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448C-2D1D-4F85-B170-1458B80F525B}" type="datetime1">
              <a:rPr lang="pt-PT" smtClean="0"/>
              <a:t>28/05/2024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91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3AEBE6-26DF-4269-B12B-E41CD7FE1DA5}" type="datetime1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9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6D17-95F9-4242-AAB8-A263A962B2C6}" type="datetime1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98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62986-1855-4ECD-A567-C5197286FEC5}" type="datetime1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348C-E882-5184-7D6F-A7A5A19D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956626"/>
            <a:ext cx="10667997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effectLst/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Influence of Weather Conditions on Energy Consumption in Lisbon and analysis of Domestic and Industrial regions</a:t>
            </a:r>
            <a:endParaRPr lang="en-US" sz="4000" kern="1200" dirty="0">
              <a:solidFill>
                <a:schemeClr val="tx1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D7DB8FB0-73D8-C563-6B56-49BB1245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911" y="5912984"/>
            <a:ext cx="99074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/>
              <a:t>	Professor Nuno </a:t>
            </a:r>
            <a:r>
              <a:rPr lang="pt-PT" sz="1800" dirty="0" err="1"/>
              <a:t>Datia</a:t>
            </a:r>
            <a:r>
              <a:rPr lang="pt-PT" sz="1800" dirty="0"/>
              <a:t>, Professora Matilde Pato, Professor Artur Ferreira</a:t>
            </a:r>
          </a:p>
          <a:p>
            <a:pPr lvl="1"/>
            <a:endParaRPr lang="pt-PT" sz="1600" dirty="0"/>
          </a:p>
        </p:txBody>
      </p:sp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40322F60-8A03-BCD6-167A-F5D6A375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  <p:pic>
        <p:nvPicPr>
          <p:cNvPr id="5" name="Picture 2" descr="logo-isel | InOut">
            <a:extLst>
              <a:ext uri="{FF2B5EF4-FFF2-40B4-BE49-F238E27FC236}">
                <a16:creationId xmlns:a16="http://schemas.microsoft.com/office/drawing/2014/main" id="{281B6180-A6D9-5AFB-F10B-F34ACB9A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6BC399B-EAB3-14F5-E7B0-E409309E24E2}"/>
              </a:ext>
            </a:extLst>
          </p:cNvPr>
          <p:cNvSpPr txBox="1">
            <a:spLocks/>
          </p:cNvSpPr>
          <p:nvPr/>
        </p:nvSpPr>
        <p:spPr>
          <a:xfrm>
            <a:off x="762000" y="35857"/>
            <a:ext cx="10667997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Helvetica" panose="020B0604020202020204" pitchFamily="34" charset="0"/>
                <a:ea typeface="MS Mincho" panose="02020609040205080304" pitchFamily="49" charset="-128"/>
                <a:cs typeface="Helvetica" panose="020B0604020202020204" pitchFamily="34" charset="0"/>
              </a:rPr>
              <a:t>Big Data Mining</a:t>
            </a:r>
            <a:endParaRPr lang="en-US" sz="4000" dirty="0">
              <a:solidFill>
                <a:schemeClr val="accent2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5B9-FEBA-00FB-0CE4-323A0F02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Presentation</a:t>
            </a:r>
            <a:r>
              <a:rPr lang="pt-PT" sz="4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40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Plan</a:t>
            </a:r>
            <a:endParaRPr lang="pt-PT" sz="40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DFB1759F-AAA2-8E56-7DC6-F86C2188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226"/>
            <a:ext cx="10515600" cy="836197"/>
          </a:xfrm>
        </p:spPr>
        <p:txBody>
          <a:bodyPr/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Understanding the Data Mining and Contextualization Problem</a:t>
            </a:r>
          </a:p>
          <a:p>
            <a:pPr marL="441198" lvl="1" indent="-228600">
              <a:buFont typeface="Calibri" panose="020F0502020204030204" pitchFamily="34" charset="0"/>
              <a:buChar char="•"/>
            </a:pP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 Interpretation</a:t>
            </a:r>
          </a:p>
          <a:p>
            <a:pPr lvl="1"/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4">
            <a:extLst>
              <a:ext uri="{FF2B5EF4-FFF2-40B4-BE49-F238E27FC236}">
                <a16:creationId xmlns:a16="http://schemas.microsoft.com/office/drawing/2014/main" id="{276E080E-DB77-F223-9303-E796A13E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/>
              <a:t>2</a:t>
            </a:fld>
            <a:endParaRPr lang="pt-PT" sz="1600"/>
          </a:p>
        </p:txBody>
      </p:sp>
      <p:pic>
        <p:nvPicPr>
          <p:cNvPr id="10" name="Picture 2" descr="logo-isel | InOut">
            <a:extLst>
              <a:ext uri="{FF2B5EF4-FFF2-40B4-BE49-F238E27FC236}">
                <a16:creationId xmlns:a16="http://schemas.microsoft.com/office/drawing/2014/main" id="{C451FF52-CE21-3327-EB84-62510EEF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Posição do Rodapé 8">
            <a:extLst>
              <a:ext uri="{FF2B5EF4-FFF2-40B4-BE49-F238E27FC236}">
                <a16:creationId xmlns:a16="http://schemas.microsoft.com/office/drawing/2014/main" id="{53E4D69E-61F7-883D-AB54-CACE421B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  <p:sp>
        <p:nvSpPr>
          <p:cNvPr id="3" name="Marcador de Posição de Conteúdo 5">
            <a:extLst>
              <a:ext uri="{FF2B5EF4-FFF2-40B4-BE49-F238E27FC236}">
                <a16:creationId xmlns:a16="http://schemas.microsoft.com/office/drawing/2014/main" id="{4F466E8A-4897-E6F2-EEB7-8662550C8303}"/>
              </a:ext>
            </a:extLst>
          </p:cNvPr>
          <p:cNvSpPr txBox="1">
            <a:spLocks/>
          </p:cNvSpPr>
          <p:nvPr/>
        </p:nvSpPr>
        <p:spPr>
          <a:xfrm>
            <a:off x="1089539" y="2722604"/>
            <a:ext cx="10515600" cy="106155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Characterization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Preprocessing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198" lvl="1" indent="-228600">
              <a:buFont typeface="Calibri" pitchFamily="34" charset="0"/>
              <a:buChar char="•"/>
            </a:pP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Imputation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dimensionality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reduction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198" lvl="1" indent="-228600">
              <a:buFont typeface="Calibri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Questioning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e Conteúdo 5">
            <a:extLst>
              <a:ext uri="{FF2B5EF4-FFF2-40B4-BE49-F238E27FC236}">
                <a16:creationId xmlns:a16="http://schemas.microsoft.com/office/drawing/2014/main" id="{12CFAE1F-EDCD-2527-5BEA-7F65418A51D3}"/>
              </a:ext>
            </a:extLst>
          </p:cNvPr>
          <p:cNvSpPr txBox="1">
            <a:spLocks/>
          </p:cNvSpPr>
          <p:nvPr/>
        </p:nvSpPr>
        <p:spPr>
          <a:xfrm>
            <a:off x="1097280" y="3844879"/>
            <a:ext cx="10515600" cy="105978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28600">
              <a:buFont typeface="Calibri" panose="020F050202020403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Application of Models and Performance Assessment</a:t>
            </a:r>
          </a:p>
          <a:p>
            <a:pPr marL="441198" lvl="1" indent="-228600">
              <a:buFont typeface="Calibri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comparison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41198" lvl="1" indent="-228600">
              <a:buFont typeface="Calibri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Sampling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comparison</a:t>
            </a: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1168" lvl="1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2F9C53C-85FA-9CFA-28CE-E0F72683E4EC}"/>
              </a:ext>
            </a:extLst>
          </p:cNvPr>
          <p:cNvSpPr txBox="1">
            <a:spLocks/>
          </p:cNvSpPr>
          <p:nvPr/>
        </p:nvSpPr>
        <p:spPr>
          <a:xfrm>
            <a:off x="1097280" y="5070936"/>
            <a:ext cx="10515600" cy="5381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future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work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9C243A-A84B-FD1D-C119-4BD9F503879D}"/>
              </a:ext>
            </a:extLst>
          </p:cNvPr>
          <p:cNvSpPr txBox="1">
            <a:spLocks/>
          </p:cNvSpPr>
          <p:nvPr/>
        </p:nvSpPr>
        <p:spPr>
          <a:xfrm>
            <a:off x="1090612" y="726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pt-PT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Data Interpretation – Weather 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1F92B350-02BA-6F6A-780E-E5679CCF42F5}"/>
              </a:ext>
            </a:extLst>
          </p:cNvPr>
          <p:cNvSpPr txBox="1">
            <a:spLocks/>
          </p:cNvSpPr>
          <p:nvPr/>
        </p:nvSpPr>
        <p:spPr>
          <a:xfrm>
            <a:off x="1090612" y="1849724"/>
            <a:ext cx="10515600" cy="75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Weather characteristics in Lisbon in a two-year period</a:t>
            </a:r>
          </a:p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9504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instances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24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2F964D1-8E6C-D657-617E-F190D04A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3721966"/>
            <a:ext cx="10010775" cy="1323975"/>
          </a:xfrm>
          <a:prstGeom prst="rect">
            <a:avLst/>
          </a:prstGeom>
        </p:spPr>
      </p:pic>
      <p:pic>
        <p:nvPicPr>
          <p:cNvPr id="4" name="Picture 2" descr="logo-isel | InOut">
            <a:extLst>
              <a:ext uri="{FF2B5EF4-FFF2-40B4-BE49-F238E27FC236}">
                <a16:creationId xmlns:a16="http://schemas.microsoft.com/office/drawing/2014/main" id="{7A301C1C-9A73-2E07-5BB2-69D14126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BD1518E7-1EBB-3838-26D3-5764ED96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Marcador de Posição do Rodapé 8">
            <a:extLst>
              <a:ext uri="{FF2B5EF4-FFF2-40B4-BE49-F238E27FC236}">
                <a16:creationId xmlns:a16="http://schemas.microsoft.com/office/drawing/2014/main" id="{8445C163-038C-B876-AF7B-CCDB1C7B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  <p:sp>
        <p:nvSpPr>
          <p:cNvPr id="2" name="Marcador de Posição de Conteúdo 5">
            <a:extLst>
              <a:ext uri="{FF2B5EF4-FFF2-40B4-BE49-F238E27FC236}">
                <a16:creationId xmlns:a16="http://schemas.microsoft.com/office/drawing/2014/main" id="{32EDB964-817A-D0C6-8FCE-FF63AC1DB432}"/>
              </a:ext>
            </a:extLst>
          </p:cNvPr>
          <p:cNvSpPr txBox="1">
            <a:spLocks/>
          </p:cNvSpPr>
          <p:nvPr/>
        </p:nvSpPr>
        <p:spPr>
          <a:xfrm>
            <a:off x="1090612" y="2578896"/>
            <a:ext cx="10515600" cy="132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chemeClr val="accent1"/>
              </a:buClr>
              <a:buFont typeface="Calibri" panose="020F0502020204030204" pitchFamily="34" charset="0"/>
            </a:pP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Imputation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median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mean,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zero,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standard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deviation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original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9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5">
            <a:extLst>
              <a:ext uri="{FF2B5EF4-FFF2-40B4-BE49-F238E27FC236}">
                <a16:creationId xmlns:a16="http://schemas.microsoft.com/office/drawing/2014/main" id="{AEE02BEA-9D8D-EBCE-36BF-EB186272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130" y="1753487"/>
            <a:ext cx="10515600" cy="1149511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Energy Consumption for different Zip Codes in Portugal</a:t>
            </a:r>
          </a:p>
          <a:p>
            <a:pPr marL="498348" lvl="1" indent="-228600">
              <a:buFont typeface="Calibri" panose="020F0502020204030204" pitchFamily="34" charset="0"/>
              <a:buChar char="•"/>
            </a:pP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Residential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Industrial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categorization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ref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: www.pordata.pt)</a:t>
            </a:r>
          </a:p>
          <a:p>
            <a:pPr marL="498348" lvl="1" indent="-228600">
              <a:buFont typeface="Calibri" panose="020F0502020204030204" pitchFamily="34" charset="0"/>
              <a:buChar char="•"/>
            </a:pP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~3.7M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instances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sz="2000" dirty="0">
                <a:latin typeface="Helvetica" panose="020B0604020202020204" pitchFamily="34" charset="0"/>
                <a:cs typeface="Helvetica" panose="020B0604020202020204" pitchFamily="34" charset="0"/>
              </a:rPr>
              <a:t> 5 features</a:t>
            </a:r>
          </a:p>
          <a:p>
            <a:pPr lvl="1"/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4B614E-01B0-A8A8-3D74-08AAECC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/>
              <a:t>4</a:t>
            </a:fld>
            <a:endParaRPr lang="pt-PT" sz="1600"/>
          </a:p>
        </p:txBody>
      </p:sp>
      <p:pic>
        <p:nvPicPr>
          <p:cNvPr id="3" name="Picture 2" descr="logo-isel | InOut">
            <a:extLst>
              <a:ext uri="{FF2B5EF4-FFF2-40B4-BE49-F238E27FC236}">
                <a16:creationId xmlns:a16="http://schemas.microsoft.com/office/drawing/2014/main" id="{FD312E3E-CCFD-D5FE-EC48-97C2AFC0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E7AA67-248B-F75B-CAE7-C77E4599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95" y="1763127"/>
            <a:ext cx="10066188" cy="4567066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20831EB-3283-32C6-EEDF-E72EAB16D71B}"/>
              </a:ext>
            </a:extLst>
          </p:cNvPr>
          <p:cNvSpPr txBox="1">
            <a:spLocks/>
          </p:cNvSpPr>
          <p:nvPr/>
        </p:nvSpPr>
        <p:spPr>
          <a:xfrm>
            <a:off x="1062906" y="753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pt-PT" sz="4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Data Interpretation – Energy </a:t>
            </a:r>
          </a:p>
        </p:txBody>
      </p:sp>
      <p:sp>
        <p:nvSpPr>
          <p:cNvPr id="7" name="Marcador de Posição do Rodapé 8">
            <a:extLst>
              <a:ext uri="{FF2B5EF4-FFF2-40B4-BE49-F238E27FC236}">
                <a16:creationId xmlns:a16="http://schemas.microsoft.com/office/drawing/2014/main" id="{AFD02E1A-AF53-63B9-5735-77F7BEE4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5431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9F0B-C5B6-6137-B415-AA69BA63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Questioning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and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data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pre-processing</a:t>
            </a:r>
            <a:endParaRPr lang="pt-PT" sz="36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0765B9FF-EC49-630E-C9F9-110CEB26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9793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1 - “What Zip Codes are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residential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Industrial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energy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consumption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?”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2 - “Can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accurately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predict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energy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consumption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Lisbon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expected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weather conditions?”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Feature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Selection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/ Feature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Reduction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95%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variance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original data</a:t>
            </a:r>
          </a:p>
        </p:txBody>
      </p:sp>
      <p:sp>
        <p:nvSpPr>
          <p:cNvPr id="14" name="Marcador de Posição do Número do Diapositivo 4">
            <a:extLst>
              <a:ext uri="{FF2B5EF4-FFF2-40B4-BE49-F238E27FC236}">
                <a16:creationId xmlns:a16="http://schemas.microsoft.com/office/drawing/2014/main" id="{12F60328-FCDB-9316-0001-06D771E2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/>
              <a:t>5</a:t>
            </a:fld>
            <a:endParaRPr lang="pt-PT" sz="1600"/>
          </a:p>
        </p:txBody>
      </p:sp>
      <p:pic>
        <p:nvPicPr>
          <p:cNvPr id="12" name="Picture 2" descr="logo-isel | InOut">
            <a:extLst>
              <a:ext uri="{FF2B5EF4-FFF2-40B4-BE49-F238E27FC236}">
                <a16:creationId xmlns:a16="http://schemas.microsoft.com/office/drawing/2014/main" id="{E06BE8F2-72B2-5C06-91E1-298DB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827352C-F4E3-8431-B9E3-66085B06A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7400"/>
            <a:ext cx="4876800" cy="1790700"/>
          </a:xfrm>
          <a:prstGeom prst="rect">
            <a:avLst/>
          </a:prstGeom>
        </p:spPr>
      </p:pic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9ED68827-A4C8-EE9A-C30D-E99660E5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650" y="3444915"/>
            <a:ext cx="5328230" cy="217566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6C6C39-3404-C604-B7A4-904A833238E1}"/>
              </a:ext>
            </a:extLst>
          </p:cNvPr>
          <p:cNvSpPr txBox="1"/>
          <p:nvPr/>
        </p:nvSpPr>
        <p:spPr>
          <a:xfrm>
            <a:off x="7508147" y="3746130"/>
            <a:ext cx="3580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Principal Component Analysis</a:t>
            </a:r>
          </a:p>
        </p:txBody>
      </p:sp>
      <p:sp>
        <p:nvSpPr>
          <p:cNvPr id="15" name="Marcador de Posição do Rodapé 8">
            <a:extLst>
              <a:ext uri="{FF2B5EF4-FFF2-40B4-BE49-F238E27FC236}">
                <a16:creationId xmlns:a16="http://schemas.microsoft.com/office/drawing/2014/main" id="{007C9518-D088-49DF-0D13-C8FD87E6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0058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F758E6-CE60-9B2C-2886-F68B3925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Discretization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Equal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Binning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Bins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then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converted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discrete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integers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Labels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:  1 –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Residential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; 2 – Industrial </a:t>
            </a:r>
          </a:p>
          <a:p>
            <a:pPr marL="205740" indent="-228600">
              <a:buFont typeface="Calibri" panose="020F0502020204030204" pitchFamily="34" charset="0"/>
              <a:buChar char="•"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Marcador de Posição do Número do Diapositivo 4">
            <a:extLst>
              <a:ext uri="{FF2B5EF4-FFF2-40B4-BE49-F238E27FC236}">
                <a16:creationId xmlns:a16="http://schemas.microsoft.com/office/drawing/2014/main" id="{24BE41A2-E2EB-C4B5-E988-E799450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6FD70BA-AB04-5976-10C1-3DE79E5EAC35}"/>
              </a:ext>
            </a:extLst>
          </p:cNvPr>
          <p:cNvSpPr txBox="1">
            <a:spLocks/>
          </p:cNvSpPr>
          <p:nvPr/>
        </p:nvSpPr>
        <p:spPr>
          <a:xfrm>
            <a:off x="1170038" y="725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Questioning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and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data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pre-processing</a:t>
            </a:r>
            <a:endParaRPr lang="pt-PT" sz="3600" spc="-5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Marcador de Posição de Conteúdo 3">
            <a:extLst>
              <a:ext uri="{FF2B5EF4-FFF2-40B4-BE49-F238E27FC236}">
                <a16:creationId xmlns:a16="http://schemas.microsoft.com/office/drawing/2014/main" id="{A919A464-1E39-8502-4CD1-14B9332CB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"/>
          <a:stretch/>
        </p:blipFill>
        <p:spPr>
          <a:xfrm>
            <a:off x="6547624" y="3310963"/>
            <a:ext cx="5138014" cy="24247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6FE1710-9B22-1968-5BD9-708FD1F5D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6"/>
          <a:stretch/>
        </p:blipFill>
        <p:spPr>
          <a:xfrm>
            <a:off x="567322" y="3429000"/>
            <a:ext cx="5847916" cy="2188638"/>
          </a:xfrm>
          <a:prstGeom prst="rect">
            <a:avLst/>
          </a:prstGeom>
        </p:spPr>
      </p:pic>
      <p:pic>
        <p:nvPicPr>
          <p:cNvPr id="9" name="Picture 2" descr="logo-isel | InOut">
            <a:extLst>
              <a:ext uri="{FF2B5EF4-FFF2-40B4-BE49-F238E27FC236}">
                <a16:creationId xmlns:a16="http://schemas.microsoft.com/office/drawing/2014/main" id="{2FA8D807-A4BB-56BD-0186-AF4A3E1D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o Rodapé 8">
            <a:extLst>
              <a:ext uri="{FF2B5EF4-FFF2-40B4-BE49-F238E27FC236}">
                <a16:creationId xmlns:a16="http://schemas.microsoft.com/office/drawing/2014/main" id="{DE7165B6-611C-4F56-BD68-5DF6CB8F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22767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20" y="453784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 1 –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Classifying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 Zip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Code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as Industrial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or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Residential</a:t>
            </a:r>
            <a:endParaRPr lang="pt-PT" sz="36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9606BACC-4D62-75A7-2AEE-7C387557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917" y="1784652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Trees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, performance to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investigated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Logistic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displays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worst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performance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overall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gets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Random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seed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influences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Random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Forest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Logistic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4">
            <a:extLst>
              <a:ext uri="{FF2B5EF4-FFF2-40B4-BE49-F238E27FC236}">
                <a16:creationId xmlns:a16="http://schemas.microsoft.com/office/drawing/2014/main" id="{5FFFB757-9EB9-70AE-C598-2F3AB6B7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40BF53-CFCD-82F7-0166-BD632EA9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20" y="3599910"/>
            <a:ext cx="7913681" cy="2536080"/>
          </a:xfrm>
          <a:prstGeom prst="rect">
            <a:avLst/>
          </a:prstGeom>
        </p:spPr>
      </p:pic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125" y="5275260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5BCF61-C0E4-05D0-EB86-23057986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399" y="3599910"/>
            <a:ext cx="2295525" cy="809625"/>
          </a:xfrm>
          <a:prstGeom prst="rect">
            <a:avLst/>
          </a:prstGeom>
        </p:spPr>
      </p:pic>
      <p:sp>
        <p:nvSpPr>
          <p:cNvPr id="10" name="Marcador de Posição do Rodapé 8">
            <a:extLst>
              <a:ext uri="{FF2B5EF4-FFF2-40B4-BE49-F238E27FC236}">
                <a16:creationId xmlns:a16="http://schemas.microsoft.com/office/drawing/2014/main" id="{07354E67-E9B0-270D-9E22-AA3BBDFE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282968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20" y="365124"/>
            <a:ext cx="10805620" cy="1325563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Question 2 –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Predicting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energetic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consumption</a:t>
            </a:r>
            <a:r>
              <a:rPr lang="pt-PT" sz="36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in </a:t>
            </a:r>
            <a:r>
              <a:rPr lang="pt-PT" sz="36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Lisbon</a:t>
            </a:r>
            <a:endParaRPr lang="pt-PT" sz="3600" dirty="0"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Marcador de Posição de Conteúdo 8">
            <a:extLst>
              <a:ext uri="{FF2B5EF4-FFF2-40B4-BE49-F238E27FC236}">
                <a16:creationId xmlns:a16="http://schemas.microsoft.com/office/drawing/2014/main" id="{F96B4EE9-F693-E387-A88F-CC67DE10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220" y="1883262"/>
            <a:ext cx="10515600" cy="4351338"/>
          </a:xfrm>
        </p:spPr>
        <p:txBody>
          <a:bodyPr>
            <a:normAutofit/>
          </a:bodyPr>
          <a:lstStyle/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Gradient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Boosted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Trees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Simplest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(Linear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Regression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worst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>
              <a:buFont typeface="Calibri" panose="020F0502020204030204" pitchFamily="34" charset="0"/>
              <a:buChar char="•"/>
            </a:pP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undersampling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distort</a:t>
            </a:r>
            <a:r>
              <a:rPr lang="pt-PT" dirty="0"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dirty="0" err="1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lang="pt-P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Posição do Número do Diapositivo 4">
            <a:extLst>
              <a:ext uri="{FF2B5EF4-FFF2-40B4-BE49-F238E27FC236}">
                <a16:creationId xmlns:a16="http://schemas.microsoft.com/office/drawing/2014/main" id="{703F8B50-34D1-570B-0AAC-7E3ED692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084" y="5323802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DB6268-C34B-AC71-B586-9540F4B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88" y="3716265"/>
            <a:ext cx="7380162" cy="13255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C661EA-1A3E-2123-C4BB-BDDFD369A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74988"/>
            <a:ext cx="2644914" cy="1166128"/>
          </a:xfrm>
          <a:prstGeom prst="rect">
            <a:avLst/>
          </a:prstGeom>
        </p:spPr>
      </p:pic>
      <p:sp>
        <p:nvSpPr>
          <p:cNvPr id="11" name="Marcador de Posição do Rodapé 8">
            <a:extLst>
              <a:ext uri="{FF2B5EF4-FFF2-40B4-BE49-F238E27FC236}">
                <a16:creationId xmlns:a16="http://schemas.microsoft.com/office/drawing/2014/main" id="{500CB779-A31E-72FB-F6DD-A12B2AA4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111329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2FABFC-70E3-DF38-B0A8-0F8300093ECE}"/>
              </a:ext>
            </a:extLst>
          </p:cNvPr>
          <p:cNvSpPr txBox="1">
            <a:spLocks/>
          </p:cNvSpPr>
          <p:nvPr/>
        </p:nvSpPr>
        <p:spPr>
          <a:xfrm>
            <a:off x="838200" y="16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</a:pP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Areas</a:t>
            </a:r>
            <a:r>
              <a:rPr lang="pt-PT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pt-PT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</a:t>
            </a:r>
            <a:endParaRPr lang="pt-PT" sz="3600" spc="-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" name="Picture 2" descr="logo-isel | InOut">
            <a:extLst>
              <a:ext uri="{FF2B5EF4-FFF2-40B4-BE49-F238E27FC236}">
                <a16:creationId xmlns:a16="http://schemas.microsoft.com/office/drawing/2014/main" id="{EA398618-9549-A591-7822-B57D430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8">
            <a:extLst>
              <a:ext uri="{FF2B5EF4-FFF2-40B4-BE49-F238E27FC236}">
                <a16:creationId xmlns:a16="http://schemas.microsoft.com/office/drawing/2014/main" id="{11EB053E-4388-05E6-B543-E62179237548}"/>
              </a:ext>
            </a:extLst>
          </p:cNvPr>
          <p:cNvSpPr txBox="1">
            <a:spLocks/>
          </p:cNvSpPr>
          <p:nvPr/>
        </p:nvSpPr>
        <p:spPr>
          <a:xfrm>
            <a:off x="838200" y="15862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baseline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perform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worst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scenarios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best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were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sensitive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to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them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unfit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“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Mixed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class for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energetic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consumption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apply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One-vs-Rest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 performance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reduced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original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datasets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05740" indent="-228600" algn="l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•"/>
            </a:pP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Further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investigate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performance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Trees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undersampling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oversampling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pt-PT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751F20-1A32-57EE-8E58-27D5D3BC52FD}"/>
              </a:ext>
            </a:extLst>
          </p:cNvPr>
          <p:cNvSpPr txBox="1">
            <a:spLocks/>
          </p:cNvSpPr>
          <p:nvPr/>
        </p:nvSpPr>
        <p:spPr>
          <a:xfrm>
            <a:off x="696883" y="430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Any questions?</a:t>
            </a:r>
          </a:p>
        </p:txBody>
      </p:sp>
      <p:sp>
        <p:nvSpPr>
          <p:cNvPr id="6" name="Marcador de Posição do Número do Diapositivo 4">
            <a:extLst>
              <a:ext uri="{FF2B5EF4-FFF2-40B4-BE49-F238E27FC236}">
                <a16:creationId xmlns:a16="http://schemas.microsoft.com/office/drawing/2014/main" id="{5FAB90CD-836B-754D-8F66-C370B5A6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z="1600" smtClean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fld>
            <a:endParaRPr lang="pt-PT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Marcador de Posição do Rodapé 8">
            <a:extLst>
              <a:ext uri="{FF2B5EF4-FFF2-40B4-BE49-F238E27FC236}">
                <a16:creationId xmlns:a16="http://schemas.microsoft.com/office/drawing/2014/main" id="{F18092C0-ADB4-FA53-7375-3399DCBC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4007" y="6427656"/>
            <a:ext cx="5843981" cy="430344"/>
          </a:xfrm>
        </p:spPr>
        <p:txBody>
          <a:bodyPr/>
          <a:lstStyle/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Nuno Gomes 18364, Ricardo Ramos 46638, Rafael Carvalho 47663 </a:t>
            </a:r>
          </a:p>
          <a:p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Big Data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Mining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– </a:t>
            </a:r>
            <a:r>
              <a:rPr lang="pt-PT" sz="120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Summer</a:t>
            </a:r>
            <a:r>
              <a:rPr lang="pt-PT" sz="12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23/24</a:t>
            </a:r>
          </a:p>
        </p:txBody>
      </p:sp>
    </p:spTree>
    <p:extLst>
      <p:ext uri="{BB962C8B-B14F-4D97-AF65-F5344CB8AC3E}">
        <p14:creationId xmlns:p14="http://schemas.microsoft.com/office/powerpoint/2010/main" val="3482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</TotalTime>
  <Words>519</Words>
  <Application>Microsoft Office PowerPoint</Application>
  <PresentationFormat>Ecrã Panorâmico</PresentationFormat>
  <Paragraphs>74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Tahoma</vt:lpstr>
      <vt:lpstr>Retrospetiva</vt:lpstr>
      <vt:lpstr>Influence of Weather Conditions on Energy Consumption in Lisbon and analysis of Domestic and Industrial regions</vt:lpstr>
      <vt:lpstr>Presentation Plan</vt:lpstr>
      <vt:lpstr>Apresentação do PowerPoint</vt:lpstr>
      <vt:lpstr>Apresentação do PowerPoint</vt:lpstr>
      <vt:lpstr>Questioning and data pre-processing</vt:lpstr>
      <vt:lpstr>Apresentação do PowerPoint</vt:lpstr>
      <vt:lpstr>Question 1 – Classifying a Zip Code as Industrial or Residential</vt:lpstr>
      <vt:lpstr>Question 2 – Predicting energetic consumption in Lisbon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Nuno Gomes</cp:lastModifiedBy>
  <cp:revision>43</cp:revision>
  <dcterms:created xsi:type="dcterms:W3CDTF">2023-12-09T12:51:20Z</dcterms:created>
  <dcterms:modified xsi:type="dcterms:W3CDTF">2024-05-28T08:55:24Z</dcterms:modified>
</cp:coreProperties>
</file>