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65" r:id="rId4"/>
    <p:sldId id="263" r:id="rId5"/>
    <p:sldId id="258" r:id="rId6"/>
    <p:sldId id="266" r:id="rId7"/>
    <p:sldId id="259" r:id="rId8"/>
    <p:sldId id="264" r:id="rId9"/>
    <p:sldId id="256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86F-AC6D-4C3A-90A1-3E6B0B99CC93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0DFD-F37C-496E-8BBB-79E98F157B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2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651FF-F47A-B8CF-A946-49D81562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07CA-9658-62F5-13D1-58DBCA25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5935FE-4CF5-EDC9-F0E9-E3C9D97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7EAB-2576-4CDE-84EE-E2727C566DC3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A727CB-802F-F45A-7458-68A5C30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61146-2E6B-75FA-EF40-91683BE1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4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7BAF-D414-A721-0B3A-01BB5B7D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6F5DBB-FD02-09CD-97CD-F685AAF3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FCF97F-9A3E-232F-8244-070CFE6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89-D276-4A93-806E-0B349C0E4B8D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DF4B19-D863-AEAB-58AF-DDD5B24E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F84ADB-E9D1-CD73-BD42-0102749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1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2645-CBFF-CECB-FAB7-B133B36E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6DD032-5C94-C8B0-2100-36BCF791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EF088C-9552-8354-64C9-50B4F0FB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07-45C8-4D7C-9F92-0E6D0DBDC12B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4AA096-FB41-A542-E047-87B5003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1A675C-C4F2-09A1-4163-8555AA66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0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2F82-7175-5E06-0BC5-DB91DF4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A6EBA3-EC8F-CC36-9274-DC315AC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70514E-CC98-250C-8E25-6E8252B4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853-3165-4917-82EB-D255249AE443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432A66-B480-3C6B-44B6-5B0785E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52BD20-DA7F-9A3C-CBEE-F74B7512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4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D7CFE-63FA-EA06-7DDC-A0245CD1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77EE60-A017-FB49-8C76-C944527C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D0E92-6314-D2B1-F60B-8A83E8A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4930-C8A5-4C44-8FFB-7A68FE2E1AD8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736F1F-4F94-B485-FFB1-3A63619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87E04C-29F7-56E0-E02F-9ED57D21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1989-21DF-495F-CBA3-80CC4D0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695CF-CE10-E32C-0D15-6DF4615C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17C3ED-E04B-0A5A-A132-CCA21D23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2A6178-550F-F24F-24DB-11E932E6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0E13-3AC7-421E-8479-8D1CA3B55ADE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3A2C44-25E5-D04A-F4BE-6F50E8D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4DBAB9-F65E-C6E3-8217-CB203659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6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3F5F-C49D-E751-952D-5BDC4F8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107F68-1BFD-9F63-4650-F0345DAD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CDFE2C-FD75-5AD0-5F47-53DF15D3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9F3828-3A2D-5144-2D5A-9EEC675B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A8892D-00BE-0F6F-C539-C59F8CFD7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6E61CC-03C8-8698-E55E-ECB33D6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C0-D246-4000-A91B-B08807C4E7F7}" type="datetime1">
              <a:rPr lang="pt-PT" smtClean="0"/>
              <a:t>27/05/2024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0953B8-A99D-235B-377E-3947F1E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C572B0-0BF0-D80F-B832-EAC0A045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5A4D-363E-DA36-894F-A6EABFB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D8A55BC-72A1-5612-AD52-4045C10D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5E6-922B-4F5E-A485-DCDFF9CD7413}" type="datetime1">
              <a:rPr lang="pt-PT" smtClean="0"/>
              <a:t>27/05/2024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2363B5-EBC2-2999-5608-4E1800D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2EC291-7328-B81B-D59E-016C203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4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207088-ABC4-5434-1C1F-030B5F91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448C-2D1D-4F85-B170-1458B80F525B}" type="datetime1">
              <a:rPr lang="pt-PT" smtClean="0"/>
              <a:t>27/05/2024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12DE087-B0B5-DD3A-60AB-44AE690F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DAF048-5A23-A72C-E18D-BEC5287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2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9C93-65B0-7F3F-E4E2-B8C00FBE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D27DB4-302F-477B-43DC-1D9EC245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209384-FB2D-F98A-491C-1EA2B480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2A5DD7-BEFD-5EC2-B5C0-E25E8277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EBE6-26DF-4269-B12B-E41CD7FE1DA5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E6D53C-A3D6-9903-F465-A904161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92B622-51F4-B7B7-A939-D416A92F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F2335-BB2C-5360-D70A-EB51AD19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8D8328-B087-D21F-2F50-222AF98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EA27E7-F5BB-1D54-00AC-FD5294FB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084F87-5853-166F-9BEA-306EFCA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6D17-95F9-4242-AAB8-A263A962B2C6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06FA22-A3D4-9F97-081E-0D96D09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887CC2-155A-D5EE-206F-7DC866B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5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D50D341-4FC5-4106-3BF4-CF2F5106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A5A8AC-D9DA-EF00-2DE7-4EC246EC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B41090-F0B8-6D4F-083F-B1174563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2986-1855-4ECD-A567-C5197286FEC5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0719F0-5264-EB02-4467-4933EBD9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313A77-4FFD-A0C1-0358-88B87D4B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5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D348C-E882-5184-7D6F-A7A5A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956626"/>
            <a:ext cx="10667997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Influence of Weather Conditions on Energy Consumption in Lisbon and analysis of Domestic and Industrial regions</a:t>
            </a:r>
            <a:endParaRPr lang="en-US" sz="4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7CDD3CD-C73F-5FF8-D634-7F1F8DC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62556B-3FFF-4B1B-8C77-ABD6DF445F6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logo-isel | InOut">
            <a:extLst>
              <a:ext uri="{FF2B5EF4-FFF2-40B4-BE49-F238E27FC236}">
                <a16:creationId xmlns:a16="http://schemas.microsoft.com/office/drawing/2014/main" id="{FEC72278-71A0-F832-796F-95CF7607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Rodapé 8">
            <a:extLst>
              <a:ext uri="{FF2B5EF4-FFF2-40B4-BE49-F238E27FC236}">
                <a16:creationId xmlns:a16="http://schemas.microsoft.com/office/drawing/2014/main" id="{3CB785B3-8122-A459-BE75-EBA0DAA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</p:spTree>
    <p:extLst>
      <p:ext uri="{BB962C8B-B14F-4D97-AF65-F5344CB8AC3E}">
        <p14:creationId xmlns:p14="http://schemas.microsoft.com/office/powerpoint/2010/main" val="2973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5B9-FEBA-00FB-0CE4-323A0F02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lang="pt-P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3D65DA8-5671-F540-E68D-775B5594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2</a:t>
            </a:fld>
            <a:endParaRPr lang="pt-PT" dirty="0"/>
          </a:p>
        </p:txBody>
      </p:sp>
      <p:pic>
        <p:nvPicPr>
          <p:cNvPr id="10" name="Picture 2" descr="logo-isel | InOut">
            <a:extLst>
              <a:ext uri="{FF2B5EF4-FFF2-40B4-BE49-F238E27FC236}">
                <a16:creationId xmlns:a16="http://schemas.microsoft.com/office/drawing/2014/main" id="{C451FF52-CE21-3327-EB84-62510EEF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786C105A-C7D5-43AD-3732-F9E094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DFB1759F-AAA2-8E56-7DC6-F86C2188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40"/>
            <a:ext cx="10515600" cy="4351338"/>
          </a:xfrm>
        </p:spPr>
        <p:txBody>
          <a:bodyPr/>
          <a:lstStyle/>
          <a:p>
            <a:r>
              <a:rPr lang="en-US" dirty="0"/>
              <a:t>Understanding the Data Mining and Contextualization Problem</a:t>
            </a:r>
          </a:p>
          <a:p>
            <a:pPr lvl="1"/>
            <a:r>
              <a:rPr lang="pt-PT" dirty="0"/>
              <a:t>Data Interpretation</a:t>
            </a:r>
          </a:p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Characterization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Preprocessing</a:t>
            </a:r>
            <a:endParaRPr lang="pt-PT" dirty="0"/>
          </a:p>
          <a:p>
            <a:pPr lvl="1"/>
            <a:r>
              <a:rPr lang="pt-PT" dirty="0" err="1"/>
              <a:t>Questioning</a:t>
            </a:r>
            <a:endParaRPr lang="pt-PT" dirty="0"/>
          </a:p>
          <a:p>
            <a:pPr lvl="1"/>
            <a:r>
              <a:rPr lang="pt-PT" dirty="0"/>
              <a:t>Data </a:t>
            </a:r>
            <a:r>
              <a:rPr lang="pt-PT" dirty="0" err="1"/>
              <a:t>Imputation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dimensionality</a:t>
            </a:r>
            <a:r>
              <a:rPr lang="pt-PT" dirty="0"/>
              <a:t> </a:t>
            </a:r>
            <a:r>
              <a:rPr lang="pt-PT" dirty="0" err="1"/>
              <a:t>reduction</a:t>
            </a:r>
            <a:endParaRPr lang="pt-PT" dirty="0"/>
          </a:p>
          <a:p>
            <a:r>
              <a:rPr lang="en-US" dirty="0"/>
              <a:t>Application of Models and Performance Assessment</a:t>
            </a:r>
          </a:p>
          <a:p>
            <a:pPr lvl="1"/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comparison</a:t>
            </a:r>
            <a:endParaRPr lang="pt-PT" dirty="0"/>
          </a:p>
          <a:p>
            <a:pPr lvl="1"/>
            <a:r>
              <a:rPr lang="pt-PT" dirty="0" err="1"/>
              <a:t>Sampling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</a:t>
            </a:r>
            <a:r>
              <a:rPr lang="pt-PT" dirty="0" err="1"/>
              <a:t>comparison</a:t>
            </a:r>
            <a:endParaRPr lang="pt-PT" dirty="0"/>
          </a:p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5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66BF04-F351-E6A2-6AFB-CECE4092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3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A9C243A-A84B-FD1D-C119-4BD9F503879D}"/>
              </a:ext>
            </a:extLst>
          </p:cNvPr>
          <p:cNvSpPr txBox="1">
            <a:spLocks/>
          </p:cNvSpPr>
          <p:nvPr/>
        </p:nvSpPr>
        <p:spPr>
          <a:xfrm>
            <a:off x="838200" y="241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Interpretation – Weather 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1F92B350-02BA-6F6A-780E-E5679CCF42F5}"/>
              </a:ext>
            </a:extLst>
          </p:cNvPr>
          <p:cNvSpPr txBox="1">
            <a:spLocks/>
          </p:cNvSpPr>
          <p:nvPr/>
        </p:nvSpPr>
        <p:spPr>
          <a:xfrm>
            <a:off x="838200" y="14545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Weather characteristics in Lisbon in a two-year period</a:t>
            </a:r>
          </a:p>
          <a:p>
            <a:pPr lvl="1"/>
            <a:r>
              <a:rPr lang="pt-PT" sz="2000" dirty="0"/>
              <a:t>9504 </a:t>
            </a:r>
            <a:r>
              <a:rPr lang="pt-PT" sz="2000" dirty="0" err="1"/>
              <a:t>instances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24 features</a:t>
            </a:r>
          </a:p>
          <a:p>
            <a:pPr lvl="1"/>
            <a:r>
              <a:rPr lang="pt-PT" sz="2000" dirty="0" err="1"/>
              <a:t>Imputation</a:t>
            </a:r>
            <a:r>
              <a:rPr lang="pt-PT" sz="2000" dirty="0"/>
              <a:t> </a:t>
            </a:r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median</a:t>
            </a:r>
            <a:r>
              <a:rPr lang="pt-PT" sz="2000" dirty="0"/>
              <a:t>, mean, </a:t>
            </a:r>
            <a:r>
              <a:rPr lang="pt-PT" sz="2000" dirty="0" err="1"/>
              <a:t>or</a:t>
            </a:r>
            <a:r>
              <a:rPr lang="pt-PT" sz="2000" dirty="0"/>
              <a:t> zero, </a:t>
            </a:r>
            <a:r>
              <a:rPr lang="pt-PT" sz="2000" dirty="0" err="1"/>
              <a:t>given</a:t>
            </a:r>
            <a:r>
              <a:rPr lang="pt-PT" sz="2000" dirty="0"/>
              <a:t> standard </a:t>
            </a:r>
            <a:r>
              <a:rPr lang="pt-PT" sz="2000" dirty="0" err="1"/>
              <a:t>deviation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original </a:t>
            </a:r>
            <a:r>
              <a:rPr lang="pt-PT" sz="2000" dirty="0" err="1"/>
              <a:t>values</a:t>
            </a:r>
            <a:endParaRPr lang="pt-PT" sz="2400" dirty="0"/>
          </a:p>
          <a:p>
            <a:pPr lvl="1"/>
            <a:endParaRPr lang="pt-PT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F964D1-8E6C-D657-617E-F190D04A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429000"/>
            <a:ext cx="10010775" cy="1323975"/>
          </a:xfrm>
          <a:prstGeom prst="rect">
            <a:avLst/>
          </a:prstGeom>
        </p:spPr>
      </p:pic>
      <p:sp>
        <p:nvSpPr>
          <p:cNvPr id="2" name="Marcador de Posição do Rodapé 8">
            <a:extLst>
              <a:ext uri="{FF2B5EF4-FFF2-40B4-BE49-F238E27FC236}">
                <a16:creationId xmlns:a16="http://schemas.microsoft.com/office/drawing/2014/main" id="{87FC1D25-1331-B127-DDBB-3ADE4F4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</p:spTree>
    <p:extLst>
      <p:ext uri="{BB962C8B-B14F-4D97-AF65-F5344CB8AC3E}">
        <p14:creationId xmlns:p14="http://schemas.microsoft.com/office/powerpoint/2010/main" val="41389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4B614E-01B0-A8A8-3D74-08AAECC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4</a:t>
            </a:fld>
            <a:endParaRPr lang="pt-PT"/>
          </a:p>
        </p:txBody>
      </p:sp>
      <p:pic>
        <p:nvPicPr>
          <p:cNvPr id="3" name="Picture 2" descr="logo-isel | InOut">
            <a:extLst>
              <a:ext uri="{FF2B5EF4-FFF2-40B4-BE49-F238E27FC236}">
                <a16:creationId xmlns:a16="http://schemas.microsoft.com/office/drawing/2014/main" id="{FD312E3E-CCFD-D5FE-EC48-97C2AFC0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1D6FC1C8-BDD0-936F-BF61-8C891CC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E7AA67-248B-F75B-CAE7-C77E4599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42" y="2599450"/>
            <a:ext cx="8280516" cy="3756900"/>
          </a:xfrm>
          <a:prstGeom prst="rect">
            <a:avLst/>
          </a:prstGeom>
        </p:spPr>
      </p:pic>
      <p:sp>
        <p:nvSpPr>
          <p:cNvPr id="10" name="Marcador de Posição de Conteúdo 5">
            <a:extLst>
              <a:ext uri="{FF2B5EF4-FFF2-40B4-BE49-F238E27FC236}">
                <a16:creationId xmlns:a16="http://schemas.microsoft.com/office/drawing/2014/main" id="{AEE02BEA-9D8D-EBCE-36BF-EB186272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1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Energy Consumption for different Zip Codes in Portugal</a:t>
            </a:r>
          </a:p>
          <a:p>
            <a:pPr lvl="1"/>
            <a:r>
              <a:rPr lang="pt-PT" sz="2000" dirty="0" err="1"/>
              <a:t>Residential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Industrial </a:t>
            </a:r>
            <a:r>
              <a:rPr lang="pt-PT" sz="2000" dirty="0" err="1"/>
              <a:t>categorization</a:t>
            </a:r>
            <a:r>
              <a:rPr lang="pt-PT" sz="2000" dirty="0"/>
              <a:t> (</a:t>
            </a:r>
            <a:r>
              <a:rPr lang="pt-PT" sz="2000" dirty="0" err="1"/>
              <a:t>ref</a:t>
            </a:r>
            <a:r>
              <a:rPr lang="pt-PT" sz="2000" dirty="0"/>
              <a:t>: www.pordata.pt)</a:t>
            </a:r>
          </a:p>
          <a:p>
            <a:pPr lvl="1"/>
            <a:r>
              <a:rPr lang="pt-PT" sz="2000" dirty="0"/>
              <a:t>~3.7M </a:t>
            </a:r>
            <a:r>
              <a:rPr lang="pt-PT" sz="2000" dirty="0" err="1"/>
              <a:t>instances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5 features</a:t>
            </a:r>
          </a:p>
          <a:p>
            <a:pPr lvl="1"/>
            <a:endParaRPr lang="pt-PT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20831EB-3283-32C6-EEDF-E72EAB16D71B}"/>
              </a:ext>
            </a:extLst>
          </p:cNvPr>
          <p:cNvSpPr txBox="1">
            <a:spLocks/>
          </p:cNvSpPr>
          <p:nvPr/>
        </p:nvSpPr>
        <p:spPr>
          <a:xfrm>
            <a:off x="838200" y="241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Interpretation – Energy </a:t>
            </a:r>
          </a:p>
        </p:txBody>
      </p:sp>
    </p:spTree>
    <p:extLst>
      <p:ext uri="{BB962C8B-B14F-4D97-AF65-F5344CB8AC3E}">
        <p14:creationId xmlns:p14="http://schemas.microsoft.com/office/powerpoint/2010/main" val="35431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9F0B-C5B6-6137-B415-AA69BA63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Questioning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pt-PT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60894A-2CD3-FC6F-9209-B0490207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5</a:t>
            </a:fld>
            <a:endParaRPr lang="pt-PT"/>
          </a:p>
        </p:txBody>
      </p:sp>
      <p:pic>
        <p:nvPicPr>
          <p:cNvPr id="12" name="Picture 2" descr="logo-isel | InOut">
            <a:extLst>
              <a:ext uri="{FF2B5EF4-FFF2-40B4-BE49-F238E27FC236}">
                <a16:creationId xmlns:a16="http://schemas.microsoft.com/office/drawing/2014/main" id="{E06BE8F2-72B2-5C06-91E1-298DB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Rodapé 8">
            <a:extLst>
              <a:ext uri="{FF2B5EF4-FFF2-40B4-BE49-F238E27FC236}">
                <a16:creationId xmlns:a16="http://schemas.microsoft.com/office/drawing/2014/main" id="{E6599B58-794E-433F-578E-BA1D387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0765B9FF-EC49-630E-C9F9-110CEB26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351338"/>
          </a:xfrm>
        </p:spPr>
        <p:txBody>
          <a:bodyPr>
            <a:normAutofit/>
          </a:bodyPr>
          <a:lstStyle/>
          <a:p>
            <a:r>
              <a:rPr lang="pt-PT" sz="2400" dirty="0"/>
              <a:t>1 - “What Zip Codes are </a:t>
            </a:r>
            <a:r>
              <a:rPr lang="pt-PT" sz="2400" dirty="0" err="1"/>
              <a:t>residential</a:t>
            </a:r>
            <a:r>
              <a:rPr lang="pt-PT" sz="2400" dirty="0"/>
              <a:t> </a:t>
            </a:r>
            <a:r>
              <a:rPr lang="pt-PT" sz="2400" dirty="0" err="1"/>
              <a:t>or</a:t>
            </a:r>
            <a:r>
              <a:rPr lang="pt-PT" sz="2400" dirty="0"/>
              <a:t> Industrial </a:t>
            </a:r>
            <a:r>
              <a:rPr lang="pt-PT" sz="2400" dirty="0" err="1"/>
              <a:t>given</a:t>
            </a:r>
            <a:r>
              <a:rPr lang="pt-PT" sz="2400" dirty="0"/>
              <a:t> energy </a:t>
            </a:r>
            <a:r>
              <a:rPr lang="pt-PT" sz="2400" dirty="0" err="1"/>
              <a:t>consumption</a:t>
            </a:r>
            <a:r>
              <a:rPr lang="pt-PT" sz="2400" dirty="0"/>
              <a:t> </a:t>
            </a:r>
            <a:r>
              <a:rPr lang="pt-PT" sz="2400" dirty="0" err="1"/>
              <a:t>characteristics</a:t>
            </a:r>
            <a:r>
              <a:rPr lang="pt-PT" sz="2400" dirty="0"/>
              <a:t>?”</a:t>
            </a:r>
          </a:p>
          <a:p>
            <a:r>
              <a:rPr lang="pt-PT" sz="2400" dirty="0"/>
              <a:t>2 - “Can </a:t>
            </a:r>
            <a:r>
              <a:rPr lang="pt-PT" sz="2400" dirty="0" err="1"/>
              <a:t>we</a:t>
            </a:r>
            <a:r>
              <a:rPr lang="pt-PT" sz="2400" dirty="0"/>
              <a:t> </a:t>
            </a:r>
            <a:r>
              <a:rPr lang="pt-PT" sz="2400" dirty="0" err="1"/>
              <a:t>accurately</a:t>
            </a:r>
            <a:r>
              <a:rPr lang="pt-PT" sz="2400" dirty="0"/>
              <a:t> </a:t>
            </a:r>
            <a:r>
              <a:rPr lang="pt-PT" sz="2400" dirty="0" err="1"/>
              <a:t>predict</a:t>
            </a:r>
            <a:r>
              <a:rPr lang="pt-PT" sz="2400" dirty="0"/>
              <a:t> energy </a:t>
            </a:r>
            <a:r>
              <a:rPr lang="pt-PT" sz="2400" dirty="0" err="1"/>
              <a:t>consumption</a:t>
            </a:r>
            <a:r>
              <a:rPr lang="pt-PT" sz="2400" dirty="0"/>
              <a:t> in </a:t>
            </a:r>
            <a:r>
              <a:rPr lang="pt-PT" sz="2400" dirty="0" err="1"/>
              <a:t>Lisbon</a:t>
            </a:r>
            <a:r>
              <a:rPr lang="pt-PT" sz="2400" dirty="0"/>
              <a:t> </a:t>
            </a:r>
            <a:r>
              <a:rPr lang="pt-PT" sz="2400" dirty="0" err="1"/>
              <a:t>given</a:t>
            </a:r>
            <a:r>
              <a:rPr lang="pt-PT" sz="2400" dirty="0"/>
              <a:t> </a:t>
            </a:r>
            <a:r>
              <a:rPr lang="pt-PT" sz="2400" dirty="0" err="1"/>
              <a:t>expected</a:t>
            </a:r>
            <a:r>
              <a:rPr lang="pt-PT" sz="2400" dirty="0"/>
              <a:t> weather conditions?”</a:t>
            </a:r>
          </a:p>
          <a:p>
            <a:r>
              <a:rPr lang="pt-PT" sz="2400" dirty="0"/>
              <a:t>Feature </a:t>
            </a:r>
            <a:r>
              <a:rPr lang="pt-PT" sz="2400" dirty="0" err="1"/>
              <a:t>Selection</a:t>
            </a:r>
            <a:r>
              <a:rPr lang="pt-PT" sz="2400" dirty="0"/>
              <a:t> / Feature </a:t>
            </a:r>
            <a:r>
              <a:rPr lang="pt-PT" sz="2400" dirty="0" err="1"/>
              <a:t>Reduction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95% </a:t>
            </a:r>
            <a:r>
              <a:rPr lang="pt-PT" sz="2400" dirty="0" err="1"/>
              <a:t>variance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original data</a:t>
            </a: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7352C-F4E3-8431-B9E3-66085B0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9884"/>
            <a:ext cx="4876800" cy="1790700"/>
          </a:xfrm>
          <a:prstGeom prst="rect">
            <a:avLst/>
          </a:prstGeom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9ED68827-A4C8-EE9A-C30D-E99660E5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70" y="3637400"/>
            <a:ext cx="5328230" cy="21756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6C6C39-3404-C604-B7A4-904A833238E1}"/>
              </a:ext>
            </a:extLst>
          </p:cNvPr>
          <p:cNvSpPr txBox="1"/>
          <p:nvPr/>
        </p:nvSpPr>
        <p:spPr>
          <a:xfrm>
            <a:off x="7415868" y="3757511"/>
            <a:ext cx="29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0058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758E6-CE60-9B2C-2886-F68B3925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/>
              <a:t>Data </a:t>
            </a:r>
            <a:r>
              <a:rPr lang="pt-PT" sz="2800" dirty="0" err="1"/>
              <a:t>Discretization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Equal</a:t>
            </a:r>
            <a:r>
              <a:rPr lang="pt-PT" sz="2800" dirty="0"/>
              <a:t> </a:t>
            </a:r>
            <a:r>
              <a:rPr lang="pt-PT" sz="2800" dirty="0" err="1"/>
              <a:t>Frequency</a:t>
            </a:r>
            <a:r>
              <a:rPr lang="pt-PT" sz="2800" dirty="0"/>
              <a:t> </a:t>
            </a:r>
            <a:r>
              <a:rPr lang="pt-PT" sz="2800" dirty="0" err="1"/>
              <a:t>Binning</a:t>
            </a:r>
            <a:endParaRPr lang="pt-PT" sz="28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F69891-830D-9E86-6B00-5F7E672D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6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FD70BA-AB04-5976-10C1-3DE79E5EAC35}"/>
              </a:ext>
            </a:extLst>
          </p:cNvPr>
          <p:cNvSpPr txBox="1">
            <a:spLocks/>
          </p:cNvSpPr>
          <p:nvPr/>
        </p:nvSpPr>
        <p:spPr>
          <a:xfrm>
            <a:off x="984962" y="396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Questioning</a:t>
            </a:r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pt-P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pt-P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Marcador de Posição de Conteúdo 3">
            <a:extLst>
              <a:ext uri="{FF2B5EF4-FFF2-40B4-BE49-F238E27FC236}">
                <a16:creationId xmlns:a16="http://schemas.microsoft.com/office/drawing/2014/main" id="{A919A464-1E39-8502-4CD1-14B9332CB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/>
          <a:stretch/>
        </p:blipFill>
        <p:spPr>
          <a:xfrm>
            <a:off x="6486664" y="3582719"/>
            <a:ext cx="5138014" cy="24247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6FE1710-9B22-1968-5BD9-708FD1F5D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6"/>
          <a:stretch/>
        </p:blipFill>
        <p:spPr>
          <a:xfrm>
            <a:off x="567322" y="2740661"/>
            <a:ext cx="5847916" cy="2188638"/>
          </a:xfrm>
          <a:prstGeom prst="rect">
            <a:avLst/>
          </a:prstGeom>
        </p:spPr>
      </p:pic>
      <p:sp>
        <p:nvSpPr>
          <p:cNvPr id="14" name="Marcador de Posição do Rodapé 8">
            <a:extLst>
              <a:ext uri="{FF2B5EF4-FFF2-40B4-BE49-F238E27FC236}">
                <a16:creationId xmlns:a16="http://schemas.microsoft.com/office/drawing/2014/main" id="{656FFA36-39DB-BA15-C78E-7BFDF78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</p:spTree>
    <p:extLst>
      <p:ext uri="{BB962C8B-B14F-4D97-AF65-F5344CB8AC3E}">
        <p14:creationId xmlns:p14="http://schemas.microsoft.com/office/powerpoint/2010/main" val="22767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1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1 –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Classifying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Zip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Industrial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Residential</a:t>
            </a:r>
            <a:endParaRPr lang="pt-PT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11352B-7EC9-630B-958F-449DF54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7</a:t>
            </a:fld>
            <a:endParaRPr lang="pt-PT"/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20AA4C8B-0441-E5AD-A3A4-346E72E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  <a:endParaRPr lang="pt-PT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40BF53-CFCD-82F7-0166-BD632EA9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1" y="3255423"/>
            <a:ext cx="8455317" cy="2709657"/>
          </a:xfrm>
          <a:prstGeom prst="rect">
            <a:avLst/>
          </a:prstGeom>
        </p:spPr>
      </p:pic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9606BACC-4D62-75A7-2AEE-7C387557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14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 err="1"/>
              <a:t>Best</a:t>
            </a:r>
            <a:r>
              <a:rPr lang="pt-PT" sz="2000" dirty="0"/>
              <a:t> </a:t>
            </a:r>
            <a:r>
              <a:rPr lang="pt-PT" sz="2000" dirty="0" err="1"/>
              <a:t>results</a:t>
            </a:r>
            <a:r>
              <a:rPr lang="pt-PT" sz="2000" dirty="0"/>
              <a:t> for </a:t>
            </a: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Trees</a:t>
            </a:r>
            <a:r>
              <a:rPr lang="pt-PT" sz="2000" dirty="0"/>
              <a:t>, performance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investigated</a:t>
            </a:r>
            <a:endParaRPr lang="pt-PT" sz="2000" dirty="0"/>
          </a:p>
          <a:p>
            <a:r>
              <a:rPr lang="pt-PT" sz="2000" dirty="0" err="1"/>
              <a:t>Logistic</a:t>
            </a:r>
            <a:r>
              <a:rPr lang="pt-PT" sz="2000" dirty="0"/>
              <a:t> </a:t>
            </a:r>
            <a:r>
              <a:rPr lang="pt-PT" sz="2000" dirty="0" err="1"/>
              <a:t>Regression</a:t>
            </a:r>
            <a:r>
              <a:rPr lang="pt-PT" sz="2000" dirty="0"/>
              <a:t> displays </a:t>
            </a:r>
            <a:r>
              <a:rPr lang="pt-PT" sz="2000" dirty="0" err="1"/>
              <a:t>worst</a:t>
            </a:r>
            <a:r>
              <a:rPr lang="pt-PT" sz="2000" dirty="0"/>
              <a:t> performance </a:t>
            </a:r>
            <a:r>
              <a:rPr lang="pt-PT" sz="2000" dirty="0" err="1"/>
              <a:t>overall</a:t>
            </a:r>
            <a:endParaRPr lang="pt-PT" sz="2000" dirty="0"/>
          </a:p>
          <a:p>
            <a:r>
              <a:rPr lang="pt-PT" sz="2000" dirty="0" err="1"/>
              <a:t>Oversampling</a:t>
            </a:r>
            <a:r>
              <a:rPr lang="pt-PT" sz="2000" dirty="0"/>
              <a:t> </a:t>
            </a:r>
            <a:r>
              <a:rPr lang="pt-PT" sz="2000" dirty="0" err="1"/>
              <a:t>gets</a:t>
            </a:r>
            <a:r>
              <a:rPr lang="pt-PT" sz="2000" dirty="0"/>
              <a:t> the </a:t>
            </a:r>
            <a:r>
              <a:rPr lang="pt-PT" sz="2000" dirty="0" err="1"/>
              <a:t>best</a:t>
            </a:r>
            <a:r>
              <a:rPr lang="pt-PT" sz="2000" dirty="0"/>
              <a:t> </a:t>
            </a:r>
            <a:r>
              <a:rPr lang="pt-PT" sz="2000" dirty="0" err="1"/>
              <a:t>results</a:t>
            </a:r>
            <a:endParaRPr lang="pt-PT" sz="2000" dirty="0"/>
          </a:p>
          <a:p>
            <a:r>
              <a:rPr lang="pt-PT" sz="2000" dirty="0"/>
              <a:t>Random </a:t>
            </a:r>
            <a:r>
              <a:rPr lang="pt-PT" sz="2000" dirty="0" err="1"/>
              <a:t>seed</a:t>
            </a:r>
            <a:r>
              <a:rPr lang="pt-PT" sz="2000" dirty="0"/>
              <a:t> </a:t>
            </a:r>
            <a:r>
              <a:rPr lang="pt-PT" sz="2000" dirty="0" err="1"/>
              <a:t>influences</a:t>
            </a:r>
            <a:r>
              <a:rPr lang="pt-PT" sz="2000" dirty="0"/>
              <a:t> Random </a:t>
            </a:r>
            <a:r>
              <a:rPr lang="pt-PT" sz="2000" dirty="0" err="1"/>
              <a:t>Forest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Logistic</a:t>
            </a:r>
            <a:r>
              <a:rPr lang="pt-PT" sz="2000" dirty="0"/>
              <a:t> </a:t>
            </a:r>
            <a:r>
              <a:rPr lang="pt-PT" sz="2000" dirty="0" err="1"/>
              <a:t>Regression</a:t>
            </a:r>
            <a:endParaRPr lang="pt-PT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5BCF61-C0E4-05D0-EB86-23057986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421" y="2363213"/>
            <a:ext cx="2295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562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2 –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energetic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consumption</a:t>
            </a:r>
            <a:r>
              <a:rPr lang="pt-P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pt-P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Lisbon</a:t>
            </a:r>
            <a:endParaRPr lang="pt-PT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11352B-7EC9-630B-958F-449DF54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20AA4C8B-0441-E5AD-A3A4-346E72E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DB6268-C34B-AC71-B586-9540F4B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21" y="3825132"/>
            <a:ext cx="7380162" cy="1325563"/>
          </a:xfrm>
          <a:prstGeom prst="rect">
            <a:avLst/>
          </a:prstGeom>
        </p:spPr>
      </p:pic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F96B4EE9-F693-E387-A88F-CC67DE10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534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 err="1"/>
              <a:t>Best</a:t>
            </a:r>
            <a:r>
              <a:rPr lang="pt-PT" sz="2000" dirty="0"/>
              <a:t> </a:t>
            </a:r>
            <a:r>
              <a:rPr lang="pt-PT" sz="2000" dirty="0" err="1"/>
              <a:t>results</a:t>
            </a:r>
            <a:r>
              <a:rPr lang="pt-PT" sz="2000" dirty="0"/>
              <a:t> for </a:t>
            </a:r>
            <a:r>
              <a:rPr lang="pt-PT" sz="2000" dirty="0" err="1"/>
              <a:t>Gradient</a:t>
            </a:r>
            <a:r>
              <a:rPr lang="pt-PT" sz="2000" dirty="0"/>
              <a:t> </a:t>
            </a:r>
            <a:r>
              <a:rPr lang="pt-PT" sz="2000" dirty="0" err="1"/>
              <a:t>Boosted</a:t>
            </a:r>
            <a:r>
              <a:rPr lang="pt-PT" sz="2000" dirty="0"/>
              <a:t> </a:t>
            </a:r>
            <a:r>
              <a:rPr lang="pt-PT" sz="2000" dirty="0" err="1"/>
              <a:t>Trees</a:t>
            </a:r>
            <a:endParaRPr lang="pt-PT" sz="2000" dirty="0"/>
          </a:p>
          <a:p>
            <a:r>
              <a:rPr lang="pt-PT" sz="2000" dirty="0" err="1"/>
              <a:t>Simplest</a:t>
            </a:r>
            <a:r>
              <a:rPr lang="pt-PT" sz="2000" dirty="0"/>
              <a:t> </a:t>
            </a:r>
            <a:r>
              <a:rPr lang="pt-PT" sz="2000" dirty="0" err="1"/>
              <a:t>model</a:t>
            </a:r>
            <a:r>
              <a:rPr lang="pt-PT" sz="2000" dirty="0"/>
              <a:t> (Linear </a:t>
            </a:r>
            <a:r>
              <a:rPr lang="pt-PT" sz="2000" dirty="0" err="1"/>
              <a:t>Regression</a:t>
            </a:r>
            <a:r>
              <a:rPr lang="pt-PT" sz="2000" dirty="0"/>
              <a:t>) </a:t>
            </a:r>
            <a:r>
              <a:rPr lang="pt-PT" sz="2000" dirty="0" err="1"/>
              <a:t>is</a:t>
            </a:r>
            <a:r>
              <a:rPr lang="pt-PT" sz="2000" dirty="0"/>
              <a:t> the </a:t>
            </a:r>
            <a:r>
              <a:rPr lang="pt-PT" sz="2000" dirty="0" err="1"/>
              <a:t>worst</a:t>
            </a:r>
            <a:endParaRPr lang="pt-PT" sz="2000" dirty="0"/>
          </a:p>
          <a:p>
            <a:r>
              <a:rPr lang="pt-PT" sz="2000" dirty="0" err="1"/>
              <a:t>Oversampling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undersampling</a:t>
            </a:r>
            <a:r>
              <a:rPr lang="pt-PT" sz="2000" dirty="0"/>
              <a:t> </a:t>
            </a:r>
            <a:r>
              <a:rPr lang="pt-PT" sz="2000" dirty="0" err="1"/>
              <a:t>distort</a:t>
            </a:r>
            <a:r>
              <a:rPr lang="pt-PT" sz="2000" dirty="0"/>
              <a:t> the </a:t>
            </a:r>
            <a:r>
              <a:rPr lang="pt-PT" sz="2000" dirty="0" err="1"/>
              <a:t>dataset</a:t>
            </a:r>
            <a:endParaRPr lang="pt-PT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C661EA-1A3E-2123-C4BB-BDDFD369A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872" y="2450576"/>
            <a:ext cx="2500138" cy="11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2FABFC-70E3-DF38-B0A8-0F8300093ECE}"/>
              </a:ext>
            </a:extLst>
          </p:cNvPr>
          <p:cNvSpPr txBox="1">
            <a:spLocks/>
          </p:cNvSpPr>
          <p:nvPr/>
        </p:nvSpPr>
        <p:spPr>
          <a:xfrm>
            <a:off x="838200" y="90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Conclusões e aspetos a melhorar</a:t>
            </a:r>
            <a:endParaRPr lang="pt-PT" sz="4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02DE7A3-D357-202E-2184-7C8BB42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9</a:t>
            </a:fld>
            <a:endParaRPr lang="pt-PT"/>
          </a:p>
        </p:txBody>
      </p:sp>
      <p:pic>
        <p:nvPicPr>
          <p:cNvPr id="19" name="Picture 2" descr="logo-isel | InOut">
            <a:extLst>
              <a:ext uri="{FF2B5EF4-FFF2-40B4-BE49-F238E27FC236}">
                <a16:creationId xmlns:a16="http://schemas.microsoft.com/office/drawing/2014/main" id="{EA398618-9549-A591-7822-B57D430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o Rodapé 8">
            <a:extLst>
              <a:ext uri="{FF2B5EF4-FFF2-40B4-BE49-F238E27FC236}">
                <a16:creationId xmlns:a16="http://schemas.microsoft.com/office/drawing/2014/main" id="{40432060-B537-52F4-7ADD-DA20F8EA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</p:spTree>
    <p:extLst>
      <p:ext uri="{BB962C8B-B14F-4D97-AF65-F5344CB8AC3E}">
        <p14:creationId xmlns:p14="http://schemas.microsoft.com/office/powerpoint/2010/main" val="3482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448</Words>
  <Application>Microsoft Office PowerPoint</Application>
  <PresentationFormat>Ecrã Panorâmico</PresentationFormat>
  <Paragraphs>54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Tema do Office</vt:lpstr>
      <vt:lpstr>Influence of Weather Conditions on Energy Consumption in Lisbon and analysis of Domestic and Industrial regions</vt:lpstr>
      <vt:lpstr>Presentation Plan</vt:lpstr>
      <vt:lpstr>Apresentação do PowerPoint</vt:lpstr>
      <vt:lpstr>Apresentação do PowerPoint</vt:lpstr>
      <vt:lpstr>Questioning and data pre-processing</vt:lpstr>
      <vt:lpstr>Apresentação do PowerPoint</vt:lpstr>
      <vt:lpstr>Question 1 – Classifying a Zip Code as Industrial or Residential</vt:lpstr>
      <vt:lpstr>Question 2 – Predicting energetic consumption in Lisbon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Rafael Carvalho</cp:lastModifiedBy>
  <cp:revision>31</cp:revision>
  <dcterms:created xsi:type="dcterms:W3CDTF">2023-12-09T12:51:20Z</dcterms:created>
  <dcterms:modified xsi:type="dcterms:W3CDTF">2024-05-27T11:01:48Z</dcterms:modified>
</cp:coreProperties>
</file>