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66" r:id="rId3"/>
    <p:sldId id="300" r:id="rId4"/>
    <p:sldId id="295" r:id="rId5"/>
    <p:sldId id="308" r:id="rId6"/>
    <p:sldId id="309" r:id="rId7"/>
    <p:sldId id="306" r:id="rId8"/>
    <p:sldId id="307" r:id="rId9"/>
    <p:sldId id="310" r:id="rId10"/>
    <p:sldId id="316" r:id="rId11"/>
    <p:sldId id="265" r:id="rId12"/>
    <p:sldId id="312" r:id="rId13"/>
    <p:sldId id="313" r:id="rId14"/>
    <p:sldId id="314" r:id="rId15"/>
    <p:sldId id="315" r:id="rId16"/>
    <p:sldId id="267"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7986F-AC6D-4C3A-90A1-3E6B0B99CC93}" type="datetimeFigureOut">
              <a:rPr lang="pt-PT" smtClean="0"/>
              <a:t>27/05/2024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B0DFD-F37C-496E-8BBB-79E98F157B75}" type="slidenum">
              <a:rPr lang="pt-PT" smtClean="0"/>
              <a:t>‹nº›</a:t>
            </a:fld>
            <a:endParaRPr lang="pt-PT"/>
          </a:p>
        </p:txBody>
      </p:sp>
    </p:spTree>
    <p:extLst>
      <p:ext uri="{BB962C8B-B14F-4D97-AF65-F5344CB8AC3E}">
        <p14:creationId xmlns:p14="http://schemas.microsoft.com/office/powerpoint/2010/main" val="196624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651FF-F47A-B8CF-A946-49D81562E66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4DF07CA-9658-62F5-13D1-58DBCA25F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D55935FE-4CF5-EDC9-F0E9-E3C9D97E4D58}"/>
              </a:ext>
            </a:extLst>
          </p:cNvPr>
          <p:cNvSpPr>
            <a:spLocks noGrp="1"/>
          </p:cNvSpPr>
          <p:nvPr>
            <p:ph type="dt" sz="half" idx="10"/>
          </p:nvPr>
        </p:nvSpPr>
        <p:spPr/>
        <p:txBody>
          <a:bodyPr/>
          <a:lstStyle/>
          <a:p>
            <a:fld id="{BE777EAB-2576-4CDE-84EE-E2727C566DC3}" type="datetime1">
              <a:rPr lang="pt-PT" smtClean="0"/>
              <a:t>27/05/2024</a:t>
            </a:fld>
            <a:endParaRPr lang="pt-PT"/>
          </a:p>
        </p:txBody>
      </p:sp>
      <p:sp>
        <p:nvSpPr>
          <p:cNvPr id="5" name="Marcador de Posição do Rodapé 4">
            <a:extLst>
              <a:ext uri="{FF2B5EF4-FFF2-40B4-BE49-F238E27FC236}">
                <a16:creationId xmlns:a16="http://schemas.microsoft.com/office/drawing/2014/main" id="{F3A727CB-802F-F45A-7458-68A5C3001C2F}"/>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7AC61146-2E6B-75FA-EF40-91683BE1C04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9541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47BAF-D414-A721-0B3A-01BB5B7D355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46F5DBB-FD02-09CD-97CD-F685AAF3F930}"/>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BFCF97F-9A3E-232F-8244-070CFE61EAB5}"/>
              </a:ext>
            </a:extLst>
          </p:cNvPr>
          <p:cNvSpPr>
            <a:spLocks noGrp="1"/>
          </p:cNvSpPr>
          <p:nvPr>
            <p:ph type="dt" sz="half" idx="10"/>
          </p:nvPr>
        </p:nvSpPr>
        <p:spPr/>
        <p:txBody>
          <a:bodyPr/>
          <a:lstStyle/>
          <a:p>
            <a:fld id="{5BF5A989-D276-4A93-806E-0B349C0E4B8D}" type="datetime1">
              <a:rPr lang="pt-PT" smtClean="0"/>
              <a:t>27/05/2024</a:t>
            </a:fld>
            <a:endParaRPr lang="pt-PT"/>
          </a:p>
        </p:txBody>
      </p:sp>
      <p:sp>
        <p:nvSpPr>
          <p:cNvPr id="5" name="Marcador de Posição do Rodapé 4">
            <a:extLst>
              <a:ext uri="{FF2B5EF4-FFF2-40B4-BE49-F238E27FC236}">
                <a16:creationId xmlns:a16="http://schemas.microsoft.com/office/drawing/2014/main" id="{81DF4B19-D863-AEAB-58AF-DDD5B24E6879}"/>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89F84ADB-E9D1-CD73-BD42-010274971665}"/>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83010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252645-CBFF-CECB-FAB7-B133B36E16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A6DD032-5C94-C8B0-2100-36BCF79123E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EEF088C-9552-8354-64C9-50B4F0FBEF24}"/>
              </a:ext>
            </a:extLst>
          </p:cNvPr>
          <p:cNvSpPr>
            <a:spLocks noGrp="1"/>
          </p:cNvSpPr>
          <p:nvPr>
            <p:ph type="dt" sz="half" idx="10"/>
          </p:nvPr>
        </p:nvSpPr>
        <p:spPr/>
        <p:txBody>
          <a:bodyPr/>
          <a:lstStyle/>
          <a:p>
            <a:fld id="{564D2907-45C8-4D7C-9F92-0E6D0DBDC12B}" type="datetime1">
              <a:rPr lang="pt-PT" smtClean="0"/>
              <a:t>27/05/2024</a:t>
            </a:fld>
            <a:endParaRPr lang="pt-PT"/>
          </a:p>
        </p:txBody>
      </p:sp>
      <p:sp>
        <p:nvSpPr>
          <p:cNvPr id="5" name="Marcador de Posição do Rodapé 4">
            <a:extLst>
              <a:ext uri="{FF2B5EF4-FFF2-40B4-BE49-F238E27FC236}">
                <a16:creationId xmlns:a16="http://schemas.microsoft.com/office/drawing/2014/main" id="{684AA096-FB41-A542-E047-87B50036373A}"/>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E91A675C-C4F2-09A1-4163-8555AA665940}"/>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933034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2AB8-6887-8512-4074-C9D7D11086C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557F1CF6-5007-B076-5D12-74DA0DE5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B70127C-BB17-B741-D6BE-6E9453757FC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22E8B12-6693-4BAD-6D97-2145BEA8C4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524D5-877D-F338-D51F-860AFBB97DD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388229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682B-3A3C-9E7D-50A3-29A0D26528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6B77446-A5F0-9358-1331-66CE2E759E0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1BFDF65-5E4E-3524-DFE4-494A6448D57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F3CE32A-EA3F-2515-FCDE-6560DB2677E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6008E41-7CEE-A31B-51FC-C53E85B3A49F}"/>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15409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38996-046C-1E54-5464-B1F2960FB3D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999066-D88E-E6D0-932A-396D4986D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BC63AEB-B8C6-4B40-B92A-D1C0F3890587}"/>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046D1140-1E1A-4B4C-FBB0-145BD0564B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46AFC-90D2-8334-A575-FE2C44EAD5DD}"/>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001301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5542-CF79-D7B3-89C7-8E57EBE5141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54F4E72-AFAA-1334-7508-5C3BB7D3C23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01DADD5-8939-6292-B2E4-A9C48575C5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74E54FD4-3D6A-87B7-39F0-46D1AC42BD9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41BF446E-361B-6A88-57DA-10D09A83722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83252A-370A-A670-C12A-21975F237D4C}"/>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72742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D44A5-79CF-84D4-3842-2F7D936CD3F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CDF56-3C6A-C623-3DCF-235069E8A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CAA4B7A-E612-4B06-EFF6-0254DBC9857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3E813AD-5462-C352-65BD-65A433DE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D7BE55C-9BE5-B46D-B57F-3B357931153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6C56A8A-1D1A-50A8-9667-3194AB515D8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8" name="Marcador de Posição do Rodapé 7">
            <a:extLst>
              <a:ext uri="{FF2B5EF4-FFF2-40B4-BE49-F238E27FC236}">
                <a16:creationId xmlns:a16="http://schemas.microsoft.com/office/drawing/2014/main" id="{21F7065F-B870-5C6A-D7AD-32F53CB7E61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3BA6B29-B7F1-274F-AFCC-D4044DBBF632}"/>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10358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2E16-116F-B35D-0BBC-CA2C30AA897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76CB96D-E3B2-8075-1E13-A72E4C90E3A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4" name="Marcador de Posição do Rodapé 3">
            <a:extLst>
              <a:ext uri="{FF2B5EF4-FFF2-40B4-BE49-F238E27FC236}">
                <a16:creationId xmlns:a16="http://schemas.microsoft.com/office/drawing/2014/main" id="{44FFF14C-38A0-A795-8056-3305003B925F}"/>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91DC58-7361-582D-D809-B1EDFC93D52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839742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B4D6CAE2-CD0B-1C13-F4D4-78E5781A5CF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3" name="Marcador de Posição do Rodapé 2">
            <a:extLst>
              <a:ext uri="{FF2B5EF4-FFF2-40B4-BE49-F238E27FC236}">
                <a16:creationId xmlns:a16="http://schemas.microsoft.com/office/drawing/2014/main" id="{CEF64C94-7FE5-F9A2-592E-0D0C206C919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9710D5C-9EDC-851E-073D-EFC9B782AAB6}"/>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834415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AD4-0885-E656-8C5D-F79558B19CB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27D4FDE-9543-4268-760C-E6D79816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3538DD9-69FD-637B-5312-236B2D973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9E7BF41-93F2-4DA5-CDB2-8E0EB1205988}"/>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E0D5D30F-AD67-9CAA-7C87-9DCA81C8E8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372A2C4-44F5-CCB7-421D-5F2907091F30}"/>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2217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72F82-7175-5E06-0BC5-DB91DF4EF2D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6A6EBA3-EC8F-CC36-9274-DC315AC577E4}"/>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70514E-CC98-250C-8E25-6E8252B4ACDD}"/>
              </a:ext>
            </a:extLst>
          </p:cNvPr>
          <p:cNvSpPr>
            <a:spLocks noGrp="1"/>
          </p:cNvSpPr>
          <p:nvPr>
            <p:ph type="dt" sz="half" idx="10"/>
          </p:nvPr>
        </p:nvSpPr>
        <p:spPr/>
        <p:txBody>
          <a:bodyPr/>
          <a:lstStyle/>
          <a:p>
            <a:fld id="{8C3DF853-3165-4917-82EB-D255249AE443}" type="datetime1">
              <a:rPr lang="pt-PT" smtClean="0"/>
              <a:t>27/05/2024</a:t>
            </a:fld>
            <a:endParaRPr lang="pt-PT"/>
          </a:p>
        </p:txBody>
      </p:sp>
      <p:sp>
        <p:nvSpPr>
          <p:cNvPr id="5" name="Marcador de Posição do Rodapé 4">
            <a:extLst>
              <a:ext uri="{FF2B5EF4-FFF2-40B4-BE49-F238E27FC236}">
                <a16:creationId xmlns:a16="http://schemas.microsoft.com/office/drawing/2014/main" id="{89432A66-B480-3C6B-44B6-5B0785E8444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152BD20-DA7F-9A3C-CBEE-F74B751222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4095446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F387-08DB-1711-904E-37A70DC4315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D54B59D-523D-7658-441C-A3F66437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DFF250C-69BC-1AD0-3C49-8AEABCDB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E1E374C-BCB8-CED7-96EC-DA386D4956B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7A5F824B-331C-14FC-6A8C-48978DA78FF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E356081-76E6-D1EB-3A04-8F03D309A4B1}"/>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20176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80FE4-A335-3891-93A7-9BA850FB5F8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1E4A553-D11E-7DF4-135F-AB9BD68B19E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4DAFB7E-159E-E112-9935-94287E2AA7E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1118F944-C959-E0E2-E872-4CB3A8557CB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25AE33-0D11-414D-3DE2-B3AA73A9147B}"/>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834352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B2F784-0F5E-0B03-EE2A-BE7A460BC50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DAA149-54BB-CC24-9CC2-9A058092450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5FE137D-68EF-A9CD-E7F6-F1CED0FD8F9E}"/>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A617070-BF2E-FEC0-E92D-63C65109DA0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3F3AE-CC57-1764-C3C5-2461F952CC14}"/>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4939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D7CFE-63FA-EA06-7DDC-A0245CD135B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377EE60-A017-FB49-8C76-C944527CB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D0E92-6314-D2B1-F60B-8A83E8ACE8A5}"/>
              </a:ext>
            </a:extLst>
          </p:cNvPr>
          <p:cNvSpPr>
            <a:spLocks noGrp="1"/>
          </p:cNvSpPr>
          <p:nvPr>
            <p:ph type="dt" sz="half" idx="10"/>
          </p:nvPr>
        </p:nvSpPr>
        <p:spPr/>
        <p:txBody>
          <a:bodyPr/>
          <a:lstStyle/>
          <a:p>
            <a:fld id="{4FFF4930-C8A5-4C44-8FFB-7A68FE2E1AD8}" type="datetime1">
              <a:rPr lang="pt-PT" smtClean="0"/>
              <a:t>27/05/2024</a:t>
            </a:fld>
            <a:endParaRPr lang="pt-PT"/>
          </a:p>
        </p:txBody>
      </p:sp>
      <p:sp>
        <p:nvSpPr>
          <p:cNvPr id="5" name="Marcador de Posição do Rodapé 4">
            <a:extLst>
              <a:ext uri="{FF2B5EF4-FFF2-40B4-BE49-F238E27FC236}">
                <a16:creationId xmlns:a16="http://schemas.microsoft.com/office/drawing/2014/main" id="{DA736F1F-4F94-B485-FFB1-3A63619E1FF0}"/>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B87E04C-29F7-56E0-E02F-9ED57D2103F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466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1989-21DF-495F-CBA3-80CC4D0358B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C6695CF-CE10-E32C-0D15-6DF4615C219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517C3ED-E04B-0A5A-A132-CCA21D23654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2E2A6178-550F-F24F-24DB-11E932E6191E}"/>
              </a:ext>
            </a:extLst>
          </p:cNvPr>
          <p:cNvSpPr>
            <a:spLocks noGrp="1"/>
          </p:cNvSpPr>
          <p:nvPr>
            <p:ph type="dt" sz="half" idx="10"/>
          </p:nvPr>
        </p:nvSpPr>
        <p:spPr/>
        <p:txBody>
          <a:bodyPr/>
          <a:lstStyle/>
          <a:p>
            <a:fld id="{E8F40E13-3AC7-421E-8479-8D1CA3B55ADE}" type="datetime1">
              <a:rPr lang="pt-PT" smtClean="0"/>
              <a:t>27/05/2024</a:t>
            </a:fld>
            <a:endParaRPr lang="pt-PT"/>
          </a:p>
        </p:txBody>
      </p:sp>
      <p:sp>
        <p:nvSpPr>
          <p:cNvPr id="6" name="Marcador de Posição do Rodapé 5">
            <a:extLst>
              <a:ext uri="{FF2B5EF4-FFF2-40B4-BE49-F238E27FC236}">
                <a16:creationId xmlns:a16="http://schemas.microsoft.com/office/drawing/2014/main" id="{323A2C44-25E5-D04A-F4BE-6F50E8D9750C}"/>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04DBAB9-F65E-C6E3-8217-CB2036595CA8}"/>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6067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73F5F-C49D-E751-952D-5BDC4F8729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9107F68-1BFD-9F63-4650-F0345DADA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0CDFE2C-FD75-5AD0-5F47-53DF15D3EDEB}"/>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F39F3828-3A2D-5144-2D5A-9EEC675BA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28A8892D-00BE-0F6F-C539-C59F8CFD73E3}"/>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876E61CC-03C8-8698-E55E-ECB33D67712A}"/>
              </a:ext>
            </a:extLst>
          </p:cNvPr>
          <p:cNvSpPr>
            <a:spLocks noGrp="1"/>
          </p:cNvSpPr>
          <p:nvPr>
            <p:ph type="dt" sz="half" idx="10"/>
          </p:nvPr>
        </p:nvSpPr>
        <p:spPr/>
        <p:txBody>
          <a:bodyPr/>
          <a:lstStyle/>
          <a:p>
            <a:fld id="{C860E7C0-D246-4000-A91B-B08807C4E7F7}" type="datetime1">
              <a:rPr lang="pt-PT" smtClean="0"/>
              <a:t>27/05/2024</a:t>
            </a:fld>
            <a:endParaRPr lang="pt-PT"/>
          </a:p>
        </p:txBody>
      </p:sp>
      <p:sp>
        <p:nvSpPr>
          <p:cNvPr id="8" name="Marcador de Posição do Rodapé 7">
            <a:extLst>
              <a:ext uri="{FF2B5EF4-FFF2-40B4-BE49-F238E27FC236}">
                <a16:creationId xmlns:a16="http://schemas.microsoft.com/office/drawing/2014/main" id="{D60953B8-A99D-235B-377E-3947F1E6EBC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9" name="Marcador de Posição do Número do Diapositivo 8">
            <a:extLst>
              <a:ext uri="{FF2B5EF4-FFF2-40B4-BE49-F238E27FC236}">
                <a16:creationId xmlns:a16="http://schemas.microsoft.com/office/drawing/2014/main" id="{98C572B0-0BF0-D80F-B832-EAC0A0452D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045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35A4D-363E-DA36-894F-A6EABFBA0103}"/>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D8A55BC-72A1-5612-AD52-4045C10D2136}"/>
              </a:ext>
            </a:extLst>
          </p:cNvPr>
          <p:cNvSpPr>
            <a:spLocks noGrp="1"/>
          </p:cNvSpPr>
          <p:nvPr>
            <p:ph type="dt" sz="half" idx="10"/>
          </p:nvPr>
        </p:nvSpPr>
        <p:spPr/>
        <p:txBody>
          <a:bodyPr/>
          <a:lstStyle/>
          <a:p>
            <a:fld id="{8BBC05E6-922B-4F5E-A485-DCDFF9CD7413}" type="datetime1">
              <a:rPr lang="pt-PT" smtClean="0"/>
              <a:t>27/05/2024</a:t>
            </a:fld>
            <a:endParaRPr lang="pt-PT"/>
          </a:p>
        </p:txBody>
      </p:sp>
      <p:sp>
        <p:nvSpPr>
          <p:cNvPr id="4" name="Marcador de Posição do Rodapé 3">
            <a:extLst>
              <a:ext uri="{FF2B5EF4-FFF2-40B4-BE49-F238E27FC236}">
                <a16:creationId xmlns:a16="http://schemas.microsoft.com/office/drawing/2014/main" id="{F72363B5-EBC2-2999-5608-4E1800DD092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722EC291-7328-B81B-D59E-016C203B074E}"/>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4847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3207088-ABC4-5434-1C1F-030B5F91ADA0}"/>
              </a:ext>
            </a:extLst>
          </p:cNvPr>
          <p:cNvSpPr>
            <a:spLocks noGrp="1"/>
          </p:cNvSpPr>
          <p:nvPr>
            <p:ph type="dt" sz="half" idx="10"/>
          </p:nvPr>
        </p:nvSpPr>
        <p:spPr/>
        <p:txBody>
          <a:bodyPr/>
          <a:lstStyle/>
          <a:p>
            <a:fld id="{97BC448C-2D1D-4F85-B170-1458B80F525B}" type="datetime1">
              <a:rPr lang="pt-PT" smtClean="0"/>
              <a:t>27/05/2024</a:t>
            </a:fld>
            <a:endParaRPr lang="pt-PT"/>
          </a:p>
        </p:txBody>
      </p:sp>
      <p:sp>
        <p:nvSpPr>
          <p:cNvPr id="3" name="Marcador de Posição do Rodapé 2">
            <a:extLst>
              <a:ext uri="{FF2B5EF4-FFF2-40B4-BE49-F238E27FC236}">
                <a16:creationId xmlns:a16="http://schemas.microsoft.com/office/drawing/2014/main" id="{712DE087-B0B5-DD3A-60AB-44AE690F5D48}"/>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4" name="Marcador de Posição do Número do Diapositivo 3">
            <a:extLst>
              <a:ext uri="{FF2B5EF4-FFF2-40B4-BE49-F238E27FC236}">
                <a16:creationId xmlns:a16="http://schemas.microsoft.com/office/drawing/2014/main" id="{48DAF048-5A23-A72C-E18D-BEC5287E4343}"/>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255924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09C93-65B0-7F3F-E4E2-B8C00FBE067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3D27DB4-302F-477B-43DC-1D9EC245A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6209384-FB2D-F98A-491C-1EA2B4801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A2A5DD7-BEFD-5EC2-B5C0-E25E8277E736}"/>
              </a:ext>
            </a:extLst>
          </p:cNvPr>
          <p:cNvSpPr>
            <a:spLocks noGrp="1"/>
          </p:cNvSpPr>
          <p:nvPr>
            <p:ph type="dt" sz="half" idx="10"/>
          </p:nvPr>
        </p:nvSpPr>
        <p:spPr/>
        <p:txBody>
          <a:bodyPr/>
          <a:lstStyle/>
          <a:p>
            <a:fld id="{F63AEBE6-26DF-4269-B12B-E41CD7FE1DA5}" type="datetime1">
              <a:rPr lang="pt-PT" smtClean="0"/>
              <a:t>27/05/2024</a:t>
            </a:fld>
            <a:endParaRPr lang="pt-PT"/>
          </a:p>
        </p:txBody>
      </p:sp>
      <p:sp>
        <p:nvSpPr>
          <p:cNvPr id="6" name="Marcador de Posição do Rodapé 5">
            <a:extLst>
              <a:ext uri="{FF2B5EF4-FFF2-40B4-BE49-F238E27FC236}">
                <a16:creationId xmlns:a16="http://schemas.microsoft.com/office/drawing/2014/main" id="{87E6D53C-A3D6-9903-F465-A9041611E21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C092B622-51F4-B7B7-A939-D416A92F6DB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61731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F2335-BB2C-5360-D70A-EB51AD19810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08D8328-B087-D21F-2F50-222AF98A8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D2EA27E7-F5BB-1D54-00AC-FD5294FB9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A084F87-5853-166F-9BEA-306EFCAECADF}"/>
              </a:ext>
            </a:extLst>
          </p:cNvPr>
          <p:cNvSpPr>
            <a:spLocks noGrp="1"/>
          </p:cNvSpPr>
          <p:nvPr>
            <p:ph type="dt" sz="half" idx="10"/>
          </p:nvPr>
        </p:nvSpPr>
        <p:spPr/>
        <p:txBody>
          <a:bodyPr/>
          <a:lstStyle/>
          <a:p>
            <a:fld id="{974D6D17-95F9-4242-AAB8-A263A962B2C6}" type="datetime1">
              <a:rPr lang="pt-PT" smtClean="0"/>
              <a:t>27/05/2024</a:t>
            </a:fld>
            <a:endParaRPr lang="pt-PT"/>
          </a:p>
        </p:txBody>
      </p:sp>
      <p:sp>
        <p:nvSpPr>
          <p:cNvPr id="6" name="Marcador de Posição do Rodapé 5">
            <a:extLst>
              <a:ext uri="{FF2B5EF4-FFF2-40B4-BE49-F238E27FC236}">
                <a16:creationId xmlns:a16="http://schemas.microsoft.com/office/drawing/2014/main" id="{EE06FA22-A3D4-9F97-081E-0D96D09DEBB7}"/>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E887CC2-155A-D5EE-206F-7DC866B529D9}"/>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77656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5D50D341-4FC5-4106-3BF4-CF2F5106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2A5A8AC-D9DA-EF00-2DE7-4EC246ECB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B41090-F0B8-6D4F-083F-B1174563F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62986-1855-4ECD-A567-C5197286FEC5}" type="datetime1">
              <a:rPr lang="pt-PT" smtClean="0"/>
              <a:t>27/05/2024</a:t>
            </a:fld>
            <a:endParaRPr lang="pt-PT"/>
          </a:p>
        </p:txBody>
      </p:sp>
      <p:sp>
        <p:nvSpPr>
          <p:cNvPr id="5" name="Marcador de Posição do Rodapé 4">
            <a:extLst>
              <a:ext uri="{FF2B5EF4-FFF2-40B4-BE49-F238E27FC236}">
                <a16:creationId xmlns:a16="http://schemas.microsoft.com/office/drawing/2014/main" id="{090719F0-5264-EB02-4467-4933EBD9DD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7313A77-4FFD-A0C1-0358-88B87D4B7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2556B-3FFF-4B1B-8C77-ABD6DF445F62}" type="slidenum">
              <a:rPr lang="pt-PT" smtClean="0"/>
              <a:t>‹nº›</a:t>
            </a:fld>
            <a:endParaRPr lang="pt-PT"/>
          </a:p>
        </p:txBody>
      </p:sp>
    </p:spTree>
    <p:extLst>
      <p:ext uri="{BB962C8B-B14F-4D97-AF65-F5344CB8AC3E}">
        <p14:creationId xmlns:p14="http://schemas.microsoft.com/office/powerpoint/2010/main" val="272258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0A8F048-82A1-14C2-E540-1BD1AF96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CACA9C1-B20C-973B-2BE3-B70D4BB4D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A25008-077E-ECED-20C5-6D9A4467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B499467-5B28-452B-DF7C-11C36A10E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115FBFC-7446-0C01-C949-6B624433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5173-57BD-4412-A5F2-CE69D41F77CF}" type="slidenum">
              <a:rPr lang="pt-PT" smtClean="0"/>
              <a:t>‹nº›</a:t>
            </a:fld>
            <a:endParaRPr lang="pt-PT"/>
          </a:p>
        </p:txBody>
      </p:sp>
    </p:spTree>
    <p:extLst>
      <p:ext uri="{BB962C8B-B14F-4D97-AF65-F5344CB8AC3E}">
        <p14:creationId xmlns:p14="http://schemas.microsoft.com/office/powerpoint/2010/main" val="3943153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rdata.pt/municipios/consumo+de+energia+eletrica+total+e+por+tipo+de+consumo-25" TargetMode="External"/><Relationship Id="rId2" Type="http://schemas.openxmlformats.org/officeDocument/2006/relationships/hyperlink" Target="https://www.dgeg.gov.pt/pt/estatistica/energia/eletricidade/consumo-por-municipio-e-setor-de-atividade/"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pordata.pt/portugal/consumo+de+energia+eletrica+total+e+por+tipo+de+consumo-1124" TargetMode="External"/><Relationship Id="rId4" Type="http://schemas.openxmlformats.org/officeDocument/2006/relationships/hyperlink" Target="https://www.pordata.pt/municipios/consumo+de+energia+eletrica+por+habitante+total+e+por+tipo+de+consumo-43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E44A-F94D-2B9D-A73F-16A0CB190E6D}"/>
              </a:ext>
            </a:extLst>
          </p:cNvPr>
          <p:cNvSpPr>
            <a:spLocks noGrp="1"/>
          </p:cNvSpPr>
          <p:nvPr>
            <p:ph type="ctrTitle"/>
          </p:nvPr>
        </p:nvSpPr>
        <p:spPr>
          <a:xfrm>
            <a:off x="346229" y="1122363"/>
            <a:ext cx="11452726" cy="2306637"/>
          </a:xfrm>
        </p:spPr>
        <p:txBody>
          <a:bodyPr>
            <a:noAutofit/>
          </a:bodyPr>
          <a:lstStyle/>
          <a:p>
            <a:pPr>
              <a:spcAft>
                <a:spcPts val="600"/>
              </a:spcAft>
            </a:pPr>
            <a:r>
              <a:rPr lang="en-US" sz="4400" b="1" dirty="0">
                <a:effectLst/>
                <a:latin typeface="Times New Roman" panose="02020603050405020304" pitchFamily="18" charset="0"/>
                <a:ea typeface="MS Mincho" panose="02020609040205080304" pitchFamily="49" charset="-128"/>
              </a:rPr>
              <a:t>Influence of Weather Conditions on Energy Consumption in Lisbon: An Analysis of Domestic and Industrial Use</a:t>
            </a:r>
            <a:endParaRPr lang="pt-PT" sz="4400" b="1" dirty="0"/>
          </a:p>
        </p:txBody>
      </p:sp>
      <p:sp>
        <p:nvSpPr>
          <p:cNvPr id="3" name="Subtítulo 2">
            <a:extLst>
              <a:ext uri="{FF2B5EF4-FFF2-40B4-BE49-F238E27FC236}">
                <a16:creationId xmlns:a16="http://schemas.microsoft.com/office/drawing/2014/main" id="{CF519055-55CB-0903-7956-441A29BB5A3C}"/>
              </a:ext>
            </a:extLst>
          </p:cNvPr>
          <p:cNvSpPr>
            <a:spLocks noGrp="1"/>
          </p:cNvSpPr>
          <p:nvPr>
            <p:ph type="subTitle" idx="1"/>
          </p:nvPr>
        </p:nvSpPr>
        <p:spPr>
          <a:xfrm>
            <a:off x="4587099" y="4425696"/>
            <a:ext cx="3151630" cy="861250"/>
          </a:xfrm>
        </p:spPr>
        <p:txBody>
          <a:bodyPr>
            <a:noAutofit/>
          </a:bodyPr>
          <a:lstStyle/>
          <a:p>
            <a:pPr algn="ctr">
              <a:spcBef>
                <a:spcPts val="1800"/>
              </a:spcBef>
              <a:spcAft>
                <a:spcPts val="200"/>
              </a:spcAft>
            </a:pPr>
            <a:r>
              <a:rPr lang="pt-PT" sz="2000" b="1" dirty="0">
                <a:effectLst/>
                <a:latin typeface="Times New Roman" panose="02020603050405020304" pitchFamily="18" charset="0"/>
                <a:ea typeface="SimSun" panose="02010600030101010101" pitchFamily="2" charset="-122"/>
              </a:rPr>
              <a:t>Ricardo Ramos </a:t>
            </a:r>
            <a:br>
              <a:rPr lang="pt-PT" sz="1600" dirty="0">
                <a:effectLst/>
                <a:latin typeface="Times New Roman" panose="02020603050405020304" pitchFamily="18" charset="0"/>
                <a:ea typeface="SimSun" panose="02010600030101010101" pitchFamily="2" charset="-122"/>
              </a:rPr>
            </a:br>
            <a:r>
              <a:rPr lang="pt-PT" sz="1600" dirty="0">
                <a:effectLst/>
                <a:latin typeface="Times New Roman" panose="02020603050405020304" pitchFamily="18" charset="0"/>
                <a:ea typeface="SimSun" panose="02010600030101010101" pitchFamily="2" charset="-122"/>
              </a:rPr>
              <a:t>E-mail: A46638@alunos.isel.ipl.pt</a:t>
            </a:r>
            <a:endParaRPr lang="pt-PT" sz="1600" dirty="0"/>
          </a:p>
        </p:txBody>
      </p:sp>
      <p:sp>
        <p:nvSpPr>
          <p:cNvPr id="5" name="Subtítulo 2">
            <a:extLst>
              <a:ext uri="{FF2B5EF4-FFF2-40B4-BE49-F238E27FC236}">
                <a16:creationId xmlns:a16="http://schemas.microsoft.com/office/drawing/2014/main" id="{623C527E-3DD6-B1ED-72C4-AE5B5673E27B}"/>
              </a:ext>
            </a:extLst>
          </p:cNvPr>
          <p:cNvSpPr txBox="1">
            <a:spLocks/>
          </p:cNvSpPr>
          <p:nvPr/>
        </p:nvSpPr>
        <p:spPr>
          <a:xfrm>
            <a:off x="1115568" y="4425696"/>
            <a:ext cx="3151631"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Nuno Gomes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A18364@alunos.isel.ipl.pt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ubtítulo 2">
            <a:extLst>
              <a:ext uri="{FF2B5EF4-FFF2-40B4-BE49-F238E27FC236}">
                <a16:creationId xmlns:a16="http://schemas.microsoft.com/office/drawing/2014/main" id="{C9D779AB-A905-9A33-7C10-2560BD942AE4}"/>
              </a:ext>
            </a:extLst>
          </p:cNvPr>
          <p:cNvSpPr txBox="1">
            <a:spLocks/>
          </p:cNvSpPr>
          <p:nvPr/>
        </p:nvSpPr>
        <p:spPr>
          <a:xfrm>
            <a:off x="7924803" y="4443984"/>
            <a:ext cx="3359184"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Rafael Carvalho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A47663@alunos.isel.ipl.pt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ubtítulo 2">
            <a:extLst>
              <a:ext uri="{FF2B5EF4-FFF2-40B4-BE49-F238E27FC236}">
                <a16:creationId xmlns:a16="http://schemas.microsoft.com/office/drawing/2014/main" id="{B763134D-231E-EAAD-1DC1-B36B28278055}"/>
              </a:ext>
            </a:extLst>
          </p:cNvPr>
          <p:cNvSpPr txBox="1">
            <a:spLocks/>
          </p:cNvSpPr>
          <p:nvPr/>
        </p:nvSpPr>
        <p:spPr>
          <a:xfrm>
            <a:off x="8439771" y="5834507"/>
            <a:ext cx="3359184" cy="6340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MEIC- Mineração de Dados em Larga Escala</a:t>
            </a:r>
            <a:b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Instituto Superior Engenharia de Lisboa</a:t>
            </a:r>
            <a:br>
              <a:rPr kumimoji="0" lang="pt-PT" sz="1050" b="0" i="1"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err="1">
                <a:ln>
                  <a:noFill/>
                </a:ln>
                <a:solidFill>
                  <a:prstClr val="black"/>
                </a:solidFill>
                <a:effectLst/>
                <a:uLnTx/>
                <a:uFillTx/>
                <a:latin typeface="Times New Roman" panose="02020603050405020304" pitchFamily="18" charset="0"/>
                <a:ea typeface="SimSun" panose="02010600030101010101" pitchFamily="2" charset="-122"/>
                <a:cs typeface="+mn-cs"/>
              </a:rPr>
              <a:t>Lisboa</a:t>
            </a: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 Portugal</a:t>
            </a:r>
            <a:endParaRPr kumimoji="0" lang="pt-PT"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2" descr="logo-isel | InOut">
            <a:extLst>
              <a:ext uri="{FF2B5EF4-FFF2-40B4-BE49-F238E27FC236}">
                <a16:creationId xmlns:a16="http://schemas.microsoft.com/office/drawing/2014/main" id="{4067F704-EA20-EE72-F2CD-A729D16E4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079" y="5701707"/>
            <a:ext cx="1273958" cy="76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3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4BE4-5A1A-266C-B3D9-3575152EF85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Data Analysis </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Question formulation</a:t>
            </a:r>
            <a:endParaRPr lang="pt-PT" b="1" dirty="0">
              <a:latin typeface="Times New Roman" panose="02020603050405020304" pitchFamily="18" charset="0"/>
              <a:ea typeface="MS Mincho" panose="02020609040205080304" pitchFamily="49" charset="-128"/>
            </a:endParaRPr>
          </a:p>
        </p:txBody>
      </p:sp>
      <p:sp>
        <p:nvSpPr>
          <p:cNvPr id="3" name="Marcador de Posição de Conteúdo 2">
            <a:extLst>
              <a:ext uri="{FF2B5EF4-FFF2-40B4-BE49-F238E27FC236}">
                <a16:creationId xmlns:a16="http://schemas.microsoft.com/office/drawing/2014/main" id="{5D87F136-D7F0-9B73-2879-2F1EBB2749D2}"/>
              </a:ext>
            </a:extLst>
          </p:cNvPr>
          <p:cNvSpPr>
            <a:spLocks noGrp="1"/>
          </p:cNvSpPr>
          <p:nvPr>
            <p:ph idx="1"/>
          </p:nvPr>
        </p:nvSpPr>
        <p:spPr/>
        <p:txBody>
          <a:bodyPr>
            <a:noAutofit/>
          </a:bodyPr>
          <a:lstStyle/>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Is it possible to infer whether a municipality is predominantly industrial or residential based on the evolution of energy consumption throughout the day? </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Can we predict energy consumption by taking into account the forecast weather conditions for a certain date?"</a:t>
            </a:r>
          </a:p>
        </p:txBody>
      </p:sp>
      <p:sp>
        <p:nvSpPr>
          <p:cNvPr id="5" name="Marcador de Posição do Número do Diapositivo 4">
            <a:extLst>
              <a:ext uri="{FF2B5EF4-FFF2-40B4-BE49-F238E27FC236}">
                <a16:creationId xmlns:a16="http://schemas.microsoft.com/office/drawing/2014/main" id="{8AAE6450-1AB1-3C18-9786-217696411689}"/>
              </a:ext>
            </a:extLst>
          </p:cNvPr>
          <p:cNvSpPr>
            <a:spLocks noGrp="1"/>
          </p:cNvSpPr>
          <p:nvPr>
            <p:ph type="sldNum" sz="quarter" idx="12"/>
          </p:nvPr>
        </p:nvSpPr>
        <p:spPr/>
        <p:txBody>
          <a:bodyPr/>
          <a:lstStyle/>
          <a:p>
            <a:fld id="{5E62556B-3FFF-4B1B-8C77-ABD6DF445F62}" type="slidenum">
              <a:rPr lang="pt-PT" smtClean="0"/>
              <a:t>10</a:t>
            </a:fld>
            <a:endParaRPr lang="pt-PT"/>
          </a:p>
        </p:txBody>
      </p:sp>
      <p:pic>
        <p:nvPicPr>
          <p:cNvPr id="8" name="Picture 2" descr="logo-isel | InOut">
            <a:extLst>
              <a:ext uri="{FF2B5EF4-FFF2-40B4-BE49-F238E27FC236}">
                <a16:creationId xmlns:a16="http://schemas.microsoft.com/office/drawing/2014/main" id="{4F58C30E-7EF9-672A-E3BB-B39029651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o Rodapé 8">
            <a:extLst>
              <a:ext uri="{FF2B5EF4-FFF2-40B4-BE49-F238E27FC236}">
                <a16:creationId xmlns:a16="http://schemas.microsoft.com/office/drawing/2014/main" id="{045A83FF-4792-C9B6-D141-C08363F91E9E}"/>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170544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39F0B-C5B6-6137-B415-AA69BA636E53}"/>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Data Analysis </a:t>
            </a:r>
            <a:r>
              <a:rPr lang="en-US" sz="4000" dirty="0">
                <a:latin typeface="Times New Roman" panose="02020603050405020304" pitchFamily="18" charset="0"/>
                <a:cs typeface="Times New Roman" panose="02020603050405020304" pitchFamily="18" charset="0"/>
              </a:rPr>
              <a:t>- Pre-processing</a:t>
            </a:r>
          </a:p>
        </p:txBody>
      </p:sp>
      <p:sp>
        <p:nvSpPr>
          <p:cNvPr id="7" name="Marcador de Posição do Número do Diapositivo 6">
            <a:extLst>
              <a:ext uri="{FF2B5EF4-FFF2-40B4-BE49-F238E27FC236}">
                <a16:creationId xmlns:a16="http://schemas.microsoft.com/office/drawing/2014/main" id="{CD60894A-2CD3-FC6F-9209-B0490207A0DD}"/>
              </a:ext>
            </a:extLst>
          </p:cNvPr>
          <p:cNvSpPr>
            <a:spLocks noGrp="1"/>
          </p:cNvSpPr>
          <p:nvPr>
            <p:ph type="sldNum" sz="quarter" idx="12"/>
          </p:nvPr>
        </p:nvSpPr>
        <p:spPr/>
        <p:txBody>
          <a:bodyPr/>
          <a:lstStyle/>
          <a:p>
            <a:fld id="{5E62556B-3FFF-4B1B-8C77-ABD6DF445F62}" type="slidenum">
              <a:rPr lang="pt-PT" smtClean="0"/>
              <a:t>11</a:t>
            </a:fld>
            <a:endParaRPr lang="pt-PT"/>
          </a:p>
        </p:txBody>
      </p:sp>
      <p:sp>
        <p:nvSpPr>
          <p:cNvPr id="5" name="Marcador de Posição do Rodapé 8">
            <a:extLst>
              <a:ext uri="{FF2B5EF4-FFF2-40B4-BE49-F238E27FC236}">
                <a16:creationId xmlns:a16="http://schemas.microsoft.com/office/drawing/2014/main" id="{E6599B58-794E-433F-578E-BA1D387E2F15}"/>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
        <p:nvSpPr>
          <p:cNvPr id="9" name="Marcador de Posição de Conteúdo 8">
            <a:extLst>
              <a:ext uri="{FF2B5EF4-FFF2-40B4-BE49-F238E27FC236}">
                <a16:creationId xmlns:a16="http://schemas.microsoft.com/office/drawing/2014/main" id="{0765B9FF-EC49-630E-C9F9-110CEB267F83}"/>
              </a:ext>
            </a:extLst>
          </p:cNvPr>
          <p:cNvSpPr>
            <a:spLocks noGrp="1"/>
          </p:cNvSpPr>
          <p:nvPr>
            <p:ph idx="1"/>
          </p:nvPr>
        </p:nvSpPr>
        <p:spPr>
          <a:xfrm>
            <a:off x="838200" y="1461731"/>
            <a:ext cx="10515600" cy="4351338"/>
          </a:xfrm>
        </p:spPr>
        <p:txBody>
          <a:bodyPr>
            <a:normAutofit/>
          </a:bodyPr>
          <a:lstStyle/>
          <a:p>
            <a:r>
              <a:rPr lang="en-US" sz="2400" dirty="0"/>
              <a:t>Feature Selection / Feature Reduction with 95% variance of original data</a:t>
            </a:r>
            <a:endParaRPr lang="en-US" sz="2000" dirty="0"/>
          </a:p>
        </p:txBody>
      </p:sp>
      <p:grpSp>
        <p:nvGrpSpPr>
          <p:cNvPr id="11" name="Agrupar 10">
            <a:extLst>
              <a:ext uri="{FF2B5EF4-FFF2-40B4-BE49-F238E27FC236}">
                <a16:creationId xmlns:a16="http://schemas.microsoft.com/office/drawing/2014/main" id="{1D2FF92E-B751-4C98-E7F5-6C5008C21627}"/>
              </a:ext>
            </a:extLst>
          </p:cNvPr>
          <p:cNvGrpSpPr/>
          <p:nvPr/>
        </p:nvGrpSpPr>
        <p:grpSpPr>
          <a:xfrm>
            <a:off x="838200" y="2168750"/>
            <a:ext cx="7069732" cy="3679982"/>
            <a:chOff x="6025570" y="3637400"/>
            <a:chExt cx="5328230" cy="2175669"/>
          </a:xfrm>
        </p:grpSpPr>
        <p:pic>
          <p:nvPicPr>
            <p:cNvPr id="6" name="Marcador de Posição de Conteúdo 4">
              <a:extLst>
                <a:ext uri="{FF2B5EF4-FFF2-40B4-BE49-F238E27FC236}">
                  <a16:creationId xmlns:a16="http://schemas.microsoft.com/office/drawing/2014/main" id="{9ED68827-A4C8-EE9A-C30D-E99660E56515}"/>
                </a:ext>
              </a:extLst>
            </p:cNvPr>
            <p:cNvPicPr>
              <a:picLocks noChangeAspect="1"/>
            </p:cNvPicPr>
            <p:nvPr/>
          </p:nvPicPr>
          <p:blipFill>
            <a:blip r:embed="rId2"/>
            <a:stretch>
              <a:fillRect/>
            </a:stretch>
          </p:blipFill>
          <p:spPr>
            <a:xfrm>
              <a:off x="6025570" y="3637400"/>
              <a:ext cx="5328230" cy="2175669"/>
            </a:xfrm>
            <a:prstGeom prst="rect">
              <a:avLst/>
            </a:prstGeom>
          </p:spPr>
        </p:pic>
        <p:sp>
          <p:nvSpPr>
            <p:cNvPr id="3" name="CaixaDeTexto 2">
              <a:extLst>
                <a:ext uri="{FF2B5EF4-FFF2-40B4-BE49-F238E27FC236}">
                  <a16:creationId xmlns:a16="http://schemas.microsoft.com/office/drawing/2014/main" id="{296C6C39-3404-C604-B7A4-904A833238E1}"/>
                </a:ext>
              </a:extLst>
            </p:cNvPr>
            <p:cNvSpPr txBox="1"/>
            <p:nvPr/>
          </p:nvSpPr>
          <p:spPr>
            <a:xfrm>
              <a:off x="7415868" y="3757511"/>
              <a:ext cx="2960041" cy="369332"/>
            </a:xfrm>
            <a:prstGeom prst="rect">
              <a:avLst/>
            </a:prstGeom>
            <a:noFill/>
          </p:spPr>
          <p:txBody>
            <a:bodyPr wrap="none" rtlCol="0">
              <a:spAutoFit/>
            </a:bodyPr>
            <a:lstStyle/>
            <a:p>
              <a:r>
                <a:rPr lang="pt-PT" dirty="0"/>
                <a:t>Principal Component Analysis</a:t>
              </a:r>
            </a:p>
          </p:txBody>
        </p:sp>
      </p:grpSp>
      <p:pic>
        <p:nvPicPr>
          <p:cNvPr id="8" name="Picture 2" descr="logo-isel | InOut">
            <a:extLst>
              <a:ext uri="{FF2B5EF4-FFF2-40B4-BE49-F238E27FC236}">
                <a16:creationId xmlns:a16="http://schemas.microsoft.com/office/drawing/2014/main" id="{CB260548-005A-382D-2BDD-C4DB397E7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C827352C-F4E3-8431-B9E3-66085B06A28B}"/>
              </a:ext>
            </a:extLst>
          </p:cNvPr>
          <p:cNvPicPr>
            <a:picLocks noChangeAspect="1"/>
          </p:cNvPicPr>
          <p:nvPr/>
        </p:nvPicPr>
        <p:blipFill>
          <a:blip r:embed="rId4"/>
          <a:stretch>
            <a:fillRect/>
          </a:stretch>
        </p:blipFill>
        <p:spPr>
          <a:xfrm>
            <a:off x="6834918" y="2371909"/>
            <a:ext cx="4876800" cy="1790700"/>
          </a:xfrm>
          <a:prstGeom prst="rect">
            <a:avLst/>
          </a:prstGeom>
        </p:spPr>
      </p:pic>
    </p:spTree>
    <p:extLst>
      <p:ext uri="{BB962C8B-B14F-4D97-AF65-F5344CB8AC3E}">
        <p14:creationId xmlns:p14="http://schemas.microsoft.com/office/powerpoint/2010/main" val="17662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9AF69891-830D-9E86-6B00-5F7E672DC617}"/>
              </a:ext>
            </a:extLst>
          </p:cNvPr>
          <p:cNvSpPr>
            <a:spLocks noGrp="1"/>
          </p:cNvSpPr>
          <p:nvPr>
            <p:ph type="sldNum" sz="quarter" idx="12"/>
          </p:nvPr>
        </p:nvSpPr>
        <p:spPr/>
        <p:txBody>
          <a:bodyPr/>
          <a:lstStyle/>
          <a:p>
            <a:fld id="{5E62556B-3FFF-4B1B-8C77-ABD6DF445F62}" type="slidenum">
              <a:rPr lang="pt-PT" smtClean="0"/>
              <a:t>12</a:t>
            </a:fld>
            <a:endParaRPr lang="pt-PT"/>
          </a:p>
        </p:txBody>
      </p:sp>
      <p:pic>
        <p:nvPicPr>
          <p:cNvPr id="7" name="Marcador de Posição de Conteúdo 3">
            <a:extLst>
              <a:ext uri="{FF2B5EF4-FFF2-40B4-BE49-F238E27FC236}">
                <a16:creationId xmlns:a16="http://schemas.microsoft.com/office/drawing/2014/main" id="{A919A464-1E39-8502-4CD1-14B9332CB7F7}"/>
              </a:ext>
            </a:extLst>
          </p:cNvPr>
          <p:cNvPicPr>
            <a:picLocks noChangeAspect="1"/>
          </p:cNvPicPr>
          <p:nvPr/>
        </p:nvPicPr>
        <p:blipFill rotWithShape="1">
          <a:blip r:embed="rId2"/>
          <a:srcRect l="8696"/>
          <a:stretch/>
        </p:blipFill>
        <p:spPr>
          <a:xfrm>
            <a:off x="1091104" y="1676863"/>
            <a:ext cx="8629945" cy="4072610"/>
          </a:xfrm>
          <a:prstGeom prst="rect">
            <a:avLst/>
          </a:prstGeom>
        </p:spPr>
      </p:pic>
      <p:pic>
        <p:nvPicPr>
          <p:cNvPr id="13" name="Imagem 12">
            <a:extLst>
              <a:ext uri="{FF2B5EF4-FFF2-40B4-BE49-F238E27FC236}">
                <a16:creationId xmlns:a16="http://schemas.microsoft.com/office/drawing/2014/main" id="{F6FE1710-9B22-1968-5BD9-708FD1F5DB4A}"/>
              </a:ext>
            </a:extLst>
          </p:cNvPr>
          <p:cNvPicPr>
            <a:picLocks noChangeAspect="1"/>
          </p:cNvPicPr>
          <p:nvPr/>
        </p:nvPicPr>
        <p:blipFill rotWithShape="1">
          <a:blip r:embed="rId3"/>
          <a:srcRect l="5076"/>
          <a:stretch/>
        </p:blipFill>
        <p:spPr>
          <a:xfrm>
            <a:off x="1091104" y="1781350"/>
            <a:ext cx="10360350" cy="3877460"/>
          </a:xfrm>
          <a:prstGeom prst="rect">
            <a:avLst/>
          </a:prstGeom>
        </p:spPr>
      </p:pic>
      <p:sp>
        <p:nvSpPr>
          <p:cNvPr id="14" name="Marcador de Posição do Rodapé 8">
            <a:extLst>
              <a:ext uri="{FF2B5EF4-FFF2-40B4-BE49-F238E27FC236}">
                <a16:creationId xmlns:a16="http://schemas.microsoft.com/office/drawing/2014/main" id="{656FFA36-39DB-BA15-C78E-7BFDF78F4A11}"/>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2" name="Picture 2" descr="logo-isel | InOut">
            <a:extLst>
              <a:ext uri="{FF2B5EF4-FFF2-40B4-BE49-F238E27FC236}">
                <a16:creationId xmlns:a16="http://schemas.microsoft.com/office/drawing/2014/main" id="{D40AB2F8-4A8C-3B61-D950-512420264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5D6180D-4C04-331E-4603-222701026A61}"/>
              </a:ext>
            </a:extLst>
          </p:cNvPr>
          <p:cNvSpPr>
            <a:spLocks noGrp="1"/>
          </p:cNvSpPr>
          <p:nvPr>
            <p:ph type="title"/>
          </p:nvPr>
        </p:nvSpPr>
        <p:spPr>
          <a:xfrm>
            <a:off x="838200" y="365125"/>
            <a:ext cx="10515600" cy="1325563"/>
          </a:xfrm>
        </p:spPr>
        <p:txBody>
          <a:bodyPr>
            <a:normAutofit fontScale="90000"/>
          </a:bodyPr>
          <a:lstStyle/>
          <a:p>
            <a:r>
              <a:rPr lang="en-US" sz="4800" b="1" dirty="0">
                <a:latin typeface="Times New Roman" panose="02020603050405020304" pitchFamily="18" charset="0"/>
                <a:cs typeface="Times New Roman" panose="02020603050405020304" pitchFamily="18" charset="0"/>
              </a:rPr>
              <a:t>Data Analysis</a:t>
            </a:r>
            <a:br>
              <a:rPr lang="en-US" sz="4800" b="1" dirty="0">
                <a:latin typeface="Times New Roman" panose="02020603050405020304" pitchFamily="18" charset="0"/>
                <a:cs typeface="Times New Roman" panose="02020603050405020304" pitchFamily="18" charset="0"/>
              </a:rPr>
            </a:br>
            <a:r>
              <a:rPr lang="en-US" sz="4400" dirty="0"/>
              <a:t>Discretization with Equal Frequency Binning</a:t>
            </a:r>
            <a:endParaRPr lang="en-US" b="1"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27678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296212"/>
            <a:ext cx="10515600" cy="1325563"/>
          </a:xfrm>
        </p:spPr>
        <p:txBody>
          <a:bodyPr>
            <a:normAutofit/>
          </a:bodyPr>
          <a:lstStyle/>
          <a:p>
            <a:r>
              <a:rPr lang="en-US" b="1" dirty="0">
                <a:latin typeface="Times New Roman" panose="02020603050405020304" pitchFamily="18" charset="0"/>
                <a:ea typeface="MS Mincho" panose="02020609040205080304" pitchFamily="49" charset="-128"/>
              </a:rPr>
              <a:t>Answer to Question 1 </a:t>
            </a:r>
            <a:br>
              <a:rPr lang="en-US" sz="36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Classifying a Zip Code as Industrial or Residential</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13</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a:ea typeface="Tahoma" panose="020B0604030504040204" pitchFamily="34" charset="0"/>
                <a:cs typeface="Tahoma" panose="020B0604030504040204" pitchFamily="34" charset="0"/>
              </a:rPr>
              <a:t> Rafael Carvalho 47663, Ricardo Ramos 46638, Nuno Gomes 18364 Mineração de dados em larga escala - SV 23/24</a:t>
            </a:r>
            <a:endParaRPr lang="pt-PT" dirty="0">
              <a:ea typeface="Tahoma" panose="020B0604030504040204" pitchFamily="34" charset="0"/>
              <a:cs typeface="Tahoma" panose="020B0604030504040204" pitchFamily="34" charset="0"/>
            </a:endParaRPr>
          </a:p>
        </p:txBody>
      </p:sp>
      <p:pic>
        <p:nvPicPr>
          <p:cNvPr id="7" name="Imagem 6">
            <a:extLst>
              <a:ext uri="{FF2B5EF4-FFF2-40B4-BE49-F238E27FC236}">
                <a16:creationId xmlns:a16="http://schemas.microsoft.com/office/drawing/2014/main" id="{6740BF53-CFCD-82F7-0166-BD632EA99BDD}"/>
              </a:ext>
            </a:extLst>
          </p:cNvPr>
          <p:cNvPicPr>
            <a:picLocks noChangeAspect="1"/>
          </p:cNvPicPr>
          <p:nvPr/>
        </p:nvPicPr>
        <p:blipFill>
          <a:blip r:embed="rId2"/>
          <a:stretch>
            <a:fillRect/>
          </a:stretch>
        </p:blipFill>
        <p:spPr>
          <a:xfrm>
            <a:off x="984090" y="3062797"/>
            <a:ext cx="10073817" cy="3228334"/>
          </a:xfrm>
          <a:prstGeom prst="rect">
            <a:avLst/>
          </a:prstGeom>
        </p:spPr>
      </p:pic>
      <p:sp>
        <p:nvSpPr>
          <p:cNvPr id="5" name="Marcador de Posição de Conteúdo 8">
            <a:extLst>
              <a:ext uri="{FF2B5EF4-FFF2-40B4-BE49-F238E27FC236}">
                <a16:creationId xmlns:a16="http://schemas.microsoft.com/office/drawing/2014/main" id="{9606BACC-4D62-75A7-2AEE-7C3875575647}"/>
              </a:ext>
            </a:extLst>
          </p:cNvPr>
          <p:cNvSpPr>
            <a:spLocks noGrp="1"/>
          </p:cNvSpPr>
          <p:nvPr>
            <p:ph idx="1"/>
          </p:nvPr>
        </p:nvSpPr>
        <p:spPr>
          <a:xfrm>
            <a:off x="838200" y="1586214"/>
            <a:ext cx="10515600" cy="4351338"/>
          </a:xfrm>
        </p:spPr>
        <p:txBody>
          <a:bodyPr>
            <a:normAutofit/>
          </a:bodyPr>
          <a:lstStyle/>
          <a:p>
            <a:pPr>
              <a:lnSpc>
                <a:spcPct val="70000"/>
              </a:lnSpc>
            </a:pPr>
            <a:r>
              <a:rPr lang="en-US" sz="2400" dirty="0"/>
              <a:t>Best results for Decision Trees, performance to be investigated</a:t>
            </a:r>
          </a:p>
          <a:p>
            <a:pPr>
              <a:lnSpc>
                <a:spcPct val="70000"/>
              </a:lnSpc>
            </a:pPr>
            <a:r>
              <a:rPr lang="en-US" sz="2400" dirty="0"/>
              <a:t>Logistic Regression displays worst performance overall</a:t>
            </a:r>
          </a:p>
          <a:p>
            <a:pPr>
              <a:lnSpc>
                <a:spcPct val="70000"/>
              </a:lnSpc>
            </a:pPr>
            <a:r>
              <a:rPr lang="en-US" sz="2400" dirty="0"/>
              <a:t>Oversampling gets the best results</a:t>
            </a:r>
          </a:p>
          <a:p>
            <a:pPr>
              <a:lnSpc>
                <a:spcPct val="70000"/>
              </a:lnSpc>
            </a:pPr>
            <a:r>
              <a:rPr lang="en-US" sz="2400" dirty="0"/>
              <a:t>Random seed influences Random Forest and Logistic Regression</a:t>
            </a:r>
          </a:p>
        </p:txBody>
      </p:sp>
      <p:pic>
        <p:nvPicPr>
          <p:cNvPr id="11" name="Imagem 10">
            <a:extLst>
              <a:ext uri="{FF2B5EF4-FFF2-40B4-BE49-F238E27FC236}">
                <a16:creationId xmlns:a16="http://schemas.microsoft.com/office/drawing/2014/main" id="{105BCF61-C0E4-05D0-EB86-230579867FD9}"/>
              </a:ext>
            </a:extLst>
          </p:cNvPr>
          <p:cNvPicPr>
            <a:picLocks noChangeAspect="1"/>
          </p:cNvPicPr>
          <p:nvPr/>
        </p:nvPicPr>
        <p:blipFill>
          <a:blip r:embed="rId3"/>
          <a:stretch>
            <a:fillRect/>
          </a:stretch>
        </p:blipFill>
        <p:spPr>
          <a:xfrm>
            <a:off x="8762382" y="1937473"/>
            <a:ext cx="2295525" cy="809625"/>
          </a:xfrm>
          <a:prstGeom prst="rect">
            <a:avLst/>
          </a:prstGeom>
        </p:spPr>
      </p:pic>
      <p:pic>
        <p:nvPicPr>
          <p:cNvPr id="6" name="Picture 2" descr="logo-isel | InOut">
            <a:extLst>
              <a:ext uri="{FF2B5EF4-FFF2-40B4-BE49-F238E27FC236}">
                <a16:creationId xmlns:a16="http://schemas.microsoft.com/office/drawing/2014/main" id="{91C17868-0600-8D94-DA96-237C6538A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6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365125"/>
            <a:ext cx="10805620" cy="1325563"/>
          </a:xfrm>
        </p:spPr>
        <p:txBody>
          <a:bodyPr>
            <a:normAutofit/>
          </a:bodyPr>
          <a:lstStyle/>
          <a:p>
            <a:r>
              <a:rPr lang="en-US" b="1" dirty="0">
                <a:latin typeface="Times New Roman" panose="02020603050405020304" pitchFamily="18" charset="0"/>
                <a:ea typeface="MS Mincho" panose="02020609040205080304" pitchFamily="49" charset="-128"/>
              </a:rPr>
              <a:t>Answer to Question 2 </a:t>
            </a:r>
            <a:br>
              <a:rPr lang="en-US" b="1" dirty="0">
                <a:latin typeface="Times New Roman" panose="02020603050405020304" pitchFamily="18" charset="0"/>
                <a:ea typeface="MS Mincho" panose="02020609040205080304" pitchFamily="49" charset="-128"/>
              </a:rPr>
            </a:br>
            <a:r>
              <a:rPr lang="en-US" sz="3600" dirty="0">
                <a:latin typeface="Tahoma" panose="020B0604030504040204" pitchFamily="34" charset="0"/>
                <a:ea typeface="Tahoma" panose="020B0604030504040204" pitchFamily="34" charset="0"/>
                <a:cs typeface="Tahoma" panose="020B0604030504040204" pitchFamily="34" charset="0"/>
              </a:rPr>
              <a:t>Predicting energetic consumption in Lisbon</a:t>
            </a: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14</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6" name="Imagem 5">
            <a:extLst>
              <a:ext uri="{FF2B5EF4-FFF2-40B4-BE49-F238E27FC236}">
                <a16:creationId xmlns:a16="http://schemas.microsoft.com/office/drawing/2014/main" id="{D0DB6268-C34B-AC71-B586-9540F4BF411C}"/>
              </a:ext>
            </a:extLst>
          </p:cNvPr>
          <p:cNvPicPr>
            <a:picLocks noChangeAspect="1"/>
          </p:cNvPicPr>
          <p:nvPr/>
        </p:nvPicPr>
        <p:blipFill>
          <a:blip r:embed="rId2"/>
          <a:stretch>
            <a:fillRect/>
          </a:stretch>
        </p:blipFill>
        <p:spPr>
          <a:xfrm>
            <a:off x="870966" y="3429000"/>
            <a:ext cx="10713309" cy="1924235"/>
          </a:xfrm>
          <a:prstGeom prst="rect">
            <a:avLst/>
          </a:prstGeom>
        </p:spPr>
      </p:pic>
      <p:sp>
        <p:nvSpPr>
          <p:cNvPr id="5" name="Marcador de Posição de Conteúdo 8">
            <a:extLst>
              <a:ext uri="{FF2B5EF4-FFF2-40B4-BE49-F238E27FC236}">
                <a16:creationId xmlns:a16="http://schemas.microsoft.com/office/drawing/2014/main" id="{F96B4EE9-F693-E387-A88F-CC67DE1071C1}"/>
              </a:ext>
            </a:extLst>
          </p:cNvPr>
          <p:cNvSpPr>
            <a:spLocks noGrp="1"/>
          </p:cNvSpPr>
          <p:nvPr>
            <p:ph idx="1"/>
          </p:nvPr>
        </p:nvSpPr>
        <p:spPr>
          <a:xfrm>
            <a:off x="838200" y="1667534"/>
            <a:ext cx="10515600" cy="4351338"/>
          </a:xfrm>
        </p:spPr>
        <p:txBody>
          <a:bodyPr>
            <a:normAutofit/>
          </a:bodyPr>
          <a:lstStyle/>
          <a:p>
            <a:r>
              <a:rPr lang="en-US" sz="2400" dirty="0"/>
              <a:t>Best results for Gradient Boosted Trees</a:t>
            </a:r>
          </a:p>
          <a:p>
            <a:r>
              <a:rPr lang="en-US" sz="2400" dirty="0"/>
              <a:t>Simplest model (Linear Regression) is the worst</a:t>
            </a:r>
          </a:p>
          <a:p>
            <a:r>
              <a:rPr lang="en-US" sz="2400" dirty="0"/>
              <a:t>Oversampling and </a:t>
            </a:r>
            <a:r>
              <a:rPr lang="en-US" sz="2400" dirty="0" err="1"/>
              <a:t>undersampling</a:t>
            </a:r>
            <a:r>
              <a:rPr lang="en-US" sz="2400" dirty="0"/>
              <a:t> distort the dataset</a:t>
            </a:r>
          </a:p>
        </p:txBody>
      </p:sp>
      <p:pic>
        <p:nvPicPr>
          <p:cNvPr id="9" name="Imagem 8">
            <a:extLst>
              <a:ext uri="{FF2B5EF4-FFF2-40B4-BE49-F238E27FC236}">
                <a16:creationId xmlns:a16="http://schemas.microsoft.com/office/drawing/2014/main" id="{96C661EA-1A3E-2123-C4BB-BDDFD369AF63}"/>
              </a:ext>
            </a:extLst>
          </p:cNvPr>
          <p:cNvPicPr>
            <a:picLocks noChangeAspect="1"/>
          </p:cNvPicPr>
          <p:nvPr/>
        </p:nvPicPr>
        <p:blipFill>
          <a:blip r:embed="rId3"/>
          <a:stretch>
            <a:fillRect/>
          </a:stretch>
        </p:blipFill>
        <p:spPr>
          <a:xfrm>
            <a:off x="7909659" y="1688288"/>
            <a:ext cx="3674616" cy="1620118"/>
          </a:xfrm>
          <a:prstGeom prst="rect">
            <a:avLst/>
          </a:prstGeom>
        </p:spPr>
      </p:pic>
      <p:pic>
        <p:nvPicPr>
          <p:cNvPr id="7" name="Picture 2" descr="logo-isel | InOut">
            <a:extLst>
              <a:ext uri="{FF2B5EF4-FFF2-40B4-BE49-F238E27FC236}">
                <a16:creationId xmlns:a16="http://schemas.microsoft.com/office/drawing/2014/main" id="{CF2C7493-028D-7D8B-A8C7-114F608B4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p:txBody>
          <a:bodyPr/>
          <a:lstStyle/>
          <a:p>
            <a:r>
              <a:rPr lang="en-US" sz="4400" dirty="0">
                <a:latin typeface="Tahoma" panose="020B0604030504040204" pitchFamily="34" charset="0"/>
                <a:ea typeface="Tahoma" panose="020B0604030504040204" pitchFamily="34" charset="0"/>
                <a:cs typeface="Tahoma" panose="020B0604030504040204" pitchFamily="34" charset="0"/>
              </a:rPr>
              <a:t>Conclusions and Areas for Improvement</a:t>
            </a:r>
            <a:endParaRPr lang="pt-PT"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15</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3" name="Picture 2" descr="logo-isel | InOut">
            <a:extLst>
              <a:ext uri="{FF2B5EF4-FFF2-40B4-BE49-F238E27FC236}">
                <a16:creationId xmlns:a16="http://schemas.microsoft.com/office/drawing/2014/main" id="{78DB3CA3-46DA-6670-DD24-AD55AEB83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C5C88723-D0CC-590A-306B-9E65006709BA}"/>
              </a:ext>
            </a:extLst>
          </p:cNvPr>
          <p:cNvSpPr txBox="1">
            <a:spLocks/>
          </p:cNvSpPr>
          <p:nvPr/>
        </p:nvSpPr>
        <p:spPr>
          <a:xfrm>
            <a:off x="918100" y="23631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Tahoma" panose="020B0604030504040204" pitchFamily="34" charset="0"/>
                <a:ea typeface="Tahoma" panose="020B0604030504040204" pitchFamily="34" charset="0"/>
                <a:cs typeface="Tahoma" panose="020B0604030504040204" pitchFamily="34" charset="0"/>
              </a:rPr>
              <a:t>Any questions?</a:t>
            </a:r>
          </a:p>
        </p:txBody>
      </p:sp>
    </p:spTree>
    <p:extLst>
      <p:ext uri="{BB962C8B-B14F-4D97-AF65-F5344CB8AC3E}">
        <p14:creationId xmlns:p14="http://schemas.microsoft.com/office/powerpoint/2010/main" val="36550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0EEF5-61EC-7EAA-1674-EF2FBE143A72}"/>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Introduction</a:t>
            </a:r>
            <a:endParaRPr lang="pt-PT" dirty="0"/>
          </a:p>
        </p:txBody>
      </p:sp>
      <p:sp>
        <p:nvSpPr>
          <p:cNvPr id="3" name="Marcador de Posição de Conteúdo 2">
            <a:extLst>
              <a:ext uri="{FF2B5EF4-FFF2-40B4-BE49-F238E27FC236}">
                <a16:creationId xmlns:a16="http://schemas.microsoft.com/office/drawing/2014/main" id="{A5216ABA-4E04-18F3-68F6-C6C37EA1002C}"/>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Questions and answers were crafted from a dataset, then preprocessed to allow responses. This led to defining the main goal: accurately classifying a municipality as industrial or residential based on energy usage and predicting Lisbon's energy consumption using weather conditions.</a:t>
            </a:r>
            <a:endParaRPr lang="pt-PT" sz="36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16F33FD7-3C8A-B782-AD71-C7A2EE509A9D}"/>
              </a:ext>
            </a:extLst>
          </p:cNvPr>
          <p:cNvSpPr>
            <a:spLocks noGrp="1"/>
          </p:cNvSpPr>
          <p:nvPr>
            <p:ph type="sldNum" sz="quarter" idx="12"/>
          </p:nvPr>
        </p:nvSpPr>
        <p:spPr/>
        <p:txBody>
          <a:bodyPr/>
          <a:lstStyle/>
          <a:p>
            <a:fld id="{5E62556B-3FFF-4B1B-8C77-ABD6DF445F62}" type="slidenum">
              <a:rPr lang="pt-PT" smtClean="0"/>
              <a:t>2</a:t>
            </a:fld>
            <a:endParaRPr lang="pt-PT"/>
          </a:p>
        </p:txBody>
      </p:sp>
      <p:sp>
        <p:nvSpPr>
          <p:cNvPr id="6" name="Marcador de Posição do Número do Diapositivo 7">
            <a:extLst>
              <a:ext uri="{FF2B5EF4-FFF2-40B4-BE49-F238E27FC236}">
                <a16:creationId xmlns:a16="http://schemas.microsoft.com/office/drawing/2014/main" id="{2E7463C4-00CE-5518-1850-2F0454B178E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62556B-3FFF-4B1B-8C77-ABD6DF445F62}" type="slidenum">
              <a:rPr lang="pt-PT" smtClean="0"/>
              <a:pPr/>
              <a:t>2</a:t>
            </a:fld>
            <a:endParaRPr lang="pt-PT" dirty="0"/>
          </a:p>
        </p:txBody>
      </p:sp>
      <p:pic>
        <p:nvPicPr>
          <p:cNvPr id="7" name="Picture 2" descr="logo-isel | InOut">
            <a:extLst>
              <a:ext uri="{FF2B5EF4-FFF2-40B4-BE49-F238E27FC236}">
                <a16:creationId xmlns:a16="http://schemas.microsoft.com/office/drawing/2014/main" id="{ECFB1D3F-3A52-8AE8-347C-AC4C7703E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Posição do Rodapé 8">
            <a:extLst>
              <a:ext uri="{FF2B5EF4-FFF2-40B4-BE49-F238E27FC236}">
                <a16:creationId xmlns:a16="http://schemas.microsoft.com/office/drawing/2014/main" id="{5638CE3D-A258-E5C2-4F9E-D7CCDE55E83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52680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1966409"/>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obtain specific information on electricity consumption in municipalities and sectors of activity in Portugal: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lang="pt-PT" sz="3600" i="1" dirty="0">
                <a:latin typeface="Times New Roman" panose="02020603050405020304" pitchFamily="18" charset="0"/>
                <a:cs typeface="Times New Roman" panose="02020603050405020304" pitchFamily="18" charset="0"/>
              </a:rPr>
              <a:t>Direção-Geral de Energia e Geologia</a:t>
            </a:r>
            <a:r>
              <a:rPr lang="en-US" altLang="pt-PT" sz="3600" i="1" dirty="0">
                <a:latin typeface="Times New Roman" panose="02020603050405020304" pitchFamily="18" charset="0"/>
                <a:cs typeface="Times New Roman" panose="02020603050405020304" pitchFamily="18" charset="0"/>
              </a:rPr>
              <a:t> </a:t>
            </a:r>
            <a:r>
              <a:rPr kumimoji="0" lang="en-US" altLang="pt-PT" sz="36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(DGEG)</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[1]</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pt-PT" sz="36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Pordata</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[2]</a:t>
            </a:r>
            <a:r>
              <a:rPr lang="pt-PT" alt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rPr>
              <a:t>[</a:t>
            </a:r>
            <a:r>
              <a:rPr lang="pt-PT" sz="2000" dirty="0">
                <a:latin typeface="Times New Roman" panose="02020603050405020304" pitchFamily="18" charset="0"/>
                <a:cs typeface="Times New Roman" panose="02020603050405020304" pitchFamily="18" charset="0"/>
                <a:hlinkClick r:id="rId4"/>
              </a:rPr>
              <a:t>3</a:t>
            </a:r>
            <a:r>
              <a:rPr 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hlinkClick r:id="rId5"/>
              </a:rPr>
              <a:t>4</a:t>
            </a:r>
            <a:r>
              <a:rPr lang="pt-PT" sz="2000" dirty="0">
                <a:latin typeface="Times New Roman" panose="02020603050405020304" pitchFamily="18" charset="0"/>
                <a:cs typeface="Times New Roman" panose="02020603050405020304" pitchFamily="18" charset="0"/>
              </a:rPr>
              <a:t>]</a:t>
            </a:r>
            <a:r>
              <a:rPr kumimoji="0" lang="pt-PT" altLang="pt-PT"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pt-PT" altLang="pt-PT" sz="3600" dirty="0">
              <a:latin typeface="Times New Roman" panose="02020603050405020304" pitchFamily="18" charset="0"/>
              <a:cs typeface="Times New Roman" panose="02020603050405020304" pitchFamily="18" charset="0"/>
            </a:endParaRPr>
          </a:p>
        </p:txBody>
      </p:sp>
      <p:sp>
        <p:nvSpPr>
          <p:cNvPr id="5" name="Título 4">
            <a:extLst>
              <a:ext uri="{FF2B5EF4-FFF2-40B4-BE49-F238E27FC236}">
                <a16:creationId xmlns:a16="http://schemas.microsoft.com/office/drawing/2014/main" id="{8E539FF7-7998-B02E-5CB8-890277C1F02E}"/>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Data Analysis</a:t>
            </a:r>
            <a:endParaRPr lang="en-US" dirty="0"/>
          </a:p>
        </p:txBody>
      </p:sp>
      <p:sp>
        <p:nvSpPr>
          <p:cNvPr id="6" name="Marcador de Posição do Número do Diapositivo 7">
            <a:extLst>
              <a:ext uri="{FF2B5EF4-FFF2-40B4-BE49-F238E27FC236}">
                <a16:creationId xmlns:a16="http://schemas.microsoft.com/office/drawing/2014/main" id="{C753E4CF-2DC9-47B1-8C27-57CC239FE5C3}"/>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3</a:t>
            </a:fld>
            <a:endParaRPr lang="pt-PT" dirty="0"/>
          </a:p>
        </p:txBody>
      </p:sp>
      <p:sp>
        <p:nvSpPr>
          <p:cNvPr id="7" name="Marcador de Posição do Rodapé 8">
            <a:extLst>
              <a:ext uri="{FF2B5EF4-FFF2-40B4-BE49-F238E27FC236}">
                <a16:creationId xmlns:a16="http://schemas.microsoft.com/office/drawing/2014/main" id="{1B6A45C9-1933-ED9D-3FA2-236A4EE54EFF}"/>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8" name="Picture 2" descr="logo-isel | InOut">
            <a:extLst>
              <a:ext uri="{FF2B5EF4-FFF2-40B4-BE49-F238E27FC236}">
                <a16:creationId xmlns:a16="http://schemas.microsoft.com/office/drawing/2014/main" id="{622163E5-56A0-F657-E8E5-09BA2D32D7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7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In summary, exploratory analyses, dimensionality reduction (PCA), feature selection, and data discretization are performed on an energy consumption dataset, aiming to prepare the data for supervised machine learning model training.</a:t>
            </a:r>
            <a:endParaRPr lang="pt-PT" sz="48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4</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en-US" b="1" dirty="0">
                <a:latin typeface="Times New Roman" panose="02020603050405020304" pitchFamily="18" charset="0"/>
                <a:ea typeface="MS Mincho" panose="02020609040205080304" pitchFamily="49" charset="-128"/>
              </a:rPr>
              <a:t>Data Analysis - Energy</a:t>
            </a:r>
            <a:endParaRPr lang="en-US" dirty="0"/>
          </a:p>
        </p:txBody>
      </p:sp>
      <p:pic>
        <p:nvPicPr>
          <p:cNvPr id="7" name="Picture 2" descr="logo-isel | InOut">
            <a:extLst>
              <a:ext uri="{FF2B5EF4-FFF2-40B4-BE49-F238E27FC236}">
                <a16:creationId xmlns:a16="http://schemas.microsoft.com/office/drawing/2014/main" id="{A332F5C7-EF6D-7610-1D98-9BCAD4A5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75673"/>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osição do Rodapé 8">
            <a:extLst>
              <a:ext uri="{FF2B5EF4-FFF2-40B4-BE49-F238E27FC236}">
                <a16:creationId xmlns:a16="http://schemas.microsoft.com/office/drawing/2014/main" id="{CE99BBC8-CCAC-EC2E-69BF-753EA3AEA3CF}"/>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40501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ea typeface="Calibri" panose="020F0502020204030204" pitchFamily="34" charset="0"/>
                <a:cs typeface="Times New Roman" panose="02020603050405020304" pitchFamily="18" charset="0"/>
              </a:rPr>
              <a:t>In summary, energy consumption and meteorological data are combined, missing data are handled, feature selection is conducted using various metrics (Fisher's Ratio, Information Gain, and Variance Threshold), numerical features are discretized, and datasets with the most relevant features are created.</a:t>
            </a:r>
            <a:endParaRPr lang="pt-PT" sz="3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5</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en-US" b="1" dirty="0">
                <a:latin typeface="Times New Roman" panose="02020603050405020304" pitchFamily="18" charset="0"/>
                <a:ea typeface="MS Mincho" panose="02020609040205080304" pitchFamily="49" charset="-128"/>
              </a:rPr>
              <a:t>Data Analysis - Weather</a:t>
            </a:r>
            <a:endParaRPr lang="en-US" dirty="0"/>
          </a:p>
        </p:txBody>
      </p:sp>
      <p:pic>
        <p:nvPicPr>
          <p:cNvPr id="2" name="Picture 2" descr="logo-isel | InOut">
            <a:extLst>
              <a:ext uri="{FF2B5EF4-FFF2-40B4-BE49-F238E27FC236}">
                <a16:creationId xmlns:a16="http://schemas.microsoft.com/office/drawing/2014/main" id="{36102CE4-6F39-1834-DA07-03F9BA014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osição do Rodapé 8">
            <a:extLst>
              <a:ext uri="{FF2B5EF4-FFF2-40B4-BE49-F238E27FC236}">
                <a16:creationId xmlns:a16="http://schemas.microsoft.com/office/drawing/2014/main" id="{1D8124D2-3F05-2E54-5F68-01606DA3F7A1}"/>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23215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A7F39-A63F-66BE-EF97-E4D6CEBB9CFD}"/>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Methodology for Model processing </a:t>
            </a:r>
            <a:r>
              <a:rPr lang="en-US" dirty="0"/>
              <a:t>(Energy)</a:t>
            </a:r>
          </a:p>
        </p:txBody>
      </p:sp>
      <p:sp>
        <p:nvSpPr>
          <p:cNvPr id="3" name="Marcador de Posição de Conteúdo 2">
            <a:extLst>
              <a:ext uri="{FF2B5EF4-FFF2-40B4-BE49-F238E27FC236}">
                <a16:creationId xmlns:a16="http://schemas.microsoft.com/office/drawing/2014/main" id="{B5696F23-3B5C-F94E-0AF0-9B436426849D}"/>
              </a:ext>
            </a:extLst>
          </p:cNvPr>
          <p:cNvSpPr>
            <a:spLocks noGrp="1"/>
          </p:cNvSpPr>
          <p:nvPr>
            <p:ph idx="1"/>
          </p:nvPr>
        </p:nvSpPr>
        <p:spPr/>
        <p:txBody>
          <a:bodyPr>
            <a:normAutofit fontScale="92500" lnSpcReduction="10000"/>
          </a:bodyPr>
          <a:lstStyle/>
          <a:p>
            <a:pPr algn="just">
              <a:lnSpc>
                <a:spcPct val="107000"/>
              </a:lnSpc>
              <a:spcAft>
                <a:spcPts val="60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Different models were trained: Random Forest, Logistic Regression, and Decision Tree. </a:t>
            </a:r>
          </a:p>
          <a:p>
            <a:pPr lvl="1"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Predictions were made on test data using these models, and confusion matrices and the area under the ROC curve (AUC) were calculated.</a:t>
            </a:r>
          </a:p>
          <a:p>
            <a:pPr algn="just">
              <a:lnSpc>
                <a:spcPct val="107000"/>
              </a:lnSpc>
              <a:spcAft>
                <a:spcPts val="600"/>
              </a:spcAft>
            </a:pP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Undersampling</a:t>
            </a:r>
            <a:r>
              <a:rPr lang="en-US" sz="3000" dirty="0">
                <a:latin typeface="Times New Roman" panose="02020603050405020304" pitchFamily="18" charset="0"/>
                <a:ea typeface="Calibri" panose="020F0502020204030204" pitchFamily="34" charset="0"/>
                <a:cs typeface="Times New Roman" panose="02020603050405020304" pitchFamily="18" charset="0"/>
              </a:rPr>
              <a:t> &amp; Oversampling</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(residential) is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undersampled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match the size of the minority class (industrial).</a:t>
            </a: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(industrial) is oversampled to match the size of the majority class (residential). </a:t>
            </a:r>
          </a:p>
          <a:p>
            <a:pPr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Performance metrics, such as confusion matrices and AUC, are calculated for each model and sampling technique.</a:t>
            </a: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36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3A1DB045-BC63-6692-0040-C3035310F989}"/>
              </a:ext>
            </a:extLst>
          </p:cNvPr>
          <p:cNvSpPr>
            <a:spLocks noGrp="1"/>
          </p:cNvSpPr>
          <p:nvPr>
            <p:ph type="sldNum" sz="quarter" idx="12"/>
          </p:nvPr>
        </p:nvSpPr>
        <p:spPr/>
        <p:txBody>
          <a:bodyPr/>
          <a:lstStyle/>
          <a:p>
            <a:fld id="{5E62556B-3FFF-4B1B-8C77-ABD6DF445F62}" type="slidenum">
              <a:rPr lang="pt-PT" smtClean="0"/>
              <a:t>6</a:t>
            </a:fld>
            <a:endParaRPr lang="pt-PT"/>
          </a:p>
        </p:txBody>
      </p:sp>
      <p:pic>
        <p:nvPicPr>
          <p:cNvPr id="6" name="Picture 2" descr="logo-isel | InOut">
            <a:extLst>
              <a:ext uri="{FF2B5EF4-FFF2-40B4-BE49-F238E27FC236}">
                <a16:creationId xmlns:a16="http://schemas.microsoft.com/office/drawing/2014/main" id="{2042827A-D611-C585-24DC-DE449FDC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osição do Rodapé 8">
            <a:extLst>
              <a:ext uri="{FF2B5EF4-FFF2-40B4-BE49-F238E27FC236}">
                <a16:creationId xmlns:a16="http://schemas.microsoft.com/office/drawing/2014/main" id="{7D41803A-36FE-96D0-E2EE-355B70A575BB}"/>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411992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8424E-F3BC-3843-0964-038743FE76C5}"/>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Methodology for Model processing </a:t>
            </a:r>
            <a:r>
              <a:rPr lang="en-US" dirty="0"/>
              <a:t>(Weather)</a:t>
            </a:r>
          </a:p>
        </p:txBody>
      </p:sp>
      <p:sp>
        <p:nvSpPr>
          <p:cNvPr id="3" name="Marcador de Posição de Conteúdo 2">
            <a:extLst>
              <a:ext uri="{FF2B5EF4-FFF2-40B4-BE49-F238E27FC236}">
                <a16:creationId xmlns:a16="http://schemas.microsoft.com/office/drawing/2014/main" id="{AFADEEE9-B843-C43C-7F7B-0B3602A43FC8}"/>
              </a:ext>
            </a:extLst>
          </p:cNvPr>
          <p:cNvSpPr>
            <a:spLocks noGrp="1"/>
          </p:cNvSpPr>
          <p:nvPr>
            <p:ph idx="1"/>
          </p:nvPr>
        </p:nvSpPr>
        <p:spPr/>
        <p:txBody>
          <a:bodyPr>
            <a:normAutofit lnSpcReduction="10000"/>
          </a:bodyPr>
          <a:lstStyle/>
          <a:p>
            <a:pPr>
              <a:lnSpc>
                <a:spcPct val="100000"/>
              </a:lnSpc>
            </a:pPr>
            <a:r>
              <a:rPr lang="en-US" sz="3200" dirty="0">
                <a:effectLst/>
                <a:latin typeface="Times New Roman" panose="02020603050405020304" pitchFamily="18" charset="0"/>
                <a:ea typeface="Calibri" panose="020F0502020204030204" pitchFamily="34" charset="0"/>
              </a:rPr>
              <a:t>Four different models are trained: Random Forest, Linear Regression, Decision Tree, and Gradient Boosted Trees. </a:t>
            </a:r>
          </a:p>
          <a:p>
            <a:pPr lvl="1">
              <a:lnSpc>
                <a:spcPct val="100000"/>
              </a:lnSpc>
            </a:pPr>
            <a:r>
              <a:rPr lang="en-US" dirty="0">
                <a:effectLst/>
                <a:latin typeface="Times New Roman" panose="02020603050405020304" pitchFamily="18" charset="0"/>
                <a:ea typeface="Calibri" panose="020F0502020204030204" pitchFamily="34" charset="0"/>
              </a:rPr>
              <a:t>Error metrics are calculated using `</a:t>
            </a:r>
            <a:r>
              <a:rPr lang="en-US" dirty="0" err="1">
                <a:effectLst/>
                <a:latin typeface="Times New Roman" panose="02020603050405020304" pitchFamily="18" charset="0"/>
                <a:ea typeface="Calibri" panose="020F0502020204030204" pitchFamily="34" charset="0"/>
              </a:rPr>
              <a:t>ml_regression_evaluations</a:t>
            </a:r>
            <a:r>
              <a:rPr lang="en-US" dirty="0">
                <a:effectLst/>
                <a:latin typeface="Times New Roman" panose="02020603050405020304" pitchFamily="18" charset="0"/>
                <a:ea typeface="Calibri" panose="020F0502020204030204" pitchFamily="34" charset="0"/>
              </a:rPr>
              <a:t>`.</a:t>
            </a:r>
          </a:p>
          <a:p>
            <a:pPr>
              <a:lnSpc>
                <a:spcPct val="100000"/>
              </a:lnSpc>
            </a:pPr>
            <a:r>
              <a:rPr lang="en-US" sz="3200" dirty="0">
                <a:effectLst/>
                <a:latin typeface="Times New Roman" panose="02020603050405020304" pitchFamily="18" charset="0"/>
                <a:ea typeface="Calibri" panose="020F0502020204030204" pitchFamily="34" charset="0"/>
              </a:rPr>
              <a:t>Oversampling &amp; </a:t>
            </a:r>
            <a:r>
              <a:rPr lang="en-US" sz="3200" dirty="0" err="1">
                <a:effectLst/>
                <a:latin typeface="Times New Roman" panose="02020603050405020304" pitchFamily="18" charset="0"/>
                <a:ea typeface="Calibri" panose="020F0502020204030204" pitchFamily="34" charset="0"/>
              </a:rPr>
              <a:t>Undersampling</a:t>
            </a:r>
            <a:endParaRPr lang="en-US" sz="3200" dirty="0">
              <a:effectLst/>
              <a:latin typeface="Times New Roman" panose="02020603050405020304" pitchFamily="18" charset="0"/>
              <a:ea typeface="Calibri" panose="020F0502020204030204" pitchFamily="34" charset="0"/>
            </a:endParaRPr>
          </a:p>
          <a:p>
            <a:pPr lvl="1">
              <a:lnSpc>
                <a:spcPct val="100000"/>
              </a:lnSpc>
            </a:pPr>
            <a:r>
              <a:rPr lang="en-US" dirty="0">
                <a:effectLst/>
                <a:latin typeface="Times New Roman" panose="02020603050405020304" pitchFamily="18" charset="0"/>
                <a:ea typeface="Calibri" panose="020F0502020204030204" pitchFamily="34" charset="0"/>
              </a:rPr>
              <a:t>The majority classes are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to match the size of the minority class. The models are retrained with the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data, and predictions and error metrics are calculated.</a:t>
            </a:r>
          </a:p>
          <a:p>
            <a:pPr>
              <a:lnSpc>
                <a:spcPct val="100000"/>
              </a:lnSpc>
            </a:pPr>
            <a:r>
              <a:rPr lang="en-US" sz="3200" dirty="0">
                <a:effectLst/>
                <a:latin typeface="Times New Roman" panose="02020603050405020304" pitchFamily="18" charset="0"/>
                <a:ea typeface="Calibri" panose="020F0502020204030204" pitchFamily="34" charset="0"/>
              </a:rPr>
              <a:t>Error metrics, such as RMSE and R^2, are calculated for each model and sampling technique.</a:t>
            </a:r>
            <a:endParaRPr lang="pt-PT" sz="4400" dirty="0"/>
          </a:p>
        </p:txBody>
      </p:sp>
      <p:sp>
        <p:nvSpPr>
          <p:cNvPr id="5" name="Marcador de Posição do Número do Diapositivo 4">
            <a:extLst>
              <a:ext uri="{FF2B5EF4-FFF2-40B4-BE49-F238E27FC236}">
                <a16:creationId xmlns:a16="http://schemas.microsoft.com/office/drawing/2014/main" id="{CD49ED5A-BDAD-8B56-2748-DE2B05AECB38}"/>
              </a:ext>
            </a:extLst>
          </p:cNvPr>
          <p:cNvSpPr>
            <a:spLocks noGrp="1"/>
          </p:cNvSpPr>
          <p:nvPr>
            <p:ph type="sldNum" sz="quarter" idx="12"/>
          </p:nvPr>
        </p:nvSpPr>
        <p:spPr/>
        <p:txBody>
          <a:bodyPr/>
          <a:lstStyle/>
          <a:p>
            <a:fld id="{5E62556B-3FFF-4B1B-8C77-ABD6DF445F62}" type="slidenum">
              <a:rPr lang="pt-PT" smtClean="0"/>
              <a:t>7</a:t>
            </a:fld>
            <a:endParaRPr lang="pt-PT"/>
          </a:p>
        </p:txBody>
      </p:sp>
      <p:pic>
        <p:nvPicPr>
          <p:cNvPr id="10" name="Picture 2" descr="logo-isel | InOut">
            <a:extLst>
              <a:ext uri="{FF2B5EF4-FFF2-40B4-BE49-F238E27FC236}">
                <a16:creationId xmlns:a16="http://schemas.microsoft.com/office/drawing/2014/main" id="{C5100E1D-29CC-3C07-19AF-7847C1BB8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o Rodapé 8">
            <a:extLst>
              <a:ext uri="{FF2B5EF4-FFF2-40B4-BE49-F238E27FC236}">
                <a16:creationId xmlns:a16="http://schemas.microsoft.com/office/drawing/2014/main" id="{6F541C5D-45A8-BE45-DCC1-57E499225569}"/>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218641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B366BF04-F351-E6A2-6AFB-CECE4092650A}"/>
              </a:ext>
            </a:extLst>
          </p:cNvPr>
          <p:cNvSpPr>
            <a:spLocks noGrp="1"/>
          </p:cNvSpPr>
          <p:nvPr>
            <p:ph type="sldNum" sz="quarter" idx="12"/>
          </p:nvPr>
        </p:nvSpPr>
        <p:spPr/>
        <p:txBody>
          <a:bodyPr/>
          <a:lstStyle/>
          <a:p>
            <a:fld id="{5E62556B-3FFF-4B1B-8C77-ABD6DF445F62}" type="slidenum">
              <a:rPr lang="pt-PT" smtClean="0"/>
              <a:t>8</a:t>
            </a:fld>
            <a:endParaRPr lang="pt-PT"/>
          </a:p>
        </p:txBody>
      </p:sp>
      <p:sp>
        <p:nvSpPr>
          <p:cNvPr id="6" name="Título 1">
            <a:extLst>
              <a:ext uri="{FF2B5EF4-FFF2-40B4-BE49-F238E27FC236}">
                <a16:creationId xmlns:a16="http://schemas.microsoft.com/office/drawing/2014/main" id="{8A9C243A-A84B-FD1D-C119-4BD9F503879D}"/>
              </a:ext>
            </a:extLst>
          </p:cNvPr>
          <p:cNvSpPr txBox="1">
            <a:spLocks/>
          </p:cNvSpPr>
          <p:nvPr/>
        </p:nvSpPr>
        <p:spPr>
          <a:xfrm>
            <a:off x="838200" y="241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ea typeface="MS Mincho" panose="02020609040205080304" pitchFamily="49" charset="-128"/>
              </a:rPr>
              <a:t>Data Interpretation </a:t>
            </a:r>
            <a:r>
              <a:rPr lang="en-US" sz="4000" dirty="0">
                <a:latin typeface="Tahoma" panose="020B0604030504040204" pitchFamily="34" charset="0"/>
                <a:ea typeface="Tahoma" panose="020B0604030504040204" pitchFamily="34" charset="0"/>
                <a:cs typeface="Tahoma" panose="020B0604030504040204" pitchFamily="34" charset="0"/>
              </a:rPr>
              <a:t>– Weather </a:t>
            </a:r>
          </a:p>
        </p:txBody>
      </p:sp>
      <p:sp>
        <p:nvSpPr>
          <p:cNvPr id="7" name="Marcador de Posição de Conteúdo 5">
            <a:extLst>
              <a:ext uri="{FF2B5EF4-FFF2-40B4-BE49-F238E27FC236}">
                <a16:creationId xmlns:a16="http://schemas.microsoft.com/office/drawing/2014/main" id="{1F92B350-02BA-6F6A-780E-E5679CCF42F5}"/>
              </a:ext>
            </a:extLst>
          </p:cNvPr>
          <p:cNvSpPr txBox="1">
            <a:spLocks/>
          </p:cNvSpPr>
          <p:nvPr/>
        </p:nvSpPr>
        <p:spPr>
          <a:xfrm>
            <a:off x="838200" y="14545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t>Weather characteristics in Lisbon in a two-year period</a:t>
            </a:r>
          </a:p>
          <a:p>
            <a:pPr lvl="1" algn="just"/>
            <a:r>
              <a:rPr lang="en-US" dirty="0"/>
              <a:t>9504 instances with 24 features</a:t>
            </a:r>
          </a:p>
          <a:p>
            <a:pPr lvl="1" algn="just"/>
            <a:r>
              <a:rPr lang="en-US" dirty="0"/>
              <a:t>Imputation based on median, mean, or zero, given standard deviation of original values</a:t>
            </a:r>
          </a:p>
          <a:p>
            <a:pPr lvl="1"/>
            <a:endParaRPr lang="pt-PT" sz="2000" dirty="0"/>
          </a:p>
        </p:txBody>
      </p:sp>
      <p:pic>
        <p:nvPicPr>
          <p:cNvPr id="11" name="Imagem 10">
            <a:extLst>
              <a:ext uri="{FF2B5EF4-FFF2-40B4-BE49-F238E27FC236}">
                <a16:creationId xmlns:a16="http://schemas.microsoft.com/office/drawing/2014/main" id="{02F964D1-8E6C-D657-617E-F190D04A84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35" y="3455080"/>
            <a:ext cx="10128329" cy="1628035"/>
          </a:xfrm>
          <a:prstGeom prst="rect">
            <a:avLst/>
          </a:prstGeom>
        </p:spPr>
      </p:pic>
      <p:sp>
        <p:nvSpPr>
          <p:cNvPr id="2" name="Marcador de Posição do Rodapé 8">
            <a:extLst>
              <a:ext uri="{FF2B5EF4-FFF2-40B4-BE49-F238E27FC236}">
                <a16:creationId xmlns:a16="http://schemas.microsoft.com/office/drawing/2014/main" id="{87FC1D25-1331-B127-DDBB-3ADE4F44C4A2}"/>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3" name="Picture 2" descr="logo-isel | InOut">
            <a:extLst>
              <a:ext uri="{FF2B5EF4-FFF2-40B4-BE49-F238E27FC236}">
                <a16:creationId xmlns:a16="http://schemas.microsoft.com/office/drawing/2014/main" id="{093A2432-9F07-9199-6B84-8D3CAEBD6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99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C311DC7-C7E7-2DC2-905E-3362BDB7A60F}"/>
              </a:ext>
            </a:extLst>
          </p:cNvPr>
          <p:cNvPicPr>
            <a:picLocks noChangeAspect="1"/>
          </p:cNvPicPr>
          <p:nvPr/>
        </p:nvPicPr>
        <p:blipFill>
          <a:blip r:embed="rId2"/>
          <a:stretch>
            <a:fillRect/>
          </a:stretch>
        </p:blipFill>
        <p:spPr>
          <a:xfrm>
            <a:off x="1000119" y="1449120"/>
            <a:ext cx="10185745" cy="4621310"/>
          </a:xfrm>
          <a:prstGeom prst="rect">
            <a:avLst/>
          </a:prstGeom>
        </p:spPr>
      </p:pic>
      <p:sp>
        <p:nvSpPr>
          <p:cNvPr id="7" name="Título 1">
            <a:extLst>
              <a:ext uri="{FF2B5EF4-FFF2-40B4-BE49-F238E27FC236}">
                <a16:creationId xmlns:a16="http://schemas.microsoft.com/office/drawing/2014/main" id="{B63E077F-6984-6607-3771-31297591D467}"/>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b="1" dirty="0">
                <a:latin typeface="Times New Roman" panose="02020603050405020304" pitchFamily="18" charset="0"/>
                <a:ea typeface="MS Mincho" panose="02020609040205080304" pitchFamily="49" charset="-128"/>
              </a:rPr>
              <a:t>Data Interpretation </a:t>
            </a:r>
            <a:r>
              <a:rPr lang="pt-PT" sz="4000" dirty="0">
                <a:latin typeface="Tahoma" panose="020B0604030504040204" pitchFamily="34" charset="0"/>
                <a:ea typeface="Tahoma" panose="020B0604030504040204" pitchFamily="34" charset="0"/>
                <a:cs typeface="Tahoma" panose="020B0604030504040204" pitchFamily="34" charset="0"/>
              </a:rPr>
              <a:t>– Energy </a:t>
            </a:r>
          </a:p>
        </p:txBody>
      </p:sp>
      <p:sp>
        <p:nvSpPr>
          <p:cNvPr id="8" name="Marcador de Posição do Número do Diapositivo 4">
            <a:extLst>
              <a:ext uri="{FF2B5EF4-FFF2-40B4-BE49-F238E27FC236}">
                <a16:creationId xmlns:a16="http://schemas.microsoft.com/office/drawing/2014/main" id="{BDB45760-6504-ECCE-AF54-121E2BC95009}"/>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9</a:t>
            </a:fld>
            <a:endParaRPr lang="pt-PT"/>
          </a:p>
        </p:txBody>
      </p:sp>
      <p:sp>
        <p:nvSpPr>
          <p:cNvPr id="9" name="Marcador de Posição do Rodapé 8">
            <a:extLst>
              <a:ext uri="{FF2B5EF4-FFF2-40B4-BE49-F238E27FC236}">
                <a16:creationId xmlns:a16="http://schemas.microsoft.com/office/drawing/2014/main" id="{27BCDBF4-E57B-444A-C1CA-18332472FA9E}"/>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0" name="Picture 2" descr="logo-isel | InOut">
            <a:extLst>
              <a:ext uri="{FF2B5EF4-FFF2-40B4-BE49-F238E27FC236}">
                <a16:creationId xmlns:a16="http://schemas.microsoft.com/office/drawing/2014/main" id="{D79C68D2-8C79-E69A-2DA8-4AE2A090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BDBA6C60-8E3E-CA57-0F62-B1D55BE68D9E}"/>
              </a:ext>
            </a:extLst>
          </p:cNvPr>
          <p:cNvSpPr txBox="1"/>
          <p:nvPr/>
        </p:nvSpPr>
        <p:spPr>
          <a:xfrm>
            <a:off x="1740024" y="4412202"/>
            <a:ext cx="2956264" cy="1477328"/>
          </a:xfrm>
          <a:prstGeom prst="rect">
            <a:avLst/>
          </a:prstGeom>
          <a:noFill/>
        </p:spPr>
        <p:txBody>
          <a:bodyPr wrap="square" rtlCol="0">
            <a:spAutoFit/>
          </a:bodyPr>
          <a:lstStyle/>
          <a:p>
            <a:pPr algn="just"/>
            <a:r>
              <a:rPr lang="en-US" dirty="0"/>
              <a:t>Exhibits a more pronounced peak in the early morning hours. Consumption is lower during the night.</a:t>
            </a:r>
          </a:p>
          <a:p>
            <a:endParaRPr lang="en-US" dirty="0"/>
          </a:p>
        </p:txBody>
      </p:sp>
      <p:sp>
        <p:nvSpPr>
          <p:cNvPr id="13" name="CaixaDeTexto 12">
            <a:extLst>
              <a:ext uri="{FF2B5EF4-FFF2-40B4-BE49-F238E27FC236}">
                <a16:creationId xmlns:a16="http://schemas.microsoft.com/office/drawing/2014/main" id="{A2A13306-BE52-0D02-289C-309866D61055}"/>
              </a:ext>
            </a:extLst>
          </p:cNvPr>
          <p:cNvSpPr txBox="1"/>
          <p:nvPr/>
        </p:nvSpPr>
        <p:spPr>
          <a:xfrm>
            <a:off x="6778940" y="4036733"/>
            <a:ext cx="3749977" cy="1477328"/>
          </a:xfrm>
          <a:prstGeom prst="rect">
            <a:avLst/>
          </a:prstGeom>
          <a:noFill/>
        </p:spPr>
        <p:txBody>
          <a:bodyPr wrap="square">
            <a:spAutoFit/>
          </a:bodyPr>
          <a:lstStyle/>
          <a:p>
            <a:pPr algn="just"/>
            <a:r>
              <a:rPr lang="en-US" dirty="0"/>
              <a:t>Displays a higher and sustained level of consumption during working hours. Even during the night, industrial consumption remains relatively high compared to residential areas.</a:t>
            </a:r>
            <a:endParaRPr lang="pt-PT" dirty="0"/>
          </a:p>
        </p:txBody>
      </p:sp>
      <p:sp>
        <p:nvSpPr>
          <p:cNvPr id="15" name="CaixaDeTexto 14">
            <a:extLst>
              <a:ext uri="{FF2B5EF4-FFF2-40B4-BE49-F238E27FC236}">
                <a16:creationId xmlns:a16="http://schemas.microsoft.com/office/drawing/2014/main" id="{06CF0CB4-44EB-3B35-ED28-1E05CF845633}"/>
              </a:ext>
            </a:extLst>
          </p:cNvPr>
          <p:cNvSpPr txBox="1"/>
          <p:nvPr/>
        </p:nvSpPr>
        <p:spPr>
          <a:xfrm>
            <a:off x="319595" y="5992297"/>
            <a:ext cx="4243527" cy="369332"/>
          </a:xfrm>
          <a:prstGeom prst="rect">
            <a:avLst/>
          </a:prstGeom>
          <a:noFill/>
        </p:spPr>
        <p:txBody>
          <a:bodyPr wrap="square">
            <a:spAutoFit/>
          </a:bodyPr>
          <a:lstStyle/>
          <a:p>
            <a:pPr lvl="1"/>
            <a:r>
              <a:rPr lang="pt-PT" b="1" dirty="0"/>
              <a:t>~3.7M </a:t>
            </a:r>
            <a:r>
              <a:rPr lang="pt-PT" b="1" dirty="0" err="1"/>
              <a:t>instances</a:t>
            </a:r>
            <a:r>
              <a:rPr lang="pt-PT" b="1" dirty="0"/>
              <a:t> </a:t>
            </a:r>
            <a:r>
              <a:rPr lang="pt-PT" b="1" dirty="0" err="1"/>
              <a:t>with</a:t>
            </a:r>
            <a:r>
              <a:rPr lang="pt-PT" b="1" dirty="0"/>
              <a:t> 5 </a:t>
            </a:r>
            <a:r>
              <a:rPr lang="pt-PT" b="1" dirty="0" err="1"/>
              <a:t>features</a:t>
            </a:r>
            <a:endParaRPr lang="pt-PT" b="1" dirty="0"/>
          </a:p>
        </p:txBody>
      </p:sp>
    </p:spTree>
    <p:extLst>
      <p:ext uri="{BB962C8B-B14F-4D97-AF65-F5344CB8AC3E}">
        <p14:creationId xmlns:p14="http://schemas.microsoft.com/office/powerpoint/2010/main" val="5792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1006</Words>
  <Application>Microsoft Office PowerPoint</Application>
  <PresentationFormat>Ecrã Panorâmico</PresentationFormat>
  <Paragraphs>86</Paragraphs>
  <Slides>15</Slides>
  <Notes>0</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15</vt:i4>
      </vt:variant>
    </vt:vector>
  </HeadingPairs>
  <TitlesOfParts>
    <vt:vector size="22" baseType="lpstr">
      <vt:lpstr>Arial</vt:lpstr>
      <vt:lpstr>Calibri</vt:lpstr>
      <vt:lpstr>Calibri Light</vt:lpstr>
      <vt:lpstr>Tahoma</vt:lpstr>
      <vt:lpstr>Times New Roman</vt:lpstr>
      <vt:lpstr>Tema do Office</vt:lpstr>
      <vt:lpstr>1_Tema do Office</vt:lpstr>
      <vt:lpstr>Influence of Weather Conditions on Energy Consumption in Lisbon: An Analysis of Domestic and Industrial Use</vt:lpstr>
      <vt:lpstr>Introduction</vt:lpstr>
      <vt:lpstr>Data Analysis</vt:lpstr>
      <vt:lpstr>Data Analysis - Energy</vt:lpstr>
      <vt:lpstr>Data Analysis - Weather</vt:lpstr>
      <vt:lpstr>Methodology for Model processing (Energy)</vt:lpstr>
      <vt:lpstr>Methodology for Model processing (Weather)</vt:lpstr>
      <vt:lpstr>Apresentação do PowerPoint</vt:lpstr>
      <vt:lpstr>Data Interpretation – Energy </vt:lpstr>
      <vt:lpstr>Data Analysis - Question formulation</vt:lpstr>
      <vt:lpstr>Data Analysis - Pre-processing</vt:lpstr>
      <vt:lpstr>Data Analysis Discretization with Equal Frequency Binning</vt:lpstr>
      <vt:lpstr>Answer to Question 1  Classifying a Zip Code as Industrial or Residential</vt:lpstr>
      <vt:lpstr>Answer to Question 2  Predicting energetic consumption in Lisbon</vt:lpstr>
      <vt:lpstr>Conclusions and 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Carvalho</dc:creator>
  <cp:lastModifiedBy>Ricardo Ramos</cp:lastModifiedBy>
  <cp:revision>31</cp:revision>
  <dcterms:created xsi:type="dcterms:W3CDTF">2023-12-09T12:51:20Z</dcterms:created>
  <dcterms:modified xsi:type="dcterms:W3CDTF">2024-05-27T16:47:02Z</dcterms:modified>
</cp:coreProperties>
</file>