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66" r:id="rId3"/>
    <p:sldId id="300" r:id="rId4"/>
    <p:sldId id="295" r:id="rId5"/>
    <p:sldId id="308" r:id="rId6"/>
    <p:sldId id="309" r:id="rId7"/>
    <p:sldId id="306" r:id="rId8"/>
    <p:sldId id="307" r:id="rId9"/>
    <p:sldId id="310" r:id="rId10"/>
    <p:sldId id="316" r:id="rId11"/>
    <p:sldId id="265" r:id="rId12"/>
    <p:sldId id="312" r:id="rId13"/>
    <p:sldId id="313" r:id="rId14"/>
    <p:sldId id="314" r:id="rId15"/>
    <p:sldId id="315" r:id="rId16"/>
    <p:sldId id="267" r:id="rId1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7986F-AC6D-4C3A-90A1-3E6B0B99CC93}" type="datetimeFigureOut">
              <a:rPr lang="pt-PT" smtClean="0"/>
              <a:t>27/05/2024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6B0DFD-F37C-496E-8BBB-79E98F157B75}" type="slidenum">
              <a:rPr lang="pt-PT" smtClean="0"/>
              <a:t>‹nº›</a:t>
            </a:fld>
            <a:endParaRPr lang="pt-PT"/>
          </a:p>
        </p:txBody>
      </p:sp>
    </p:spTree>
    <p:extLst>
      <p:ext uri="{BB962C8B-B14F-4D97-AF65-F5344CB8AC3E}">
        <p14:creationId xmlns:p14="http://schemas.microsoft.com/office/powerpoint/2010/main" val="1966244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651FF-F47A-B8CF-A946-49D81562E66D}"/>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64DF07CA-9658-62F5-13D1-58DBCA25F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D55935FE-4CF5-EDC9-F0E9-E3C9D97E4D58}"/>
              </a:ext>
            </a:extLst>
          </p:cNvPr>
          <p:cNvSpPr>
            <a:spLocks noGrp="1"/>
          </p:cNvSpPr>
          <p:nvPr>
            <p:ph type="dt" sz="half" idx="10"/>
          </p:nvPr>
        </p:nvSpPr>
        <p:spPr/>
        <p:txBody>
          <a:bodyPr/>
          <a:lstStyle/>
          <a:p>
            <a:fld id="{BE777EAB-2576-4CDE-84EE-E2727C566DC3}" type="datetime1">
              <a:rPr lang="pt-PT" smtClean="0"/>
              <a:t>27/05/2024</a:t>
            </a:fld>
            <a:endParaRPr lang="pt-PT"/>
          </a:p>
        </p:txBody>
      </p:sp>
      <p:sp>
        <p:nvSpPr>
          <p:cNvPr id="5" name="Marcador de Posição do Rodapé 4">
            <a:extLst>
              <a:ext uri="{FF2B5EF4-FFF2-40B4-BE49-F238E27FC236}">
                <a16:creationId xmlns:a16="http://schemas.microsoft.com/office/drawing/2014/main" id="{F3A727CB-802F-F45A-7458-68A5C3001C2F}"/>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7AC61146-2E6B-75FA-EF40-91683BE1C042}"/>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169541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47BAF-D414-A721-0B3A-01BB5B7D355F}"/>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646F5DBB-FD02-09CD-97CD-F685AAF3F930}"/>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BFCF97F-9A3E-232F-8244-070CFE61EAB5}"/>
              </a:ext>
            </a:extLst>
          </p:cNvPr>
          <p:cNvSpPr>
            <a:spLocks noGrp="1"/>
          </p:cNvSpPr>
          <p:nvPr>
            <p:ph type="dt" sz="half" idx="10"/>
          </p:nvPr>
        </p:nvSpPr>
        <p:spPr/>
        <p:txBody>
          <a:bodyPr/>
          <a:lstStyle/>
          <a:p>
            <a:fld id="{5BF5A989-D276-4A93-806E-0B349C0E4B8D}" type="datetime1">
              <a:rPr lang="pt-PT" smtClean="0"/>
              <a:t>27/05/2024</a:t>
            </a:fld>
            <a:endParaRPr lang="pt-PT"/>
          </a:p>
        </p:txBody>
      </p:sp>
      <p:sp>
        <p:nvSpPr>
          <p:cNvPr id="5" name="Marcador de Posição do Rodapé 4">
            <a:extLst>
              <a:ext uri="{FF2B5EF4-FFF2-40B4-BE49-F238E27FC236}">
                <a16:creationId xmlns:a16="http://schemas.microsoft.com/office/drawing/2014/main" id="{81DF4B19-D863-AEAB-58AF-DDD5B24E6879}"/>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89F84ADB-E9D1-CD73-BD42-010274971665}"/>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383010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A252645-CBFF-CECB-FAB7-B133B36E16F2}"/>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A6DD032-5C94-C8B0-2100-36BCF79123E5}"/>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EEF088C-9552-8354-64C9-50B4F0FBEF24}"/>
              </a:ext>
            </a:extLst>
          </p:cNvPr>
          <p:cNvSpPr>
            <a:spLocks noGrp="1"/>
          </p:cNvSpPr>
          <p:nvPr>
            <p:ph type="dt" sz="half" idx="10"/>
          </p:nvPr>
        </p:nvSpPr>
        <p:spPr/>
        <p:txBody>
          <a:bodyPr/>
          <a:lstStyle/>
          <a:p>
            <a:fld id="{564D2907-45C8-4D7C-9F92-0E6D0DBDC12B}" type="datetime1">
              <a:rPr lang="pt-PT" smtClean="0"/>
              <a:t>27/05/2024</a:t>
            </a:fld>
            <a:endParaRPr lang="pt-PT"/>
          </a:p>
        </p:txBody>
      </p:sp>
      <p:sp>
        <p:nvSpPr>
          <p:cNvPr id="5" name="Marcador de Posição do Rodapé 4">
            <a:extLst>
              <a:ext uri="{FF2B5EF4-FFF2-40B4-BE49-F238E27FC236}">
                <a16:creationId xmlns:a16="http://schemas.microsoft.com/office/drawing/2014/main" id="{684AA096-FB41-A542-E047-87B50036373A}"/>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E91A675C-C4F2-09A1-4163-8555AA665940}"/>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3933034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EC2AB8-6887-8512-4074-C9D7D11086C9}"/>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557F1CF6-5007-B076-5D12-74DA0DE58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8B70127C-BB17-B741-D6BE-6E9453757FCB}"/>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A22E8B12-6693-4BAD-6D97-2145BEA8C47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C2524D5-877D-F338-D51F-860AFBB97DDA}"/>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388229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682B-3A3C-9E7D-50A3-29A0D26528A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6B77446-A5F0-9358-1331-66CE2E759E0E}"/>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61BFDF65-5E4E-3524-DFE4-494A6448D57C}"/>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8F3CE32A-EA3F-2515-FCDE-6560DB2677E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B6008E41-7CEE-A31B-51FC-C53E85B3A49F}"/>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415409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38996-046C-1E54-5464-B1F2960FB3DE}"/>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E999066-D88E-E6D0-932A-396D4986D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EBC63AEB-B8C6-4B40-B92A-D1C0F3890587}"/>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046D1140-1E1A-4B4C-FBB0-145BD0564B3B}"/>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E646AFC-90D2-8334-A575-FE2C44EAD5DD}"/>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1001301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795542-CF79-D7B3-89C7-8E57EBE5141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B54F4E72-AFAA-1334-7508-5C3BB7D3C23E}"/>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501DADD5-8939-6292-B2E4-A9C48575C5DC}"/>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74E54FD4-3D6A-87B7-39F0-46D1AC42BD9B}"/>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6" name="Marcador de Posição do Rodapé 5">
            <a:extLst>
              <a:ext uri="{FF2B5EF4-FFF2-40B4-BE49-F238E27FC236}">
                <a16:creationId xmlns:a16="http://schemas.microsoft.com/office/drawing/2014/main" id="{41BF446E-361B-6A88-57DA-10D09A83722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183252A-370A-A670-C12A-21975F237D4C}"/>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727422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8D44A5-79CF-84D4-3842-2F7D936CD3FC}"/>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01ACDF56-3C6A-C623-3DCF-235069E8A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8CAA4B7A-E612-4B06-EFF6-0254DBC98570}"/>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63E813AD-5462-C352-65BD-65A433DE0D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D7BE55C-9BE5-B46D-B57F-3B3579311536}"/>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56C56A8A-1D1A-50A8-9667-3194AB515D89}"/>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8" name="Marcador de Posição do Rodapé 7">
            <a:extLst>
              <a:ext uri="{FF2B5EF4-FFF2-40B4-BE49-F238E27FC236}">
                <a16:creationId xmlns:a16="http://schemas.microsoft.com/office/drawing/2014/main" id="{21F7065F-B870-5C6A-D7AD-32F53CB7E610}"/>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83BA6B29-B7F1-274F-AFCC-D4044DBBF632}"/>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310358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32E16-116F-B35D-0BBC-CA2C30AA8971}"/>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A76CB96D-E3B2-8075-1E13-A72E4C90E3AC}"/>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4" name="Marcador de Posição do Rodapé 3">
            <a:extLst>
              <a:ext uri="{FF2B5EF4-FFF2-40B4-BE49-F238E27FC236}">
                <a16:creationId xmlns:a16="http://schemas.microsoft.com/office/drawing/2014/main" id="{44FFF14C-38A0-A795-8056-3305003B925F}"/>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9391DC58-7361-582D-D809-B1EDFC93D52A}"/>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839742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B4D6CAE2-CD0B-1C13-F4D4-78E5781A5CF9}"/>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3" name="Marcador de Posição do Rodapé 2">
            <a:extLst>
              <a:ext uri="{FF2B5EF4-FFF2-40B4-BE49-F238E27FC236}">
                <a16:creationId xmlns:a16="http://schemas.microsoft.com/office/drawing/2014/main" id="{CEF64C94-7FE5-F9A2-592E-0D0C206C9197}"/>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29710D5C-9EDC-851E-073D-EFC9B782AAB6}"/>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834415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A8AD4-0885-E656-8C5D-F79558B19CB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627D4FDE-9543-4268-760C-E6D798160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D3538DD9-69FD-637B-5312-236B2D973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19E7BF41-93F2-4DA5-CDB2-8E0EB1205988}"/>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6" name="Marcador de Posição do Rodapé 5">
            <a:extLst>
              <a:ext uri="{FF2B5EF4-FFF2-40B4-BE49-F238E27FC236}">
                <a16:creationId xmlns:a16="http://schemas.microsoft.com/office/drawing/2014/main" id="{E0D5D30F-AD67-9CAA-7C87-9DCA81C8E88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8372A2C4-44F5-CCB7-421D-5F2907091F30}"/>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4221731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72F82-7175-5E06-0BC5-DB91DF4EF2DD}"/>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66A6EBA3-EC8F-CC36-9274-DC315AC577E4}"/>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970514E-CC98-250C-8E25-6E8252B4ACDD}"/>
              </a:ext>
            </a:extLst>
          </p:cNvPr>
          <p:cNvSpPr>
            <a:spLocks noGrp="1"/>
          </p:cNvSpPr>
          <p:nvPr>
            <p:ph type="dt" sz="half" idx="10"/>
          </p:nvPr>
        </p:nvSpPr>
        <p:spPr/>
        <p:txBody>
          <a:bodyPr/>
          <a:lstStyle/>
          <a:p>
            <a:fld id="{8C3DF853-3165-4917-82EB-D255249AE443}" type="datetime1">
              <a:rPr lang="pt-PT" smtClean="0"/>
              <a:t>27/05/2024</a:t>
            </a:fld>
            <a:endParaRPr lang="pt-PT"/>
          </a:p>
        </p:txBody>
      </p:sp>
      <p:sp>
        <p:nvSpPr>
          <p:cNvPr id="5" name="Marcador de Posição do Rodapé 4">
            <a:extLst>
              <a:ext uri="{FF2B5EF4-FFF2-40B4-BE49-F238E27FC236}">
                <a16:creationId xmlns:a16="http://schemas.microsoft.com/office/drawing/2014/main" id="{89432A66-B480-3C6B-44B6-5B0785E84445}"/>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A152BD20-DA7F-9A3C-CBEE-F74B7512223F}"/>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40954464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3F387-08DB-1711-904E-37A70DC4315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6D54B59D-523D-7658-441C-A3F664376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7DFF250C-69BC-1AD0-3C49-8AEABCDBD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CE1E374C-BCB8-CED7-96EC-DA386D4956B6}"/>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6" name="Marcador de Posição do Rodapé 5">
            <a:extLst>
              <a:ext uri="{FF2B5EF4-FFF2-40B4-BE49-F238E27FC236}">
                <a16:creationId xmlns:a16="http://schemas.microsoft.com/office/drawing/2014/main" id="{7A5F824B-331C-14FC-6A8C-48978DA78FF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FE356081-76E6-D1EB-3A04-8F03D309A4B1}"/>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3320176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80FE4-A335-3891-93A7-9BA850FB5F83}"/>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51E4A553-D11E-7DF4-135F-AB9BD68B19EC}"/>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84DAFB7E-159E-E112-9935-94287E2AA7E6}"/>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1118F944-C959-E0E2-E872-4CB3A8557CB8}"/>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225AE33-0D11-414D-3DE2-B3AA73A9147B}"/>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8343529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B2F784-0F5E-0B03-EE2A-BE7A460BC509}"/>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2DAA149-54BB-CC24-9CC2-9A0580924508}"/>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5FE137D-68EF-A9CD-E7F6-F1CED0FD8F9E}"/>
              </a:ext>
            </a:extLst>
          </p:cNvPr>
          <p:cNvSpPr>
            <a:spLocks noGrp="1"/>
          </p:cNvSpPr>
          <p:nvPr>
            <p:ph type="dt" sz="half" idx="10"/>
          </p:nvPr>
        </p:nvSpPr>
        <p:spPr/>
        <p:txBody>
          <a:body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8A617070-BF2E-FEC0-E92D-63C65109DA0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E63F3AE-CC57-1764-C3C5-2461F952CC14}"/>
              </a:ext>
            </a:extLst>
          </p:cNvPr>
          <p:cNvSpPr>
            <a:spLocks noGrp="1"/>
          </p:cNvSpPr>
          <p:nvPr>
            <p:ph type="sldNum" sz="quarter" idx="12"/>
          </p:nvPr>
        </p:nvSpPr>
        <p:spPr/>
        <p:txBody>
          <a:bodyPr/>
          <a:lstStyle/>
          <a:p>
            <a:fld id="{35925173-57BD-4412-A5F2-CE69D41F77CF}" type="slidenum">
              <a:rPr lang="pt-PT" smtClean="0"/>
              <a:t>‹nº›</a:t>
            </a:fld>
            <a:endParaRPr lang="pt-PT"/>
          </a:p>
        </p:txBody>
      </p:sp>
    </p:spTree>
    <p:extLst>
      <p:ext uri="{BB962C8B-B14F-4D97-AF65-F5344CB8AC3E}">
        <p14:creationId xmlns:p14="http://schemas.microsoft.com/office/powerpoint/2010/main" val="249394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1D7CFE-63FA-EA06-7DDC-A0245CD135B8}"/>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377EE60-A017-FB49-8C76-C944527CBC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B2ED0E92-6314-D2B1-F60B-8A83E8ACE8A5}"/>
              </a:ext>
            </a:extLst>
          </p:cNvPr>
          <p:cNvSpPr>
            <a:spLocks noGrp="1"/>
          </p:cNvSpPr>
          <p:nvPr>
            <p:ph type="dt" sz="half" idx="10"/>
          </p:nvPr>
        </p:nvSpPr>
        <p:spPr/>
        <p:txBody>
          <a:bodyPr/>
          <a:lstStyle/>
          <a:p>
            <a:fld id="{4FFF4930-C8A5-4C44-8FFB-7A68FE2E1AD8}" type="datetime1">
              <a:rPr lang="pt-PT" smtClean="0"/>
              <a:t>27/05/2024</a:t>
            </a:fld>
            <a:endParaRPr lang="pt-PT"/>
          </a:p>
        </p:txBody>
      </p:sp>
      <p:sp>
        <p:nvSpPr>
          <p:cNvPr id="5" name="Marcador de Posição do Rodapé 4">
            <a:extLst>
              <a:ext uri="{FF2B5EF4-FFF2-40B4-BE49-F238E27FC236}">
                <a16:creationId xmlns:a16="http://schemas.microsoft.com/office/drawing/2014/main" id="{DA736F1F-4F94-B485-FFB1-3A63619E1FF0}"/>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AB87E04C-29F7-56E0-E02F-9ED57D2103F2}"/>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14660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D1989-21DF-495F-CBA3-80CC4D0358B8}"/>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7C6695CF-CE10-E32C-0D15-6DF4615C219B}"/>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A517C3ED-E04B-0A5A-A132-CCA21D236545}"/>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2E2A6178-550F-F24F-24DB-11E932E6191E}"/>
              </a:ext>
            </a:extLst>
          </p:cNvPr>
          <p:cNvSpPr>
            <a:spLocks noGrp="1"/>
          </p:cNvSpPr>
          <p:nvPr>
            <p:ph type="dt" sz="half" idx="10"/>
          </p:nvPr>
        </p:nvSpPr>
        <p:spPr/>
        <p:txBody>
          <a:bodyPr/>
          <a:lstStyle/>
          <a:p>
            <a:fld id="{E8F40E13-3AC7-421E-8479-8D1CA3B55ADE}" type="datetime1">
              <a:rPr lang="pt-PT" smtClean="0"/>
              <a:t>27/05/2024</a:t>
            </a:fld>
            <a:endParaRPr lang="pt-PT"/>
          </a:p>
        </p:txBody>
      </p:sp>
      <p:sp>
        <p:nvSpPr>
          <p:cNvPr id="6" name="Marcador de Posição do Rodapé 5">
            <a:extLst>
              <a:ext uri="{FF2B5EF4-FFF2-40B4-BE49-F238E27FC236}">
                <a16:creationId xmlns:a16="http://schemas.microsoft.com/office/drawing/2014/main" id="{323A2C44-25E5-D04A-F4BE-6F50E8D9750C}"/>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7" name="Marcador de Posição do Número do Diapositivo 6">
            <a:extLst>
              <a:ext uri="{FF2B5EF4-FFF2-40B4-BE49-F238E27FC236}">
                <a16:creationId xmlns:a16="http://schemas.microsoft.com/office/drawing/2014/main" id="{504DBAB9-F65E-C6E3-8217-CB2036595CA8}"/>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346067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273F5F-C49D-E751-952D-5BDC4F872941}"/>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69107F68-1BFD-9F63-4650-F0345DADAD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00CDFE2C-FD75-5AD0-5F47-53DF15D3EDEB}"/>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F39F3828-3A2D-5144-2D5A-9EEC675BA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28A8892D-00BE-0F6F-C539-C59F8CFD73E3}"/>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876E61CC-03C8-8698-E55E-ECB33D67712A}"/>
              </a:ext>
            </a:extLst>
          </p:cNvPr>
          <p:cNvSpPr>
            <a:spLocks noGrp="1"/>
          </p:cNvSpPr>
          <p:nvPr>
            <p:ph type="dt" sz="half" idx="10"/>
          </p:nvPr>
        </p:nvSpPr>
        <p:spPr/>
        <p:txBody>
          <a:bodyPr/>
          <a:lstStyle/>
          <a:p>
            <a:fld id="{C860E7C0-D246-4000-A91B-B08807C4E7F7}" type="datetime1">
              <a:rPr lang="pt-PT" smtClean="0"/>
              <a:t>27/05/2024</a:t>
            </a:fld>
            <a:endParaRPr lang="pt-PT"/>
          </a:p>
        </p:txBody>
      </p:sp>
      <p:sp>
        <p:nvSpPr>
          <p:cNvPr id="8" name="Marcador de Posição do Rodapé 7">
            <a:extLst>
              <a:ext uri="{FF2B5EF4-FFF2-40B4-BE49-F238E27FC236}">
                <a16:creationId xmlns:a16="http://schemas.microsoft.com/office/drawing/2014/main" id="{D60953B8-A99D-235B-377E-3947F1E6EBC3}"/>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9" name="Marcador de Posição do Número do Diapositivo 8">
            <a:extLst>
              <a:ext uri="{FF2B5EF4-FFF2-40B4-BE49-F238E27FC236}">
                <a16:creationId xmlns:a16="http://schemas.microsoft.com/office/drawing/2014/main" id="{98C572B0-0BF0-D80F-B832-EAC0A0452D3F}"/>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340454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35A4D-363E-DA36-894F-A6EABFBA0103}"/>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6D8A55BC-72A1-5612-AD52-4045C10D2136}"/>
              </a:ext>
            </a:extLst>
          </p:cNvPr>
          <p:cNvSpPr>
            <a:spLocks noGrp="1"/>
          </p:cNvSpPr>
          <p:nvPr>
            <p:ph type="dt" sz="half" idx="10"/>
          </p:nvPr>
        </p:nvSpPr>
        <p:spPr/>
        <p:txBody>
          <a:bodyPr/>
          <a:lstStyle/>
          <a:p>
            <a:fld id="{8BBC05E6-922B-4F5E-A485-DCDFF9CD7413}" type="datetime1">
              <a:rPr lang="pt-PT" smtClean="0"/>
              <a:t>27/05/2024</a:t>
            </a:fld>
            <a:endParaRPr lang="pt-PT"/>
          </a:p>
        </p:txBody>
      </p:sp>
      <p:sp>
        <p:nvSpPr>
          <p:cNvPr id="4" name="Marcador de Posição do Rodapé 3">
            <a:extLst>
              <a:ext uri="{FF2B5EF4-FFF2-40B4-BE49-F238E27FC236}">
                <a16:creationId xmlns:a16="http://schemas.microsoft.com/office/drawing/2014/main" id="{F72363B5-EBC2-2999-5608-4E1800DD0925}"/>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5" name="Marcador de Posição do Número do Diapositivo 4">
            <a:extLst>
              <a:ext uri="{FF2B5EF4-FFF2-40B4-BE49-F238E27FC236}">
                <a16:creationId xmlns:a16="http://schemas.microsoft.com/office/drawing/2014/main" id="{722EC291-7328-B81B-D59E-016C203B074E}"/>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164847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E3207088-ABC4-5434-1C1F-030B5F91ADA0}"/>
              </a:ext>
            </a:extLst>
          </p:cNvPr>
          <p:cNvSpPr>
            <a:spLocks noGrp="1"/>
          </p:cNvSpPr>
          <p:nvPr>
            <p:ph type="dt" sz="half" idx="10"/>
          </p:nvPr>
        </p:nvSpPr>
        <p:spPr/>
        <p:txBody>
          <a:bodyPr/>
          <a:lstStyle/>
          <a:p>
            <a:fld id="{97BC448C-2D1D-4F85-B170-1458B80F525B}" type="datetime1">
              <a:rPr lang="pt-PT" smtClean="0"/>
              <a:t>27/05/2024</a:t>
            </a:fld>
            <a:endParaRPr lang="pt-PT"/>
          </a:p>
        </p:txBody>
      </p:sp>
      <p:sp>
        <p:nvSpPr>
          <p:cNvPr id="3" name="Marcador de Posição do Rodapé 2">
            <a:extLst>
              <a:ext uri="{FF2B5EF4-FFF2-40B4-BE49-F238E27FC236}">
                <a16:creationId xmlns:a16="http://schemas.microsoft.com/office/drawing/2014/main" id="{712DE087-B0B5-DD3A-60AB-44AE690F5D48}"/>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4" name="Marcador de Posição do Número do Diapositivo 3">
            <a:extLst>
              <a:ext uri="{FF2B5EF4-FFF2-40B4-BE49-F238E27FC236}">
                <a16:creationId xmlns:a16="http://schemas.microsoft.com/office/drawing/2014/main" id="{48DAF048-5A23-A72C-E18D-BEC5287E4343}"/>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255924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109C93-65B0-7F3F-E4E2-B8C00FBE0674}"/>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73D27DB4-302F-477B-43DC-1D9EC245A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26209384-FB2D-F98A-491C-1EA2B4801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8A2A5DD7-BEFD-5EC2-B5C0-E25E8277E736}"/>
              </a:ext>
            </a:extLst>
          </p:cNvPr>
          <p:cNvSpPr>
            <a:spLocks noGrp="1"/>
          </p:cNvSpPr>
          <p:nvPr>
            <p:ph type="dt" sz="half" idx="10"/>
          </p:nvPr>
        </p:nvSpPr>
        <p:spPr/>
        <p:txBody>
          <a:bodyPr/>
          <a:lstStyle/>
          <a:p>
            <a:fld id="{F63AEBE6-26DF-4269-B12B-E41CD7FE1DA5}" type="datetime1">
              <a:rPr lang="pt-PT" smtClean="0"/>
              <a:t>27/05/2024</a:t>
            </a:fld>
            <a:endParaRPr lang="pt-PT"/>
          </a:p>
        </p:txBody>
      </p:sp>
      <p:sp>
        <p:nvSpPr>
          <p:cNvPr id="6" name="Marcador de Posição do Rodapé 5">
            <a:extLst>
              <a:ext uri="{FF2B5EF4-FFF2-40B4-BE49-F238E27FC236}">
                <a16:creationId xmlns:a16="http://schemas.microsoft.com/office/drawing/2014/main" id="{87E6D53C-A3D6-9903-F465-A9041611E213}"/>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7" name="Marcador de Posição do Número do Diapositivo 6">
            <a:extLst>
              <a:ext uri="{FF2B5EF4-FFF2-40B4-BE49-F238E27FC236}">
                <a16:creationId xmlns:a16="http://schemas.microsoft.com/office/drawing/2014/main" id="{C092B622-51F4-B7B7-A939-D416A92F6DB2}"/>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61731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4F2335-BB2C-5360-D70A-EB51AD198105}"/>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008D8328-B087-D21F-2F50-222AF98A8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D2EA27E7-F5BB-1D54-00AC-FD5294FB9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A084F87-5853-166F-9BEA-306EFCAECADF}"/>
              </a:ext>
            </a:extLst>
          </p:cNvPr>
          <p:cNvSpPr>
            <a:spLocks noGrp="1"/>
          </p:cNvSpPr>
          <p:nvPr>
            <p:ph type="dt" sz="half" idx="10"/>
          </p:nvPr>
        </p:nvSpPr>
        <p:spPr/>
        <p:txBody>
          <a:bodyPr/>
          <a:lstStyle/>
          <a:p>
            <a:fld id="{974D6D17-95F9-4242-AAB8-A263A962B2C6}" type="datetime1">
              <a:rPr lang="pt-PT" smtClean="0"/>
              <a:t>27/05/2024</a:t>
            </a:fld>
            <a:endParaRPr lang="pt-PT"/>
          </a:p>
        </p:txBody>
      </p:sp>
      <p:sp>
        <p:nvSpPr>
          <p:cNvPr id="6" name="Marcador de Posição do Rodapé 5">
            <a:extLst>
              <a:ext uri="{FF2B5EF4-FFF2-40B4-BE49-F238E27FC236}">
                <a16:creationId xmlns:a16="http://schemas.microsoft.com/office/drawing/2014/main" id="{EE06FA22-A3D4-9F97-081E-0D96D09DEBB7}"/>
              </a:ext>
            </a:extLst>
          </p:cNvPr>
          <p:cNvSpPr>
            <a:spLocks noGrp="1"/>
          </p:cNvSpPr>
          <p:nvPr>
            <p:ph type="ftr" sz="quarter" idx="11"/>
          </p:nvPr>
        </p:nvSpPr>
        <p:spPr/>
        <p:txBody>
          <a:bodyPr/>
          <a:lstStyle/>
          <a:p>
            <a:r>
              <a:rPr lang="pt-PT"/>
              <a:t> Rafael Carvalho 47663, Ricardo Ramos 46638, Tomás Antunes 45911 Computação Distribuída - SI 23/24 </a:t>
            </a:r>
          </a:p>
        </p:txBody>
      </p:sp>
      <p:sp>
        <p:nvSpPr>
          <p:cNvPr id="7" name="Marcador de Posição do Número do Diapositivo 6">
            <a:extLst>
              <a:ext uri="{FF2B5EF4-FFF2-40B4-BE49-F238E27FC236}">
                <a16:creationId xmlns:a16="http://schemas.microsoft.com/office/drawing/2014/main" id="{5E887CC2-155A-D5EE-206F-7DC866B529D9}"/>
              </a:ext>
            </a:extLst>
          </p:cNvPr>
          <p:cNvSpPr>
            <a:spLocks noGrp="1"/>
          </p:cNvSpPr>
          <p:nvPr>
            <p:ph type="sldNum" sz="quarter" idx="12"/>
          </p:nvPr>
        </p:nvSpPr>
        <p:spPr/>
        <p:txBody>
          <a:bodyPr/>
          <a:lstStyle/>
          <a:p>
            <a:fld id="{5E62556B-3FFF-4B1B-8C77-ABD6DF445F62}" type="slidenum">
              <a:rPr lang="pt-PT" smtClean="0"/>
              <a:t>‹nº›</a:t>
            </a:fld>
            <a:endParaRPr lang="pt-PT"/>
          </a:p>
        </p:txBody>
      </p:sp>
    </p:spTree>
    <p:extLst>
      <p:ext uri="{BB962C8B-B14F-4D97-AF65-F5344CB8AC3E}">
        <p14:creationId xmlns:p14="http://schemas.microsoft.com/office/powerpoint/2010/main" val="177656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5D50D341-4FC5-4106-3BF4-CF2F51069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82A5A8AC-D9DA-EF00-2DE7-4EC246ECB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BB41090-F0B8-6D4F-083F-B1174563F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62986-1855-4ECD-A567-C5197286FEC5}" type="datetime1">
              <a:rPr lang="pt-PT" smtClean="0"/>
              <a:t>27/05/2024</a:t>
            </a:fld>
            <a:endParaRPr lang="pt-PT"/>
          </a:p>
        </p:txBody>
      </p:sp>
      <p:sp>
        <p:nvSpPr>
          <p:cNvPr id="5" name="Marcador de Posição do Rodapé 4">
            <a:extLst>
              <a:ext uri="{FF2B5EF4-FFF2-40B4-BE49-F238E27FC236}">
                <a16:creationId xmlns:a16="http://schemas.microsoft.com/office/drawing/2014/main" id="{090719F0-5264-EB02-4467-4933EBD9DD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PT"/>
              <a:t> Rafael Carvalho 47663, Ricardo Ramos 46638, Tomás Antunes 45911 Computação Distribuída - SI 23/24 </a:t>
            </a:r>
          </a:p>
        </p:txBody>
      </p:sp>
      <p:sp>
        <p:nvSpPr>
          <p:cNvPr id="6" name="Marcador de Posição do Número do Diapositivo 5">
            <a:extLst>
              <a:ext uri="{FF2B5EF4-FFF2-40B4-BE49-F238E27FC236}">
                <a16:creationId xmlns:a16="http://schemas.microsoft.com/office/drawing/2014/main" id="{A7313A77-4FFD-A0C1-0358-88B87D4B7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2556B-3FFF-4B1B-8C77-ABD6DF445F62}" type="slidenum">
              <a:rPr lang="pt-PT" smtClean="0"/>
              <a:t>‹nº›</a:t>
            </a:fld>
            <a:endParaRPr lang="pt-PT"/>
          </a:p>
        </p:txBody>
      </p:sp>
    </p:spTree>
    <p:extLst>
      <p:ext uri="{BB962C8B-B14F-4D97-AF65-F5344CB8AC3E}">
        <p14:creationId xmlns:p14="http://schemas.microsoft.com/office/powerpoint/2010/main" val="2722580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F0A8F048-82A1-14C2-E540-1BD1AF966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CACA9C1-B20C-973B-2BE3-B70D4BB4D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6A25008-077E-ECED-20C5-6D9A4467B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09B20-27D6-4DEC-ADE6-47F0C781F2BF}" type="datetimeFigureOut">
              <a:rPr lang="pt-PT" smtClean="0"/>
              <a:t>27/05/2024</a:t>
            </a:fld>
            <a:endParaRPr lang="pt-PT"/>
          </a:p>
        </p:txBody>
      </p:sp>
      <p:sp>
        <p:nvSpPr>
          <p:cNvPr id="5" name="Marcador de Posição do Rodapé 4">
            <a:extLst>
              <a:ext uri="{FF2B5EF4-FFF2-40B4-BE49-F238E27FC236}">
                <a16:creationId xmlns:a16="http://schemas.microsoft.com/office/drawing/2014/main" id="{AB499467-5B28-452B-DF7C-11C36A10E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B115FBFC-7446-0C01-C949-6B624433E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25173-57BD-4412-A5F2-CE69D41F77CF}" type="slidenum">
              <a:rPr lang="pt-PT" smtClean="0"/>
              <a:t>‹nº›</a:t>
            </a:fld>
            <a:endParaRPr lang="pt-PT"/>
          </a:p>
        </p:txBody>
      </p:sp>
    </p:spTree>
    <p:extLst>
      <p:ext uri="{BB962C8B-B14F-4D97-AF65-F5344CB8AC3E}">
        <p14:creationId xmlns:p14="http://schemas.microsoft.com/office/powerpoint/2010/main" val="39431532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ordata.pt/municipios/consumo+de+energia+eletrica+total+e+por+tipo+de+consumo-25" TargetMode="External"/><Relationship Id="rId2" Type="http://schemas.openxmlformats.org/officeDocument/2006/relationships/hyperlink" Target="https://www.dgeg.gov.pt/pt/estatistica/energia/eletricidade/consumo-por-municipio-e-setor-de-atividade/"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pordata.pt/portugal/consumo+de+energia+eletrica+total+e+por+tipo+de+consumo-1124" TargetMode="External"/><Relationship Id="rId4" Type="http://schemas.openxmlformats.org/officeDocument/2006/relationships/hyperlink" Target="https://www.pordata.pt/municipios/consumo+de+energia+eletrica+por+habitante+total+e+por+tipo+de+consumo-435"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AE44A-F94D-2B9D-A73F-16A0CB190E6D}"/>
              </a:ext>
            </a:extLst>
          </p:cNvPr>
          <p:cNvSpPr>
            <a:spLocks noGrp="1"/>
          </p:cNvSpPr>
          <p:nvPr>
            <p:ph type="ctrTitle"/>
          </p:nvPr>
        </p:nvSpPr>
        <p:spPr>
          <a:xfrm>
            <a:off x="346229" y="1122363"/>
            <a:ext cx="11452726" cy="2306637"/>
          </a:xfrm>
        </p:spPr>
        <p:txBody>
          <a:bodyPr>
            <a:noAutofit/>
          </a:bodyPr>
          <a:lstStyle/>
          <a:p>
            <a:pPr>
              <a:spcAft>
                <a:spcPts val="600"/>
              </a:spcAft>
            </a:pPr>
            <a:r>
              <a:rPr lang="en-US" sz="4400" b="1" dirty="0">
                <a:effectLst/>
                <a:latin typeface="Times New Roman" panose="02020603050405020304" pitchFamily="18" charset="0"/>
                <a:ea typeface="MS Mincho" panose="02020609040205080304" pitchFamily="49" charset="-128"/>
              </a:rPr>
              <a:t>Influence of Weather Conditions on Energy Consumption in Lisbon: An Analysis of Domestic and Industrial Use</a:t>
            </a:r>
            <a:endParaRPr lang="pt-PT" sz="4400" b="1" dirty="0"/>
          </a:p>
        </p:txBody>
      </p:sp>
      <p:sp>
        <p:nvSpPr>
          <p:cNvPr id="3" name="Subtítulo 2">
            <a:extLst>
              <a:ext uri="{FF2B5EF4-FFF2-40B4-BE49-F238E27FC236}">
                <a16:creationId xmlns:a16="http://schemas.microsoft.com/office/drawing/2014/main" id="{CF519055-55CB-0903-7956-441A29BB5A3C}"/>
              </a:ext>
            </a:extLst>
          </p:cNvPr>
          <p:cNvSpPr>
            <a:spLocks noGrp="1"/>
          </p:cNvSpPr>
          <p:nvPr>
            <p:ph type="subTitle" idx="1"/>
          </p:nvPr>
        </p:nvSpPr>
        <p:spPr>
          <a:xfrm>
            <a:off x="4587099" y="4425696"/>
            <a:ext cx="3151630" cy="861250"/>
          </a:xfrm>
        </p:spPr>
        <p:txBody>
          <a:bodyPr>
            <a:noAutofit/>
          </a:bodyPr>
          <a:lstStyle/>
          <a:p>
            <a:pPr algn="ctr">
              <a:spcBef>
                <a:spcPts val="1800"/>
              </a:spcBef>
              <a:spcAft>
                <a:spcPts val="200"/>
              </a:spcAft>
            </a:pPr>
            <a:r>
              <a:rPr lang="pt-PT" sz="2000" b="1" dirty="0">
                <a:effectLst/>
                <a:latin typeface="Times New Roman" panose="02020603050405020304" pitchFamily="18" charset="0"/>
                <a:ea typeface="SimSun" panose="02010600030101010101" pitchFamily="2" charset="-122"/>
              </a:rPr>
              <a:t>Ricardo Ramos </a:t>
            </a:r>
            <a:br>
              <a:rPr lang="pt-PT" sz="1600" dirty="0">
                <a:effectLst/>
                <a:latin typeface="Times New Roman" panose="02020603050405020304" pitchFamily="18" charset="0"/>
                <a:ea typeface="SimSun" panose="02010600030101010101" pitchFamily="2" charset="-122"/>
              </a:rPr>
            </a:br>
            <a:r>
              <a:rPr lang="pt-PT" sz="1600" dirty="0">
                <a:effectLst/>
                <a:latin typeface="Times New Roman" panose="02020603050405020304" pitchFamily="18" charset="0"/>
                <a:ea typeface="SimSun" panose="02010600030101010101" pitchFamily="2" charset="-122"/>
              </a:rPr>
              <a:t>E-mail: A46638@alunos.isel.ipl.pt</a:t>
            </a:r>
            <a:endParaRPr lang="pt-PT" sz="1600" dirty="0"/>
          </a:p>
        </p:txBody>
      </p:sp>
      <p:sp>
        <p:nvSpPr>
          <p:cNvPr id="5" name="Subtítulo 2">
            <a:extLst>
              <a:ext uri="{FF2B5EF4-FFF2-40B4-BE49-F238E27FC236}">
                <a16:creationId xmlns:a16="http://schemas.microsoft.com/office/drawing/2014/main" id="{623C527E-3DD6-B1ED-72C4-AE5B5673E27B}"/>
              </a:ext>
            </a:extLst>
          </p:cNvPr>
          <p:cNvSpPr txBox="1">
            <a:spLocks/>
          </p:cNvSpPr>
          <p:nvPr/>
        </p:nvSpPr>
        <p:spPr>
          <a:xfrm>
            <a:off x="1115568" y="4425696"/>
            <a:ext cx="3151631" cy="9418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800"/>
              </a:spcBef>
              <a:spcAft>
                <a:spcPts val="200"/>
              </a:spcAft>
              <a:buClrTx/>
              <a:buSzTx/>
              <a:buFont typeface="Arial" panose="020B0604020202020204" pitchFamily="34" charset="0"/>
              <a:buNone/>
              <a:tabLst/>
              <a:defRPr/>
            </a:pPr>
            <a:r>
              <a:rPr kumimoji="0" lang="pt-PT" sz="2000" b="1"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Nuno Gomes </a:t>
            </a: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E-mail: A18364@alunos.isel.ipl.pt</a:t>
            </a: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endParaRPr kumimoji="0" lang="pt-PT"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ubtítulo 2">
            <a:extLst>
              <a:ext uri="{FF2B5EF4-FFF2-40B4-BE49-F238E27FC236}">
                <a16:creationId xmlns:a16="http://schemas.microsoft.com/office/drawing/2014/main" id="{C9D779AB-A905-9A33-7C10-2560BD942AE4}"/>
              </a:ext>
            </a:extLst>
          </p:cNvPr>
          <p:cNvSpPr txBox="1">
            <a:spLocks/>
          </p:cNvSpPr>
          <p:nvPr/>
        </p:nvSpPr>
        <p:spPr>
          <a:xfrm>
            <a:off x="7924803" y="4443984"/>
            <a:ext cx="3359184" cy="9418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800"/>
              </a:spcBef>
              <a:spcAft>
                <a:spcPts val="200"/>
              </a:spcAft>
              <a:buClrTx/>
              <a:buSzTx/>
              <a:buFont typeface="Arial" panose="020B0604020202020204" pitchFamily="34" charset="0"/>
              <a:buNone/>
              <a:tabLst/>
              <a:defRPr/>
            </a:pPr>
            <a:r>
              <a:rPr kumimoji="0" lang="pt-PT" sz="2000" b="1"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Rafael Carvalho </a:t>
            </a: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E-mail: A47663@alunos.isel.ipl.pt</a:t>
            </a: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endPar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pt-PT" sz="16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endParaRPr kumimoji="0" lang="pt-PT"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ubtítulo 2">
            <a:extLst>
              <a:ext uri="{FF2B5EF4-FFF2-40B4-BE49-F238E27FC236}">
                <a16:creationId xmlns:a16="http://schemas.microsoft.com/office/drawing/2014/main" id="{B763134D-231E-EAAD-1DC1-B36B28278055}"/>
              </a:ext>
            </a:extLst>
          </p:cNvPr>
          <p:cNvSpPr txBox="1">
            <a:spLocks/>
          </p:cNvSpPr>
          <p:nvPr/>
        </p:nvSpPr>
        <p:spPr>
          <a:xfrm>
            <a:off x="8439771" y="5834507"/>
            <a:ext cx="3359184" cy="6340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800"/>
              </a:spcBef>
              <a:spcAft>
                <a:spcPts val="200"/>
              </a:spcAft>
              <a:buClrTx/>
              <a:buSzTx/>
              <a:buFont typeface="Arial" panose="020B0604020202020204" pitchFamily="34" charset="0"/>
              <a:buNone/>
              <a:tabLst/>
              <a:defRPr/>
            </a:pPr>
            <a:r>
              <a:rPr kumimoji="0" lang="pt-PT" sz="105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MEIC- Mineração de Dados em Larga Escala</a:t>
            </a:r>
            <a:br>
              <a:rPr kumimoji="0" lang="pt-PT" sz="105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r>
              <a:rPr kumimoji="0" lang="pt-PT" sz="105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Instituto Superior Engenharia de Lisboa</a:t>
            </a:r>
            <a:br>
              <a:rPr kumimoji="0" lang="pt-PT" sz="1050" b="0" i="1"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br>
            <a:r>
              <a:rPr kumimoji="0" lang="pt-PT" sz="1050" b="0" i="0" u="none" strike="noStrike" kern="1200" cap="none" spc="0" normalizeH="0" baseline="0" noProof="0" dirty="0" err="1">
                <a:ln>
                  <a:noFill/>
                </a:ln>
                <a:solidFill>
                  <a:prstClr val="black"/>
                </a:solidFill>
                <a:effectLst/>
                <a:uLnTx/>
                <a:uFillTx/>
                <a:latin typeface="Times New Roman" panose="02020603050405020304" pitchFamily="18" charset="0"/>
                <a:ea typeface="SimSun" panose="02010600030101010101" pitchFamily="2" charset="-122"/>
                <a:cs typeface="+mn-cs"/>
              </a:rPr>
              <a:t>Lisboa</a:t>
            </a:r>
            <a:r>
              <a:rPr kumimoji="0" lang="pt-PT" sz="105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mn-cs"/>
              </a:rPr>
              <a:t>, Portugal</a:t>
            </a:r>
            <a:endParaRPr kumimoji="0" lang="pt-PT"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2" descr="logo-isel | InOut">
            <a:extLst>
              <a:ext uri="{FF2B5EF4-FFF2-40B4-BE49-F238E27FC236}">
                <a16:creationId xmlns:a16="http://schemas.microsoft.com/office/drawing/2014/main" id="{4067F704-EA20-EE72-F2CD-A729D16E4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079" y="5701707"/>
            <a:ext cx="1273958" cy="76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34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04BE4-5A1A-266C-B3D9-3575152EF85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Data Analysis </a:t>
            </a:r>
            <a:r>
              <a:rPr lang="en-US" sz="4000"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Question formulation</a:t>
            </a:r>
            <a:endParaRPr lang="pt-PT" b="1" dirty="0">
              <a:latin typeface="Times New Roman" panose="02020603050405020304" pitchFamily="18" charset="0"/>
              <a:ea typeface="MS Mincho" panose="02020609040205080304" pitchFamily="49" charset="-128"/>
            </a:endParaRPr>
          </a:p>
        </p:txBody>
      </p:sp>
      <p:sp>
        <p:nvSpPr>
          <p:cNvPr id="3" name="Marcador de Posição de Conteúdo 2">
            <a:extLst>
              <a:ext uri="{FF2B5EF4-FFF2-40B4-BE49-F238E27FC236}">
                <a16:creationId xmlns:a16="http://schemas.microsoft.com/office/drawing/2014/main" id="{5D87F136-D7F0-9B73-2879-2F1EBB2749D2}"/>
              </a:ext>
            </a:extLst>
          </p:cNvPr>
          <p:cNvSpPr>
            <a:spLocks noGrp="1"/>
          </p:cNvSpPr>
          <p:nvPr>
            <p:ph idx="1"/>
          </p:nvPr>
        </p:nvSpPr>
        <p:spPr/>
        <p:txBody>
          <a:bodyPr>
            <a:noAutofit/>
          </a:bodyPr>
          <a:lstStyle/>
          <a:p>
            <a:pPr marL="742950" indent="-742950" algn="just">
              <a:buFont typeface="+mj-lt"/>
              <a:buAutoNum type="arabicPeriod"/>
            </a:pPr>
            <a:r>
              <a:rPr lang="en-US" sz="4000" dirty="0">
                <a:latin typeface="Times New Roman" panose="02020603050405020304" pitchFamily="18" charset="0"/>
                <a:cs typeface="Times New Roman" panose="02020603050405020304" pitchFamily="18" charset="0"/>
              </a:rPr>
              <a:t>Is it possible to infer whether a municipality is predominantly industrial or residential based on the evolution of energy consumption throughout the day? </a:t>
            </a:r>
          </a:p>
          <a:p>
            <a:pPr marL="742950" indent="-742950" algn="just">
              <a:buFont typeface="+mj-lt"/>
              <a:buAutoNum type="arabicPeriod"/>
            </a:pPr>
            <a:r>
              <a:rPr lang="en-US" sz="4000" dirty="0">
                <a:latin typeface="Times New Roman" panose="02020603050405020304" pitchFamily="18" charset="0"/>
                <a:cs typeface="Times New Roman" panose="02020603050405020304" pitchFamily="18" charset="0"/>
              </a:rPr>
              <a:t>Can we predict energy consumption by taking into account the forecast weather conditions for a certain date?"</a:t>
            </a:r>
          </a:p>
        </p:txBody>
      </p:sp>
      <p:sp>
        <p:nvSpPr>
          <p:cNvPr id="5" name="Marcador de Posição do Número do Diapositivo 4">
            <a:extLst>
              <a:ext uri="{FF2B5EF4-FFF2-40B4-BE49-F238E27FC236}">
                <a16:creationId xmlns:a16="http://schemas.microsoft.com/office/drawing/2014/main" id="{8AAE6450-1AB1-3C18-9786-217696411689}"/>
              </a:ext>
            </a:extLst>
          </p:cNvPr>
          <p:cNvSpPr>
            <a:spLocks noGrp="1"/>
          </p:cNvSpPr>
          <p:nvPr>
            <p:ph type="sldNum" sz="quarter" idx="12"/>
          </p:nvPr>
        </p:nvSpPr>
        <p:spPr/>
        <p:txBody>
          <a:bodyPr/>
          <a:lstStyle/>
          <a:p>
            <a:fld id="{5E62556B-3FFF-4B1B-8C77-ABD6DF445F62}" type="slidenum">
              <a:rPr lang="pt-PT" smtClean="0"/>
              <a:t>10</a:t>
            </a:fld>
            <a:endParaRPr lang="pt-PT"/>
          </a:p>
        </p:txBody>
      </p:sp>
      <p:pic>
        <p:nvPicPr>
          <p:cNvPr id="8" name="Picture 2" descr="logo-isel | InOut">
            <a:extLst>
              <a:ext uri="{FF2B5EF4-FFF2-40B4-BE49-F238E27FC236}">
                <a16:creationId xmlns:a16="http://schemas.microsoft.com/office/drawing/2014/main" id="{4F58C30E-7EF9-672A-E3BB-B39029651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Posição do Rodapé 8">
            <a:extLst>
              <a:ext uri="{FF2B5EF4-FFF2-40B4-BE49-F238E27FC236}">
                <a16:creationId xmlns:a16="http://schemas.microsoft.com/office/drawing/2014/main" id="{045A83FF-4792-C9B6-D141-C08363F91E9E}"/>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Tree>
    <p:extLst>
      <p:ext uri="{BB962C8B-B14F-4D97-AF65-F5344CB8AC3E}">
        <p14:creationId xmlns:p14="http://schemas.microsoft.com/office/powerpoint/2010/main" val="1705445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539F0B-C5B6-6137-B415-AA69BA636E53}"/>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Data Analysis </a:t>
            </a:r>
            <a:r>
              <a:rPr lang="en-US" sz="4000" dirty="0">
                <a:latin typeface="Times New Roman" panose="02020603050405020304" pitchFamily="18" charset="0"/>
                <a:cs typeface="Times New Roman" panose="02020603050405020304" pitchFamily="18" charset="0"/>
              </a:rPr>
              <a:t>- P</a:t>
            </a:r>
            <a:r>
              <a:rPr lang="pt-PT" sz="4000" dirty="0" err="1">
                <a:latin typeface="Times New Roman" panose="02020603050405020304" pitchFamily="18" charset="0"/>
                <a:cs typeface="Times New Roman" panose="02020603050405020304" pitchFamily="18" charset="0"/>
              </a:rPr>
              <a:t>re-processing</a:t>
            </a:r>
            <a:endParaRPr lang="pt-PT" sz="4000" dirty="0">
              <a:latin typeface="Times New Roman" panose="02020603050405020304" pitchFamily="18" charset="0"/>
              <a:cs typeface="Times New Roman" panose="02020603050405020304" pitchFamily="18" charset="0"/>
            </a:endParaRPr>
          </a:p>
        </p:txBody>
      </p:sp>
      <p:sp>
        <p:nvSpPr>
          <p:cNvPr id="7" name="Marcador de Posição do Número do Diapositivo 6">
            <a:extLst>
              <a:ext uri="{FF2B5EF4-FFF2-40B4-BE49-F238E27FC236}">
                <a16:creationId xmlns:a16="http://schemas.microsoft.com/office/drawing/2014/main" id="{CD60894A-2CD3-FC6F-9209-B0490207A0DD}"/>
              </a:ext>
            </a:extLst>
          </p:cNvPr>
          <p:cNvSpPr>
            <a:spLocks noGrp="1"/>
          </p:cNvSpPr>
          <p:nvPr>
            <p:ph type="sldNum" sz="quarter" idx="12"/>
          </p:nvPr>
        </p:nvSpPr>
        <p:spPr/>
        <p:txBody>
          <a:bodyPr/>
          <a:lstStyle/>
          <a:p>
            <a:fld id="{5E62556B-3FFF-4B1B-8C77-ABD6DF445F62}" type="slidenum">
              <a:rPr lang="pt-PT" smtClean="0"/>
              <a:t>11</a:t>
            </a:fld>
            <a:endParaRPr lang="pt-PT"/>
          </a:p>
        </p:txBody>
      </p:sp>
      <p:sp>
        <p:nvSpPr>
          <p:cNvPr id="5" name="Marcador de Posição do Rodapé 8">
            <a:extLst>
              <a:ext uri="{FF2B5EF4-FFF2-40B4-BE49-F238E27FC236}">
                <a16:creationId xmlns:a16="http://schemas.microsoft.com/office/drawing/2014/main" id="{E6599B58-794E-433F-578E-BA1D387E2F15}"/>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
        <p:nvSpPr>
          <p:cNvPr id="9" name="Marcador de Posição de Conteúdo 8">
            <a:extLst>
              <a:ext uri="{FF2B5EF4-FFF2-40B4-BE49-F238E27FC236}">
                <a16:creationId xmlns:a16="http://schemas.microsoft.com/office/drawing/2014/main" id="{0765B9FF-EC49-630E-C9F9-110CEB267F83}"/>
              </a:ext>
            </a:extLst>
          </p:cNvPr>
          <p:cNvSpPr>
            <a:spLocks noGrp="1"/>
          </p:cNvSpPr>
          <p:nvPr>
            <p:ph idx="1"/>
          </p:nvPr>
        </p:nvSpPr>
        <p:spPr>
          <a:xfrm>
            <a:off x="838200" y="1461731"/>
            <a:ext cx="10515600" cy="4351338"/>
          </a:xfrm>
        </p:spPr>
        <p:txBody>
          <a:bodyPr>
            <a:normAutofit/>
          </a:bodyPr>
          <a:lstStyle/>
          <a:p>
            <a:r>
              <a:rPr lang="pt-PT" sz="2400" dirty="0" err="1"/>
              <a:t>Feature</a:t>
            </a:r>
            <a:r>
              <a:rPr lang="pt-PT" sz="2400" dirty="0"/>
              <a:t> </a:t>
            </a:r>
            <a:r>
              <a:rPr lang="pt-PT" sz="2400" dirty="0" err="1"/>
              <a:t>Selection</a:t>
            </a:r>
            <a:r>
              <a:rPr lang="pt-PT" sz="2400" dirty="0"/>
              <a:t> / Feature </a:t>
            </a:r>
            <a:r>
              <a:rPr lang="pt-PT" sz="2400" dirty="0" err="1"/>
              <a:t>Reduction</a:t>
            </a:r>
            <a:r>
              <a:rPr lang="pt-PT" sz="2400" dirty="0"/>
              <a:t> </a:t>
            </a:r>
            <a:r>
              <a:rPr lang="pt-PT" sz="2400" dirty="0" err="1"/>
              <a:t>with</a:t>
            </a:r>
            <a:r>
              <a:rPr lang="pt-PT" sz="2400" dirty="0"/>
              <a:t> 95% </a:t>
            </a:r>
            <a:r>
              <a:rPr lang="pt-PT" sz="2400" dirty="0" err="1"/>
              <a:t>variance</a:t>
            </a:r>
            <a:r>
              <a:rPr lang="pt-PT" sz="2400" dirty="0"/>
              <a:t> </a:t>
            </a:r>
            <a:r>
              <a:rPr lang="pt-PT" sz="2400" dirty="0" err="1"/>
              <a:t>of</a:t>
            </a:r>
            <a:r>
              <a:rPr lang="pt-PT" sz="2400" dirty="0"/>
              <a:t> original data</a:t>
            </a:r>
            <a:endParaRPr lang="pt-PT" sz="2000" dirty="0"/>
          </a:p>
        </p:txBody>
      </p:sp>
      <p:grpSp>
        <p:nvGrpSpPr>
          <p:cNvPr id="11" name="Agrupar 10">
            <a:extLst>
              <a:ext uri="{FF2B5EF4-FFF2-40B4-BE49-F238E27FC236}">
                <a16:creationId xmlns:a16="http://schemas.microsoft.com/office/drawing/2014/main" id="{1D2FF92E-B751-4C98-E7F5-6C5008C21627}"/>
              </a:ext>
            </a:extLst>
          </p:cNvPr>
          <p:cNvGrpSpPr/>
          <p:nvPr/>
        </p:nvGrpSpPr>
        <p:grpSpPr>
          <a:xfrm>
            <a:off x="838200" y="2168750"/>
            <a:ext cx="7069732" cy="3679982"/>
            <a:chOff x="6025570" y="3637400"/>
            <a:chExt cx="5328230" cy="2175669"/>
          </a:xfrm>
        </p:grpSpPr>
        <p:pic>
          <p:nvPicPr>
            <p:cNvPr id="6" name="Marcador de Posição de Conteúdo 4">
              <a:extLst>
                <a:ext uri="{FF2B5EF4-FFF2-40B4-BE49-F238E27FC236}">
                  <a16:creationId xmlns:a16="http://schemas.microsoft.com/office/drawing/2014/main" id="{9ED68827-A4C8-EE9A-C30D-E99660E56515}"/>
                </a:ext>
              </a:extLst>
            </p:cNvPr>
            <p:cNvPicPr>
              <a:picLocks noChangeAspect="1"/>
            </p:cNvPicPr>
            <p:nvPr/>
          </p:nvPicPr>
          <p:blipFill>
            <a:blip r:embed="rId2"/>
            <a:stretch>
              <a:fillRect/>
            </a:stretch>
          </p:blipFill>
          <p:spPr>
            <a:xfrm>
              <a:off x="6025570" y="3637400"/>
              <a:ext cx="5328230" cy="2175669"/>
            </a:xfrm>
            <a:prstGeom prst="rect">
              <a:avLst/>
            </a:prstGeom>
          </p:spPr>
        </p:pic>
        <p:sp>
          <p:nvSpPr>
            <p:cNvPr id="3" name="CaixaDeTexto 2">
              <a:extLst>
                <a:ext uri="{FF2B5EF4-FFF2-40B4-BE49-F238E27FC236}">
                  <a16:creationId xmlns:a16="http://schemas.microsoft.com/office/drawing/2014/main" id="{296C6C39-3404-C604-B7A4-904A833238E1}"/>
                </a:ext>
              </a:extLst>
            </p:cNvPr>
            <p:cNvSpPr txBox="1"/>
            <p:nvPr/>
          </p:nvSpPr>
          <p:spPr>
            <a:xfrm>
              <a:off x="7415868" y="3757511"/>
              <a:ext cx="2960041" cy="369332"/>
            </a:xfrm>
            <a:prstGeom prst="rect">
              <a:avLst/>
            </a:prstGeom>
            <a:noFill/>
          </p:spPr>
          <p:txBody>
            <a:bodyPr wrap="none" rtlCol="0">
              <a:spAutoFit/>
            </a:bodyPr>
            <a:lstStyle/>
            <a:p>
              <a:r>
                <a:rPr lang="pt-PT" dirty="0"/>
                <a:t>Principal Component Analysis</a:t>
              </a:r>
            </a:p>
          </p:txBody>
        </p:sp>
      </p:grpSp>
      <p:pic>
        <p:nvPicPr>
          <p:cNvPr id="8" name="Picture 2" descr="logo-isel | InOut">
            <a:extLst>
              <a:ext uri="{FF2B5EF4-FFF2-40B4-BE49-F238E27FC236}">
                <a16:creationId xmlns:a16="http://schemas.microsoft.com/office/drawing/2014/main" id="{CB260548-005A-382D-2BDD-C4DB397E7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C827352C-F4E3-8431-B9E3-66085B06A28B}"/>
              </a:ext>
            </a:extLst>
          </p:cNvPr>
          <p:cNvPicPr>
            <a:picLocks noChangeAspect="1"/>
          </p:cNvPicPr>
          <p:nvPr/>
        </p:nvPicPr>
        <p:blipFill>
          <a:blip r:embed="rId4"/>
          <a:stretch>
            <a:fillRect/>
          </a:stretch>
        </p:blipFill>
        <p:spPr>
          <a:xfrm>
            <a:off x="6834918" y="2371909"/>
            <a:ext cx="4876800" cy="1790700"/>
          </a:xfrm>
          <a:prstGeom prst="rect">
            <a:avLst/>
          </a:prstGeom>
        </p:spPr>
      </p:pic>
    </p:spTree>
    <p:extLst>
      <p:ext uri="{BB962C8B-B14F-4D97-AF65-F5344CB8AC3E}">
        <p14:creationId xmlns:p14="http://schemas.microsoft.com/office/powerpoint/2010/main" val="176627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ção do Número do Diapositivo 4">
            <a:extLst>
              <a:ext uri="{FF2B5EF4-FFF2-40B4-BE49-F238E27FC236}">
                <a16:creationId xmlns:a16="http://schemas.microsoft.com/office/drawing/2014/main" id="{9AF69891-830D-9E86-6B00-5F7E672DC617}"/>
              </a:ext>
            </a:extLst>
          </p:cNvPr>
          <p:cNvSpPr>
            <a:spLocks noGrp="1"/>
          </p:cNvSpPr>
          <p:nvPr>
            <p:ph type="sldNum" sz="quarter" idx="12"/>
          </p:nvPr>
        </p:nvSpPr>
        <p:spPr/>
        <p:txBody>
          <a:bodyPr/>
          <a:lstStyle/>
          <a:p>
            <a:fld id="{5E62556B-3FFF-4B1B-8C77-ABD6DF445F62}" type="slidenum">
              <a:rPr lang="pt-PT" smtClean="0"/>
              <a:t>12</a:t>
            </a:fld>
            <a:endParaRPr lang="pt-PT"/>
          </a:p>
        </p:txBody>
      </p:sp>
      <p:pic>
        <p:nvPicPr>
          <p:cNvPr id="7" name="Marcador de Posição de Conteúdo 3">
            <a:extLst>
              <a:ext uri="{FF2B5EF4-FFF2-40B4-BE49-F238E27FC236}">
                <a16:creationId xmlns:a16="http://schemas.microsoft.com/office/drawing/2014/main" id="{A919A464-1E39-8502-4CD1-14B9332CB7F7}"/>
              </a:ext>
            </a:extLst>
          </p:cNvPr>
          <p:cNvPicPr>
            <a:picLocks noChangeAspect="1"/>
          </p:cNvPicPr>
          <p:nvPr/>
        </p:nvPicPr>
        <p:blipFill rotWithShape="1">
          <a:blip r:embed="rId2"/>
          <a:srcRect l="8696"/>
          <a:stretch/>
        </p:blipFill>
        <p:spPr>
          <a:xfrm>
            <a:off x="1091104" y="1676863"/>
            <a:ext cx="8629945" cy="4072610"/>
          </a:xfrm>
          <a:prstGeom prst="rect">
            <a:avLst/>
          </a:prstGeom>
        </p:spPr>
      </p:pic>
      <p:pic>
        <p:nvPicPr>
          <p:cNvPr id="13" name="Imagem 12">
            <a:extLst>
              <a:ext uri="{FF2B5EF4-FFF2-40B4-BE49-F238E27FC236}">
                <a16:creationId xmlns:a16="http://schemas.microsoft.com/office/drawing/2014/main" id="{F6FE1710-9B22-1968-5BD9-708FD1F5DB4A}"/>
              </a:ext>
            </a:extLst>
          </p:cNvPr>
          <p:cNvPicPr>
            <a:picLocks noChangeAspect="1"/>
          </p:cNvPicPr>
          <p:nvPr/>
        </p:nvPicPr>
        <p:blipFill rotWithShape="1">
          <a:blip r:embed="rId3"/>
          <a:srcRect l="5076"/>
          <a:stretch/>
        </p:blipFill>
        <p:spPr>
          <a:xfrm>
            <a:off x="1091104" y="1781350"/>
            <a:ext cx="10360350" cy="3877460"/>
          </a:xfrm>
          <a:prstGeom prst="rect">
            <a:avLst/>
          </a:prstGeom>
        </p:spPr>
      </p:pic>
      <p:sp>
        <p:nvSpPr>
          <p:cNvPr id="14" name="Marcador de Posição do Rodapé 8">
            <a:extLst>
              <a:ext uri="{FF2B5EF4-FFF2-40B4-BE49-F238E27FC236}">
                <a16:creationId xmlns:a16="http://schemas.microsoft.com/office/drawing/2014/main" id="{656FFA36-39DB-BA15-C78E-7BFDF78F4A11}"/>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2" name="Picture 2" descr="logo-isel | InOut">
            <a:extLst>
              <a:ext uri="{FF2B5EF4-FFF2-40B4-BE49-F238E27FC236}">
                <a16:creationId xmlns:a16="http://schemas.microsoft.com/office/drawing/2014/main" id="{D40AB2F8-4A8C-3B61-D950-512420264D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05D6180D-4C04-331E-4603-222701026A61}"/>
              </a:ext>
            </a:extLst>
          </p:cNvPr>
          <p:cNvSpPr>
            <a:spLocks noGrp="1"/>
          </p:cNvSpPr>
          <p:nvPr>
            <p:ph type="title"/>
          </p:nvPr>
        </p:nvSpPr>
        <p:spPr>
          <a:xfrm>
            <a:off x="838200" y="365125"/>
            <a:ext cx="10515600" cy="1325563"/>
          </a:xfrm>
        </p:spPr>
        <p:txBody>
          <a:bodyPr>
            <a:normAutofit fontScale="90000"/>
          </a:bodyPr>
          <a:lstStyle/>
          <a:p>
            <a:r>
              <a:rPr lang="en-US" sz="4800" b="1" dirty="0">
                <a:latin typeface="Times New Roman" panose="02020603050405020304" pitchFamily="18" charset="0"/>
                <a:cs typeface="Times New Roman" panose="02020603050405020304" pitchFamily="18" charset="0"/>
              </a:rPr>
              <a:t>Data Analysis</a:t>
            </a:r>
            <a:br>
              <a:rPr lang="en-US" sz="4800" b="1" dirty="0">
                <a:latin typeface="Times New Roman" panose="02020603050405020304" pitchFamily="18" charset="0"/>
                <a:cs typeface="Times New Roman" panose="02020603050405020304" pitchFamily="18" charset="0"/>
              </a:rPr>
            </a:br>
            <a:r>
              <a:rPr lang="pt-PT" sz="4400" dirty="0" err="1"/>
              <a:t>Discretization</a:t>
            </a:r>
            <a:r>
              <a:rPr lang="pt-PT" sz="4400" dirty="0"/>
              <a:t> </a:t>
            </a:r>
            <a:r>
              <a:rPr lang="pt-PT" sz="4400" dirty="0" err="1"/>
              <a:t>with</a:t>
            </a:r>
            <a:r>
              <a:rPr lang="pt-PT" sz="4400" dirty="0"/>
              <a:t> </a:t>
            </a:r>
            <a:r>
              <a:rPr lang="pt-PT" sz="4400" dirty="0" err="1"/>
              <a:t>Equal</a:t>
            </a:r>
            <a:r>
              <a:rPr lang="pt-PT" sz="4400" dirty="0"/>
              <a:t> </a:t>
            </a:r>
            <a:r>
              <a:rPr lang="pt-PT" sz="4400" dirty="0" err="1"/>
              <a:t>Frequency</a:t>
            </a:r>
            <a:r>
              <a:rPr lang="pt-PT" sz="4400" dirty="0"/>
              <a:t> </a:t>
            </a:r>
            <a:r>
              <a:rPr lang="pt-PT" sz="4400" dirty="0" err="1"/>
              <a:t>Binning</a:t>
            </a:r>
            <a:endParaRPr lang="pt-PT" b="1"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27678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1BBAE-9220-2652-9DDB-A8E3E8326D05}"/>
              </a:ext>
            </a:extLst>
          </p:cNvPr>
          <p:cNvSpPr>
            <a:spLocks noGrp="1"/>
          </p:cNvSpPr>
          <p:nvPr>
            <p:ph type="title"/>
          </p:nvPr>
        </p:nvSpPr>
        <p:spPr>
          <a:xfrm>
            <a:off x="838200" y="296212"/>
            <a:ext cx="10515600" cy="1325563"/>
          </a:xfrm>
        </p:spPr>
        <p:txBody>
          <a:bodyPr>
            <a:normAutofit/>
          </a:bodyPr>
          <a:lstStyle/>
          <a:p>
            <a:r>
              <a:rPr lang="pt-PT" b="1" dirty="0" err="1">
                <a:latin typeface="Times New Roman" panose="02020603050405020304" pitchFamily="18" charset="0"/>
                <a:ea typeface="MS Mincho" panose="02020609040205080304" pitchFamily="49" charset="-128"/>
              </a:rPr>
              <a:t>Answer</a:t>
            </a:r>
            <a:r>
              <a:rPr lang="pt-PT" b="1" dirty="0">
                <a:latin typeface="Times New Roman" panose="02020603050405020304" pitchFamily="18" charset="0"/>
                <a:ea typeface="MS Mincho" panose="02020609040205080304" pitchFamily="49" charset="-128"/>
              </a:rPr>
              <a:t> to Question 1 </a:t>
            </a:r>
            <a:br>
              <a:rPr lang="pt-PT" sz="3600" dirty="0">
                <a:latin typeface="Tahoma" panose="020B0604030504040204" pitchFamily="34" charset="0"/>
                <a:ea typeface="Tahoma" panose="020B0604030504040204" pitchFamily="34" charset="0"/>
                <a:cs typeface="Tahoma" panose="020B0604030504040204" pitchFamily="34" charset="0"/>
              </a:rPr>
            </a:br>
            <a:r>
              <a:rPr lang="pt-PT" sz="3200" dirty="0" err="1">
                <a:latin typeface="Tahoma" panose="020B0604030504040204" pitchFamily="34" charset="0"/>
                <a:ea typeface="Tahoma" panose="020B0604030504040204" pitchFamily="34" charset="0"/>
                <a:cs typeface="Tahoma" panose="020B0604030504040204" pitchFamily="34" charset="0"/>
              </a:rPr>
              <a:t>Classifying</a:t>
            </a:r>
            <a:r>
              <a:rPr lang="pt-PT" sz="3200" dirty="0">
                <a:latin typeface="Tahoma" panose="020B0604030504040204" pitchFamily="34" charset="0"/>
                <a:ea typeface="Tahoma" panose="020B0604030504040204" pitchFamily="34" charset="0"/>
                <a:cs typeface="Tahoma" panose="020B0604030504040204" pitchFamily="34" charset="0"/>
              </a:rPr>
              <a:t> a Zip </a:t>
            </a:r>
            <a:r>
              <a:rPr lang="pt-PT" sz="3200" dirty="0" err="1">
                <a:latin typeface="Tahoma" panose="020B0604030504040204" pitchFamily="34" charset="0"/>
                <a:ea typeface="Tahoma" panose="020B0604030504040204" pitchFamily="34" charset="0"/>
                <a:cs typeface="Tahoma" panose="020B0604030504040204" pitchFamily="34" charset="0"/>
              </a:rPr>
              <a:t>Code</a:t>
            </a:r>
            <a:r>
              <a:rPr lang="pt-PT" sz="3200" dirty="0">
                <a:latin typeface="Tahoma" panose="020B0604030504040204" pitchFamily="34" charset="0"/>
                <a:ea typeface="Tahoma" panose="020B0604030504040204" pitchFamily="34" charset="0"/>
                <a:cs typeface="Tahoma" panose="020B0604030504040204" pitchFamily="34" charset="0"/>
              </a:rPr>
              <a:t> as Industrial </a:t>
            </a:r>
            <a:r>
              <a:rPr lang="pt-PT" sz="3200" dirty="0" err="1">
                <a:latin typeface="Tahoma" panose="020B0604030504040204" pitchFamily="34" charset="0"/>
                <a:ea typeface="Tahoma" panose="020B0604030504040204" pitchFamily="34" charset="0"/>
                <a:cs typeface="Tahoma" panose="020B0604030504040204" pitchFamily="34" charset="0"/>
              </a:rPr>
              <a:t>or</a:t>
            </a:r>
            <a:r>
              <a:rPr lang="pt-PT" sz="3200" dirty="0">
                <a:latin typeface="Tahoma" panose="020B0604030504040204" pitchFamily="34" charset="0"/>
                <a:ea typeface="Tahoma" panose="020B0604030504040204" pitchFamily="34" charset="0"/>
                <a:cs typeface="Tahoma" panose="020B0604030504040204" pitchFamily="34" charset="0"/>
              </a:rPr>
              <a:t> </a:t>
            </a:r>
            <a:r>
              <a:rPr lang="pt-PT" sz="3200" dirty="0" err="1">
                <a:latin typeface="Tahoma" panose="020B0604030504040204" pitchFamily="34" charset="0"/>
                <a:ea typeface="Tahoma" panose="020B0604030504040204" pitchFamily="34" charset="0"/>
                <a:cs typeface="Tahoma" panose="020B0604030504040204" pitchFamily="34" charset="0"/>
              </a:rPr>
              <a:t>Residential</a:t>
            </a:r>
            <a:endParaRPr lang="pt-PT" sz="3600" dirty="0">
              <a:latin typeface="Tahoma" panose="020B0604030504040204" pitchFamily="34" charset="0"/>
              <a:ea typeface="Tahoma" panose="020B0604030504040204" pitchFamily="34" charset="0"/>
              <a:cs typeface="Tahoma" panose="020B0604030504040204" pitchFamily="34" charset="0"/>
            </a:endParaRPr>
          </a:p>
        </p:txBody>
      </p:sp>
      <p:sp>
        <p:nvSpPr>
          <p:cNvPr id="4" name="Marcador de Posição do Número do Diapositivo 3">
            <a:extLst>
              <a:ext uri="{FF2B5EF4-FFF2-40B4-BE49-F238E27FC236}">
                <a16:creationId xmlns:a16="http://schemas.microsoft.com/office/drawing/2014/main" id="{7311352B-7EC9-630B-958F-449DF547465D}"/>
              </a:ext>
            </a:extLst>
          </p:cNvPr>
          <p:cNvSpPr>
            <a:spLocks noGrp="1"/>
          </p:cNvSpPr>
          <p:nvPr>
            <p:ph type="sldNum" sz="quarter" idx="12"/>
          </p:nvPr>
        </p:nvSpPr>
        <p:spPr/>
        <p:txBody>
          <a:bodyPr/>
          <a:lstStyle/>
          <a:p>
            <a:fld id="{5E62556B-3FFF-4B1B-8C77-ABD6DF445F62}" type="slidenum">
              <a:rPr lang="pt-PT" smtClean="0"/>
              <a:t>13</a:t>
            </a:fld>
            <a:endParaRPr lang="pt-PT"/>
          </a:p>
        </p:txBody>
      </p:sp>
      <p:sp>
        <p:nvSpPr>
          <p:cNvPr id="3" name="Marcador de Posição do Rodapé 8">
            <a:extLst>
              <a:ext uri="{FF2B5EF4-FFF2-40B4-BE49-F238E27FC236}">
                <a16:creationId xmlns:a16="http://schemas.microsoft.com/office/drawing/2014/main" id="{20AA4C8B-0441-E5AD-A3A4-346E72E9D7EC}"/>
              </a:ext>
            </a:extLst>
          </p:cNvPr>
          <p:cNvSpPr>
            <a:spLocks noGrp="1"/>
          </p:cNvSpPr>
          <p:nvPr>
            <p:ph type="ftr" sz="quarter" idx="11"/>
          </p:nvPr>
        </p:nvSpPr>
        <p:spPr>
          <a:xfrm>
            <a:off x="3635579" y="6291131"/>
            <a:ext cx="4920842" cy="430344"/>
          </a:xfrm>
        </p:spPr>
        <p:txBody>
          <a:bodyPr/>
          <a:lstStyle/>
          <a:p>
            <a:r>
              <a:rPr lang="pt-PT">
                <a:ea typeface="Tahoma" panose="020B0604030504040204" pitchFamily="34" charset="0"/>
                <a:cs typeface="Tahoma" panose="020B0604030504040204" pitchFamily="34" charset="0"/>
              </a:rPr>
              <a:t> Rafael Carvalho 47663, Ricardo Ramos 46638, Nuno Gomes 18364 Mineração de dados em larga escala - SV 23/24</a:t>
            </a:r>
            <a:endParaRPr lang="pt-PT" dirty="0">
              <a:ea typeface="Tahoma" panose="020B0604030504040204" pitchFamily="34" charset="0"/>
              <a:cs typeface="Tahoma" panose="020B0604030504040204" pitchFamily="34" charset="0"/>
            </a:endParaRPr>
          </a:p>
        </p:txBody>
      </p:sp>
      <p:pic>
        <p:nvPicPr>
          <p:cNvPr id="7" name="Imagem 6">
            <a:extLst>
              <a:ext uri="{FF2B5EF4-FFF2-40B4-BE49-F238E27FC236}">
                <a16:creationId xmlns:a16="http://schemas.microsoft.com/office/drawing/2014/main" id="{6740BF53-CFCD-82F7-0166-BD632EA99BDD}"/>
              </a:ext>
            </a:extLst>
          </p:cNvPr>
          <p:cNvPicPr>
            <a:picLocks noChangeAspect="1"/>
          </p:cNvPicPr>
          <p:nvPr/>
        </p:nvPicPr>
        <p:blipFill>
          <a:blip r:embed="rId2"/>
          <a:stretch>
            <a:fillRect/>
          </a:stretch>
        </p:blipFill>
        <p:spPr>
          <a:xfrm>
            <a:off x="984090" y="3062797"/>
            <a:ext cx="10073817" cy="3228334"/>
          </a:xfrm>
          <a:prstGeom prst="rect">
            <a:avLst/>
          </a:prstGeom>
        </p:spPr>
      </p:pic>
      <p:sp>
        <p:nvSpPr>
          <p:cNvPr id="5" name="Marcador de Posição de Conteúdo 8">
            <a:extLst>
              <a:ext uri="{FF2B5EF4-FFF2-40B4-BE49-F238E27FC236}">
                <a16:creationId xmlns:a16="http://schemas.microsoft.com/office/drawing/2014/main" id="{9606BACC-4D62-75A7-2AEE-7C3875575647}"/>
              </a:ext>
            </a:extLst>
          </p:cNvPr>
          <p:cNvSpPr>
            <a:spLocks noGrp="1"/>
          </p:cNvSpPr>
          <p:nvPr>
            <p:ph idx="1"/>
          </p:nvPr>
        </p:nvSpPr>
        <p:spPr>
          <a:xfrm>
            <a:off x="838200" y="1586214"/>
            <a:ext cx="10515600" cy="4351338"/>
          </a:xfrm>
        </p:spPr>
        <p:txBody>
          <a:bodyPr>
            <a:normAutofit/>
          </a:bodyPr>
          <a:lstStyle/>
          <a:p>
            <a:pPr>
              <a:lnSpc>
                <a:spcPct val="70000"/>
              </a:lnSpc>
            </a:pPr>
            <a:r>
              <a:rPr lang="pt-PT" sz="2400" dirty="0" err="1"/>
              <a:t>Best</a:t>
            </a:r>
            <a:r>
              <a:rPr lang="pt-PT" sz="2400" dirty="0"/>
              <a:t> </a:t>
            </a:r>
            <a:r>
              <a:rPr lang="pt-PT" sz="2400" dirty="0" err="1"/>
              <a:t>results</a:t>
            </a:r>
            <a:r>
              <a:rPr lang="pt-PT" sz="2400" dirty="0"/>
              <a:t> for </a:t>
            </a:r>
            <a:r>
              <a:rPr lang="pt-PT" sz="2400" dirty="0" err="1"/>
              <a:t>Decision</a:t>
            </a:r>
            <a:r>
              <a:rPr lang="pt-PT" sz="2400" dirty="0"/>
              <a:t> </a:t>
            </a:r>
            <a:r>
              <a:rPr lang="pt-PT" sz="2400" dirty="0" err="1"/>
              <a:t>Trees</a:t>
            </a:r>
            <a:r>
              <a:rPr lang="pt-PT" sz="2400" dirty="0"/>
              <a:t>, performance to </a:t>
            </a:r>
            <a:r>
              <a:rPr lang="pt-PT" sz="2400" dirty="0" err="1"/>
              <a:t>be</a:t>
            </a:r>
            <a:r>
              <a:rPr lang="pt-PT" sz="2400" dirty="0"/>
              <a:t> </a:t>
            </a:r>
            <a:r>
              <a:rPr lang="pt-PT" sz="2400" dirty="0" err="1"/>
              <a:t>investigated</a:t>
            </a:r>
            <a:endParaRPr lang="pt-PT" sz="2400" dirty="0"/>
          </a:p>
          <a:p>
            <a:pPr>
              <a:lnSpc>
                <a:spcPct val="70000"/>
              </a:lnSpc>
            </a:pPr>
            <a:r>
              <a:rPr lang="pt-PT" sz="2400" dirty="0" err="1"/>
              <a:t>Logistic</a:t>
            </a:r>
            <a:r>
              <a:rPr lang="pt-PT" sz="2400" dirty="0"/>
              <a:t> </a:t>
            </a:r>
            <a:r>
              <a:rPr lang="pt-PT" sz="2400" dirty="0" err="1"/>
              <a:t>Regression</a:t>
            </a:r>
            <a:r>
              <a:rPr lang="pt-PT" sz="2400" dirty="0"/>
              <a:t> displays </a:t>
            </a:r>
            <a:r>
              <a:rPr lang="pt-PT" sz="2400" dirty="0" err="1"/>
              <a:t>worst</a:t>
            </a:r>
            <a:r>
              <a:rPr lang="pt-PT" sz="2400" dirty="0"/>
              <a:t> performance </a:t>
            </a:r>
            <a:r>
              <a:rPr lang="pt-PT" sz="2400" dirty="0" err="1"/>
              <a:t>overall</a:t>
            </a:r>
            <a:endParaRPr lang="pt-PT" sz="2400" dirty="0"/>
          </a:p>
          <a:p>
            <a:pPr>
              <a:lnSpc>
                <a:spcPct val="70000"/>
              </a:lnSpc>
            </a:pPr>
            <a:r>
              <a:rPr lang="pt-PT" sz="2400" dirty="0" err="1"/>
              <a:t>Oversampling</a:t>
            </a:r>
            <a:r>
              <a:rPr lang="pt-PT" sz="2400" dirty="0"/>
              <a:t> </a:t>
            </a:r>
            <a:r>
              <a:rPr lang="pt-PT" sz="2400" dirty="0" err="1"/>
              <a:t>gets</a:t>
            </a:r>
            <a:r>
              <a:rPr lang="pt-PT" sz="2400" dirty="0"/>
              <a:t> the </a:t>
            </a:r>
            <a:r>
              <a:rPr lang="pt-PT" sz="2400" dirty="0" err="1"/>
              <a:t>best</a:t>
            </a:r>
            <a:r>
              <a:rPr lang="pt-PT" sz="2400" dirty="0"/>
              <a:t> </a:t>
            </a:r>
            <a:r>
              <a:rPr lang="pt-PT" sz="2400" dirty="0" err="1"/>
              <a:t>results</a:t>
            </a:r>
            <a:endParaRPr lang="pt-PT" sz="2400" dirty="0"/>
          </a:p>
          <a:p>
            <a:pPr>
              <a:lnSpc>
                <a:spcPct val="70000"/>
              </a:lnSpc>
            </a:pPr>
            <a:r>
              <a:rPr lang="pt-PT" sz="2400" dirty="0"/>
              <a:t>Random </a:t>
            </a:r>
            <a:r>
              <a:rPr lang="pt-PT" sz="2400" dirty="0" err="1"/>
              <a:t>seed</a:t>
            </a:r>
            <a:r>
              <a:rPr lang="pt-PT" sz="2400" dirty="0"/>
              <a:t> </a:t>
            </a:r>
            <a:r>
              <a:rPr lang="pt-PT" sz="2400" dirty="0" err="1"/>
              <a:t>influences</a:t>
            </a:r>
            <a:r>
              <a:rPr lang="pt-PT" sz="2400" dirty="0"/>
              <a:t> Random </a:t>
            </a:r>
            <a:r>
              <a:rPr lang="pt-PT" sz="2400" dirty="0" err="1"/>
              <a:t>Forest</a:t>
            </a:r>
            <a:r>
              <a:rPr lang="pt-PT" sz="2400" dirty="0"/>
              <a:t> </a:t>
            </a:r>
            <a:r>
              <a:rPr lang="pt-PT" sz="2400" dirty="0" err="1"/>
              <a:t>and</a:t>
            </a:r>
            <a:r>
              <a:rPr lang="pt-PT" sz="2400" dirty="0"/>
              <a:t> </a:t>
            </a:r>
            <a:r>
              <a:rPr lang="pt-PT" sz="2400" dirty="0" err="1"/>
              <a:t>Logistic</a:t>
            </a:r>
            <a:r>
              <a:rPr lang="pt-PT" sz="2400" dirty="0"/>
              <a:t> </a:t>
            </a:r>
            <a:r>
              <a:rPr lang="pt-PT" sz="2400" dirty="0" err="1"/>
              <a:t>Regression</a:t>
            </a:r>
            <a:endParaRPr lang="pt-PT" sz="2400" dirty="0"/>
          </a:p>
        </p:txBody>
      </p:sp>
      <p:pic>
        <p:nvPicPr>
          <p:cNvPr id="11" name="Imagem 10">
            <a:extLst>
              <a:ext uri="{FF2B5EF4-FFF2-40B4-BE49-F238E27FC236}">
                <a16:creationId xmlns:a16="http://schemas.microsoft.com/office/drawing/2014/main" id="{105BCF61-C0E4-05D0-EB86-230579867FD9}"/>
              </a:ext>
            </a:extLst>
          </p:cNvPr>
          <p:cNvPicPr>
            <a:picLocks noChangeAspect="1"/>
          </p:cNvPicPr>
          <p:nvPr/>
        </p:nvPicPr>
        <p:blipFill>
          <a:blip r:embed="rId3"/>
          <a:stretch>
            <a:fillRect/>
          </a:stretch>
        </p:blipFill>
        <p:spPr>
          <a:xfrm>
            <a:off x="8762382" y="1937473"/>
            <a:ext cx="2295525" cy="809625"/>
          </a:xfrm>
          <a:prstGeom prst="rect">
            <a:avLst/>
          </a:prstGeom>
        </p:spPr>
      </p:pic>
      <p:pic>
        <p:nvPicPr>
          <p:cNvPr id="6" name="Picture 2" descr="logo-isel | InOut">
            <a:extLst>
              <a:ext uri="{FF2B5EF4-FFF2-40B4-BE49-F238E27FC236}">
                <a16:creationId xmlns:a16="http://schemas.microsoft.com/office/drawing/2014/main" id="{91C17868-0600-8D94-DA96-237C6538A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167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1BBAE-9220-2652-9DDB-A8E3E8326D05}"/>
              </a:ext>
            </a:extLst>
          </p:cNvPr>
          <p:cNvSpPr>
            <a:spLocks noGrp="1"/>
          </p:cNvSpPr>
          <p:nvPr>
            <p:ph type="title"/>
          </p:nvPr>
        </p:nvSpPr>
        <p:spPr>
          <a:xfrm>
            <a:off x="838200" y="365125"/>
            <a:ext cx="10805620" cy="1325563"/>
          </a:xfrm>
        </p:spPr>
        <p:txBody>
          <a:bodyPr>
            <a:normAutofit/>
          </a:bodyPr>
          <a:lstStyle/>
          <a:p>
            <a:r>
              <a:rPr lang="pt-PT" b="1" dirty="0" err="1">
                <a:latin typeface="Times New Roman" panose="02020603050405020304" pitchFamily="18" charset="0"/>
                <a:ea typeface="MS Mincho" panose="02020609040205080304" pitchFamily="49" charset="-128"/>
              </a:rPr>
              <a:t>Answer</a:t>
            </a:r>
            <a:r>
              <a:rPr lang="pt-PT" b="1" dirty="0">
                <a:latin typeface="Times New Roman" panose="02020603050405020304" pitchFamily="18" charset="0"/>
                <a:ea typeface="MS Mincho" panose="02020609040205080304" pitchFamily="49" charset="-128"/>
              </a:rPr>
              <a:t> to Question 2 </a:t>
            </a:r>
            <a:br>
              <a:rPr lang="pt-PT" b="1" dirty="0">
                <a:latin typeface="Times New Roman" panose="02020603050405020304" pitchFamily="18" charset="0"/>
                <a:ea typeface="MS Mincho" panose="02020609040205080304" pitchFamily="49" charset="-128"/>
              </a:rPr>
            </a:br>
            <a:r>
              <a:rPr lang="pt-PT" sz="3600" dirty="0" err="1">
                <a:latin typeface="Tahoma" panose="020B0604030504040204" pitchFamily="34" charset="0"/>
                <a:ea typeface="Tahoma" panose="020B0604030504040204" pitchFamily="34" charset="0"/>
                <a:cs typeface="Tahoma" panose="020B0604030504040204" pitchFamily="34" charset="0"/>
              </a:rPr>
              <a:t>Predicting</a:t>
            </a:r>
            <a:r>
              <a:rPr lang="pt-PT" sz="3600" dirty="0">
                <a:latin typeface="Tahoma" panose="020B0604030504040204" pitchFamily="34" charset="0"/>
                <a:ea typeface="Tahoma" panose="020B0604030504040204" pitchFamily="34" charset="0"/>
                <a:cs typeface="Tahoma" panose="020B0604030504040204" pitchFamily="34" charset="0"/>
              </a:rPr>
              <a:t> </a:t>
            </a:r>
            <a:r>
              <a:rPr lang="pt-PT" sz="3600" dirty="0" err="1">
                <a:latin typeface="Tahoma" panose="020B0604030504040204" pitchFamily="34" charset="0"/>
                <a:ea typeface="Tahoma" panose="020B0604030504040204" pitchFamily="34" charset="0"/>
                <a:cs typeface="Tahoma" panose="020B0604030504040204" pitchFamily="34" charset="0"/>
              </a:rPr>
              <a:t>energetic</a:t>
            </a:r>
            <a:r>
              <a:rPr lang="pt-PT" sz="3600" dirty="0">
                <a:latin typeface="Tahoma" panose="020B0604030504040204" pitchFamily="34" charset="0"/>
                <a:ea typeface="Tahoma" panose="020B0604030504040204" pitchFamily="34" charset="0"/>
                <a:cs typeface="Tahoma" panose="020B0604030504040204" pitchFamily="34" charset="0"/>
              </a:rPr>
              <a:t> </a:t>
            </a:r>
            <a:r>
              <a:rPr lang="pt-PT" sz="3600" dirty="0" err="1">
                <a:latin typeface="Tahoma" panose="020B0604030504040204" pitchFamily="34" charset="0"/>
                <a:ea typeface="Tahoma" panose="020B0604030504040204" pitchFamily="34" charset="0"/>
                <a:cs typeface="Tahoma" panose="020B0604030504040204" pitchFamily="34" charset="0"/>
              </a:rPr>
              <a:t>consumption</a:t>
            </a:r>
            <a:r>
              <a:rPr lang="pt-PT" sz="3600" dirty="0">
                <a:latin typeface="Tahoma" panose="020B0604030504040204" pitchFamily="34" charset="0"/>
                <a:ea typeface="Tahoma" panose="020B0604030504040204" pitchFamily="34" charset="0"/>
                <a:cs typeface="Tahoma" panose="020B0604030504040204" pitchFamily="34" charset="0"/>
              </a:rPr>
              <a:t> in </a:t>
            </a:r>
            <a:r>
              <a:rPr lang="pt-PT" sz="3600" dirty="0" err="1">
                <a:latin typeface="Tahoma" panose="020B0604030504040204" pitchFamily="34" charset="0"/>
                <a:ea typeface="Tahoma" panose="020B0604030504040204" pitchFamily="34" charset="0"/>
                <a:cs typeface="Tahoma" panose="020B0604030504040204" pitchFamily="34" charset="0"/>
              </a:rPr>
              <a:t>Lisbon</a:t>
            </a:r>
            <a:endParaRPr lang="pt-PT" sz="3600" dirty="0">
              <a:latin typeface="Tahoma" panose="020B0604030504040204" pitchFamily="34" charset="0"/>
              <a:ea typeface="Tahoma" panose="020B0604030504040204" pitchFamily="34" charset="0"/>
              <a:cs typeface="Tahoma" panose="020B0604030504040204" pitchFamily="34" charset="0"/>
            </a:endParaRPr>
          </a:p>
        </p:txBody>
      </p:sp>
      <p:sp>
        <p:nvSpPr>
          <p:cNvPr id="4" name="Marcador de Posição do Número do Diapositivo 3">
            <a:extLst>
              <a:ext uri="{FF2B5EF4-FFF2-40B4-BE49-F238E27FC236}">
                <a16:creationId xmlns:a16="http://schemas.microsoft.com/office/drawing/2014/main" id="{7311352B-7EC9-630B-958F-449DF547465D}"/>
              </a:ext>
            </a:extLst>
          </p:cNvPr>
          <p:cNvSpPr>
            <a:spLocks noGrp="1"/>
          </p:cNvSpPr>
          <p:nvPr>
            <p:ph type="sldNum" sz="quarter" idx="12"/>
          </p:nvPr>
        </p:nvSpPr>
        <p:spPr/>
        <p:txBody>
          <a:bodyPr/>
          <a:lstStyle/>
          <a:p>
            <a:fld id="{5E62556B-3FFF-4B1B-8C77-ABD6DF445F62}" type="slidenum">
              <a:rPr lang="pt-PT" smtClean="0"/>
              <a:t>14</a:t>
            </a:fld>
            <a:endParaRPr lang="pt-PT"/>
          </a:p>
        </p:txBody>
      </p:sp>
      <p:sp>
        <p:nvSpPr>
          <p:cNvPr id="3" name="Marcador de Posição do Rodapé 8">
            <a:extLst>
              <a:ext uri="{FF2B5EF4-FFF2-40B4-BE49-F238E27FC236}">
                <a16:creationId xmlns:a16="http://schemas.microsoft.com/office/drawing/2014/main" id="{20AA4C8B-0441-E5AD-A3A4-346E72E9D7EC}"/>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6" name="Imagem 5">
            <a:extLst>
              <a:ext uri="{FF2B5EF4-FFF2-40B4-BE49-F238E27FC236}">
                <a16:creationId xmlns:a16="http://schemas.microsoft.com/office/drawing/2014/main" id="{D0DB6268-C34B-AC71-B586-9540F4BF411C}"/>
              </a:ext>
            </a:extLst>
          </p:cNvPr>
          <p:cNvPicPr>
            <a:picLocks noChangeAspect="1"/>
          </p:cNvPicPr>
          <p:nvPr/>
        </p:nvPicPr>
        <p:blipFill>
          <a:blip r:embed="rId2"/>
          <a:stretch>
            <a:fillRect/>
          </a:stretch>
        </p:blipFill>
        <p:spPr>
          <a:xfrm>
            <a:off x="870966" y="3429000"/>
            <a:ext cx="10713309" cy="1924235"/>
          </a:xfrm>
          <a:prstGeom prst="rect">
            <a:avLst/>
          </a:prstGeom>
        </p:spPr>
      </p:pic>
      <p:sp>
        <p:nvSpPr>
          <p:cNvPr id="5" name="Marcador de Posição de Conteúdo 8">
            <a:extLst>
              <a:ext uri="{FF2B5EF4-FFF2-40B4-BE49-F238E27FC236}">
                <a16:creationId xmlns:a16="http://schemas.microsoft.com/office/drawing/2014/main" id="{F96B4EE9-F693-E387-A88F-CC67DE1071C1}"/>
              </a:ext>
            </a:extLst>
          </p:cNvPr>
          <p:cNvSpPr>
            <a:spLocks noGrp="1"/>
          </p:cNvSpPr>
          <p:nvPr>
            <p:ph idx="1"/>
          </p:nvPr>
        </p:nvSpPr>
        <p:spPr>
          <a:xfrm>
            <a:off x="838200" y="1667534"/>
            <a:ext cx="10515600" cy="4351338"/>
          </a:xfrm>
        </p:spPr>
        <p:txBody>
          <a:bodyPr>
            <a:normAutofit/>
          </a:bodyPr>
          <a:lstStyle/>
          <a:p>
            <a:r>
              <a:rPr lang="pt-PT" sz="2400" dirty="0" err="1"/>
              <a:t>Best</a:t>
            </a:r>
            <a:r>
              <a:rPr lang="pt-PT" sz="2400" dirty="0"/>
              <a:t> </a:t>
            </a:r>
            <a:r>
              <a:rPr lang="pt-PT" sz="2400" dirty="0" err="1"/>
              <a:t>results</a:t>
            </a:r>
            <a:r>
              <a:rPr lang="pt-PT" sz="2400" dirty="0"/>
              <a:t> for </a:t>
            </a:r>
            <a:r>
              <a:rPr lang="pt-PT" sz="2400" dirty="0" err="1"/>
              <a:t>Gradient</a:t>
            </a:r>
            <a:r>
              <a:rPr lang="pt-PT" sz="2400" dirty="0"/>
              <a:t> </a:t>
            </a:r>
            <a:r>
              <a:rPr lang="pt-PT" sz="2400" dirty="0" err="1"/>
              <a:t>Boosted</a:t>
            </a:r>
            <a:r>
              <a:rPr lang="pt-PT" sz="2400" dirty="0"/>
              <a:t> </a:t>
            </a:r>
            <a:r>
              <a:rPr lang="pt-PT" sz="2400" dirty="0" err="1"/>
              <a:t>Trees</a:t>
            </a:r>
            <a:endParaRPr lang="pt-PT" sz="2400" dirty="0"/>
          </a:p>
          <a:p>
            <a:r>
              <a:rPr lang="pt-PT" sz="2400" dirty="0" err="1"/>
              <a:t>Simplest</a:t>
            </a:r>
            <a:r>
              <a:rPr lang="pt-PT" sz="2400" dirty="0"/>
              <a:t> </a:t>
            </a:r>
            <a:r>
              <a:rPr lang="pt-PT" sz="2400" dirty="0" err="1"/>
              <a:t>model</a:t>
            </a:r>
            <a:r>
              <a:rPr lang="pt-PT" sz="2400" dirty="0"/>
              <a:t> (Linear </a:t>
            </a:r>
            <a:r>
              <a:rPr lang="pt-PT" sz="2400" dirty="0" err="1"/>
              <a:t>Regression</a:t>
            </a:r>
            <a:r>
              <a:rPr lang="pt-PT" sz="2400" dirty="0"/>
              <a:t>) </a:t>
            </a:r>
            <a:r>
              <a:rPr lang="pt-PT" sz="2400" dirty="0" err="1"/>
              <a:t>is</a:t>
            </a:r>
            <a:r>
              <a:rPr lang="pt-PT" sz="2400" dirty="0"/>
              <a:t> the </a:t>
            </a:r>
            <a:r>
              <a:rPr lang="pt-PT" sz="2400" dirty="0" err="1"/>
              <a:t>worst</a:t>
            </a:r>
            <a:endParaRPr lang="pt-PT" sz="2400" dirty="0"/>
          </a:p>
          <a:p>
            <a:r>
              <a:rPr lang="pt-PT" sz="2400" dirty="0" err="1"/>
              <a:t>Oversampling</a:t>
            </a:r>
            <a:r>
              <a:rPr lang="pt-PT" sz="2400" dirty="0"/>
              <a:t> </a:t>
            </a:r>
            <a:r>
              <a:rPr lang="pt-PT" sz="2400" dirty="0" err="1"/>
              <a:t>and</a:t>
            </a:r>
            <a:r>
              <a:rPr lang="pt-PT" sz="2400" dirty="0"/>
              <a:t> </a:t>
            </a:r>
            <a:r>
              <a:rPr lang="pt-PT" sz="2400" dirty="0" err="1"/>
              <a:t>undersampling</a:t>
            </a:r>
            <a:r>
              <a:rPr lang="pt-PT" sz="2400" dirty="0"/>
              <a:t> </a:t>
            </a:r>
            <a:r>
              <a:rPr lang="pt-PT" sz="2400" dirty="0" err="1"/>
              <a:t>distort</a:t>
            </a:r>
            <a:r>
              <a:rPr lang="pt-PT" sz="2400" dirty="0"/>
              <a:t> the </a:t>
            </a:r>
            <a:r>
              <a:rPr lang="pt-PT" sz="2400" dirty="0" err="1"/>
              <a:t>dataset</a:t>
            </a:r>
            <a:endParaRPr lang="pt-PT" sz="2400" dirty="0"/>
          </a:p>
        </p:txBody>
      </p:sp>
      <p:pic>
        <p:nvPicPr>
          <p:cNvPr id="9" name="Imagem 8">
            <a:extLst>
              <a:ext uri="{FF2B5EF4-FFF2-40B4-BE49-F238E27FC236}">
                <a16:creationId xmlns:a16="http://schemas.microsoft.com/office/drawing/2014/main" id="{96C661EA-1A3E-2123-C4BB-BDDFD369AF63}"/>
              </a:ext>
            </a:extLst>
          </p:cNvPr>
          <p:cNvPicPr>
            <a:picLocks noChangeAspect="1"/>
          </p:cNvPicPr>
          <p:nvPr/>
        </p:nvPicPr>
        <p:blipFill>
          <a:blip r:embed="rId3"/>
          <a:stretch>
            <a:fillRect/>
          </a:stretch>
        </p:blipFill>
        <p:spPr>
          <a:xfrm>
            <a:off x="7909659" y="1688288"/>
            <a:ext cx="3674616" cy="1620118"/>
          </a:xfrm>
          <a:prstGeom prst="rect">
            <a:avLst/>
          </a:prstGeom>
        </p:spPr>
      </p:pic>
      <p:pic>
        <p:nvPicPr>
          <p:cNvPr id="7" name="Picture 2" descr="logo-isel | InOut">
            <a:extLst>
              <a:ext uri="{FF2B5EF4-FFF2-40B4-BE49-F238E27FC236}">
                <a16:creationId xmlns:a16="http://schemas.microsoft.com/office/drawing/2014/main" id="{CF2C7493-028D-7D8B-A8C7-114F608B4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1BBAE-9220-2652-9DDB-A8E3E8326D05}"/>
              </a:ext>
            </a:extLst>
          </p:cNvPr>
          <p:cNvSpPr>
            <a:spLocks noGrp="1"/>
          </p:cNvSpPr>
          <p:nvPr>
            <p:ph type="title"/>
          </p:nvPr>
        </p:nvSpPr>
        <p:spPr/>
        <p:txBody>
          <a:bodyPr/>
          <a:lstStyle/>
          <a:p>
            <a:r>
              <a:rPr lang="en-US" sz="4400" dirty="0">
                <a:latin typeface="Tahoma" panose="020B0604030504040204" pitchFamily="34" charset="0"/>
                <a:ea typeface="Tahoma" panose="020B0604030504040204" pitchFamily="34" charset="0"/>
                <a:cs typeface="Tahoma" panose="020B0604030504040204" pitchFamily="34" charset="0"/>
              </a:rPr>
              <a:t>Conclusions and Areas for Improvement</a:t>
            </a:r>
            <a:endParaRPr lang="pt-PT" dirty="0">
              <a:latin typeface="Tahoma" panose="020B0604030504040204" pitchFamily="34" charset="0"/>
              <a:ea typeface="Tahoma" panose="020B0604030504040204" pitchFamily="34" charset="0"/>
              <a:cs typeface="Tahoma" panose="020B0604030504040204" pitchFamily="34" charset="0"/>
            </a:endParaRPr>
          </a:p>
        </p:txBody>
      </p:sp>
      <p:sp>
        <p:nvSpPr>
          <p:cNvPr id="4" name="Marcador de Posição do Número do Diapositivo 3">
            <a:extLst>
              <a:ext uri="{FF2B5EF4-FFF2-40B4-BE49-F238E27FC236}">
                <a16:creationId xmlns:a16="http://schemas.microsoft.com/office/drawing/2014/main" id="{7311352B-7EC9-630B-958F-449DF547465D}"/>
              </a:ext>
            </a:extLst>
          </p:cNvPr>
          <p:cNvSpPr>
            <a:spLocks noGrp="1"/>
          </p:cNvSpPr>
          <p:nvPr>
            <p:ph type="sldNum" sz="quarter" idx="12"/>
          </p:nvPr>
        </p:nvSpPr>
        <p:spPr/>
        <p:txBody>
          <a:bodyPr/>
          <a:lstStyle/>
          <a:p>
            <a:fld id="{5E62556B-3FFF-4B1B-8C77-ABD6DF445F62}" type="slidenum">
              <a:rPr lang="pt-PT" smtClean="0"/>
              <a:t>15</a:t>
            </a:fld>
            <a:endParaRPr lang="pt-PT"/>
          </a:p>
        </p:txBody>
      </p:sp>
      <p:sp>
        <p:nvSpPr>
          <p:cNvPr id="3" name="Marcador de Posição do Rodapé 8">
            <a:extLst>
              <a:ext uri="{FF2B5EF4-FFF2-40B4-BE49-F238E27FC236}">
                <a16:creationId xmlns:a16="http://schemas.microsoft.com/office/drawing/2014/main" id="{20AA4C8B-0441-E5AD-A3A4-346E72E9D7EC}"/>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13" name="Picture 2" descr="logo-isel | InOut">
            <a:extLst>
              <a:ext uri="{FF2B5EF4-FFF2-40B4-BE49-F238E27FC236}">
                <a16:creationId xmlns:a16="http://schemas.microsoft.com/office/drawing/2014/main" id="{78DB3CA3-46DA-6670-DD24-AD55AEB83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C5C88723-D0CC-590A-306B-9E65006709BA}"/>
              </a:ext>
            </a:extLst>
          </p:cNvPr>
          <p:cNvSpPr txBox="1">
            <a:spLocks/>
          </p:cNvSpPr>
          <p:nvPr/>
        </p:nvSpPr>
        <p:spPr>
          <a:xfrm>
            <a:off x="918100" y="236313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PT" sz="4000" dirty="0" err="1">
                <a:latin typeface="Tahoma" panose="020B0604030504040204" pitchFamily="34" charset="0"/>
                <a:ea typeface="Tahoma" panose="020B0604030504040204" pitchFamily="34" charset="0"/>
                <a:cs typeface="Tahoma" panose="020B0604030504040204" pitchFamily="34" charset="0"/>
              </a:rPr>
              <a:t>Any</a:t>
            </a:r>
            <a:r>
              <a:rPr lang="pt-PT" sz="4000" dirty="0">
                <a:latin typeface="Tahoma" panose="020B0604030504040204" pitchFamily="34" charset="0"/>
                <a:ea typeface="Tahoma" panose="020B0604030504040204" pitchFamily="34" charset="0"/>
                <a:cs typeface="Tahoma" panose="020B0604030504040204" pitchFamily="34" charset="0"/>
              </a:rPr>
              <a:t> </a:t>
            </a:r>
            <a:r>
              <a:rPr lang="pt-PT" sz="4000" dirty="0" err="1">
                <a:latin typeface="Tahoma" panose="020B0604030504040204" pitchFamily="34" charset="0"/>
                <a:ea typeface="Tahoma" panose="020B0604030504040204" pitchFamily="34" charset="0"/>
                <a:cs typeface="Tahoma" panose="020B0604030504040204" pitchFamily="34" charset="0"/>
              </a:rPr>
              <a:t>questions</a:t>
            </a:r>
            <a:r>
              <a:rPr lang="pt-PT" sz="40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65505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0EEF5-61EC-7EAA-1674-EF2FBE143A72}"/>
              </a:ext>
            </a:extLst>
          </p:cNvPr>
          <p:cNvSpPr>
            <a:spLocks noGrp="1"/>
          </p:cNvSpPr>
          <p:nvPr>
            <p:ph type="title"/>
          </p:nvPr>
        </p:nvSpPr>
        <p:spPr/>
        <p:txBody>
          <a:bodyPr/>
          <a:lstStyle/>
          <a:p>
            <a:r>
              <a:rPr lang="en-US" b="1" dirty="0">
                <a:latin typeface="Times New Roman" panose="02020603050405020304" pitchFamily="18" charset="0"/>
                <a:ea typeface="MS Mincho" panose="02020609040205080304" pitchFamily="49" charset="-128"/>
              </a:rPr>
              <a:t>Introduction</a:t>
            </a:r>
            <a:endParaRPr lang="pt-PT" dirty="0"/>
          </a:p>
        </p:txBody>
      </p:sp>
      <p:sp>
        <p:nvSpPr>
          <p:cNvPr id="3" name="Marcador de Posição de Conteúdo 2">
            <a:extLst>
              <a:ext uri="{FF2B5EF4-FFF2-40B4-BE49-F238E27FC236}">
                <a16:creationId xmlns:a16="http://schemas.microsoft.com/office/drawing/2014/main" id="{A5216ABA-4E04-18F3-68F6-C6C37EA1002C}"/>
              </a:ext>
            </a:extLst>
          </p:cNvPr>
          <p:cNvSpPr>
            <a:spLocks noGrp="1"/>
          </p:cNvSpPr>
          <p:nvPr>
            <p:ph idx="1"/>
          </p:nvPr>
        </p:nvSpPr>
        <p:spPr/>
        <p:txBody>
          <a:bodyPr>
            <a:normAutofit/>
          </a:bodyPr>
          <a:lstStyle/>
          <a:p>
            <a:pPr marL="0" indent="0" algn="just">
              <a:buNone/>
            </a:pPr>
            <a:r>
              <a:rPr lang="en-US" sz="3600" dirty="0">
                <a:latin typeface="Times New Roman" panose="02020603050405020304" pitchFamily="18" charset="0"/>
                <a:cs typeface="Times New Roman" panose="02020603050405020304" pitchFamily="18" charset="0"/>
              </a:rPr>
              <a:t>Questions and answers were crafted from a dataset, then preprocessed to allow responses. This led to defining the main goal: accurately classifying a municipality as industrial or residential based on energy usage and predicting Lisbon's energy consumption using weather conditions.</a:t>
            </a:r>
            <a:endParaRPr lang="pt-PT" sz="3600" dirty="0">
              <a:latin typeface="Times New Roman" panose="02020603050405020304" pitchFamily="18" charset="0"/>
              <a:cs typeface="Times New Roman" panose="02020603050405020304" pitchFamily="18" charset="0"/>
            </a:endParaRPr>
          </a:p>
        </p:txBody>
      </p:sp>
      <p:sp>
        <p:nvSpPr>
          <p:cNvPr id="5" name="Marcador de Posição do Número do Diapositivo 4">
            <a:extLst>
              <a:ext uri="{FF2B5EF4-FFF2-40B4-BE49-F238E27FC236}">
                <a16:creationId xmlns:a16="http://schemas.microsoft.com/office/drawing/2014/main" id="{16F33FD7-3C8A-B782-AD71-C7A2EE509A9D}"/>
              </a:ext>
            </a:extLst>
          </p:cNvPr>
          <p:cNvSpPr>
            <a:spLocks noGrp="1"/>
          </p:cNvSpPr>
          <p:nvPr>
            <p:ph type="sldNum" sz="quarter" idx="12"/>
          </p:nvPr>
        </p:nvSpPr>
        <p:spPr/>
        <p:txBody>
          <a:bodyPr/>
          <a:lstStyle/>
          <a:p>
            <a:fld id="{5E62556B-3FFF-4B1B-8C77-ABD6DF445F62}" type="slidenum">
              <a:rPr lang="pt-PT" smtClean="0"/>
              <a:t>2</a:t>
            </a:fld>
            <a:endParaRPr lang="pt-PT"/>
          </a:p>
        </p:txBody>
      </p:sp>
      <p:sp>
        <p:nvSpPr>
          <p:cNvPr id="6" name="Marcador de Posição do Número do Diapositivo 7">
            <a:extLst>
              <a:ext uri="{FF2B5EF4-FFF2-40B4-BE49-F238E27FC236}">
                <a16:creationId xmlns:a16="http://schemas.microsoft.com/office/drawing/2014/main" id="{2E7463C4-00CE-5518-1850-2F0454B178E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62556B-3FFF-4B1B-8C77-ABD6DF445F62}" type="slidenum">
              <a:rPr lang="pt-PT" smtClean="0"/>
              <a:pPr/>
              <a:t>2</a:t>
            </a:fld>
            <a:endParaRPr lang="pt-PT" dirty="0"/>
          </a:p>
        </p:txBody>
      </p:sp>
      <p:pic>
        <p:nvPicPr>
          <p:cNvPr id="7" name="Picture 2" descr="logo-isel | InOut">
            <a:extLst>
              <a:ext uri="{FF2B5EF4-FFF2-40B4-BE49-F238E27FC236}">
                <a16:creationId xmlns:a16="http://schemas.microsoft.com/office/drawing/2014/main" id="{ECFB1D3F-3A52-8AE8-347C-AC4C7703E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Posição do Rodapé 8">
            <a:extLst>
              <a:ext uri="{FF2B5EF4-FFF2-40B4-BE49-F238E27FC236}">
                <a16:creationId xmlns:a16="http://schemas.microsoft.com/office/drawing/2014/main" id="{5638CE3D-A258-E5C2-4F9E-D7CCDE55E83C}"/>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Tree>
    <p:extLst>
      <p:ext uri="{BB962C8B-B14F-4D97-AF65-F5344CB8AC3E}">
        <p14:creationId xmlns:p14="http://schemas.microsoft.com/office/powerpoint/2010/main" val="52680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6B4162E-A6B5-1081-F2DE-9A7DCEB67DA1}"/>
              </a:ext>
            </a:extLst>
          </p:cNvPr>
          <p:cNvSpPr>
            <a:spLocks noGrp="1" noChangeArrowheads="1"/>
          </p:cNvSpPr>
          <p:nvPr>
            <p:ph idx="1"/>
          </p:nvPr>
        </p:nvSpPr>
        <p:spPr bwMode="auto">
          <a:xfrm>
            <a:off x="838200" y="1966409"/>
            <a:ext cx="10515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pt-PT"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obtain specific information on electricity consumption in municipalities and sectors of activity in Portugal:</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lang="pt-PT" sz="3600" i="1" dirty="0">
                <a:latin typeface="Times New Roman" panose="02020603050405020304" pitchFamily="18" charset="0"/>
                <a:cs typeface="Times New Roman" panose="02020603050405020304" pitchFamily="18" charset="0"/>
              </a:rPr>
              <a:t>Direção-Geral de Energia e Geologia</a:t>
            </a:r>
            <a:r>
              <a:rPr lang="en-US" altLang="pt-PT" sz="3600" i="1" dirty="0">
                <a:latin typeface="Times New Roman" panose="02020603050405020304" pitchFamily="18" charset="0"/>
                <a:cs typeface="Times New Roman" panose="02020603050405020304" pitchFamily="18" charset="0"/>
              </a:rPr>
              <a:t> </a:t>
            </a:r>
            <a:r>
              <a:rPr kumimoji="0" lang="en-US" altLang="pt-PT" sz="36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(DGEG)</a:t>
            </a:r>
            <a:r>
              <a:rPr kumimoji="0" lang="en-US" altLang="pt-PT"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[1]</a:t>
            </a:r>
            <a:r>
              <a:rPr kumimoji="0" lang="en-US" altLang="pt-PT"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pt-PT" sz="360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Pordata</a:t>
            </a:r>
            <a:r>
              <a:rPr kumimoji="0" lang="en-US" altLang="pt-PT"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[2]</a:t>
            </a:r>
            <a:r>
              <a:rPr lang="pt-PT" altLang="pt-PT" sz="2000" dirty="0">
                <a:latin typeface="Times New Roman" panose="02020603050405020304" pitchFamily="18" charset="0"/>
                <a:cs typeface="Times New Roman" panose="02020603050405020304" pitchFamily="18" charset="0"/>
              </a:rPr>
              <a:t> </a:t>
            </a:r>
            <a:r>
              <a:rPr lang="pt-PT" sz="2000" dirty="0">
                <a:latin typeface="Times New Roman" panose="02020603050405020304" pitchFamily="18" charset="0"/>
                <a:cs typeface="Times New Roman" panose="02020603050405020304" pitchFamily="18" charset="0"/>
              </a:rPr>
              <a:t>[</a:t>
            </a:r>
            <a:r>
              <a:rPr lang="pt-PT" sz="2000" dirty="0">
                <a:latin typeface="Times New Roman" panose="02020603050405020304" pitchFamily="18" charset="0"/>
                <a:cs typeface="Times New Roman" panose="02020603050405020304" pitchFamily="18" charset="0"/>
                <a:hlinkClick r:id="rId4"/>
              </a:rPr>
              <a:t>3</a:t>
            </a:r>
            <a:r>
              <a:rPr lang="pt-PT" sz="2000" dirty="0">
                <a:latin typeface="Times New Roman" panose="02020603050405020304" pitchFamily="18" charset="0"/>
                <a:cs typeface="Times New Roman" panose="02020603050405020304" pitchFamily="18" charset="0"/>
              </a:rPr>
              <a:t>] [</a:t>
            </a:r>
            <a:r>
              <a:rPr lang="pt-PT" sz="2000" dirty="0">
                <a:latin typeface="Times New Roman" panose="02020603050405020304" pitchFamily="18" charset="0"/>
                <a:cs typeface="Times New Roman" panose="02020603050405020304" pitchFamily="18" charset="0"/>
                <a:hlinkClick r:id="rId5"/>
              </a:rPr>
              <a:t>4</a:t>
            </a:r>
            <a:r>
              <a:rPr lang="pt-PT" sz="2000" dirty="0">
                <a:latin typeface="Times New Roman" panose="02020603050405020304" pitchFamily="18" charset="0"/>
                <a:cs typeface="Times New Roman" panose="02020603050405020304" pitchFamily="18" charset="0"/>
              </a:rPr>
              <a:t>]</a:t>
            </a:r>
            <a:r>
              <a:rPr kumimoji="0" lang="pt-PT" altLang="pt-PT"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pt-PT" altLang="pt-PT" sz="3600" dirty="0">
              <a:latin typeface="Times New Roman" panose="02020603050405020304" pitchFamily="18" charset="0"/>
              <a:cs typeface="Times New Roman" panose="02020603050405020304" pitchFamily="18" charset="0"/>
            </a:endParaRPr>
          </a:p>
        </p:txBody>
      </p:sp>
      <p:sp>
        <p:nvSpPr>
          <p:cNvPr id="5" name="Título 4">
            <a:extLst>
              <a:ext uri="{FF2B5EF4-FFF2-40B4-BE49-F238E27FC236}">
                <a16:creationId xmlns:a16="http://schemas.microsoft.com/office/drawing/2014/main" id="{8E539FF7-7998-B02E-5CB8-890277C1F02E}"/>
              </a:ext>
            </a:extLst>
          </p:cNvPr>
          <p:cNvSpPr>
            <a:spLocks noGrp="1"/>
          </p:cNvSpPr>
          <p:nvPr>
            <p:ph type="title"/>
          </p:nvPr>
        </p:nvSpPr>
        <p:spPr/>
        <p:txBody>
          <a:bodyPr/>
          <a:lstStyle/>
          <a:p>
            <a:r>
              <a:rPr lang="pt-PT" b="1" dirty="0">
                <a:latin typeface="Times New Roman" panose="02020603050405020304" pitchFamily="18" charset="0"/>
                <a:ea typeface="MS Mincho" panose="02020609040205080304" pitchFamily="49" charset="-128"/>
              </a:rPr>
              <a:t>Data </a:t>
            </a:r>
            <a:r>
              <a:rPr lang="pt-PT" b="1" dirty="0" err="1">
                <a:latin typeface="Times New Roman" panose="02020603050405020304" pitchFamily="18" charset="0"/>
                <a:ea typeface="MS Mincho" panose="02020609040205080304" pitchFamily="49" charset="-128"/>
              </a:rPr>
              <a:t>Analysis</a:t>
            </a:r>
            <a:endParaRPr lang="pt-PT" dirty="0"/>
          </a:p>
        </p:txBody>
      </p:sp>
      <p:sp>
        <p:nvSpPr>
          <p:cNvPr id="6" name="Marcador de Posição do Número do Diapositivo 7">
            <a:extLst>
              <a:ext uri="{FF2B5EF4-FFF2-40B4-BE49-F238E27FC236}">
                <a16:creationId xmlns:a16="http://schemas.microsoft.com/office/drawing/2014/main" id="{C753E4CF-2DC9-47B1-8C27-57CC239FE5C3}"/>
              </a:ext>
            </a:extLst>
          </p:cNvPr>
          <p:cNvSpPr>
            <a:spLocks noGrp="1"/>
          </p:cNvSpPr>
          <p:nvPr>
            <p:ph type="sldNum" sz="quarter" idx="12"/>
          </p:nvPr>
        </p:nvSpPr>
        <p:spPr>
          <a:xfrm>
            <a:off x="8610600" y="6356350"/>
            <a:ext cx="2743200" cy="365125"/>
          </a:xfrm>
        </p:spPr>
        <p:txBody>
          <a:bodyPr/>
          <a:lstStyle/>
          <a:p>
            <a:fld id="{5E62556B-3FFF-4B1B-8C77-ABD6DF445F62}" type="slidenum">
              <a:rPr lang="pt-PT" smtClean="0"/>
              <a:t>3</a:t>
            </a:fld>
            <a:endParaRPr lang="pt-PT" dirty="0"/>
          </a:p>
        </p:txBody>
      </p:sp>
      <p:sp>
        <p:nvSpPr>
          <p:cNvPr id="7" name="Marcador de Posição do Rodapé 8">
            <a:extLst>
              <a:ext uri="{FF2B5EF4-FFF2-40B4-BE49-F238E27FC236}">
                <a16:creationId xmlns:a16="http://schemas.microsoft.com/office/drawing/2014/main" id="{1B6A45C9-1933-ED9D-3FA2-236A4EE54EFF}"/>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8" name="Picture 2" descr="logo-isel | InOut">
            <a:extLst>
              <a:ext uri="{FF2B5EF4-FFF2-40B4-BE49-F238E27FC236}">
                <a16:creationId xmlns:a16="http://schemas.microsoft.com/office/drawing/2014/main" id="{622163E5-56A0-F657-E8E5-09BA2D32D7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47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AFF17E3-2F90-A9E2-14A9-2CB2B145653B}"/>
              </a:ext>
            </a:extLst>
          </p:cNvPr>
          <p:cNvSpPr>
            <a:spLocks noGrp="1"/>
          </p:cNvSpPr>
          <p:nvPr>
            <p:ph idx="1"/>
          </p:nvPr>
        </p:nvSpPr>
        <p:spPr/>
        <p:txBody>
          <a:bodyPr>
            <a:normAutofit/>
          </a:bodyPr>
          <a:lstStyle/>
          <a:p>
            <a:pPr marL="0" indent="0" algn="just">
              <a:buNone/>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In summary, exploratory analyses, dimensionality reduction (PCA), feature selection, and data discretization are performed on an energy consumption dataset, aiming to prepare the data for supervised machine learning model training.</a:t>
            </a:r>
            <a:endParaRPr lang="pt-PT" sz="4800" dirty="0">
              <a:latin typeface="Times New Roman" panose="02020603050405020304" pitchFamily="18" charset="0"/>
              <a:cs typeface="Times New Roman" panose="02020603050405020304" pitchFamily="18" charset="0"/>
            </a:endParaRPr>
          </a:p>
        </p:txBody>
      </p:sp>
      <p:sp>
        <p:nvSpPr>
          <p:cNvPr id="5" name="Marcador de Posição do Número do Diapositivo 4">
            <a:extLst>
              <a:ext uri="{FF2B5EF4-FFF2-40B4-BE49-F238E27FC236}">
                <a16:creationId xmlns:a16="http://schemas.microsoft.com/office/drawing/2014/main" id="{FFFAF1D0-5A96-9EAF-82E0-4932794A3C5D}"/>
              </a:ext>
            </a:extLst>
          </p:cNvPr>
          <p:cNvSpPr>
            <a:spLocks noGrp="1"/>
          </p:cNvSpPr>
          <p:nvPr>
            <p:ph type="sldNum" sz="quarter" idx="12"/>
          </p:nvPr>
        </p:nvSpPr>
        <p:spPr/>
        <p:txBody>
          <a:bodyPr/>
          <a:lstStyle/>
          <a:p>
            <a:fld id="{5E62556B-3FFF-4B1B-8C77-ABD6DF445F62}" type="slidenum">
              <a:rPr lang="pt-PT" smtClean="0"/>
              <a:t>4</a:t>
            </a:fld>
            <a:endParaRPr lang="pt-PT"/>
          </a:p>
        </p:txBody>
      </p:sp>
      <p:sp>
        <p:nvSpPr>
          <p:cNvPr id="6" name="Título 4">
            <a:extLst>
              <a:ext uri="{FF2B5EF4-FFF2-40B4-BE49-F238E27FC236}">
                <a16:creationId xmlns:a16="http://schemas.microsoft.com/office/drawing/2014/main" id="{ACDE3202-FAE3-905B-9BF7-0422DDEA3DFF}"/>
              </a:ext>
            </a:extLst>
          </p:cNvPr>
          <p:cNvSpPr>
            <a:spLocks noGrp="1"/>
          </p:cNvSpPr>
          <p:nvPr>
            <p:ph type="title"/>
          </p:nvPr>
        </p:nvSpPr>
        <p:spPr>
          <a:xfrm>
            <a:off x="838200" y="365125"/>
            <a:ext cx="10515600" cy="1325563"/>
          </a:xfrm>
        </p:spPr>
        <p:txBody>
          <a:bodyPr/>
          <a:lstStyle/>
          <a:p>
            <a:r>
              <a:rPr lang="pt-PT" b="1" dirty="0">
                <a:latin typeface="Times New Roman" panose="02020603050405020304" pitchFamily="18" charset="0"/>
                <a:ea typeface="MS Mincho" panose="02020609040205080304" pitchFamily="49" charset="-128"/>
              </a:rPr>
              <a:t>Data </a:t>
            </a:r>
            <a:r>
              <a:rPr lang="pt-PT" b="1" dirty="0" err="1">
                <a:latin typeface="Times New Roman" panose="02020603050405020304" pitchFamily="18" charset="0"/>
                <a:ea typeface="MS Mincho" panose="02020609040205080304" pitchFamily="49" charset="-128"/>
              </a:rPr>
              <a:t>Analysis</a:t>
            </a:r>
            <a:r>
              <a:rPr lang="pt-PT" b="1" dirty="0">
                <a:latin typeface="Times New Roman" panose="02020603050405020304" pitchFamily="18" charset="0"/>
                <a:ea typeface="MS Mincho" panose="02020609040205080304" pitchFamily="49" charset="-128"/>
              </a:rPr>
              <a:t> - </a:t>
            </a:r>
            <a:r>
              <a:rPr lang="pt-PT" b="1" dirty="0" err="1">
                <a:latin typeface="Times New Roman" panose="02020603050405020304" pitchFamily="18" charset="0"/>
                <a:ea typeface="MS Mincho" panose="02020609040205080304" pitchFamily="49" charset="-128"/>
              </a:rPr>
              <a:t>Energy</a:t>
            </a:r>
            <a:endParaRPr lang="pt-PT" dirty="0"/>
          </a:p>
        </p:txBody>
      </p:sp>
      <p:pic>
        <p:nvPicPr>
          <p:cNvPr id="7" name="Picture 2" descr="logo-isel | InOut">
            <a:extLst>
              <a:ext uri="{FF2B5EF4-FFF2-40B4-BE49-F238E27FC236}">
                <a16:creationId xmlns:a16="http://schemas.microsoft.com/office/drawing/2014/main" id="{A332F5C7-EF6D-7610-1D98-9BCAD4A5E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75673"/>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Posição do Rodapé 8">
            <a:extLst>
              <a:ext uri="{FF2B5EF4-FFF2-40B4-BE49-F238E27FC236}">
                <a16:creationId xmlns:a16="http://schemas.microsoft.com/office/drawing/2014/main" id="{CE99BBC8-CCAC-EC2E-69BF-753EA3AEA3CF}"/>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Tree>
    <p:extLst>
      <p:ext uri="{BB962C8B-B14F-4D97-AF65-F5344CB8AC3E}">
        <p14:creationId xmlns:p14="http://schemas.microsoft.com/office/powerpoint/2010/main" val="405019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AFF17E3-2F90-A9E2-14A9-2CB2B145653B}"/>
              </a:ext>
            </a:extLst>
          </p:cNvPr>
          <p:cNvSpPr>
            <a:spLocks noGrp="1"/>
          </p:cNvSpPr>
          <p:nvPr>
            <p:ph idx="1"/>
          </p:nvPr>
        </p:nvSpPr>
        <p:spPr/>
        <p:txBody>
          <a:bodyPr>
            <a:normAutofit/>
          </a:bodyPr>
          <a:lstStyle/>
          <a:p>
            <a:pPr marL="0" indent="0" algn="just">
              <a:buNone/>
            </a:pPr>
            <a:r>
              <a:rPr lang="en-US" sz="3600" dirty="0">
                <a:latin typeface="Times New Roman" panose="02020603050405020304" pitchFamily="18" charset="0"/>
                <a:ea typeface="Calibri" panose="020F0502020204030204" pitchFamily="34" charset="0"/>
                <a:cs typeface="Times New Roman" panose="02020603050405020304" pitchFamily="18" charset="0"/>
              </a:rPr>
              <a:t>In summary, energy consumption and meteorological data are combined, missing data are handled, feature selection is conducted using various metrics (Fisher's Ratio, Information Gain, and Variance Threshold), numerical features are discretized, and datasets with the most relevant features are created.</a:t>
            </a:r>
            <a:endParaRPr lang="pt-PT" sz="3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Marcador de Posição do Número do Diapositivo 4">
            <a:extLst>
              <a:ext uri="{FF2B5EF4-FFF2-40B4-BE49-F238E27FC236}">
                <a16:creationId xmlns:a16="http://schemas.microsoft.com/office/drawing/2014/main" id="{FFFAF1D0-5A96-9EAF-82E0-4932794A3C5D}"/>
              </a:ext>
            </a:extLst>
          </p:cNvPr>
          <p:cNvSpPr>
            <a:spLocks noGrp="1"/>
          </p:cNvSpPr>
          <p:nvPr>
            <p:ph type="sldNum" sz="quarter" idx="12"/>
          </p:nvPr>
        </p:nvSpPr>
        <p:spPr/>
        <p:txBody>
          <a:bodyPr/>
          <a:lstStyle/>
          <a:p>
            <a:fld id="{5E62556B-3FFF-4B1B-8C77-ABD6DF445F62}" type="slidenum">
              <a:rPr lang="pt-PT" smtClean="0"/>
              <a:t>5</a:t>
            </a:fld>
            <a:endParaRPr lang="pt-PT"/>
          </a:p>
        </p:txBody>
      </p:sp>
      <p:sp>
        <p:nvSpPr>
          <p:cNvPr id="6" name="Título 4">
            <a:extLst>
              <a:ext uri="{FF2B5EF4-FFF2-40B4-BE49-F238E27FC236}">
                <a16:creationId xmlns:a16="http://schemas.microsoft.com/office/drawing/2014/main" id="{ACDE3202-FAE3-905B-9BF7-0422DDEA3DFF}"/>
              </a:ext>
            </a:extLst>
          </p:cNvPr>
          <p:cNvSpPr>
            <a:spLocks noGrp="1"/>
          </p:cNvSpPr>
          <p:nvPr>
            <p:ph type="title"/>
          </p:nvPr>
        </p:nvSpPr>
        <p:spPr>
          <a:xfrm>
            <a:off x="838200" y="365125"/>
            <a:ext cx="10515600" cy="1325563"/>
          </a:xfrm>
        </p:spPr>
        <p:txBody>
          <a:bodyPr/>
          <a:lstStyle/>
          <a:p>
            <a:r>
              <a:rPr lang="pt-PT" b="1" dirty="0">
                <a:latin typeface="Times New Roman" panose="02020603050405020304" pitchFamily="18" charset="0"/>
                <a:ea typeface="MS Mincho" panose="02020609040205080304" pitchFamily="49" charset="-128"/>
              </a:rPr>
              <a:t>Data </a:t>
            </a:r>
            <a:r>
              <a:rPr lang="pt-PT" b="1" dirty="0" err="1">
                <a:latin typeface="Times New Roman" panose="02020603050405020304" pitchFamily="18" charset="0"/>
                <a:ea typeface="MS Mincho" panose="02020609040205080304" pitchFamily="49" charset="-128"/>
              </a:rPr>
              <a:t>Analysis</a:t>
            </a:r>
            <a:r>
              <a:rPr lang="pt-PT" b="1" dirty="0">
                <a:latin typeface="Times New Roman" panose="02020603050405020304" pitchFamily="18" charset="0"/>
                <a:ea typeface="MS Mincho" panose="02020609040205080304" pitchFamily="49" charset="-128"/>
              </a:rPr>
              <a:t> - </a:t>
            </a:r>
            <a:r>
              <a:rPr lang="pt-PT" b="1" dirty="0" err="1">
                <a:latin typeface="Times New Roman" panose="02020603050405020304" pitchFamily="18" charset="0"/>
                <a:ea typeface="MS Mincho" panose="02020609040205080304" pitchFamily="49" charset="-128"/>
              </a:rPr>
              <a:t>Weather</a:t>
            </a:r>
            <a:endParaRPr lang="pt-PT" dirty="0"/>
          </a:p>
        </p:txBody>
      </p:sp>
      <p:pic>
        <p:nvPicPr>
          <p:cNvPr id="2" name="Picture 2" descr="logo-isel | InOut">
            <a:extLst>
              <a:ext uri="{FF2B5EF4-FFF2-40B4-BE49-F238E27FC236}">
                <a16:creationId xmlns:a16="http://schemas.microsoft.com/office/drawing/2014/main" id="{36102CE4-6F39-1834-DA07-03F9BA014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Posição do Rodapé 8">
            <a:extLst>
              <a:ext uri="{FF2B5EF4-FFF2-40B4-BE49-F238E27FC236}">
                <a16:creationId xmlns:a16="http://schemas.microsoft.com/office/drawing/2014/main" id="{1D8124D2-3F05-2E54-5F68-01606DA3F7A1}"/>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Tree>
    <p:extLst>
      <p:ext uri="{BB962C8B-B14F-4D97-AF65-F5344CB8AC3E}">
        <p14:creationId xmlns:p14="http://schemas.microsoft.com/office/powerpoint/2010/main" val="232158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A7F39-A63F-66BE-EF97-E4D6CEBB9CFD}"/>
              </a:ext>
            </a:extLst>
          </p:cNvPr>
          <p:cNvSpPr>
            <a:spLocks noGrp="1"/>
          </p:cNvSpPr>
          <p:nvPr>
            <p:ph type="title"/>
          </p:nvPr>
        </p:nvSpPr>
        <p:spPr/>
        <p:txBody>
          <a:bodyPr/>
          <a:lstStyle/>
          <a:p>
            <a:r>
              <a:rPr lang="pt-PT" b="1" dirty="0" err="1">
                <a:latin typeface="Times New Roman" panose="02020603050405020304" pitchFamily="18" charset="0"/>
                <a:ea typeface="MS Mincho" panose="02020609040205080304" pitchFamily="49" charset="-128"/>
              </a:rPr>
              <a:t>Metholagy</a:t>
            </a:r>
            <a:r>
              <a:rPr lang="pt-PT" b="1" dirty="0">
                <a:latin typeface="Times New Roman" panose="02020603050405020304" pitchFamily="18" charset="0"/>
                <a:ea typeface="MS Mincho" panose="02020609040205080304" pitchFamily="49" charset="-128"/>
              </a:rPr>
              <a:t> for </a:t>
            </a:r>
            <a:r>
              <a:rPr lang="pt-PT" b="1" dirty="0" err="1">
                <a:latin typeface="Times New Roman" panose="02020603050405020304" pitchFamily="18" charset="0"/>
                <a:ea typeface="MS Mincho" panose="02020609040205080304" pitchFamily="49" charset="-128"/>
              </a:rPr>
              <a:t>Model</a:t>
            </a:r>
            <a:r>
              <a:rPr lang="pt-PT" b="1" dirty="0">
                <a:latin typeface="Times New Roman" panose="02020603050405020304" pitchFamily="18" charset="0"/>
                <a:ea typeface="MS Mincho" panose="02020609040205080304" pitchFamily="49" charset="-128"/>
              </a:rPr>
              <a:t> </a:t>
            </a:r>
            <a:r>
              <a:rPr lang="pt-PT" b="1" dirty="0" err="1">
                <a:latin typeface="Times New Roman" panose="02020603050405020304" pitchFamily="18" charset="0"/>
                <a:ea typeface="MS Mincho" panose="02020609040205080304" pitchFamily="49" charset="-128"/>
              </a:rPr>
              <a:t>processing</a:t>
            </a:r>
            <a:r>
              <a:rPr lang="pt-PT" b="1" dirty="0">
                <a:latin typeface="Times New Roman" panose="02020603050405020304" pitchFamily="18" charset="0"/>
                <a:ea typeface="MS Mincho" panose="02020609040205080304" pitchFamily="49" charset="-128"/>
              </a:rPr>
              <a:t> </a:t>
            </a:r>
            <a:r>
              <a:rPr lang="pt-PT" dirty="0"/>
              <a:t>(</a:t>
            </a:r>
            <a:r>
              <a:rPr lang="pt-PT" dirty="0" err="1"/>
              <a:t>Energy</a:t>
            </a:r>
            <a:r>
              <a:rPr lang="pt-PT" dirty="0"/>
              <a:t>)</a:t>
            </a:r>
          </a:p>
        </p:txBody>
      </p:sp>
      <p:sp>
        <p:nvSpPr>
          <p:cNvPr id="3" name="Marcador de Posição de Conteúdo 2">
            <a:extLst>
              <a:ext uri="{FF2B5EF4-FFF2-40B4-BE49-F238E27FC236}">
                <a16:creationId xmlns:a16="http://schemas.microsoft.com/office/drawing/2014/main" id="{B5696F23-3B5C-F94E-0AF0-9B436426849D}"/>
              </a:ext>
            </a:extLst>
          </p:cNvPr>
          <p:cNvSpPr>
            <a:spLocks noGrp="1"/>
          </p:cNvSpPr>
          <p:nvPr>
            <p:ph idx="1"/>
          </p:nvPr>
        </p:nvSpPr>
        <p:spPr/>
        <p:txBody>
          <a:bodyPr>
            <a:normAutofit fontScale="92500" lnSpcReduction="10000"/>
          </a:bodyPr>
          <a:lstStyle/>
          <a:p>
            <a:pPr algn="just">
              <a:lnSpc>
                <a:spcPct val="107000"/>
              </a:lnSpc>
              <a:spcAft>
                <a:spcPts val="600"/>
              </a:spcAf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Different models were trained: Random Forest, Logistic Regression, and Decision Tree. </a:t>
            </a:r>
          </a:p>
          <a:p>
            <a:pPr lvl="1" algn="just">
              <a:lnSpc>
                <a:spcPct val="107000"/>
              </a:lnSpc>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Predictions were made on test data using these models, and confusion matrices and the area under the ROC curve (AUC) were calculated.</a:t>
            </a:r>
          </a:p>
          <a:p>
            <a:pPr algn="just">
              <a:lnSpc>
                <a:spcPct val="107000"/>
              </a:lnSpc>
              <a:spcAft>
                <a:spcPts val="600"/>
              </a:spcAft>
            </a:pPr>
            <a:r>
              <a:rPr lang="en-US" sz="3000" dirty="0" err="1">
                <a:effectLst/>
                <a:latin typeface="Times New Roman" panose="02020603050405020304" pitchFamily="18" charset="0"/>
                <a:ea typeface="Calibri" panose="020F0502020204030204" pitchFamily="34" charset="0"/>
                <a:cs typeface="Times New Roman" panose="02020603050405020304" pitchFamily="18" charset="0"/>
              </a:rPr>
              <a:t>Undersampling</a:t>
            </a:r>
            <a:r>
              <a:rPr lang="en-US" sz="3000" dirty="0">
                <a:latin typeface="Times New Roman" panose="02020603050405020304" pitchFamily="18" charset="0"/>
                <a:ea typeface="Calibri" panose="020F0502020204030204" pitchFamily="34" charset="0"/>
                <a:cs typeface="Times New Roman" panose="02020603050405020304" pitchFamily="18" charset="0"/>
              </a:rPr>
              <a:t> &amp; Oversampling</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07000"/>
              </a:lnSpc>
              <a:spcAft>
                <a:spcPts val="6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(residential) is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undersampled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to match the size of the minority class (industrial).</a:t>
            </a:r>
          </a:p>
          <a:p>
            <a:pPr lvl="1" algn="just">
              <a:lnSpc>
                <a:spcPct val="107000"/>
              </a:lnSpc>
              <a:spcAft>
                <a:spcPts val="6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(industrial) is oversampled to match the size of the majority class (residential). </a:t>
            </a:r>
          </a:p>
          <a:p>
            <a:pPr algn="just">
              <a:lnSpc>
                <a:spcPct val="107000"/>
              </a:lnSpc>
              <a:spcAft>
                <a:spcPts val="6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Performance metrics, such as confusion matrices and AUC, are calculated for each model and sampling technique.</a:t>
            </a:r>
            <a:endParaRPr lang="pt-PT"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t-PT" sz="3600" dirty="0">
              <a:latin typeface="Times New Roman" panose="02020603050405020304" pitchFamily="18" charset="0"/>
              <a:cs typeface="Times New Roman" panose="02020603050405020304" pitchFamily="18" charset="0"/>
            </a:endParaRPr>
          </a:p>
        </p:txBody>
      </p:sp>
      <p:sp>
        <p:nvSpPr>
          <p:cNvPr id="5" name="Marcador de Posição do Número do Diapositivo 4">
            <a:extLst>
              <a:ext uri="{FF2B5EF4-FFF2-40B4-BE49-F238E27FC236}">
                <a16:creationId xmlns:a16="http://schemas.microsoft.com/office/drawing/2014/main" id="{3A1DB045-BC63-6692-0040-C3035310F989}"/>
              </a:ext>
            </a:extLst>
          </p:cNvPr>
          <p:cNvSpPr>
            <a:spLocks noGrp="1"/>
          </p:cNvSpPr>
          <p:nvPr>
            <p:ph type="sldNum" sz="quarter" idx="12"/>
          </p:nvPr>
        </p:nvSpPr>
        <p:spPr/>
        <p:txBody>
          <a:bodyPr/>
          <a:lstStyle/>
          <a:p>
            <a:fld id="{5E62556B-3FFF-4B1B-8C77-ABD6DF445F62}" type="slidenum">
              <a:rPr lang="pt-PT" smtClean="0"/>
              <a:t>6</a:t>
            </a:fld>
            <a:endParaRPr lang="pt-PT"/>
          </a:p>
        </p:txBody>
      </p:sp>
      <p:pic>
        <p:nvPicPr>
          <p:cNvPr id="6" name="Picture 2" descr="logo-isel | InOut">
            <a:extLst>
              <a:ext uri="{FF2B5EF4-FFF2-40B4-BE49-F238E27FC236}">
                <a16:creationId xmlns:a16="http://schemas.microsoft.com/office/drawing/2014/main" id="{2042827A-D611-C585-24DC-DE449FDC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Posição do Rodapé 8">
            <a:extLst>
              <a:ext uri="{FF2B5EF4-FFF2-40B4-BE49-F238E27FC236}">
                <a16:creationId xmlns:a16="http://schemas.microsoft.com/office/drawing/2014/main" id="{7D41803A-36FE-96D0-E2EE-355B70A575BB}"/>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Tree>
    <p:extLst>
      <p:ext uri="{BB962C8B-B14F-4D97-AF65-F5344CB8AC3E}">
        <p14:creationId xmlns:p14="http://schemas.microsoft.com/office/powerpoint/2010/main" val="411992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8424E-F3BC-3843-0964-038743FE76C5}"/>
              </a:ext>
            </a:extLst>
          </p:cNvPr>
          <p:cNvSpPr>
            <a:spLocks noGrp="1"/>
          </p:cNvSpPr>
          <p:nvPr>
            <p:ph type="title"/>
          </p:nvPr>
        </p:nvSpPr>
        <p:spPr/>
        <p:txBody>
          <a:bodyPr/>
          <a:lstStyle/>
          <a:p>
            <a:r>
              <a:rPr lang="pt-PT" b="1" dirty="0" err="1">
                <a:latin typeface="Times New Roman" panose="02020603050405020304" pitchFamily="18" charset="0"/>
                <a:ea typeface="MS Mincho" panose="02020609040205080304" pitchFamily="49" charset="-128"/>
              </a:rPr>
              <a:t>Metholagy</a:t>
            </a:r>
            <a:r>
              <a:rPr lang="pt-PT" b="1" dirty="0">
                <a:latin typeface="Times New Roman" panose="02020603050405020304" pitchFamily="18" charset="0"/>
                <a:ea typeface="MS Mincho" panose="02020609040205080304" pitchFamily="49" charset="-128"/>
              </a:rPr>
              <a:t> for </a:t>
            </a:r>
            <a:r>
              <a:rPr lang="pt-PT" b="1" dirty="0" err="1">
                <a:latin typeface="Times New Roman" panose="02020603050405020304" pitchFamily="18" charset="0"/>
                <a:ea typeface="MS Mincho" panose="02020609040205080304" pitchFamily="49" charset="-128"/>
              </a:rPr>
              <a:t>Model</a:t>
            </a:r>
            <a:r>
              <a:rPr lang="pt-PT" b="1" dirty="0">
                <a:latin typeface="Times New Roman" panose="02020603050405020304" pitchFamily="18" charset="0"/>
                <a:ea typeface="MS Mincho" panose="02020609040205080304" pitchFamily="49" charset="-128"/>
              </a:rPr>
              <a:t> </a:t>
            </a:r>
            <a:r>
              <a:rPr lang="pt-PT" b="1" dirty="0" err="1">
                <a:latin typeface="Times New Roman" panose="02020603050405020304" pitchFamily="18" charset="0"/>
                <a:ea typeface="MS Mincho" panose="02020609040205080304" pitchFamily="49" charset="-128"/>
              </a:rPr>
              <a:t>processing</a:t>
            </a:r>
            <a:r>
              <a:rPr lang="pt-PT" b="1" dirty="0">
                <a:latin typeface="Times New Roman" panose="02020603050405020304" pitchFamily="18" charset="0"/>
                <a:ea typeface="MS Mincho" panose="02020609040205080304" pitchFamily="49" charset="-128"/>
              </a:rPr>
              <a:t> </a:t>
            </a:r>
            <a:r>
              <a:rPr lang="pt-PT" dirty="0"/>
              <a:t>(</a:t>
            </a:r>
            <a:r>
              <a:rPr lang="pt-PT" dirty="0" err="1"/>
              <a:t>Weather</a:t>
            </a:r>
            <a:r>
              <a:rPr lang="pt-PT" dirty="0"/>
              <a:t>)</a:t>
            </a:r>
          </a:p>
        </p:txBody>
      </p:sp>
      <p:sp>
        <p:nvSpPr>
          <p:cNvPr id="3" name="Marcador de Posição de Conteúdo 2">
            <a:extLst>
              <a:ext uri="{FF2B5EF4-FFF2-40B4-BE49-F238E27FC236}">
                <a16:creationId xmlns:a16="http://schemas.microsoft.com/office/drawing/2014/main" id="{AFADEEE9-B843-C43C-7F7B-0B3602A43FC8}"/>
              </a:ext>
            </a:extLst>
          </p:cNvPr>
          <p:cNvSpPr>
            <a:spLocks noGrp="1"/>
          </p:cNvSpPr>
          <p:nvPr>
            <p:ph idx="1"/>
          </p:nvPr>
        </p:nvSpPr>
        <p:spPr/>
        <p:txBody>
          <a:bodyPr>
            <a:normAutofit lnSpcReduction="10000"/>
          </a:bodyPr>
          <a:lstStyle/>
          <a:p>
            <a:pPr>
              <a:lnSpc>
                <a:spcPct val="100000"/>
              </a:lnSpc>
            </a:pPr>
            <a:r>
              <a:rPr lang="en-US" sz="3200" dirty="0">
                <a:effectLst/>
                <a:latin typeface="Times New Roman" panose="02020603050405020304" pitchFamily="18" charset="0"/>
                <a:ea typeface="Calibri" panose="020F0502020204030204" pitchFamily="34" charset="0"/>
              </a:rPr>
              <a:t>Four different models are trained: Random Forest, Linear Regression, Decision Tree, and Gradient Boosted Trees. </a:t>
            </a:r>
          </a:p>
          <a:p>
            <a:pPr lvl="1">
              <a:lnSpc>
                <a:spcPct val="100000"/>
              </a:lnSpc>
            </a:pPr>
            <a:r>
              <a:rPr lang="en-US" dirty="0">
                <a:effectLst/>
                <a:latin typeface="Times New Roman" panose="02020603050405020304" pitchFamily="18" charset="0"/>
                <a:ea typeface="Calibri" panose="020F0502020204030204" pitchFamily="34" charset="0"/>
              </a:rPr>
              <a:t>Error metrics are calculated using `</a:t>
            </a:r>
            <a:r>
              <a:rPr lang="en-US" dirty="0" err="1">
                <a:effectLst/>
                <a:latin typeface="Times New Roman" panose="02020603050405020304" pitchFamily="18" charset="0"/>
                <a:ea typeface="Calibri" panose="020F0502020204030204" pitchFamily="34" charset="0"/>
              </a:rPr>
              <a:t>ml_regression_evaluations</a:t>
            </a:r>
            <a:r>
              <a:rPr lang="en-US" dirty="0">
                <a:effectLst/>
                <a:latin typeface="Times New Roman" panose="02020603050405020304" pitchFamily="18" charset="0"/>
                <a:ea typeface="Calibri" panose="020F0502020204030204" pitchFamily="34" charset="0"/>
              </a:rPr>
              <a:t>`.</a:t>
            </a:r>
          </a:p>
          <a:p>
            <a:pPr>
              <a:lnSpc>
                <a:spcPct val="100000"/>
              </a:lnSpc>
            </a:pPr>
            <a:r>
              <a:rPr lang="en-US" sz="3200" dirty="0">
                <a:effectLst/>
                <a:latin typeface="Times New Roman" panose="02020603050405020304" pitchFamily="18" charset="0"/>
                <a:ea typeface="Calibri" panose="020F0502020204030204" pitchFamily="34" charset="0"/>
              </a:rPr>
              <a:t>Oversampling &amp; </a:t>
            </a:r>
            <a:r>
              <a:rPr lang="en-US" sz="3200" dirty="0" err="1">
                <a:effectLst/>
                <a:latin typeface="Times New Roman" panose="02020603050405020304" pitchFamily="18" charset="0"/>
                <a:ea typeface="Calibri" panose="020F0502020204030204" pitchFamily="34" charset="0"/>
              </a:rPr>
              <a:t>Undersampling</a:t>
            </a:r>
            <a:endParaRPr lang="en-US" sz="3200" dirty="0">
              <a:effectLst/>
              <a:latin typeface="Times New Roman" panose="02020603050405020304" pitchFamily="18" charset="0"/>
              <a:ea typeface="Calibri" panose="020F0502020204030204" pitchFamily="34" charset="0"/>
            </a:endParaRPr>
          </a:p>
          <a:p>
            <a:pPr lvl="1">
              <a:lnSpc>
                <a:spcPct val="100000"/>
              </a:lnSpc>
            </a:pPr>
            <a:r>
              <a:rPr lang="en-US" dirty="0">
                <a:effectLst/>
                <a:latin typeface="Times New Roman" panose="02020603050405020304" pitchFamily="18" charset="0"/>
                <a:ea typeface="Calibri" panose="020F0502020204030204" pitchFamily="34" charset="0"/>
              </a:rPr>
              <a:t>The majority classes are </a:t>
            </a:r>
            <a:r>
              <a:rPr lang="en-US" dirty="0" err="1">
                <a:effectLst/>
                <a:latin typeface="Times New Roman" panose="02020603050405020304" pitchFamily="18" charset="0"/>
                <a:ea typeface="Calibri" panose="020F0502020204030204" pitchFamily="34" charset="0"/>
              </a:rPr>
              <a:t>undersampled</a:t>
            </a:r>
            <a:r>
              <a:rPr lang="en-US" dirty="0">
                <a:effectLst/>
                <a:latin typeface="Times New Roman" panose="02020603050405020304" pitchFamily="18" charset="0"/>
                <a:ea typeface="Calibri" panose="020F0502020204030204" pitchFamily="34" charset="0"/>
              </a:rPr>
              <a:t> to match the size of the minority class. The models are retrained with the </a:t>
            </a:r>
            <a:r>
              <a:rPr lang="en-US" dirty="0" err="1">
                <a:effectLst/>
                <a:latin typeface="Times New Roman" panose="02020603050405020304" pitchFamily="18" charset="0"/>
                <a:ea typeface="Calibri" panose="020F0502020204030204" pitchFamily="34" charset="0"/>
              </a:rPr>
              <a:t>undersampled</a:t>
            </a:r>
            <a:r>
              <a:rPr lang="en-US" dirty="0">
                <a:effectLst/>
                <a:latin typeface="Times New Roman" panose="02020603050405020304" pitchFamily="18" charset="0"/>
                <a:ea typeface="Calibri" panose="020F0502020204030204" pitchFamily="34" charset="0"/>
              </a:rPr>
              <a:t> data, and predictions and error metrics are calculated.</a:t>
            </a:r>
          </a:p>
          <a:p>
            <a:pPr>
              <a:lnSpc>
                <a:spcPct val="100000"/>
              </a:lnSpc>
            </a:pPr>
            <a:r>
              <a:rPr lang="en-US" sz="3200" dirty="0">
                <a:effectLst/>
                <a:latin typeface="Times New Roman" panose="02020603050405020304" pitchFamily="18" charset="0"/>
                <a:ea typeface="Calibri" panose="020F0502020204030204" pitchFamily="34" charset="0"/>
              </a:rPr>
              <a:t>Error metrics, such as RMSE and R^2, are calculated for each model and sampling technique.</a:t>
            </a:r>
            <a:endParaRPr lang="pt-PT" sz="4400" dirty="0"/>
          </a:p>
        </p:txBody>
      </p:sp>
      <p:sp>
        <p:nvSpPr>
          <p:cNvPr id="5" name="Marcador de Posição do Número do Diapositivo 4">
            <a:extLst>
              <a:ext uri="{FF2B5EF4-FFF2-40B4-BE49-F238E27FC236}">
                <a16:creationId xmlns:a16="http://schemas.microsoft.com/office/drawing/2014/main" id="{CD49ED5A-BDAD-8B56-2748-DE2B05AECB38}"/>
              </a:ext>
            </a:extLst>
          </p:cNvPr>
          <p:cNvSpPr>
            <a:spLocks noGrp="1"/>
          </p:cNvSpPr>
          <p:nvPr>
            <p:ph type="sldNum" sz="quarter" idx="12"/>
          </p:nvPr>
        </p:nvSpPr>
        <p:spPr/>
        <p:txBody>
          <a:bodyPr/>
          <a:lstStyle/>
          <a:p>
            <a:fld id="{5E62556B-3FFF-4B1B-8C77-ABD6DF445F62}" type="slidenum">
              <a:rPr lang="pt-PT" smtClean="0"/>
              <a:t>7</a:t>
            </a:fld>
            <a:endParaRPr lang="pt-PT"/>
          </a:p>
        </p:txBody>
      </p:sp>
      <p:pic>
        <p:nvPicPr>
          <p:cNvPr id="10" name="Picture 2" descr="logo-isel | InOut">
            <a:extLst>
              <a:ext uri="{FF2B5EF4-FFF2-40B4-BE49-F238E27FC236}">
                <a16:creationId xmlns:a16="http://schemas.microsoft.com/office/drawing/2014/main" id="{C5100E1D-29CC-3C07-19AF-7847C1BB8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Posição do Rodapé 8">
            <a:extLst>
              <a:ext uri="{FF2B5EF4-FFF2-40B4-BE49-F238E27FC236}">
                <a16:creationId xmlns:a16="http://schemas.microsoft.com/office/drawing/2014/main" id="{6F541C5D-45A8-BE45-DCC1-57E499225569}"/>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spTree>
    <p:extLst>
      <p:ext uri="{BB962C8B-B14F-4D97-AF65-F5344CB8AC3E}">
        <p14:creationId xmlns:p14="http://schemas.microsoft.com/office/powerpoint/2010/main" val="218641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ção do Número do Diapositivo 4">
            <a:extLst>
              <a:ext uri="{FF2B5EF4-FFF2-40B4-BE49-F238E27FC236}">
                <a16:creationId xmlns:a16="http://schemas.microsoft.com/office/drawing/2014/main" id="{B366BF04-F351-E6A2-6AFB-CECE4092650A}"/>
              </a:ext>
            </a:extLst>
          </p:cNvPr>
          <p:cNvSpPr>
            <a:spLocks noGrp="1"/>
          </p:cNvSpPr>
          <p:nvPr>
            <p:ph type="sldNum" sz="quarter" idx="12"/>
          </p:nvPr>
        </p:nvSpPr>
        <p:spPr/>
        <p:txBody>
          <a:bodyPr/>
          <a:lstStyle/>
          <a:p>
            <a:fld id="{5E62556B-3FFF-4B1B-8C77-ABD6DF445F62}" type="slidenum">
              <a:rPr lang="pt-PT" smtClean="0"/>
              <a:t>8</a:t>
            </a:fld>
            <a:endParaRPr lang="pt-PT"/>
          </a:p>
        </p:txBody>
      </p:sp>
      <p:sp>
        <p:nvSpPr>
          <p:cNvPr id="6" name="Título 1">
            <a:extLst>
              <a:ext uri="{FF2B5EF4-FFF2-40B4-BE49-F238E27FC236}">
                <a16:creationId xmlns:a16="http://schemas.microsoft.com/office/drawing/2014/main" id="{8A9C243A-A84B-FD1D-C119-4BD9F503879D}"/>
              </a:ext>
            </a:extLst>
          </p:cNvPr>
          <p:cNvSpPr txBox="1">
            <a:spLocks/>
          </p:cNvSpPr>
          <p:nvPr/>
        </p:nvSpPr>
        <p:spPr>
          <a:xfrm>
            <a:off x="838200" y="24123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b="1" dirty="0">
                <a:latin typeface="Times New Roman" panose="02020603050405020304" pitchFamily="18" charset="0"/>
                <a:ea typeface="MS Mincho" panose="02020609040205080304" pitchFamily="49" charset="-128"/>
              </a:rPr>
              <a:t>Data </a:t>
            </a:r>
            <a:r>
              <a:rPr lang="pt-PT" b="1" dirty="0" err="1">
                <a:latin typeface="Times New Roman" panose="02020603050405020304" pitchFamily="18" charset="0"/>
                <a:ea typeface="MS Mincho" panose="02020609040205080304" pitchFamily="49" charset="-128"/>
              </a:rPr>
              <a:t>Interpretation</a:t>
            </a:r>
            <a:r>
              <a:rPr lang="pt-PT" b="1" dirty="0">
                <a:latin typeface="Times New Roman" panose="02020603050405020304" pitchFamily="18" charset="0"/>
                <a:ea typeface="MS Mincho" panose="02020609040205080304" pitchFamily="49" charset="-128"/>
              </a:rPr>
              <a:t> </a:t>
            </a:r>
            <a:r>
              <a:rPr lang="pt-PT" sz="4000" dirty="0">
                <a:latin typeface="Tahoma" panose="020B0604030504040204" pitchFamily="34" charset="0"/>
                <a:ea typeface="Tahoma" panose="020B0604030504040204" pitchFamily="34" charset="0"/>
                <a:cs typeface="Tahoma" panose="020B0604030504040204" pitchFamily="34" charset="0"/>
              </a:rPr>
              <a:t>– Weather </a:t>
            </a:r>
          </a:p>
        </p:txBody>
      </p:sp>
      <p:sp>
        <p:nvSpPr>
          <p:cNvPr id="7" name="Marcador de Posição de Conteúdo 5">
            <a:extLst>
              <a:ext uri="{FF2B5EF4-FFF2-40B4-BE49-F238E27FC236}">
                <a16:creationId xmlns:a16="http://schemas.microsoft.com/office/drawing/2014/main" id="{1F92B350-02BA-6F6A-780E-E5679CCF42F5}"/>
              </a:ext>
            </a:extLst>
          </p:cNvPr>
          <p:cNvSpPr txBox="1">
            <a:spLocks/>
          </p:cNvSpPr>
          <p:nvPr/>
        </p:nvSpPr>
        <p:spPr>
          <a:xfrm>
            <a:off x="838200" y="145451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200" dirty="0"/>
              <a:t>Weather characteristics in Lisbon in a two-year period</a:t>
            </a:r>
          </a:p>
          <a:p>
            <a:pPr lvl="1" algn="just"/>
            <a:r>
              <a:rPr lang="pt-PT" dirty="0"/>
              <a:t>9504 </a:t>
            </a:r>
            <a:r>
              <a:rPr lang="pt-PT" dirty="0" err="1"/>
              <a:t>instances</a:t>
            </a:r>
            <a:r>
              <a:rPr lang="pt-PT" dirty="0"/>
              <a:t> </a:t>
            </a:r>
            <a:r>
              <a:rPr lang="pt-PT" dirty="0" err="1"/>
              <a:t>with</a:t>
            </a:r>
            <a:r>
              <a:rPr lang="pt-PT" dirty="0"/>
              <a:t> 24 features</a:t>
            </a:r>
          </a:p>
          <a:p>
            <a:pPr lvl="1" algn="just"/>
            <a:r>
              <a:rPr lang="pt-PT" dirty="0" err="1"/>
              <a:t>Imputation</a:t>
            </a:r>
            <a:r>
              <a:rPr lang="pt-PT" dirty="0"/>
              <a:t> </a:t>
            </a:r>
            <a:r>
              <a:rPr lang="pt-PT" dirty="0" err="1"/>
              <a:t>based</a:t>
            </a:r>
            <a:r>
              <a:rPr lang="pt-PT" dirty="0"/>
              <a:t> </a:t>
            </a:r>
            <a:r>
              <a:rPr lang="pt-PT" dirty="0" err="1"/>
              <a:t>on</a:t>
            </a:r>
            <a:r>
              <a:rPr lang="pt-PT" dirty="0"/>
              <a:t> </a:t>
            </a:r>
            <a:r>
              <a:rPr lang="pt-PT" dirty="0" err="1"/>
              <a:t>median</a:t>
            </a:r>
            <a:r>
              <a:rPr lang="pt-PT" dirty="0"/>
              <a:t>, mean, </a:t>
            </a:r>
            <a:r>
              <a:rPr lang="pt-PT" dirty="0" err="1"/>
              <a:t>or</a:t>
            </a:r>
            <a:r>
              <a:rPr lang="pt-PT" dirty="0"/>
              <a:t> zero, </a:t>
            </a:r>
            <a:r>
              <a:rPr lang="pt-PT" dirty="0" err="1"/>
              <a:t>given</a:t>
            </a:r>
            <a:r>
              <a:rPr lang="pt-PT" dirty="0"/>
              <a:t> standard </a:t>
            </a:r>
            <a:r>
              <a:rPr lang="pt-PT" dirty="0" err="1"/>
              <a:t>deviation</a:t>
            </a:r>
            <a:r>
              <a:rPr lang="pt-PT" dirty="0"/>
              <a:t> </a:t>
            </a:r>
            <a:r>
              <a:rPr lang="pt-PT" dirty="0" err="1"/>
              <a:t>of</a:t>
            </a:r>
            <a:r>
              <a:rPr lang="pt-PT" dirty="0"/>
              <a:t> original </a:t>
            </a:r>
            <a:r>
              <a:rPr lang="pt-PT" dirty="0" err="1"/>
              <a:t>values</a:t>
            </a:r>
            <a:endParaRPr lang="pt-PT" dirty="0"/>
          </a:p>
          <a:p>
            <a:pPr lvl="1"/>
            <a:endParaRPr lang="pt-PT" sz="2000" dirty="0"/>
          </a:p>
        </p:txBody>
      </p:sp>
      <p:pic>
        <p:nvPicPr>
          <p:cNvPr id="11" name="Imagem 10">
            <a:extLst>
              <a:ext uri="{FF2B5EF4-FFF2-40B4-BE49-F238E27FC236}">
                <a16:creationId xmlns:a16="http://schemas.microsoft.com/office/drawing/2014/main" id="{02F964D1-8E6C-D657-617E-F190D04A84D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1835" y="3455080"/>
            <a:ext cx="10128329" cy="1628035"/>
          </a:xfrm>
          <a:prstGeom prst="rect">
            <a:avLst/>
          </a:prstGeom>
        </p:spPr>
      </p:pic>
      <p:sp>
        <p:nvSpPr>
          <p:cNvPr id="2" name="Marcador de Posição do Rodapé 8">
            <a:extLst>
              <a:ext uri="{FF2B5EF4-FFF2-40B4-BE49-F238E27FC236}">
                <a16:creationId xmlns:a16="http://schemas.microsoft.com/office/drawing/2014/main" id="{87FC1D25-1331-B127-DDBB-3ADE4F44C4A2}"/>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3" name="Picture 2" descr="logo-isel | InOut">
            <a:extLst>
              <a:ext uri="{FF2B5EF4-FFF2-40B4-BE49-F238E27FC236}">
                <a16:creationId xmlns:a16="http://schemas.microsoft.com/office/drawing/2014/main" id="{093A2432-9F07-9199-6B84-8D3CAEBD6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99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853EF2C-3D7C-35FC-61D3-F2756C958F91}"/>
              </a:ext>
            </a:extLst>
          </p:cNvPr>
          <p:cNvSpPr>
            <a:spLocks noGrp="1"/>
          </p:cNvSpPr>
          <p:nvPr>
            <p:ph idx="1"/>
          </p:nvPr>
        </p:nvSpPr>
        <p:spPr/>
        <p:txBody>
          <a:bodyPr/>
          <a:lstStyle/>
          <a:p>
            <a:pPr marL="0" indent="0" algn="just">
              <a:buNone/>
            </a:pPr>
            <a:endParaRPr lang="pt-PT" sz="1800" dirty="0">
              <a:highlight>
                <a:srgbClr val="FFFF00"/>
              </a:highlight>
              <a:latin typeface="Times New Roman" panose="02020603050405020304" pitchFamily="18" charset="0"/>
              <a:ea typeface="SimSun" panose="02010600030101010101" pitchFamily="2" charset="-122"/>
            </a:endParaRPr>
          </a:p>
          <a:p>
            <a:pPr marL="0" indent="0">
              <a:buNone/>
            </a:pPr>
            <a:endParaRPr lang="pt-PT" dirty="0"/>
          </a:p>
        </p:txBody>
      </p:sp>
      <p:pic>
        <p:nvPicPr>
          <p:cNvPr id="5" name="Imagem 4">
            <a:extLst>
              <a:ext uri="{FF2B5EF4-FFF2-40B4-BE49-F238E27FC236}">
                <a16:creationId xmlns:a16="http://schemas.microsoft.com/office/drawing/2014/main" id="{EC311DC7-C7E7-2DC2-905E-3362BDB7A60F}"/>
              </a:ext>
            </a:extLst>
          </p:cNvPr>
          <p:cNvPicPr>
            <a:picLocks noChangeAspect="1"/>
          </p:cNvPicPr>
          <p:nvPr/>
        </p:nvPicPr>
        <p:blipFill>
          <a:blip r:embed="rId2"/>
          <a:stretch>
            <a:fillRect/>
          </a:stretch>
        </p:blipFill>
        <p:spPr>
          <a:xfrm>
            <a:off x="1000119" y="1449120"/>
            <a:ext cx="10185745" cy="4621310"/>
          </a:xfrm>
          <a:prstGeom prst="rect">
            <a:avLst/>
          </a:prstGeom>
        </p:spPr>
      </p:pic>
      <p:sp>
        <p:nvSpPr>
          <p:cNvPr id="7" name="Título 1">
            <a:extLst>
              <a:ext uri="{FF2B5EF4-FFF2-40B4-BE49-F238E27FC236}">
                <a16:creationId xmlns:a16="http://schemas.microsoft.com/office/drawing/2014/main" id="{B63E077F-6984-6607-3771-31297591D467}"/>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PT" b="1" dirty="0">
                <a:latin typeface="Times New Roman" panose="02020603050405020304" pitchFamily="18" charset="0"/>
                <a:ea typeface="MS Mincho" panose="02020609040205080304" pitchFamily="49" charset="-128"/>
              </a:rPr>
              <a:t>Data Interpretation </a:t>
            </a:r>
            <a:r>
              <a:rPr lang="pt-PT" sz="4000" dirty="0">
                <a:latin typeface="Tahoma" panose="020B0604030504040204" pitchFamily="34" charset="0"/>
                <a:ea typeface="Tahoma" panose="020B0604030504040204" pitchFamily="34" charset="0"/>
                <a:cs typeface="Tahoma" panose="020B0604030504040204" pitchFamily="34" charset="0"/>
              </a:rPr>
              <a:t>– Energy </a:t>
            </a:r>
          </a:p>
        </p:txBody>
      </p:sp>
      <p:sp>
        <p:nvSpPr>
          <p:cNvPr id="8" name="Marcador de Posição do Número do Diapositivo 4">
            <a:extLst>
              <a:ext uri="{FF2B5EF4-FFF2-40B4-BE49-F238E27FC236}">
                <a16:creationId xmlns:a16="http://schemas.microsoft.com/office/drawing/2014/main" id="{BDB45760-6504-ECCE-AF54-121E2BC95009}"/>
              </a:ext>
            </a:extLst>
          </p:cNvPr>
          <p:cNvSpPr>
            <a:spLocks noGrp="1"/>
          </p:cNvSpPr>
          <p:nvPr>
            <p:ph type="sldNum" sz="quarter" idx="12"/>
          </p:nvPr>
        </p:nvSpPr>
        <p:spPr>
          <a:xfrm>
            <a:off x="8610600" y="6356350"/>
            <a:ext cx="2743200" cy="365125"/>
          </a:xfrm>
        </p:spPr>
        <p:txBody>
          <a:bodyPr/>
          <a:lstStyle/>
          <a:p>
            <a:fld id="{5E62556B-3FFF-4B1B-8C77-ABD6DF445F62}" type="slidenum">
              <a:rPr lang="pt-PT" smtClean="0"/>
              <a:t>9</a:t>
            </a:fld>
            <a:endParaRPr lang="pt-PT"/>
          </a:p>
        </p:txBody>
      </p:sp>
      <p:sp>
        <p:nvSpPr>
          <p:cNvPr id="9" name="Marcador de Posição do Rodapé 8">
            <a:extLst>
              <a:ext uri="{FF2B5EF4-FFF2-40B4-BE49-F238E27FC236}">
                <a16:creationId xmlns:a16="http://schemas.microsoft.com/office/drawing/2014/main" id="{27BCDBF4-E57B-444A-C1CA-18332472FA9E}"/>
              </a:ext>
            </a:extLst>
          </p:cNvPr>
          <p:cNvSpPr>
            <a:spLocks noGrp="1"/>
          </p:cNvSpPr>
          <p:nvPr>
            <p:ph type="ftr" sz="quarter" idx="11"/>
          </p:nvPr>
        </p:nvSpPr>
        <p:spPr>
          <a:xfrm>
            <a:off x="3635579" y="6291131"/>
            <a:ext cx="4920842" cy="430344"/>
          </a:xfrm>
        </p:spPr>
        <p:txBody>
          <a:bodyPr/>
          <a:lstStyle/>
          <a:p>
            <a:r>
              <a:rPr lang="pt-PT" dirty="0">
                <a:ea typeface="Tahoma" panose="020B0604030504040204" pitchFamily="34" charset="0"/>
                <a:cs typeface="Tahoma" panose="020B0604030504040204" pitchFamily="34" charset="0"/>
              </a:rPr>
              <a:t> Rafael Carvalho 47663, Ricardo Ramos 46638, Nuno Gomes 18364 Mineração de dados em larga escala - SV 23/24</a:t>
            </a:r>
          </a:p>
        </p:txBody>
      </p:sp>
      <p:pic>
        <p:nvPicPr>
          <p:cNvPr id="10" name="Picture 2" descr="logo-isel | InOut">
            <a:extLst>
              <a:ext uri="{FF2B5EF4-FFF2-40B4-BE49-F238E27FC236}">
                <a16:creationId xmlns:a16="http://schemas.microsoft.com/office/drawing/2014/main" id="{D79C68D2-8C79-E69A-2DA8-4AE2A090E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1089" y="5766795"/>
            <a:ext cx="1282711" cy="772117"/>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BDBA6C60-8E3E-CA57-0F62-B1D55BE68D9E}"/>
              </a:ext>
            </a:extLst>
          </p:cNvPr>
          <p:cNvSpPr txBox="1"/>
          <p:nvPr/>
        </p:nvSpPr>
        <p:spPr>
          <a:xfrm>
            <a:off x="1740024" y="4412202"/>
            <a:ext cx="2956264" cy="1477328"/>
          </a:xfrm>
          <a:prstGeom prst="rect">
            <a:avLst/>
          </a:prstGeom>
          <a:noFill/>
        </p:spPr>
        <p:txBody>
          <a:bodyPr wrap="square" rtlCol="0">
            <a:spAutoFit/>
          </a:bodyPr>
          <a:lstStyle/>
          <a:p>
            <a:pPr algn="just"/>
            <a:r>
              <a:rPr lang="en-US" dirty="0"/>
              <a:t>Exhibits a more pronounced peak in the early morning hours. Consumption is lower during the night.</a:t>
            </a:r>
          </a:p>
          <a:p>
            <a:endParaRPr lang="en-US" dirty="0"/>
          </a:p>
        </p:txBody>
      </p:sp>
      <p:sp>
        <p:nvSpPr>
          <p:cNvPr id="13" name="CaixaDeTexto 12">
            <a:extLst>
              <a:ext uri="{FF2B5EF4-FFF2-40B4-BE49-F238E27FC236}">
                <a16:creationId xmlns:a16="http://schemas.microsoft.com/office/drawing/2014/main" id="{A2A13306-BE52-0D02-289C-309866D61055}"/>
              </a:ext>
            </a:extLst>
          </p:cNvPr>
          <p:cNvSpPr txBox="1"/>
          <p:nvPr/>
        </p:nvSpPr>
        <p:spPr>
          <a:xfrm>
            <a:off x="6778940" y="4036733"/>
            <a:ext cx="3749977" cy="1477328"/>
          </a:xfrm>
          <a:prstGeom prst="rect">
            <a:avLst/>
          </a:prstGeom>
          <a:noFill/>
        </p:spPr>
        <p:txBody>
          <a:bodyPr wrap="square">
            <a:spAutoFit/>
          </a:bodyPr>
          <a:lstStyle/>
          <a:p>
            <a:pPr algn="just"/>
            <a:r>
              <a:rPr lang="en-US" dirty="0"/>
              <a:t>Displays a higher and sustained level of consumption during working hours. Even during the night, industrial consumption remains relatively high compared to residential areas.</a:t>
            </a:r>
            <a:endParaRPr lang="pt-PT" dirty="0"/>
          </a:p>
        </p:txBody>
      </p:sp>
      <p:sp>
        <p:nvSpPr>
          <p:cNvPr id="15" name="CaixaDeTexto 14">
            <a:extLst>
              <a:ext uri="{FF2B5EF4-FFF2-40B4-BE49-F238E27FC236}">
                <a16:creationId xmlns:a16="http://schemas.microsoft.com/office/drawing/2014/main" id="{06CF0CB4-44EB-3B35-ED28-1E05CF845633}"/>
              </a:ext>
            </a:extLst>
          </p:cNvPr>
          <p:cNvSpPr txBox="1"/>
          <p:nvPr/>
        </p:nvSpPr>
        <p:spPr>
          <a:xfrm>
            <a:off x="319595" y="5992297"/>
            <a:ext cx="4243527" cy="369332"/>
          </a:xfrm>
          <a:prstGeom prst="rect">
            <a:avLst/>
          </a:prstGeom>
          <a:noFill/>
        </p:spPr>
        <p:txBody>
          <a:bodyPr wrap="square">
            <a:spAutoFit/>
          </a:bodyPr>
          <a:lstStyle/>
          <a:p>
            <a:pPr lvl="1"/>
            <a:r>
              <a:rPr lang="pt-PT" b="1" dirty="0"/>
              <a:t>~3.7M </a:t>
            </a:r>
            <a:r>
              <a:rPr lang="pt-PT" b="1" dirty="0" err="1"/>
              <a:t>instances</a:t>
            </a:r>
            <a:r>
              <a:rPr lang="pt-PT" b="1" dirty="0"/>
              <a:t> </a:t>
            </a:r>
            <a:r>
              <a:rPr lang="pt-PT" b="1" dirty="0" err="1"/>
              <a:t>with</a:t>
            </a:r>
            <a:r>
              <a:rPr lang="pt-PT" b="1" dirty="0"/>
              <a:t> 5 </a:t>
            </a:r>
            <a:r>
              <a:rPr lang="pt-PT" b="1" dirty="0" err="1"/>
              <a:t>features</a:t>
            </a:r>
            <a:endParaRPr lang="pt-PT" b="1" dirty="0"/>
          </a:p>
        </p:txBody>
      </p:sp>
    </p:spTree>
    <p:extLst>
      <p:ext uri="{BB962C8B-B14F-4D97-AF65-F5344CB8AC3E}">
        <p14:creationId xmlns:p14="http://schemas.microsoft.com/office/powerpoint/2010/main" val="57927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604</TotalTime>
  <Words>1007</Words>
  <Application>Microsoft Office PowerPoint</Application>
  <PresentationFormat>Ecrã Panorâmico</PresentationFormat>
  <Paragraphs>86</Paragraphs>
  <Slides>15</Slides>
  <Notes>0</Notes>
  <HiddenSlides>0</HiddenSlides>
  <MMClips>0</MMClips>
  <ScaleCrop>false</ScaleCrop>
  <HeadingPairs>
    <vt:vector size="6" baseType="variant">
      <vt:variant>
        <vt:lpstr>Tipos de letra usados</vt:lpstr>
      </vt:variant>
      <vt:variant>
        <vt:i4>5</vt:i4>
      </vt:variant>
      <vt:variant>
        <vt:lpstr>Tema</vt:lpstr>
      </vt:variant>
      <vt:variant>
        <vt:i4>2</vt:i4>
      </vt:variant>
      <vt:variant>
        <vt:lpstr>Títulos dos diapositivos</vt:lpstr>
      </vt:variant>
      <vt:variant>
        <vt:i4>15</vt:i4>
      </vt:variant>
    </vt:vector>
  </HeadingPairs>
  <TitlesOfParts>
    <vt:vector size="22" baseType="lpstr">
      <vt:lpstr>Arial</vt:lpstr>
      <vt:lpstr>Calibri</vt:lpstr>
      <vt:lpstr>Calibri Light</vt:lpstr>
      <vt:lpstr>Tahoma</vt:lpstr>
      <vt:lpstr>Times New Roman</vt:lpstr>
      <vt:lpstr>Tema do Office</vt:lpstr>
      <vt:lpstr>1_Tema do Office</vt:lpstr>
      <vt:lpstr>Influence of Weather Conditions on Energy Consumption in Lisbon: An Analysis of Domestic and Industrial Use</vt:lpstr>
      <vt:lpstr>Introduction</vt:lpstr>
      <vt:lpstr>Data Analysis</vt:lpstr>
      <vt:lpstr>Data Analysis - Energy</vt:lpstr>
      <vt:lpstr>Data Analysis - Weather</vt:lpstr>
      <vt:lpstr>Metholagy for Model processing (Energy)</vt:lpstr>
      <vt:lpstr>Metholagy for Model processing (Weather)</vt:lpstr>
      <vt:lpstr>Apresentação do PowerPoint</vt:lpstr>
      <vt:lpstr>Data Interpretation – Energy </vt:lpstr>
      <vt:lpstr>Data Analysis - Question formulation</vt:lpstr>
      <vt:lpstr>Data Analysis - Pre-processing</vt:lpstr>
      <vt:lpstr>Data Analysis Discretization with Equal Frequency Binning</vt:lpstr>
      <vt:lpstr>Answer to Question 1  Classifying a Zip Code as Industrial or Residential</vt:lpstr>
      <vt:lpstr>Answer to Question 2  Predicting energetic consumption in Lisbon</vt:lpstr>
      <vt:lpstr>Conclusions and Areas for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Rafael Carvalho</dc:creator>
  <cp:lastModifiedBy>Nuno Gomes</cp:lastModifiedBy>
  <cp:revision>30</cp:revision>
  <dcterms:created xsi:type="dcterms:W3CDTF">2023-12-09T12:51:20Z</dcterms:created>
  <dcterms:modified xsi:type="dcterms:W3CDTF">2024-05-27T15:06:07Z</dcterms:modified>
</cp:coreProperties>
</file>