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71" r:id="rId5"/>
    <p:sldId id="274" r:id="rId6"/>
    <p:sldId id="297" r:id="rId7"/>
    <p:sldId id="308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29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3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EEAD01-0FC8-444D-87B8-3D2FFEB6A0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821649-956F-41F2-AA86-52F27CDD0054}">
      <dgm:prSet/>
      <dgm:spPr/>
      <dgm:t>
        <a:bodyPr/>
        <a:lstStyle/>
        <a:p>
          <a:r>
            <a:rPr lang="es-SV"/>
            <a:t>Merge preserva los commits de ambas branches antes de la unión</a:t>
          </a:r>
          <a:endParaRPr lang="en-US"/>
        </a:p>
      </dgm:t>
    </dgm:pt>
    <dgm:pt modelId="{1CAB0B72-DCE8-4D91-8352-1CCF0111E551}" type="parTrans" cxnId="{DE48897D-C8A8-4948-814C-8955B2C739E7}">
      <dgm:prSet/>
      <dgm:spPr/>
      <dgm:t>
        <a:bodyPr/>
        <a:lstStyle/>
        <a:p>
          <a:endParaRPr lang="en-US"/>
        </a:p>
      </dgm:t>
    </dgm:pt>
    <dgm:pt modelId="{F2E2102A-D20E-4CE8-A300-AE1C3F8CEE0F}" type="sibTrans" cxnId="{DE48897D-C8A8-4948-814C-8955B2C739E7}">
      <dgm:prSet/>
      <dgm:spPr/>
      <dgm:t>
        <a:bodyPr/>
        <a:lstStyle/>
        <a:p>
          <a:endParaRPr lang="en-US"/>
        </a:p>
      </dgm:t>
    </dgm:pt>
    <dgm:pt modelId="{832BB9C3-0E70-416C-93EF-A607E446B202}">
      <dgm:prSet/>
      <dgm:spPr/>
      <dgm:t>
        <a:bodyPr/>
        <a:lstStyle/>
        <a:p>
          <a:r>
            <a:rPr lang="es-SV"/>
            <a:t>Rebase hace una copia de los commits, los originales se borraran</a:t>
          </a:r>
          <a:endParaRPr lang="en-US"/>
        </a:p>
      </dgm:t>
    </dgm:pt>
    <dgm:pt modelId="{E60A6E04-988D-4DED-BB96-D45C083A5068}" type="parTrans" cxnId="{700F2A5D-CBDB-47B1-BB98-4CAE9BA3A666}">
      <dgm:prSet/>
      <dgm:spPr/>
      <dgm:t>
        <a:bodyPr/>
        <a:lstStyle/>
        <a:p>
          <a:endParaRPr lang="en-US"/>
        </a:p>
      </dgm:t>
    </dgm:pt>
    <dgm:pt modelId="{D6802C05-11D0-4522-9E28-4F15BFC6C813}" type="sibTrans" cxnId="{700F2A5D-CBDB-47B1-BB98-4CAE9BA3A666}">
      <dgm:prSet/>
      <dgm:spPr/>
      <dgm:t>
        <a:bodyPr/>
        <a:lstStyle/>
        <a:p>
          <a:endParaRPr lang="en-US"/>
        </a:p>
      </dgm:t>
    </dgm:pt>
    <dgm:pt modelId="{4B05E016-2629-4DB5-93F9-7B5909D201F8}">
      <dgm:prSet/>
      <dgm:spPr/>
      <dgm:t>
        <a:bodyPr/>
        <a:lstStyle/>
        <a:p>
          <a:r>
            <a:rPr lang="es-SV"/>
            <a:t>La recomendación es hacer merge para poder preservar la historia de commits</a:t>
          </a:r>
          <a:endParaRPr lang="en-US"/>
        </a:p>
      </dgm:t>
    </dgm:pt>
    <dgm:pt modelId="{F801DE38-1CA7-48F1-B3B7-140ED870ADD8}" type="parTrans" cxnId="{BCCBD7CA-3F9E-44C4-B7BF-8084F64C9CF9}">
      <dgm:prSet/>
      <dgm:spPr/>
      <dgm:t>
        <a:bodyPr/>
        <a:lstStyle/>
        <a:p>
          <a:endParaRPr lang="en-US"/>
        </a:p>
      </dgm:t>
    </dgm:pt>
    <dgm:pt modelId="{3F7D615E-F714-4A53-9974-30A11CAF312E}" type="sibTrans" cxnId="{BCCBD7CA-3F9E-44C4-B7BF-8084F64C9CF9}">
      <dgm:prSet/>
      <dgm:spPr/>
      <dgm:t>
        <a:bodyPr/>
        <a:lstStyle/>
        <a:p>
          <a:endParaRPr lang="en-US"/>
        </a:p>
      </dgm:t>
    </dgm:pt>
    <dgm:pt modelId="{9B876055-E415-4874-A074-A74BB5D5C83F}" type="pres">
      <dgm:prSet presAssocID="{A4EEAD01-0FC8-444D-87B8-3D2FFEB6A04E}" presName="root" presStyleCnt="0">
        <dgm:presLayoutVars>
          <dgm:dir/>
          <dgm:resizeHandles val="exact"/>
        </dgm:presLayoutVars>
      </dgm:prSet>
      <dgm:spPr/>
    </dgm:pt>
    <dgm:pt modelId="{BEF17FD2-518C-4C81-AAD3-56CF54818E93}" type="pres">
      <dgm:prSet presAssocID="{BB821649-956F-41F2-AA86-52F27CDD0054}" presName="compNode" presStyleCnt="0"/>
      <dgm:spPr/>
    </dgm:pt>
    <dgm:pt modelId="{6C79B8F2-1FB5-42DA-A272-874B536E0B41}" type="pres">
      <dgm:prSet presAssocID="{BB821649-956F-41F2-AA86-52F27CDD0054}" presName="bgRect" presStyleLbl="bgShp" presStyleIdx="0" presStyleCnt="3"/>
      <dgm:spPr/>
    </dgm:pt>
    <dgm:pt modelId="{A3E98D04-3A11-45EE-A75C-297C6025A4DC}" type="pres">
      <dgm:prSet presAssocID="{BB821649-956F-41F2-AA86-52F27CDD00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A2D5E9B-360C-407B-AAC1-68A516ED2644}" type="pres">
      <dgm:prSet presAssocID="{BB821649-956F-41F2-AA86-52F27CDD0054}" presName="spaceRect" presStyleCnt="0"/>
      <dgm:spPr/>
    </dgm:pt>
    <dgm:pt modelId="{A2392BED-B0D6-4233-AE1E-59141603F399}" type="pres">
      <dgm:prSet presAssocID="{BB821649-956F-41F2-AA86-52F27CDD0054}" presName="parTx" presStyleLbl="revTx" presStyleIdx="0" presStyleCnt="3">
        <dgm:presLayoutVars>
          <dgm:chMax val="0"/>
          <dgm:chPref val="0"/>
        </dgm:presLayoutVars>
      </dgm:prSet>
      <dgm:spPr/>
    </dgm:pt>
    <dgm:pt modelId="{BD22F4E8-EFF0-4DB2-8DCF-2476A5A33DFE}" type="pres">
      <dgm:prSet presAssocID="{F2E2102A-D20E-4CE8-A300-AE1C3F8CEE0F}" presName="sibTrans" presStyleCnt="0"/>
      <dgm:spPr/>
    </dgm:pt>
    <dgm:pt modelId="{1202DF59-B967-486A-A553-A3C896BB33AE}" type="pres">
      <dgm:prSet presAssocID="{832BB9C3-0E70-416C-93EF-A607E446B202}" presName="compNode" presStyleCnt="0"/>
      <dgm:spPr/>
    </dgm:pt>
    <dgm:pt modelId="{BB158362-90D3-4ED6-9F92-CDDBD6A27629}" type="pres">
      <dgm:prSet presAssocID="{832BB9C3-0E70-416C-93EF-A607E446B202}" presName="bgRect" presStyleLbl="bgShp" presStyleIdx="1" presStyleCnt="3"/>
      <dgm:spPr/>
    </dgm:pt>
    <dgm:pt modelId="{AD6BD8C9-4FA8-4E09-A9AE-5C95470255B3}" type="pres">
      <dgm:prSet presAssocID="{832BB9C3-0E70-416C-93EF-A607E446B2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F7BFB37E-B8A3-41E6-81B6-00F1055822B1}" type="pres">
      <dgm:prSet presAssocID="{832BB9C3-0E70-416C-93EF-A607E446B202}" presName="spaceRect" presStyleCnt="0"/>
      <dgm:spPr/>
    </dgm:pt>
    <dgm:pt modelId="{018D8BBE-BC4F-4E2A-A816-C865B1320797}" type="pres">
      <dgm:prSet presAssocID="{832BB9C3-0E70-416C-93EF-A607E446B202}" presName="parTx" presStyleLbl="revTx" presStyleIdx="1" presStyleCnt="3">
        <dgm:presLayoutVars>
          <dgm:chMax val="0"/>
          <dgm:chPref val="0"/>
        </dgm:presLayoutVars>
      </dgm:prSet>
      <dgm:spPr/>
    </dgm:pt>
    <dgm:pt modelId="{F668C5F1-272D-4F89-89C2-B50BF29B7798}" type="pres">
      <dgm:prSet presAssocID="{D6802C05-11D0-4522-9E28-4F15BFC6C813}" presName="sibTrans" presStyleCnt="0"/>
      <dgm:spPr/>
    </dgm:pt>
    <dgm:pt modelId="{DF329EB1-ADCF-4DBD-9571-ABE413CA8779}" type="pres">
      <dgm:prSet presAssocID="{4B05E016-2629-4DB5-93F9-7B5909D201F8}" presName="compNode" presStyleCnt="0"/>
      <dgm:spPr/>
    </dgm:pt>
    <dgm:pt modelId="{A5B01BA7-205B-401D-8DA1-4E119423CA62}" type="pres">
      <dgm:prSet presAssocID="{4B05E016-2629-4DB5-93F9-7B5909D201F8}" presName="bgRect" presStyleLbl="bgShp" presStyleIdx="2" presStyleCnt="3"/>
      <dgm:spPr/>
    </dgm:pt>
    <dgm:pt modelId="{AB0855FF-D8CA-4BA4-BAA1-59A9C9309D05}" type="pres">
      <dgm:prSet presAssocID="{4B05E016-2629-4DB5-93F9-7B5909D201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62C07D1E-0E7A-42BC-87D0-8E21A8C33351}" type="pres">
      <dgm:prSet presAssocID="{4B05E016-2629-4DB5-93F9-7B5909D201F8}" presName="spaceRect" presStyleCnt="0"/>
      <dgm:spPr/>
    </dgm:pt>
    <dgm:pt modelId="{B6E90DFC-4B25-4F15-9768-821D0EC16F3C}" type="pres">
      <dgm:prSet presAssocID="{4B05E016-2629-4DB5-93F9-7B5909D201F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AD7CD20-4AD6-4175-B455-1852F850ACC7}" type="presOf" srcId="{A4EEAD01-0FC8-444D-87B8-3D2FFEB6A04E}" destId="{9B876055-E415-4874-A074-A74BB5D5C83F}" srcOrd="0" destOrd="0" presId="urn:microsoft.com/office/officeart/2018/2/layout/IconVerticalSolidList"/>
    <dgm:cxn modelId="{700F2A5D-CBDB-47B1-BB98-4CAE9BA3A666}" srcId="{A4EEAD01-0FC8-444D-87B8-3D2FFEB6A04E}" destId="{832BB9C3-0E70-416C-93EF-A607E446B202}" srcOrd="1" destOrd="0" parTransId="{E60A6E04-988D-4DED-BB96-D45C083A5068}" sibTransId="{D6802C05-11D0-4522-9E28-4F15BFC6C813}"/>
    <dgm:cxn modelId="{05049361-E789-4D6F-9030-716889CF4204}" type="presOf" srcId="{832BB9C3-0E70-416C-93EF-A607E446B202}" destId="{018D8BBE-BC4F-4E2A-A816-C865B1320797}" srcOrd="0" destOrd="0" presId="urn:microsoft.com/office/officeart/2018/2/layout/IconVerticalSolidList"/>
    <dgm:cxn modelId="{25C7A477-145A-4FF1-A419-7338E2D684DE}" type="presOf" srcId="{BB821649-956F-41F2-AA86-52F27CDD0054}" destId="{A2392BED-B0D6-4233-AE1E-59141603F399}" srcOrd="0" destOrd="0" presId="urn:microsoft.com/office/officeart/2018/2/layout/IconVerticalSolidList"/>
    <dgm:cxn modelId="{DE48897D-C8A8-4948-814C-8955B2C739E7}" srcId="{A4EEAD01-0FC8-444D-87B8-3D2FFEB6A04E}" destId="{BB821649-956F-41F2-AA86-52F27CDD0054}" srcOrd="0" destOrd="0" parTransId="{1CAB0B72-DCE8-4D91-8352-1CCF0111E551}" sibTransId="{F2E2102A-D20E-4CE8-A300-AE1C3F8CEE0F}"/>
    <dgm:cxn modelId="{BCCBD7CA-3F9E-44C4-B7BF-8084F64C9CF9}" srcId="{A4EEAD01-0FC8-444D-87B8-3D2FFEB6A04E}" destId="{4B05E016-2629-4DB5-93F9-7B5909D201F8}" srcOrd="2" destOrd="0" parTransId="{F801DE38-1CA7-48F1-B3B7-140ED870ADD8}" sibTransId="{3F7D615E-F714-4A53-9974-30A11CAF312E}"/>
    <dgm:cxn modelId="{D63ADDE4-B73D-4CBA-A3C4-10D0CAE8F620}" type="presOf" srcId="{4B05E016-2629-4DB5-93F9-7B5909D201F8}" destId="{B6E90DFC-4B25-4F15-9768-821D0EC16F3C}" srcOrd="0" destOrd="0" presId="urn:microsoft.com/office/officeart/2018/2/layout/IconVerticalSolidList"/>
    <dgm:cxn modelId="{7C4EDEAD-5628-4CB7-B225-C9AAEE3A970E}" type="presParOf" srcId="{9B876055-E415-4874-A074-A74BB5D5C83F}" destId="{BEF17FD2-518C-4C81-AAD3-56CF54818E93}" srcOrd="0" destOrd="0" presId="urn:microsoft.com/office/officeart/2018/2/layout/IconVerticalSolidList"/>
    <dgm:cxn modelId="{A6CDC273-2694-4C0B-9F93-ACD3E787F0EC}" type="presParOf" srcId="{BEF17FD2-518C-4C81-AAD3-56CF54818E93}" destId="{6C79B8F2-1FB5-42DA-A272-874B536E0B41}" srcOrd="0" destOrd="0" presId="urn:microsoft.com/office/officeart/2018/2/layout/IconVerticalSolidList"/>
    <dgm:cxn modelId="{73E15E81-00BA-44FE-8D30-3902CF23F6F2}" type="presParOf" srcId="{BEF17FD2-518C-4C81-AAD3-56CF54818E93}" destId="{A3E98D04-3A11-45EE-A75C-297C6025A4DC}" srcOrd="1" destOrd="0" presId="urn:microsoft.com/office/officeart/2018/2/layout/IconVerticalSolidList"/>
    <dgm:cxn modelId="{65EA6FAF-D9A0-4984-A8A8-B7254C3B2D5B}" type="presParOf" srcId="{BEF17FD2-518C-4C81-AAD3-56CF54818E93}" destId="{8A2D5E9B-360C-407B-AAC1-68A516ED2644}" srcOrd="2" destOrd="0" presId="urn:microsoft.com/office/officeart/2018/2/layout/IconVerticalSolidList"/>
    <dgm:cxn modelId="{1D45BFF9-B657-4351-8813-2C252F2804F8}" type="presParOf" srcId="{BEF17FD2-518C-4C81-AAD3-56CF54818E93}" destId="{A2392BED-B0D6-4233-AE1E-59141603F399}" srcOrd="3" destOrd="0" presId="urn:microsoft.com/office/officeart/2018/2/layout/IconVerticalSolidList"/>
    <dgm:cxn modelId="{CE1FF0CC-A2F5-45BE-9671-51310FC94ED2}" type="presParOf" srcId="{9B876055-E415-4874-A074-A74BB5D5C83F}" destId="{BD22F4E8-EFF0-4DB2-8DCF-2476A5A33DFE}" srcOrd="1" destOrd="0" presId="urn:microsoft.com/office/officeart/2018/2/layout/IconVerticalSolidList"/>
    <dgm:cxn modelId="{75DB2ED1-742E-4AF2-A539-29F51250C08B}" type="presParOf" srcId="{9B876055-E415-4874-A074-A74BB5D5C83F}" destId="{1202DF59-B967-486A-A553-A3C896BB33AE}" srcOrd="2" destOrd="0" presId="urn:microsoft.com/office/officeart/2018/2/layout/IconVerticalSolidList"/>
    <dgm:cxn modelId="{10B86675-2CAE-4845-869A-1AA2A0B0DD24}" type="presParOf" srcId="{1202DF59-B967-486A-A553-A3C896BB33AE}" destId="{BB158362-90D3-4ED6-9F92-CDDBD6A27629}" srcOrd="0" destOrd="0" presId="urn:microsoft.com/office/officeart/2018/2/layout/IconVerticalSolidList"/>
    <dgm:cxn modelId="{5474F8BB-760C-407C-8847-D9ECA9855613}" type="presParOf" srcId="{1202DF59-B967-486A-A553-A3C896BB33AE}" destId="{AD6BD8C9-4FA8-4E09-A9AE-5C95470255B3}" srcOrd="1" destOrd="0" presId="urn:microsoft.com/office/officeart/2018/2/layout/IconVerticalSolidList"/>
    <dgm:cxn modelId="{08AC8543-480B-4C19-9293-58435C8A811B}" type="presParOf" srcId="{1202DF59-B967-486A-A553-A3C896BB33AE}" destId="{F7BFB37E-B8A3-41E6-81B6-00F1055822B1}" srcOrd="2" destOrd="0" presId="urn:microsoft.com/office/officeart/2018/2/layout/IconVerticalSolidList"/>
    <dgm:cxn modelId="{AA16CC79-3747-4223-8572-DB9DFBB259FA}" type="presParOf" srcId="{1202DF59-B967-486A-A553-A3C896BB33AE}" destId="{018D8BBE-BC4F-4E2A-A816-C865B1320797}" srcOrd="3" destOrd="0" presId="urn:microsoft.com/office/officeart/2018/2/layout/IconVerticalSolidList"/>
    <dgm:cxn modelId="{1AB0EAF3-CD33-498E-9FE2-A6C69E678D51}" type="presParOf" srcId="{9B876055-E415-4874-A074-A74BB5D5C83F}" destId="{F668C5F1-272D-4F89-89C2-B50BF29B7798}" srcOrd="3" destOrd="0" presId="urn:microsoft.com/office/officeart/2018/2/layout/IconVerticalSolidList"/>
    <dgm:cxn modelId="{8483AC7D-0D86-4B7B-96CB-2F594BA79C52}" type="presParOf" srcId="{9B876055-E415-4874-A074-A74BB5D5C83F}" destId="{DF329EB1-ADCF-4DBD-9571-ABE413CA8779}" srcOrd="4" destOrd="0" presId="urn:microsoft.com/office/officeart/2018/2/layout/IconVerticalSolidList"/>
    <dgm:cxn modelId="{0C36A457-DC9A-495E-9E27-E76357BA9CEE}" type="presParOf" srcId="{DF329EB1-ADCF-4DBD-9571-ABE413CA8779}" destId="{A5B01BA7-205B-401D-8DA1-4E119423CA62}" srcOrd="0" destOrd="0" presId="urn:microsoft.com/office/officeart/2018/2/layout/IconVerticalSolidList"/>
    <dgm:cxn modelId="{1FA27D8D-19E2-40EE-ACC3-0F6C41A6F74C}" type="presParOf" srcId="{DF329EB1-ADCF-4DBD-9571-ABE413CA8779}" destId="{AB0855FF-D8CA-4BA4-BAA1-59A9C9309D05}" srcOrd="1" destOrd="0" presId="urn:microsoft.com/office/officeart/2018/2/layout/IconVerticalSolidList"/>
    <dgm:cxn modelId="{17773A2A-9A38-4C93-9DCE-75D92C503AE5}" type="presParOf" srcId="{DF329EB1-ADCF-4DBD-9571-ABE413CA8779}" destId="{62C07D1E-0E7A-42BC-87D0-8E21A8C33351}" srcOrd="2" destOrd="0" presId="urn:microsoft.com/office/officeart/2018/2/layout/IconVerticalSolidList"/>
    <dgm:cxn modelId="{972B1A2E-B79F-4366-81A0-129EE616C89F}" type="presParOf" srcId="{DF329EB1-ADCF-4DBD-9571-ABE413CA8779}" destId="{B6E90DFC-4B25-4F15-9768-821D0EC16F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9B8F2-1FB5-42DA-A272-874B536E0B41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98D04-3A11-45EE-A75C-297C6025A4DC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92BED-B0D6-4233-AE1E-59141603F399}">
      <dsp:nvSpPr>
        <dsp:cNvPr id="0" name=""/>
        <dsp:cNvSpPr/>
      </dsp:nvSpPr>
      <dsp:spPr>
        <a:xfrm>
          <a:off x="1591264" y="588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2500" kern="1200"/>
            <a:t>Merge preserva los commits de ambas branches antes de la unión</a:t>
          </a:r>
          <a:endParaRPr lang="en-US" sz="2500" kern="1200"/>
        </a:p>
      </dsp:txBody>
      <dsp:txXfrm>
        <a:off x="1591264" y="588"/>
        <a:ext cx="5101549" cy="1377717"/>
      </dsp:txXfrm>
    </dsp:sp>
    <dsp:sp modelId="{BB158362-90D3-4ED6-9F92-CDDBD6A27629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BD8C9-4FA8-4E09-A9AE-5C95470255B3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D8BBE-BC4F-4E2A-A816-C865B1320797}">
      <dsp:nvSpPr>
        <dsp:cNvPr id="0" name=""/>
        <dsp:cNvSpPr/>
      </dsp:nvSpPr>
      <dsp:spPr>
        <a:xfrm>
          <a:off x="1591264" y="1722736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2500" kern="1200"/>
            <a:t>Rebase hace una copia de los commits, los originales se borraran</a:t>
          </a:r>
          <a:endParaRPr lang="en-US" sz="2500" kern="1200"/>
        </a:p>
      </dsp:txBody>
      <dsp:txXfrm>
        <a:off x="1591264" y="1722736"/>
        <a:ext cx="5101549" cy="1377717"/>
      </dsp:txXfrm>
    </dsp:sp>
    <dsp:sp modelId="{A5B01BA7-205B-401D-8DA1-4E119423CA62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855FF-D8CA-4BA4-BAA1-59A9C9309D05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90DFC-4B25-4F15-9768-821D0EC16F3C}">
      <dsp:nvSpPr>
        <dsp:cNvPr id="0" name=""/>
        <dsp:cNvSpPr/>
      </dsp:nvSpPr>
      <dsp:spPr>
        <a:xfrm>
          <a:off x="1591264" y="3444883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2500" kern="1200"/>
            <a:t>La recomendación es hacer merge para poder preservar la historia de commits</a:t>
          </a:r>
          <a:endParaRPr lang="en-US" sz="2500" kern="1200"/>
        </a:p>
      </dsp:txBody>
      <dsp:txXfrm>
        <a:off x="1591264" y="3444883"/>
        <a:ext cx="5101549" cy="1377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11C8-8927-4520-877C-0AFFC50F5286}" type="datetimeFigureOut">
              <a:rPr lang="es-SV" smtClean="0"/>
              <a:t>24/2/2020</a:t>
            </a:fld>
            <a:endParaRPr lang="es-S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71E15-63AC-4DB7-B87B-5D8F1733F9E2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4873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545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216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969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00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962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7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891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855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19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28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94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913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fe3cb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9fe3cb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07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919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ww.atlassian.com/git/tutorials/learn-git-with-bitbucket-cloud" TargetMode="External"/><Relationship Id="rId4" Type="http://schemas.openxmlformats.org/officeDocument/2006/relationships/hyperlink" Target="https://learngitbranching.js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1A67-F514-4190-BC66-5038E97D5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626" y="2404534"/>
            <a:ext cx="9037983" cy="1646302"/>
          </a:xfrm>
        </p:spPr>
        <p:txBody>
          <a:bodyPr/>
          <a:lstStyle/>
          <a:p>
            <a:r>
              <a:rPr lang="en-US" dirty="0"/>
              <a:t>Git: </a:t>
            </a:r>
            <a:r>
              <a:rPr lang="es-SV" dirty="0"/>
              <a:t>Fundamentos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23DEC-9E66-47E9-9D05-A9FA71739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23856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50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Isosceles Triangle 154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Isosceles Triangle 155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chemeClr val="bg1"/>
                </a:solidFill>
              </a:rPr>
              <a:t>Merge – </a:t>
            </a:r>
            <a:r>
              <a:rPr lang="es-SV" sz="3600" dirty="0">
                <a:solidFill>
                  <a:schemeClr val="bg1"/>
                </a:solidFill>
              </a:rPr>
              <a:t>uniendo dos realidades</a:t>
            </a:r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Se usa para unir cambios de una Branch a otra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Se tienen que resolver conflictos en caso de que existan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Un cambio hecho por un </a:t>
            </a:r>
            <a:r>
              <a:rPr lang="es-SV" dirty="0" err="1">
                <a:solidFill>
                  <a:schemeClr val="bg1"/>
                </a:solidFill>
              </a:rPr>
              <a:t>merge</a:t>
            </a:r>
            <a:r>
              <a:rPr lang="es-SV" dirty="0">
                <a:solidFill>
                  <a:schemeClr val="bg1"/>
                </a:solidFill>
              </a:rPr>
              <a:t> tendrá dos padres al que hará referencia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Comando recomendado:</a:t>
            </a: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Git </a:t>
            </a:r>
            <a:r>
              <a:rPr lang="es-SV" dirty="0" err="1">
                <a:solidFill>
                  <a:schemeClr val="bg1"/>
                </a:solidFill>
              </a:rPr>
              <a:t>merge</a:t>
            </a:r>
            <a:r>
              <a:rPr lang="es-SV" dirty="0">
                <a:solidFill>
                  <a:schemeClr val="bg1"/>
                </a:solidFill>
              </a:rPr>
              <a:t> </a:t>
            </a:r>
            <a:r>
              <a:rPr lang="es-SV" dirty="0" err="1">
                <a:solidFill>
                  <a:schemeClr val="bg1"/>
                </a:solidFill>
              </a:rPr>
              <a:t>NombreDeBranch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56423B90-347F-4B2A-B93D-4FD00B2BC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680382"/>
            <a:ext cx="5143500" cy="3484720"/>
          </a:xfrm>
          <a:prstGeom prst="rect">
            <a:avLst/>
          </a:prstGeom>
        </p:spPr>
      </p:pic>
      <p:sp>
        <p:nvSpPr>
          <p:cNvPr id="166" name="Isosceles Triangle 16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1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s-SV" sz="3600" dirty="0"/>
              <a:t>Rebase – Otra forma de unir cambios</a:t>
            </a:r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892035" y="1388933"/>
            <a:ext cx="4160190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Se hace una copia de los </a:t>
            </a:r>
            <a:r>
              <a:rPr lang="es-SV" dirty="0" err="1"/>
              <a:t>commits</a:t>
            </a:r>
            <a:r>
              <a:rPr lang="es-SV" dirty="0"/>
              <a:t> de una </a:t>
            </a:r>
            <a:r>
              <a:rPr lang="es-SV" dirty="0" err="1"/>
              <a:t>branch</a:t>
            </a:r>
            <a:r>
              <a:rPr lang="es-SV" dirty="0"/>
              <a:t> y se transfieren a otra </a:t>
            </a:r>
            <a:r>
              <a:rPr lang="es-SV" dirty="0" err="1"/>
              <a:t>branch</a:t>
            </a:r>
            <a:endParaRPr lang="es-SV" dirty="0"/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Los cambios originales no tendrán a nadie quien le apunten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Eventualmente el recolector de basura (</a:t>
            </a:r>
            <a:r>
              <a:rPr lang="es-SV" dirty="0" err="1"/>
              <a:t>Garbage</a:t>
            </a:r>
            <a:r>
              <a:rPr lang="es-SV" dirty="0"/>
              <a:t> </a:t>
            </a:r>
            <a:r>
              <a:rPr lang="es-SV" dirty="0" err="1"/>
              <a:t>Collector</a:t>
            </a:r>
            <a:r>
              <a:rPr lang="es-SV" dirty="0"/>
              <a:t>) lo eliminara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Comando recomendado: </a:t>
            </a:r>
            <a:r>
              <a:rPr lang="es-SV" dirty="0" err="1"/>
              <a:t>git</a:t>
            </a:r>
            <a:r>
              <a:rPr lang="es-SV" dirty="0"/>
              <a:t> rebase </a:t>
            </a:r>
            <a:r>
              <a:rPr lang="es-SV" dirty="0" err="1">
                <a:solidFill>
                  <a:srgbClr val="FF0000"/>
                </a:solidFill>
              </a:rPr>
              <a:t>branch</a:t>
            </a:r>
            <a:endParaRPr lang="es-SV" dirty="0">
              <a:solidFill>
                <a:srgbClr val="FF0000"/>
              </a:solidFill>
            </a:endParaRPr>
          </a:p>
          <a:p>
            <a:pPr marL="0" indent="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s-SV" dirty="0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A797C2-A4B1-4E78-8058-F9D7BBA2187B}"/>
              </a:ext>
            </a:extLst>
          </p:cNvPr>
          <p:cNvSpPr/>
          <p:nvPr/>
        </p:nvSpPr>
        <p:spPr>
          <a:xfrm>
            <a:off x="7494672" y="5210087"/>
            <a:ext cx="590636" cy="5273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s-SV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CF85CD-D622-487E-8C8B-436B8D0A2775}"/>
              </a:ext>
            </a:extLst>
          </p:cNvPr>
          <p:cNvSpPr/>
          <p:nvPr/>
        </p:nvSpPr>
        <p:spPr>
          <a:xfrm>
            <a:off x="9999900" y="5253381"/>
            <a:ext cx="1253647" cy="42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Branch 2</a:t>
            </a:r>
            <a:endParaRPr lang="es-SV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18A1BE-FB13-4CA0-9D51-5632C2C7360E}"/>
              </a:ext>
            </a:extLst>
          </p:cNvPr>
          <p:cNvSpPr/>
          <p:nvPr/>
        </p:nvSpPr>
        <p:spPr>
          <a:xfrm>
            <a:off x="5632088" y="5242820"/>
            <a:ext cx="1318589" cy="42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Master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3CE8B4E-D3DB-4DD9-B898-305F477C2882}"/>
              </a:ext>
            </a:extLst>
          </p:cNvPr>
          <p:cNvSpPr/>
          <p:nvPr/>
        </p:nvSpPr>
        <p:spPr>
          <a:xfrm rot="16200000">
            <a:off x="7591026" y="4719369"/>
            <a:ext cx="397927" cy="348023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D47C0E5-8D46-4451-A393-224A92BB0017}"/>
              </a:ext>
            </a:extLst>
          </p:cNvPr>
          <p:cNvSpPr/>
          <p:nvPr/>
        </p:nvSpPr>
        <p:spPr>
          <a:xfrm>
            <a:off x="9100746" y="5210087"/>
            <a:ext cx="590636" cy="5273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B</a:t>
            </a:r>
            <a:endParaRPr lang="es-SV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50878B4-F89C-49F7-9A37-4F3D2149B57F}"/>
              </a:ext>
            </a:extLst>
          </p:cNvPr>
          <p:cNvSpPr/>
          <p:nvPr/>
        </p:nvSpPr>
        <p:spPr>
          <a:xfrm>
            <a:off x="9161842" y="4090207"/>
            <a:ext cx="590636" cy="5273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B</a:t>
            </a:r>
            <a:endParaRPr lang="es-SV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09E2E7BC-5705-448F-96A7-FF1176FCAA9A}"/>
              </a:ext>
            </a:extLst>
          </p:cNvPr>
          <p:cNvSpPr/>
          <p:nvPr/>
        </p:nvSpPr>
        <p:spPr>
          <a:xfrm rot="16200000">
            <a:off x="9245158" y="4719369"/>
            <a:ext cx="397927" cy="348023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987CF5-558D-46C4-BA19-9FF38E961663}"/>
              </a:ext>
            </a:extLst>
          </p:cNvPr>
          <p:cNvSpPr/>
          <p:nvPr/>
        </p:nvSpPr>
        <p:spPr>
          <a:xfrm>
            <a:off x="7103165" y="2173357"/>
            <a:ext cx="1439489" cy="2292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541D668-8A6E-43F0-8E52-E2EB50D8B9BD}"/>
              </a:ext>
            </a:extLst>
          </p:cNvPr>
          <p:cNvSpPr/>
          <p:nvPr/>
        </p:nvSpPr>
        <p:spPr>
          <a:xfrm>
            <a:off x="7503043" y="3683693"/>
            <a:ext cx="590636" cy="5273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B</a:t>
            </a:r>
            <a:endParaRPr lang="es-SV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77FDDDE-8C96-4199-8D39-7BBA5CA26995}"/>
              </a:ext>
            </a:extLst>
          </p:cNvPr>
          <p:cNvSpPr/>
          <p:nvPr/>
        </p:nvSpPr>
        <p:spPr>
          <a:xfrm>
            <a:off x="7564139" y="2563813"/>
            <a:ext cx="590636" cy="5273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B</a:t>
            </a:r>
            <a:endParaRPr lang="es-SV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4FED7F8-EE96-4A39-BB74-1A97A6AAEC94}"/>
              </a:ext>
            </a:extLst>
          </p:cNvPr>
          <p:cNvSpPr/>
          <p:nvPr/>
        </p:nvSpPr>
        <p:spPr>
          <a:xfrm rot="16200000">
            <a:off x="7647455" y="3192975"/>
            <a:ext cx="397927" cy="348023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81073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47CDE17-06F4-4FCE-8BFE-AD89EACB7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Diferencias entre Merge y Rebase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4" name="Google Shape;141;p28">
            <a:extLst>
              <a:ext uri="{FF2B5EF4-FFF2-40B4-BE49-F238E27FC236}">
                <a16:creationId xmlns:a16="http://schemas.microsoft.com/office/drawing/2014/main" id="{DA27C460-DC99-44AE-876E-F6A314559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94338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266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50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Isosceles Triangle 154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Isosceles Triangle 155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chemeClr val="bg1"/>
                </a:solidFill>
              </a:rPr>
              <a:t>Tags – </a:t>
            </a:r>
            <a:r>
              <a:rPr lang="es-SV" sz="3600" dirty="0">
                <a:solidFill>
                  <a:schemeClr val="bg1"/>
                </a:solidFill>
              </a:rPr>
              <a:t>etiquetando el tiempo</a:t>
            </a:r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673754" y="2019075"/>
            <a:ext cx="3973943" cy="435522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Es otro tipo de apuntador pero que a diferencia de </a:t>
            </a:r>
            <a:r>
              <a:rPr lang="es-SV" dirty="0" err="1">
                <a:solidFill>
                  <a:schemeClr val="bg1"/>
                </a:solidFill>
              </a:rPr>
              <a:t>branches</a:t>
            </a:r>
            <a:r>
              <a:rPr lang="es-SV" dirty="0">
                <a:solidFill>
                  <a:schemeClr val="bg1"/>
                </a:solidFill>
              </a:rPr>
              <a:t> y Head, no se puede mover.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Se almacena en .</a:t>
            </a:r>
            <a:r>
              <a:rPr lang="es-SV" dirty="0" err="1">
                <a:solidFill>
                  <a:schemeClr val="bg1"/>
                </a:solidFill>
              </a:rPr>
              <a:t>git</a:t>
            </a:r>
            <a:r>
              <a:rPr lang="es-SV" dirty="0">
                <a:solidFill>
                  <a:schemeClr val="bg1"/>
                </a:solidFill>
              </a:rPr>
              <a:t>/</a:t>
            </a:r>
            <a:r>
              <a:rPr lang="es-SV" dirty="0" err="1">
                <a:solidFill>
                  <a:schemeClr val="bg1"/>
                </a:solidFill>
              </a:rPr>
              <a:t>refs</a:t>
            </a:r>
            <a:r>
              <a:rPr lang="es-SV" dirty="0">
                <a:solidFill>
                  <a:schemeClr val="bg1"/>
                </a:solidFill>
              </a:rPr>
              <a:t>/tags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2 tipos:</a:t>
            </a: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 err="1">
                <a:solidFill>
                  <a:schemeClr val="bg1"/>
                </a:solidFill>
              </a:rPr>
              <a:t>Lightweight</a:t>
            </a:r>
            <a:r>
              <a:rPr lang="es-SV" dirty="0">
                <a:solidFill>
                  <a:schemeClr val="bg1"/>
                </a:solidFill>
              </a:rPr>
              <a:t>: Simple etiqueta</a:t>
            </a: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Comando: </a:t>
            </a:r>
            <a:r>
              <a:rPr lang="es-SV" dirty="0" err="1">
                <a:solidFill>
                  <a:schemeClr val="bg1"/>
                </a:solidFill>
              </a:rPr>
              <a:t>git</a:t>
            </a:r>
            <a:r>
              <a:rPr lang="es-SV" dirty="0">
                <a:solidFill>
                  <a:schemeClr val="bg1"/>
                </a:solidFill>
              </a:rPr>
              <a:t> tag </a:t>
            </a:r>
            <a:r>
              <a:rPr lang="es-SV" dirty="0" err="1">
                <a:solidFill>
                  <a:schemeClr val="bg1"/>
                </a:solidFill>
              </a:rPr>
              <a:t>nombreDeTag</a:t>
            </a:r>
            <a:endParaRPr lang="es-SV" dirty="0">
              <a:solidFill>
                <a:schemeClr val="bg1"/>
              </a:solidFill>
            </a:endParaRP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 err="1">
                <a:solidFill>
                  <a:schemeClr val="bg1"/>
                </a:solidFill>
              </a:rPr>
              <a:t>Annotated</a:t>
            </a:r>
            <a:r>
              <a:rPr lang="es-SV" dirty="0">
                <a:solidFill>
                  <a:schemeClr val="bg1"/>
                </a:solidFill>
              </a:rPr>
              <a:t>: Etiqueta con mensaje</a:t>
            </a: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Comando: </a:t>
            </a:r>
            <a:r>
              <a:rPr lang="es-SV" dirty="0" err="1">
                <a:solidFill>
                  <a:schemeClr val="bg1"/>
                </a:solidFill>
              </a:rPr>
              <a:t>git</a:t>
            </a:r>
            <a:r>
              <a:rPr lang="es-SV" dirty="0">
                <a:solidFill>
                  <a:schemeClr val="bg1"/>
                </a:solidFill>
              </a:rPr>
              <a:t> tag –a </a:t>
            </a:r>
            <a:r>
              <a:rPr lang="es-SV" dirty="0" err="1">
                <a:solidFill>
                  <a:schemeClr val="bg1"/>
                </a:solidFill>
              </a:rPr>
              <a:t>nombreDeTag</a:t>
            </a:r>
            <a:r>
              <a:rPr lang="es-SV" dirty="0">
                <a:solidFill>
                  <a:schemeClr val="bg1"/>
                </a:solidFill>
              </a:rPr>
              <a:t> (se abrirá </a:t>
            </a:r>
            <a:r>
              <a:rPr lang="es-SV" dirty="0" err="1">
                <a:solidFill>
                  <a:schemeClr val="bg1"/>
                </a:solidFill>
              </a:rPr>
              <a:t>Vim</a:t>
            </a:r>
            <a:r>
              <a:rPr lang="es-SV" dirty="0">
                <a:solidFill>
                  <a:schemeClr val="bg1"/>
                </a:solidFill>
              </a:rPr>
              <a:t> para ingresar mensaje)</a:t>
            </a: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s-SV" dirty="0">
              <a:solidFill>
                <a:schemeClr val="bg1"/>
              </a:solidFill>
            </a:endParaRPr>
          </a:p>
          <a:p>
            <a:pPr marL="609585" lvl="1" indent="0">
              <a:spcBef>
                <a:spcPts val="1000"/>
              </a:spcBef>
              <a:buSzPct val="80000"/>
              <a:buNone/>
            </a:pPr>
            <a:r>
              <a:rPr lang="es-SV" dirty="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166" name="Isosceles Triangle 16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9BC196F-4B26-475A-9911-BBF7415C1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163" y="1096434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3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402347" y="316730"/>
            <a:ext cx="5110557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SV" dirty="0"/>
              <a:t>Conectándonos a GitHub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CB9643-F2A2-43EC-9D06-CFA16C11E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35" r="3300" b="7612"/>
          <a:stretch/>
        </p:blipFill>
        <p:spPr>
          <a:xfrm>
            <a:off x="402347" y="1497268"/>
            <a:ext cx="9987357" cy="462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8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s-SV" sz="3600" dirty="0"/>
              <a:t>Empujando nuestros cambios</a:t>
            </a:r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892035" y="1388933"/>
            <a:ext cx="4352174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 err="1"/>
              <a:t>Remote</a:t>
            </a:r>
            <a:r>
              <a:rPr lang="es-SV" dirty="0"/>
              <a:t>: repositorios remotos a los que nos podemos conectar, se pueden tener varios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 err="1"/>
              <a:t>Origin</a:t>
            </a:r>
            <a:r>
              <a:rPr lang="es-SV" dirty="0"/>
              <a:t>: nombre por defecto que se le da a </a:t>
            </a:r>
            <a:r>
              <a:rPr lang="es-SV" dirty="0" err="1"/>
              <a:t>remote</a:t>
            </a:r>
            <a:r>
              <a:rPr lang="es-SV" dirty="0"/>
              <a:t> principal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Comando recomendado: </a:t>
            </a: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Git </a:t>
            </a:r>
            <a:r>
              <a:rPr lang="es-SV" dirty="0" err="1"/>
              <a:t>remote</a:t>
            </a:r>
            <a:r>
              <a:rPr lang="es-SV" dirty="0"/>
              <a:t> </a:t>
            </a:r>
            <a:r>
              <a:rPr lang="es-SV" dirty="0" err="1"/>
              <a:t>add</a:t>
            </a:r>
            <a:r>
              <a:rPr lang="es-SV" dirty="0"/>
              <a:t> </a:t>
            </a:r>
            <a:r>
              <a:rPr lang="es-SV" dirty="0" err="1"/>
              <a:t>origin</a:t>
            </a:r>
            <a:r>
              <a:rPr lang="es-SV" dirty="0"/>
              <a:t> </a:t>
            </a:r>
            <a:r>
              <a:rPr lang="es-SV" dirty="0" err="1"/>
              <a:t>urlDeRemote</a:t>
            </a:r>
            <a:endParaRPr lang="es-SV" dirty="0"/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En archivo </a:t>
            </a:r>
            <a:r>
              <a:rPr lang="es-SV" dirty="0" err="1"/>
              <a:t>config</a:t>
            </a:r>
            <a:r>
              <a:rPr lang="es-SV" dirty="0"/>
              <a:t> de .</a:t>
            </a:r>
            <a:r>
              <a:rPr lang="es-SV" dirty="0" err="1"/>
              <a:t>git</a:t>
            </a:r>
            <a:r>
              <a:rPr lang="es-SV" dirty="0"/>
              <a:t> se pueden ver detalles de </a:t>
            </a:r>
            <a:r>
              <a:rPr lang="es-SV" dirty="0" err="1"/>
              <a:t>remote</a:t>
            </a:r>
            <a:endParaRPr lang="es-SV" dirty="0"/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Comando recomendado para cargar repositorio:</a:t>
            </a: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Git </a:t>
            </a:r>
            <a:r>
              <a:rPr lang="es-SV" dirty="0" err="1"/>
              <a:t>push</a:t>
            </a:r>
            <a:r>
              <a:rPr lang="es-SV" dirty="0"/>
              <a:t> –u </a:t>
            </a:r>
            <a:r>
              <a:rPr lang="es-SV" dirty="0" err="1"/>
              <a:t>origin</a:t>
            </a:r>
            <a:r>
              <a:rPr lang="es-SV" dirty="0"/>
              <a:t> master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A797C2-A4B1-4E78-8058-F9D7BBA2187B}"/>
              </a:ext>
            </a:extLst>
          </p:cNvPr>
          <p:cNvSpPr/>
          <p:nvPr/>
        </p:nvSpPr>
        <p:spPr>
          <a:xfrm>
            <a:off x="7536589" y="4472428"/>
            <a:ext cx="590636" cy="5273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M</a:t>
            </a:r>
            <a:endParaRPr lang="es-SV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18A1BE-FB13-4CA0-9D51-5632C2C7360E}"/>
              </a:ext>
            </a:extLst>
          </p:cNvPr>
          <p:cNvSpPr/>
          <p:nvPr/>
        </p:nvSpPr>
        <p:spPr>
          <a:xfrm>
            <a:off x="6096000" y="4459992"/>
            <a:ext cx="1318589" cy="42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Master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3CE8B4E-D3DB-4DD9-B898-305F477C2882}"/>
              </a:ext>
            </a:extLst>
          </p:cNvPr>
          <p:cNvSpPr/>
          <p:nvPr/>
        </p:nvSpPr>
        <p:spPr>
          <a:xfrm rot="16200000">
            <a:off x="7424313" y="3592953"/>
            <a:ext cx="815189" cy="50680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987CF5-558D-46C4-BA19-9FF38E961663}"/>
              </a:ext>
            </a:extLst>
          </p:cNvPr>
          <p:cNvSpPr/>
          <p:nvPr/>
        </p:nvSpPr>
        <p:spPr>
          <a:xfrm>
            <a:off x="7116744" y="2226365"/>
            <a:ext cx="1298713" cy="1046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77FDDDE-8C96-4199-8D39-7BBA5CA26995}"/>
              </a:ext>
            </a:extLst>
          </p:cNvPr>
          <p:cNvSpPr/>
          <p:nvPr/>
        </p:nvSpPr>
        <p:spPr>
          <a:xfrm>
            <a:off x="7494672" y="2457796"/>
            <a:ext cx="590636" cy="5273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M</a:t>
            </a:r>
            <a:endParaRPr lang="es-SV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6A8B23-E9F6-4E5A-88DB-4091503E951D}"/>
              </a:ext>
            </a:extLst>
          </p:cNvPr>
          <p:cNvSpPr/>
          <p:nvPr/>
        </p:nvSpPr>
        <p:spPr>
          <a:xfrm>
            <a:off x="7093226" y="1559185"/>
            <a:ext cx="1318589" cy="42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13757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s-SV" sz="3600" dirty="0" err="1"/>
              <a:t>Push</a:t>
            </a:r>
            <a:r>
              <a:rPr lang="es-SV" sz="3600" dirty="0"/>
              <a:t>/</a:t>
            </a:r>
            <a:r>
              <a:rPr lang="es-SV" sz="3600" dirty="0" err="1"/>
              <a:t>Pull</a:t>
            </a:r>
            <a:r>
              <a:rPr lang="es-SV" sz="3600" dirty="0"/>
              <a:t> – Trabajando en conjunto</a:t>
            </a:r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1475129" y="1698108"/>
            <a:ext cx="4382331" cy="217701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Comando: Git </a:t>
            </a:r>
            <a:r>
              <a:rPr lang="es-SV" dirty="0" err="1"/>
              <a:t>push</a:t>
            </a:r>
            <a:endParaRPr lang="es-SV" dirty="0"/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tx1"/>
                </a:solidFill>
              </a:rPr>
              <a:t>Empuja </a:t>
            </a:r>
            <a:r>
              <a:rPr lang="es-SV" dirty="0" err="1">
                <a:solidFill>
                  <a:schemeClr val="tx1"/>
                </a:solidFill>
              </a:rPr>
              <a:t>commits</a:t>
            </a:r>
            <a:r>
              <a:rPr lang="es-SV" dirty="0">
                <a:solidFill>
                  <a:schemeClr val="tx1"/>
                </a:solidFill>
              </a:rPr>
              <a:t> a repositorio remoto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tx1"/>
                </a:solidFill>
              </a:rPr>
              <a:t>Comando: Git </a:t>
            </a:r>
            <a:r>
              <a:rPr lang="es-SV" dirty="0" err="1">
                <a:solidFill>
                  <a:schemeClr val="tx1"/>
                </a:solidFill>
              </a:rPr>
              <a:t>pull</a:t>
            </a:r>
            <a:endParaRPr lang="es-SV" dirty="0">
              <a:solidFill>
                <a:schemeClr val="tx1"/>
              </a:solidFill>
            </a:endParaRP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tx1"/>
                </a:solidFill>
              </a:rPr>
              <a:t>Descarga </a:t>
            </a:r>
            <a:r>
              <a:rPr lang="es-SV" dirty="0" err="1">
                <a:solidFill>
                  <a:schemeClr val="tx1"/>
                </a:solidFill>
              </a:rPr>
              <a:t>commits</a:t>
            </a:r>
            <a:r>
              <a:rPr lang="es-SV" dirty="0">
                <a:solidFill>
                  <a:schemeClr val="tx1"/>
                </a:solidFill>
              </a:rPr>
              <a:t> de repositorio remoto y hace </a:t>
            </a:r>
            <a:r>
              <a:rPr lang="es-SV" dirty="0" err="1">
                <a:solidFill>
                  <a:schemeClr val="tx1"/>
                </a:solidFill>
              </a:rPr>
              <a:t>merge</a:t>
            </a:r>
            <a:r>
              <a:rPr lang="es-SV" dirty="0">
                <a:solidFill>
                  <a:schemeClr val="tx1"/>
                </a:solidFill>
              </a:rPr>
              <a:t> con local</a:t>
            </a:r>
          </a:p>
          <a:p>
            <a:pPr marL="609585" lvl="1" indent="0">
              <a:spcBef>
                <a:spcPts val="1000"/>
              </a:spcBef>
              <a:buSzPct val="80000"/>
              <a:buNone/>
            </a:pPr>
            <a:endParaRPr lang="es-SV" dirty="0">
              <a:solidFill>
                <a:srgbClr val="FF0000"/>
              </a:solidFill>
            </a:endParaRP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s-SV" dirty="0">
              <a:solidFill>
                <a:srgbClr val="FF0000"/>
              </a:solidFill>
            </a:endParaRPr>
          </a:p>
          <a:p>
            <a:pPr marL="0" indent="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s-SV" dirty="0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Google Shape;141;p28">
            <a:extLst>
              <a:ext uri="{FF2B5EF4-FFF2-40B4-BE49-F238E27FC236}">
                <a16:creationId xmlns:a16="http://schemas.microsoft.com/office/drawing/2014/main" id="{966B6B22-837C-4D6D-B7ED-FD7EC96260B3}"/>
              </a:ext>
            </a:extLst>
          </p:cNvPr>
          <p:cNvSpPr txBox="1">
            <a:spLocks/>
          </p:cNvSpPr>
          <p:nvPr/>
        </p:nvSpPr>
        <p:spPr>
          <a:xfrm>
            <a:off x="3368440" y="4239202"/>
            <a:ext cx="5736524" cy="1376797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rmAutofit/>
          </a:bodyPr>
          <a:lstStyle>
            <a:lvl1pPr marL="609585" lvl="0" indent="-40639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●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19170" lvl="1" indent="-406390" algn="l" defTabSz="457200" rtl="0" eaLnBrk="1" latinLnBrk="0" hangingPunct="1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○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754" lvl="2" indent="-406390" algn="l" defTabSz="457200" rtl="0" eaLnBrk="1" latinLnBrk="0" hangingPunct="1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■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438339" lvl="3" indent="-406390" algn="l" defTabSz="457200" rtl="0" eaLnBrk="1" latinLnBrk="0" hangingPunct="1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●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047924" lvl="4" indent="-406390" algn="l" defTabSz="457200" rtl="0" eaLnBrk="1" latinLnBrk="0" hangingPunct="1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○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657509" lvl="5" indent="-406390" algn="l" defTabSz="457200" rtl="0" eaLnBrk="1" latinLnBrk="0" hangingPunct="1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■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267093" lvl="6" indent="-406390" algn="l" defTabSz="457200" rtl="0" eaLnBrk="1" latinLnBrk="0" hangingPunct="1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●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876678" lvl="7" indent="-406390" algn="l" defTabSz="457200" rtl="0" eaLnBrk="1" latinLnBrk="0" hangingPunct="1"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ingdings 3" charset="2"/>
              <a:buChar char="○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486263" lvl="8" indent="-406390" algn="l" defTabSz="457200" rtl="0" eaLnBrk="1" latinLnBrk="0" hangingPunct="1"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200"/>
              <a:buFont typeface="Wingdings 3" charset="2"/>
              <a:buChar char="■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SzPct val="80000"/>
              <a:buNone/>
            </a:pPr>
            <a:r>
              <a:rPr lang="es-SV" b="1" u="sng" dirty="0"/>
              <a:t>Forma segura de pasar cambios</a:t>
            </a: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 err="1">
                <a:solidFill>
                  <a:schemeClr val="tx1"/>
                </a:solidFill>
              </a:rPr>
              <a:t>Pull</a:t>
            </a:r>
            <a:r>
              <a:rPr lang="es-SV" dirty="0">
                <a:solidFill>
                  <a:schemeClr val="tx1"/>
                </a:solidFill>
              </a:rPr>
              <a:t> -&gt; cambio local -&gt; </a:t>
            </a:r>
            <a:r>
              <a:rPr lang="es-SV" dirty="0" err="1">
                <a:solidFill>
                  <a:schemeClr val="tx1"/>
                </a:solidFill>
              </a:rPr>
              <a:t>add</a:t>
            </a:r>
            <a:r>
              <a:rPr lang="es-SV" dirty="0">
                <a:solidFill>
                  <a:schemeClr val="tx1"/>
                </a:solidFill>
              </a:rPr>
              <a:t> -&gt; </a:t>
            </a:r>
            <a:r>
              <a:rPr lang="es-SV" dirty="0" err="1">
                <a:solidFill>
                  <a:schemeClr val="tx1"/>
                </a:solidFill>
              </a:rPr>
              <a:t>commit</a:t>
            </a:r>
            <a:r>
              <a:rPr lang="es-SV" dirty="0">
                <a:solidFill>
                  <a:schemeClr val="tx1"/>
                </a:solidFill>
              </a:rPr>
              <a:t> -&gt;</a:t>
            </a:r>
            <a:r>
              <a:rPr lang="es-SV" dirty="0" err="1">
                <a:solidFill>
                  <a:schemeClr val="tx1"/>
                </a:solidFill>
              </a:rPr>
              <a:t>push</a:t>
            </a:r>
            <a:endParaRPr lang="es-SV" dirty="0">
              <a:solidFill>
                <a:schemeClr val="tx1"/>
              </a:solidFill>
            </a:endParaRPr>
          </a:p>
          <a:p>
            <a:pPr marL="609585" lvl="1" indent="0">
              <a:spcBef>
                <a:spcPts val="1000"/>
              </a:spcBef>
              <a:buSzPct val="80000"/>
              <a:buFont typeface="Wingdings 3" charset="2"/>
              <a:buNone/>
            </a:pPr>
            <a:endParaRPr lang="es-SV" dirty="0">
              <a:solidFill>
                <a:srgbClr val="FF0000"/>
              </a:solidFill>
            </a:endParaRP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s-SV" dirty="0">
              <a:solidFill>
                <a:srgbClr val="FF0000"/>
              </a:solidFill>
            </a:endParaRPr>
          </a:p>
          <a:p>
            <a:pPr marL="0" indent="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37867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4951899-B99C-47AB-9C7C-16264D7A1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74CC0F-0AC4-4CBF-9482-108C57C20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76" r="19766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/>
              <a:t>Otros Recursos</a:t>
            </a:r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3851122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Simulador visual de Git</a:t>
            </a: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hlinkClick r:id="rId4"/>
              </a:rPr>
              <a:t>https://learngitbranching.js.org/</a:t>
            </a:r>
            <a:endParaRPr lang="en-US"/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Explicaciones de comandos mas avanzados</a:t>
            </a: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hlinkClick r:id="rId5"/>
              </a:rPr>
              <a:t>https://www.atlassian.com/git/tutorials/learn-git-with-bitbucket-cloud</a:t>
            </a:r>
            <a:endParaRPr lang="en-US"/>
          </a:p>
          <a:p>
            <a:pPr marL="609585" lvl="1" indent="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7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9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1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3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0195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27E52-F094-424E-8D63-83B8DE53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02447-4DCC-4C2C-BA9F-6A43C146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6386" y="3962088"/>
            <a:ext cx="6203795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SV" sz="1800" dirty="0">
                <a:solidFill>
                  <a:srgbClr val="FFFFFF">
                    <a:alpha val="70000"/>
                  </a:srgbClr>
                </a:solidFill>
              </a:rPr>
              <a:t>Contacto: rcaste91@gmail.com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95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4951899-B99C-47AB-9C7C-16264D7A1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2A25D1-DC2D-4A49-BB83-71BB4A09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Mi </a:t>
            </a:r>
            <a:r>
              <a:rPr lang="es-SV" sz="3600" dirty="0"/>
              <a:t>perfil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C957A-577F-4006-953A-A78656CDF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9563" y="2160589"/>
            <a:ext cx="45307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1600" dirty="0"/>
              <a:t>Ronald Castellon</a:t>
            </a:r>
          </a:p>
          <a:p>
            <a:pPr>
              <a:buFont typeface="Wingdings 3" charset="2"/>
              <a:buChar char=""/>
            </a:pPr>
            <a:endParaRPr lang="en-US" sz="1600" dirty="0"/>
          </a:p>
          <a:p>
            <a:pPr>
              <a:buFont typeface="Wingdings 3" charset="2"/>
              <a:buChar char=""/>
            </a:pPr>
            <a:r>
              <a:rPr lang="es-SV" sz="1600" dirty="0"/>
              <a:t>Inicie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s-SV" sz="1600" dirty="0"/>
              <a:t>programador</a:t>
            </a:r>
            <a:r>
              <a:rPr lang="en-US" sz="1600" dirty="0"/>
              <a:t> Java</a:t>
            </a:r>
          </a:p>
          <a:p>
            <a:pPr>
              <a:buFont typeface="Wingdings 3" charset="2"/>
              <a:buChar char=""/>
            </a:pPr>
            <a:r>
              <a:rPr lang="en-US" sz="1600" dirty="0"/>
              <a:t>5+ </a:t>
            </a:r>
            <a:r>
              <a:rPr lang="en-US" sz="1600" dirty="0" err="1"/>
              <a:t>años</a:t>
            </a:r>
            <a:r>
              <a:rPr lang="en-US" sz="1600" dirty="0"/>
              <a:t> de </a:t>
            </a:r>
            <a:r>
              <a:rPr lang="en-US" sz="1600" dirty="0" err="1"/>
              <a:t>experiencia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desarrollador</a:t>
            </a:r>
            <a:endParaRPr lang="es-SV" sz="1600" dirty="0"/>
          </a:p>
          <a:p>
            <a:pPr>
              <a:buFont typeface="Wingdings 3" charset="2"/>
              <a:buChar char=""/>
            </a:pPr>
            <a:r>
              <a:rPr lang="en-US" sz="1600" dirty="0"/>
              <a:t>2 </a:t>
            </a:r>
            <a:r>
              <a:rPr lang="es-SV" sz="1600" dirty="0"/>
              <a:t>años</a:t>
            </a:r>
            <a:r>
              <a:rPr lang="en-US" sz="1600" dirty="0"/>
              <a:t> </a:t>
            </a:r>
            <a:r>
              <a:rPr lang="es-SV" sz="1600" dirty="0"/>
              <a:t>como</a:t>
            </a:r>
            <a:r>
              <a:rPr lang="en-US" sz="1600" dirty="0"/>
              <a:t> Scrum Master</a:t>
            </a:r>
          </a:p>
          <a:p>
            <a:pPr>
              <a:buFont typeface="Wingdings 3" charset="2"/>
              <a:buChar char=""/>
            </a:pPr>
            <a:r>
              <a:rPr lang="en-US" sz="1600" dirty="0" err="1"/>
              <a:t>Certificado</a:t>
            </a:r>
            <a:r>
              <a:rPr lang="en-US" sz="1600" dirty="0"/>
              <a:t> Scrum Master por Scrum Alliance</a:t>
            </a: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  <p:pic>
        <p:nvPicPr>
          <p:cNvPr id="6" name="Picture Placeholder 5" descr="A person wearing a black shirt&#10;&#10;Description automatically generated">
            <a:extLst>
              <a:ext uri="{FF2B5EF4-FFF2-40B4-BE49-F238E27FC236}">
                <a16:creationId xmlns:a16="http://schemas.microsoft.com/office/drawing/2014/main" id="{F72BF9B9-2248-41EE-B567-129611660A8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2245" r="25244" b="-2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82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AB48B6-C4B2-46CC-92E0-72C2775F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s-SV" sz="5400" dirty="0"/>
              <a:t>Objetivo</a:t>
            </a:r>
            <a:r>
              <a:rPr lang="en-US" sz="5400" dirty="0"/>
              <a:t>: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CC704-9CBD-4F02-9541-25D3C6D9D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76625" y="2383220"/>
            <a:ext cx="4448742" cy="19629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SV" sz="2800" dirty="0">
                <a:solidFill>
                  <a:srgbClr val="FFFFFF"/>
                </a:solidFill>
              </a:rPr>
              <a:t>Conocer</a:t>
            </a:r>
            <a:r>
              <a:rPr lang="en-US" sz="2800" dirty="0">
                <a:solidFill>
                  <a:srgbClr val="FFFFFF"/>
                </a:solidFill>
              </a:rPr>
              <a:t> las bases de Git para </a:t>
            </a:r>
            <a:r>
              <a:rPr lang="es-SV" sz="2800" dirty="0">
                <a:solidFill>
                  <a:srgbClr val="FFFFFF"/>
                </a:solidFill>
              </a:rPr>
              <a:t>entender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cómo</a:t>
            </a:r>
            <a:r>
              <a:rPr lang="en-US" sz="2800" dirty="0">
                <a:solidFill>
                  <a:srgbClr val="FFFFFF"/>
                </a:solidFill>
              </a:rPr>
              <a:t>  </a:t>
            </a:r>
            <a:r>
              <a:rPr lang="es-SV" sz="2800" dirty="0">
                <a:solidFill>
                  <a:srgbClr val="FFFFFF"/>
                </a:solidFill>
              </a:rPr>
              <a:t>funciona</a:t>
            </a:r>
          </a:p>
          <a:p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3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402347" y="316730"/>
            <a:ext cx="5110557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A </a:t>
            </a:r>
            <a:r>
              <a:rPr lang="es-SV" dirty="0"/>
              <a:t>iniciar</a:t>
            </a:r>
            <a:r>
              <a:rPr lang="en-US" dirty="0"/>
              <a:t> – </a:t>
            </a:r>
            <a:r>
              <a:rPr lang="es-SV" dirty="0"/>
              <a:t>instalando</a:t>
            </a:r>
            <a:r>
              <a:rPr lang="en-US" dirty="0"/>
              <a:t> Git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D0EFD-CC4B-452D-987B-9A06908C4F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16" t="12700" r="14270" b="5209"/>
          <a:stretch/>
        </p:blipFill>
        <p:spPr>
          <a:xfrm>
            <a:off x="745588" y="1313286"/>
            <a:ext cx="8093612" cy="50743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685167" y="267493"/>
            <a:ext cx="5808460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La base de Git – la </a:t>
            </a:r>
            <a:r>
              <a:rPr lang="en-US" sz="3600" dirty="0" err="1"/>
              <a:t>llave</a:t>
            </a:r>
            <a:endParaRPr lang="en-US" sz="3600" dirty="0"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Git usa un mapa (llave/valor)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Git crea llave en base a algoritmo SHA1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Objetos Git: blob / tree / commit 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Blob: Secuencia de bytes para almacenar archivos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Tree: Directorio que apunta a algo mas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C33C6C-70D1-4B0B-8AA8-DCA08F6A1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546" y="1588293"/>
            <a:ext cx="3622425" cy="3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5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Es un cambio que se almacena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Se guarda información acerca del cambio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Tiene su propia llave hash de referencia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>
                <a:solidFill>
                  <a:schemeClr val="bg1"/>
                </a:solidFill>
              </a:rPr>
              <a:t>Comando recomendado: 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 err="1">
                <a:solidFill>
                  <a:schemeClr val="bg1"/>
                </a:solidFill>
              </a:rPr>
              <a:t>git</a:t>
            </a:r>
            <a:r>
              <a:rPr lang="es-SV" dirty="0">
                <a:solidFill>
                  <a:schemeClr val="bg1"/>
                </a:solidFill>
              </a:rPr>
              <a:t> </a:t>
            </a:r>
            <a:r>
              <a:rPr lang="es-SV" dirty="0" err="1">
                <a:solidFill>
                  <a:schemeClr val="bg1"/>
                </a:solidFill>
              </a:rPr>
              <a:t>commit</a:t>
            </a:r>
            <a:r>
              <a:rPr lang="es-SV" dirty="0">
                <a:solidFill>
                  <a:schemeClr val="bg1"/>
                </a:solidFill>
              </a:rPr>
              <a:t> –m “Mensaje de </a:t>
            </a:r>
            <a:r>
              <a:rPr lang="es-SV" dirty="0" err="1">
                <a:solidFill>
                  <a:schemeClr val="bg1"/>
                </a:solidFill>
              </a:rPr>
              <a:t>commit</a:t>
            </a:r>
            <a:r>
              <a:rPr lang="es-SV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6E9FC8-A088-4C76-B2E7-1540186DD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40" t="10682" r="11960" b="40884"/>
          <a:stretch/>
        </p:blipFill>
        <p:spPr>
          <a:xfrm>
            <a:off x="5897298" y="1195755"/>
            <a:ext cx="5927517" cy="3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0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676745" y="609600"/>
            <a:ext cx="7950420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s-SV" sz="3600" dirty="0"/>
              <a:t>Las 3 áreas principales de trabajo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CF85CD-D622-487E-8C8B-436B8D0A2775}"/>
              </a:ext>
            </a:extLst>
          </p:cNvPr>
          <p:cNvSpPr/>
          <p:nvPr/>
        </p:nvSpPr>
        <p:spPr>
          <a:xfrm>
            <a:off x="676745" y="2166108"/>
            <a:ext cx="2927846" cy="3810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u="sng" dirty="0"/>
              <a:t>Área de Trabajo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SV" dirty="0"/>
              <a:t>Carpetas y archivos personales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AAB8B0-A288-4AA5-B9A5-47F44C3694FB}"/>
              </a:ext>
            </a:extLst>
          </p:cNvPr>
          <p:cNvSpPr/>
          <p:nvPr/>
        </p:nvSpPr>
        <p:spPr>
          <a:xfrm>
            <a:off x="3943406" y="2166108"/>
            <a:ext cx="2927846" cy="3810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u="sng" dirty="0" err="1"/>
              <a:t>Index</a:t>
            </a:r>
            <a:endParaRPr lang="es-SV" u="sng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SV" dirty="0"/>
              <a:t>Área de preparación antes de hacer cambios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F6666-26D8-43E7-893F-C7830EE97239}"/>
              </a:ext>
            </a:extLst>
          </p:cNvPr>
          <p:cNvSpPr/>
          <p:nvPr/>
        </p:nvSpPr>
        <p:spPr>
          <a:xfrm>
            <a:off x="7123488" y="2166108"/>
            <a:ext cx="2927846" cy="3810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u="sng" dirty="0"/>
              <a:t>Repositorio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SV" dirty="0"/>
              <a:t>Lugar en donde se almacenan los cambios</a:t>
            </a:r>
          </a:p>
        </p:txBody>
      </p:sp>
    </p:spTree>
    <p:extLst>
      <p:ext uri="{BB962C8B-B14F-4D97-AF65-F5344CB8AC3E}">
        <p14:creationId xmlns:p14="http://schemas.microsoft.com/office/powerpoint/2010/main" val="93081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/>
              <a:t>Branch</a:t>
            </a:r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Es simplemente un “pointer”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Una referencia a un </a:t>
            </a:r>
            <a:r>
              <a:rPr lang="es-SV" dirty="0" err="1"/>
              <a:t>commit</a:t>
            </a:r>
            <a:endParaRPr lang="es-SV" dirty="0"/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Por convención master en la Branch principal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Comando recomendado: </a:t>
            </a:r>
            <a:r>
              <a:rPr lang="es-SV" dirty="0" err="1"/>
              <a:t>git</a:t>
            </a:r>
            <a:r>
              <a:rPr lang="es-SV" dirty="0"/>
              <a:t> </a:t>
            </a:r>
            <a:r>
              <a:rPr lang="es-SV" dirty="0" err="1"/>
              <a:t>branch</a:t>
            </a:r>
            <a:r>
              <a:rPr lang="es-SV" dirty="0"/>
              <a:t> </a:t>
            </a:r>
            <a:r>
              <a:rPr lang="es-SV" dirty="0" err="1"/>
              <a:t>nombreDeBranch</a:t>
            </a:r>
            <a:endParaRPr lang="es-SV" dirty="0"/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Cada vez que se hace un </a:t>
            </a:r>
            <a:r>
              <a:rPr lang="es-SV" dirty="0" err="1"/>
              <a:t>commit</a:t>
            </a:r>
            <a:r>
              <a:rPr lang="es-SV" dirty="0"/>
              <a:t>, se mueve la Branch a apuntar a ese nuevo </a:t>
            </a:r>
            <a:r>
              <a:rPr lang="es-SV" dirty="0" err="1"/>
              <a:t>commit</a:t>
            </a:r>
            <a:endParaRPr lang="es-SV" dirty="0"/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Comando para cambiar de Branch: </a:t>
            </a:r>
            <a:r>
              <a:rPr lang="es-SV" dirty="0" err="1"/>
              <a:t>git</a:t>
            </a:r>
            <a:r>
              <a:rPr lang="es-SV" dirty="0"/>
              <a:t> </a:t>
            </a:r>
            <a:r>
              <a:rPr lang="es-SV" dirty="0" err="1"/>
              <a:t>checkout</a:t>
            </a:r>
            <a:r>
              <a:rPr lang="es-SV" dirty="0"/>
              <a:t> </a:t>
            </a:r>
            <a:r>
              <a:rPr lang="es-SV" dirty="0" err="1">
                <a:solidFill>
                  <a:srgbClr val="FF0000"/>
                </a:solidFill>
              </a:rPr>
              <a:t>NombreDeBranch</a:t>
            </a:r>
            <a:endParaRPr lang="es-SV" dirty="0">
              <a:solidFill>
                <a:srgbClr val="FF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A797C2-A4B1-4E78-8058-F9D7BBA2187B}"/>
              </a:ext>
            </a:extLst>
          </p:cNvPr>
          <p:cNvSpPr/>
          <p:nvPr/>
        </p:nvSpPr>
        <p:spPr>
          <a:xfrm>
            <a:off x="8388274" y="2693504"/>
            <a:ext cx="1523598" cy="14709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</a:t>
            </a:r>
            <a:endParaRPr lang="es-SV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CF85CD-D622-487E-8C8B-436B8D0A2775}"/>
              </a:ext>
            </a:extLst>
          </p:cNvPr>
          <p:cNvSpPr/>
          <p:nvPr/>
        </p:nvSpPr>
        <p:spPr>
          <a:xfrm>
            <a:off x="4931229" y="3165301"/>
            <a:ext cx="2186609" cy="52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  <a:endParaRPr lang="es-SV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1C6EFDB-E19D-4EBC-BA11-13DDBA81816C}"/>
              </a:ext>
            </a:extLst>
          </p:cNvPr>
          <p:cNvSpPr/>
          <p:nvPr/>
        </p:nvSpPr>
        <p:spPr>
          <a:xfrm>
            <a:off x="7409386" y="3263899"/>
            <a:ext cx="854363" cy="42333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5037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676745" y="609600"/>
            <a:ext cx="7910663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Head – </a:t>
            </a:r>
            <a:r>
              <a:rPr lang="es-SV" sz="3600" dirty="0"/>
              <a:t>lo que apunta al presente</a:t>
            </a:r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923161" y="3364706"/>
            <a:ext cx="7505221" cy="305859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Es otra referencia que usualmente apunta a otra referencia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También puede referenciar un </a:t>
            </a:r>
            <a:r>
              <a:rPr lang="es-SV" dirty="0" err="1"/>
              <a:t>commit</a:t>
            </a:r>
            <a:r>
              <a:rPr lang="es-SV" dirty="0"/>
              <a:t> separado</a:t>
            </a:r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 err="1"/>
              <a:t>Detached</a:t>
            </a:r>
            <a:r>
              <a:rPr lang="es-SV" dirty="0"/>
              <a:t> Head: Head no esta apuntando a una Branch, mas bien a un </a:t>
            </a:r>
            <a:r>
              <a:rPr lang="es-SV" dirty="0" err="1"/>
              <a:t>commit</a:t>
            </a:r>
            <a:endParaRPr lang="es-SV" dirty="0"/>
          </a:p>
          <a:p>
            <a:pPr marL="228594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Comandos útiles:</a:t>
            </a:r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Git </a:t>
            </a:r>
            <a:r>
              <a:rPr lang="es-SV" dirty="0" err="1"/>
              <a:t>checkout</a:t>
            </a:r>
            <a:r>
              <a:rPr lang="es-SV" dirty="0"/>
              <a:t> </a:t>
            </a:r>
            <a:r>
              <a:rPr lang="es-SV" dirty="0" err="1">
                <a:solidFill>
                  <a:srgbClr val="FF0000"/>
                </a:solidFill>
              </a:rPr>
              <a:t>KeyDeCommit</a:t>
            </a:r>
            <a:r>
              <a:rPr lang="es-SV" dirty="0"/>
              <a:t>: pasar a Head a que apunte a un </a:t>
            </a:r>
            <a:r>
              <a:rPr lang="es-SV" dirty="0" err="1"/>
              <a:t>commit</a:t>
            </a:r>
            <a:endParaRPr lang="es-SV" dirty="0"/>
          </a:p>
          <a:p>
            <a:pPr marL="838179" lvl="1" indent="-228594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s-SV" dirty="0"/>
              <a:t>Git </a:t>
            </a:r>
            <a:r>
              <a:rPr lang="es-SV" dirty="0" err="1"/>
              <a:t>switch</a:t>
            </a:r>
            <a:r>
              <a:rPr lang="es-SV" dirty="0"/>
              <a:t> –c </a:t>
            </a:r>
            <a:r>
              <a:rPr lang="es-SV" dirty="0" err="1">
                <a:solidFill>
                  <a:srgbClr val="FF0000"/>
                </a:solidFill>
              </a:rPr>
              <a:t>nombreDeNuevoBranch</a:t>
            </a:r>
            <a:r>
              <a:rPr lang="es-SV" dirty="0"/>
              <a:t> retener nuevos cambios</a:t>
            </a:r>
          </a:p>
          <a:p>
            <a:pPr marL="0" indent="0">
              <a:spcBef>
                <a:spcPts val="1000"/>
              </a:spcBef>
              <a:buSzPct val="80000"/>
              <a:buNone/>
            </a:pPr>
            <a:endParaRPr lang="es-SV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A797C2-A4B1-4E78-8058-F9D7BBA2187B}"/>
              </a:ext>
            </a:extLst>
          </p:cNvPr>
          <p:cNvSpPr/>
          <p:nvPr/>
        </p:nvSpPr>
        <p:spPr>
          <a:xfrm>
            <a:off x="7502384" y="1893715"/>
            <a:ext cx="1523598" cy="14709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</a:t>
            </a:r>
            <a:endParaRPr lang="es-SV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CF85CD-D622-487E-8C8B-436B8D0A2775}"/>
              </a:ext>
            </a:extLst>
          </p:cNvPr>
          <p:cNvSpPr/>
          <p:nvPr/>
        </p:nvSpPr>
        <p:spPr>
          <a:xfrm>
            <a:off x="4045339" y="2365512"/>
            <a:ext cx="2186609" cy="52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  <a:endParaRPr lang="es-SV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1C6EFDB-E19D-4EBC-BA11-13DDBA81816C}"/>
              </a:ext>
            </a:extLst>
          </p:cNvPr>
          <p:cNvSpPr/>
          <p:nvPr/>
        </p:nvSpPr>
        <p:spPr>
          <a:xfrm>
            <a:off x="6523496" y="2464110"/>
            <a:ext cx="854363" cy="42333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18A1BE-FB13-4CA0-9D51-5632C2C7360E}"/>
              </a:ext>
            </a:extLst>
          </p:cNvPr>
          <p:cNvSpPr/>
          <p:nvPr/>
        </p:nvSpPr>
        <p:spPr>
          <a:xfrm>
            <a:off x="368825" y="2361279"/>
            <a:ext cx="2186609" cy="52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es-SV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3CE8B4E-D3DB-4DD9-B898-305F477C2882}"/>
              </a:ext>
            </a:extLst>
          </p:cNvPr>
          <p:cNvSpPr/>
          <p:nvPr/>
        </p:nvSpPr>
        <p:spPr>
          <a:xfrm>
            <a:off x="2857403" y="2455599"/>
            <a:ext cx="854363" cy="42333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392085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635</Words>
  <Application>Microsoft Office PowerPoint</Application>
  <PresentationFormat>Widescreen</PresentationFormat>
  <Paragraphs>109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Git: Fundamentos</vt:lpstr>
      <vt:lpstr>Mi perfil</vt:lpstr>
      <vt:lpstr>Objetivo:</vt:lpstr>
      <vt:lpstr>A iniciar – instalando Git</vt:lpstr>
      <vt:lpstr>La base de Git – la llave</vt:lpstr>
      <vt:lpstr>Commit</vt:lpstr>
      <vt:lpstr>Las 3 áreas principales de trabajo</vt:lpstr>
      <vt:lpstr>Branch</vt:lpstr>
      <vt:lpstr>Head – lo que apunta al presente</vt:lpstr>
      <vt:lpstr>Merge – uniendo dos realidades</vt:lpstr>
      <vt:lpstr>Rebase – Otra forma de unir cambios</vt:lpstr>
      <vt:lpstr>Diferencias entre Merge y Rebase</vt:lpstr>
      <vt:lpstr>Tags – etiquetando el tiempo</vt:lpstr>
      <vt:lpstr>Conectándonos a GitHub</vt:lpstr>
      <vt:lpstr>Empujando nuestros cambios</vt:lpstr>
      <vt:lpstr>Push/Pull – Trabajando en conjunto</vt:lpstr>
      <vt:lpstr>Otros Recursos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Git: Fundamentos para un sobrevivir</dc:title>
  <dc:creator>Ronald Castellon</dc:creator>
  <cp:lastModifiedBy>Ronald Castellon</cp:lastModifiedBy>
  <cp:revision>8</cp:revision>
  <dcterms:created xsi:type="dcterms:W3CDTF">2020-02-24T13:43:30Z</dcterms:created>
  <dcterms:modified xsi:type="dcterms:W3CDTF">2020-02-24T20:11:29Z</dcterms:modified>
</cp:coreProperties>
</file>