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79" r:id="rId2"/>
    <p:sldId id="257" r:id="rId3"/>
    <p:sldId id="281" r:id="rId4"/>
    <p:sldId id="280" r:id="rId5"/>
    <p:sldId id="264" r:id="rId6"/>
    <p:sldId id="283" r:id="rId7"/>
    <p:sldId id="284" r:id="rId8"/>
    <p:sldId id="285" r:id="rId9"/>
    <p:sldId id="286" r:id="rId10"/>
    <p:sldId id="287" r:id="rId11"/>
    <p:sldId id="288" r:id="rId12"/>
    <p:sldId id="265" r:id="rId13"/>
  </p:sldIdLst>
  <p:sldSz cx="9144000" cy="6858000" type="screen4x3"/>
  <p:notesSz cx="69469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00"/>
    <a:srgbClr val="FFFF00"/>
    <a:srgbClr val="0000FF"/>
    <a:srgbClr val="008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2048" autoAdjust="0"/>
  </p:normalViewPr>
  <p:slideViewPr>
    <p:cSldViewPr>
      <p:cViewPr varScale="1">
        <p:scale>
          <a:sx n="60" d="100"/>
          <a:sy n="60" d="100"/>
        </p:scale>
        <p:origin x="-166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5413" y="0"/>
            <a:ext cx="3009900" cy="465138"/>
          </a:xfrm>
          <a:prstGeom prst="rect">
            <a:avLst/>
          </a:prstGeom>
        </p:spPr>
        <p:txBody>
          <a:bodyPr vert="horz" lIns="91440" tIns="45720" rIns="91440" bIns="45720" rtlCol="0"/>
          <a:lstStyle>
            <a:lvl1pPr algn="r">
              <a:defRPr sz="1200"/>
            </a:lvl1pPr>
          </a:lstStyle>
          <a:p>
            <a:fld id="{3D01D4C6-F2A8-4466-9DF9-9190ED948BC8}" type="datetimeFigureOut">
              <a:rPr lang="en-US" smtClean="0"/>
              <a:t>3/8/2017</a:t>
            </a:fld>
            <a:endParaRPr lang="en-US"/>
          </a:p>
        </p:txBody>
      </p:sp>
      <p:sp>
        <p:nvSpPr>
          <p:cNvPr id="4" name="Slide Image Placeholder 3"/>
          <p:cNvSpPr>
            <a:spLocks noGrp="1" noRot="1" noChangeAspect="1"/>
          </p:cNvSpPr>
          <p:nvPr>
            <p:ph type="sldImg" idx="2"/>
          </p:nvPr>
        </p:nvSpPr>
        <p:spPr>
          <a:xfrm>
            <a:off x="1387475" y="1158875"/>
            <a:ext cx="4171950" cy="31289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62463"/>
            <a:ext cx="5556250" cy="36496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05863"/>
            <a:ext cx="30099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5413" y="8805863"/>
            <a:ext cx="3009900" cy="465137"/>
          </a:xfrm>
          <a:prstGeom prst="rect">
            <a:avLst/>
          </a:prstGeom>
        </p:spPr>
        <p:txBody>
          <a:bodyPr vert="horz" lIns="91440" tIns="45720" rIns="91440" bIns="45720" rtlCol="0" anchor="b"/>
          <a:lstStyle>
            <a:lvl1pPr algn="r">
              <a:defRPr sz="1200"/>
            </a:lvl1pPr>
          </a:lstStyle>
          <a:p>
            <a:fld id="{73B8AD63-F45F-4333-A933-74D06CF4B186}" type="slidenum">
              <a:rPr lang="en-US" smtClean="0"/>
              <a:t>‹#›</a:t>
            </a:fld>
            <a:endParaRPr lang="en-US"/>
          </a:p>
        </p:txBody>
      </p:sp>
    </p:spTree>
    <p:extLst>
      <p:ext uri="{BB962C8B-B14F-4D97-AF65-F5344CB8AC3E}">
        <p14:creationId xmlns:p14="http://schemas.microsoft.com/office/powerpoint/2010/main" val="1274815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solidFill>
                  <a:srgbClr val="FF0000"/>
                </a:solidFill>
              </a:rPr>
              <a:t>As </a:t>
            </a:r>
            <a:r>
              <a:rPr lang="en-US" b="1" baseline="0" dirty="0">
                <a:solidFill>
                  <a:srgbClr val="FF0000"/>
                </a:solidFill>
              </a:rPr>
              <a:t>part of the CTE program in Computer Programming students must meet standard high school graduation requirements in addition to passing the courses listed below.</a:t>
            </a:r>
          </a:p>
          <a:p>
            <a:endParaRPr lang="en-US" baseline="0" dirty="0"/>
          </a:p>
          <a:p>
            <a:r>
              <a:rPr lang="en-US" baseline="0" dirty="0"/>
              <a:t>Overview of </a:t>
            </a:r>
            <a:r>
              <a:rPr lang="en-US" baseline="0" dirty="0" smtClean="0"/>
              <a:t>Courses</a:t>
            </a:r>
          </a:p>
          <a:p>
            <a:r>
              <a:rPr lang="en-US" b="1" baseline="0" dirty="0" smtClean="0"/>
              <a:t>9</a:t>
            </a:r>
            <a:r>
              <a:rPr lang="en-US" b="1" baseline="30000" dirty="0" smtClean="0"/>
              <a:t>th</a:t>
            </a:r>
            <a:r>
              <a:rPr lang="en-US" b="1" baseline="0" dirty="0" smtClean="0"/>
              <a:t> Programming Technologies </a:t>
            </a:r>
            <a:r>
              <a:rPr lang="en-US" baseline="0" dirty="0" smtClean="0"/>
              <a:t>– Students are exposed to computer science as a natural extension of our language and logic thinking.  Students learn basic programming concepts while developing projects in arts, video games, Internet of Things and Robotics using Python.  Focus of the course is to inspire and gain an appreciation of what can be accomplished with programming.</a:t>
            </a:r>
          </a:p>
          <a:p>
            <a:r>
              <a:rPr lang="en-US" i="1" baseline="0" dirty="0" smtClean="0"/>
              <a:t>Technology</a:t>
            </a:r>
            <a:r>
              <a:rPr lang="en-US" baseline="0" dirty="0" smtClean="0"/>
              <a:t>: Python, Raspberry Pi with Dexter Industries add-ons</a:t>
            </a:r>
          </a:p>
          <a:p>
            <a:endParaRPr lang="en-US" baseline="0" dirty="0"/>
          </a:p>
          <a:p>
            <a:r>
              <a:rPr lang="en-US" b="1" baseline="0" dirty="0"/>
              <a:t>10</a:t>
            </a:r>
            <a:r>
              <a:rPr lang="en-US" b="1" baseline="30000" dirty="0"/>
              <a:t>th</a:t>
            </a:r>
            <a:r>
              <a:rPr lang="en-US" b="1" baseline="0" dirty="0"/>
              <a:t> Introduction to Computer Programming  </a:t>
            </a:r>
            <a:r>
              <a:rPr lang="en-US" baseline="0" dirty="0"/>
              <a:t>- Students </a:t>
            </a:r>
            <a:r>
              <a:rPr lang="en-US" baseline="0" dirty="0" smtClean="0"/>
              <a:t>further their knowledge of fundamental </a:t>
            </a:r>
            <a:r>
              <a:rPr lang="en-US" baseline="0" dirty="0"/>
              <a:t>programming </a:t>
            </a:r>
            <a:r>
              <a:rPr lang="en-US" baseline="0" dirty="0" smtClean="0"/>
              <a:t>concepts. Students explore </a:t>
            </a:r>
            <a:r>
              <a:rPr lang="en-US" baseline="0" dirty="0"/>
              <a:t>web development in conjunction with application development. Equal part to programming knowledge is the development of problem solving and analytic skills</a:t>
            </a:r>
            <a:r>
              <a:rPr lang="en-US" baseline="0" dirty="0" smtClean="0"/>
              <a:t>.  Large portion of the course is spent working with data from external sources.  Students appreciate the power of combining various technologies through programming.</a:t>
            </a:r>
            <a:endParaRPr lang="en-US" baseline="0" dirty="0"/>
          </a:p>
          <a:p>
            <a:r>
              <a:rPr lang="en-US" i="1" baseline="0" dirty="0"/>
              <a:t>Technology</a:t>
            </a:r>
            <a:r>
              <a:rPr lang="en-US" baseline="0" dirty="0"/>
              <a:t>: HTML, CSS, </a:t>
            </a:r>
            <a:r>
              <a:rPr lang="en-US" baseline="0" dirty="0" smtClean="0"/>
              <a:t>JavaScript, Bootstrap, API, Data Processing, Firebase, </a:t>
            </a:r>
            <a:r>
              <a:rPr lang="en-US" baseline="0" dirty="0" err="1" smtClean="0"/>
              <a:t>MongoDB</a:t>
            </a:r>
            <a:r>
              <a:rPr lang="en-US" baseline="0" dirty="0" smtClean="0"/>
              <a:t>, Full Stack Development (overview)</a:t>
            </a:r>
            <a:endParaRPr lang="en-US" baseline="0" dirty="0"/>
          </a:p>
          <a:p>
            <a:endParaRPr lang="en-US" baseline="0" dirty="0"/>
          </a:p>
          <a:p>
            <a:r>
              <a:rPr lang="en-US" b="1" baseline="0" dirty="0"/>
              <a:t>11</a:t>
            </a:r>
            <a:r>
              <a:rPr lang="en-US" b="1" baseline="30000" dirty="0"/>
              <a:t>th</a:t>
            </a:r>
            <a:r>
              <a:rPr lang="en-US" b="1" baseline="0" dirty="0"/>
              <a:t> Introduction to Computer Science </a:t>
            </a:r>
            <a:r>
              <a:rPr lang="en-US" baseline="0" dirty="0" smtClean="0"/>
              <a:t>– Students </a:t>
            </a:r>
            <a:r>
              <a:rPr lang="en-US" baseline="0" dirty="0"/>
              <a:t>delve deeper into programming concepts previously </a:t>
            </a:r>
            <a:r>
              <a:rPr lang="en-US" baseline="0" dirty="0" smtClean="0"/>
              <a:t>learned with a greater focus on the “why” and not just the “how”.  </a:t>
            </a:r>
            <a:r>
              <a:rPr lang="en-US" baseline="0" dirty="0"/>
              <a:t>Students explore </a:t>
            </a:r>
            <a:r>
              <a:rPr lang="en-US" baseline="0" dirty="0" smtClean="0"/>
              <a:t>advance </a:t>
            </a:r>
            <a:r>
              <a:rPr lang="en-US" baseline="0" dirty="0"/>
              <a:t>topics </a:t>
            </a:r>
            <a:r>
              <a:rPr lang="en-US" baseline="0" dirty="0" smtClean="0"/>
              <a:t>in object </a:t>
            </a:r>
            <a:r>
              <a:rPr lang="en-US" baseline="0" dirty="0"/>
              <a:t>oriented programming </a:t>
            </a:r>
            <a:r>
              <a:rPr lang="en-US" baseline="0" dirty="0" smtClean="0"/>
              <a:t>such as inheritance </a:t>
            </a:r>
            <a:r>
              <a:rPr lang="en-US" baseline="0" dirty="0"/>
              <a:t>and polymorphism as well as cover </a:t>
            </a:r>
            <a:r>
              <a:rPr lang="en-US" baseline="0" dirty="0" smtClean="0"/>
              <a:t>concepts in recursion</a:t>
            </a:r>
            <a:r>
              <a:rPr lang="en-US" baseline="0" dirty="0"/>
              <a:t>, sorting and searching algorithms.  Juniors are fortunate of being able to receive college credits through one of two routes: 1) Articulation agreement with SUNY Farmingdale or St John’s University 2) Successful grade on the AP CS exam.</a:t>
            </a:r>
          </a:p>
          <a:p>
            <a:r>
              <a:rPr lang="en-US" i="1" baseline="0" dirty="0"/>
              <a:t>Technology</a:t>
            </a:r>
            <a:r>
              <a:rPr lang="en-US" baseline="0" dirty="0"/>
              <a:t>: </a:t>
            </a:r>
            <a:r>
              <a:rPr lang="en-US" baseline="0" dirty="0" smtClean="0"/>
              <a:t>Java, Android</a:t>
            </a:r>
          </a:p>
          <a:p>
            <a:endParaRPr lang="en-US" baseline="0" dirty="0"/>
          </a:p>
          <a:p>
            <a:r>
              <a:rPr lang="en-US" b="1" baseline="0" dirty="0"/>
              <a:t>12</a:t>
            </a:r>
            <a:r>
              <a:rPr lang="en-US" b="1" baseline="30000" dirty="0"/>
              <a:t>th</a:t>
            </a:r>
            <a:r>
              <a:rPr lang="en-US" b="1" baseline="0" dirty="0"/>
              <a:t> CS Career Development </a:t>
            </a:r>
            <a:r>
              <a:rPr lang="en-US" baseline="0" dirty="0"/>
              <a:t>– Course is centered around the students selecting an area where there is a need, proposing a product, developing a solution and presenting their product.  Students are challenged to develop within a previously learned programming domain or explore a new programming domain.  More emphasizes is place on entrepreneurial and project management skills, rather than just coding.  Select advance topics are covered in the course such as databases.</a:t>
            </a:r>
          </a:p>
          <a:p>
            <a:r>
              <a:rPr lang="en-US" i="1" baseline="0" dirty="0"/>
              <a:t>Technology</a:t>
            </a:r>
            <a:r>
              <a:rPr lang="en-US" baseline="0" dirty="0"/>
              <a:t>: Project Management, Students programming domain of choice</a:t>
            </a:r>
            <a:endParaRPr lang="en-US" dirty="0"/>
          </a:p>
        </p:txBody>
      </p:sp>
      <p:sp>
        <p:nvSpPr>
          <p:cNvPr id="4" name="Slide Number Placeholder 3"/>
          <p:cNvSpPr>
            <a:spLocks noGrp="1"/>
          </p:cNvSpPr>
          <p:nvPr>
            <p:ph type="sldNum" sz="quarter" idx="10"/>
          </p:nvPr>
        </p:nvSpPr>
        <p:spPr/>
        <p:txBody>
          <a:bodyPr/>
          <a:lstStyle/>
          <a:p>
            <a:fld id="{73B8AD63-F45F-4333-A933-74D06CF4B186}" type="slidenum">
              <a:rPr lang="en-US" smtClean="0"/>
              <a:t>6</a:t>
            </a:fld>
            <a:endParaRPr lang="en-US"/>
          </a:p>
        </p:txBody>
      </p:sp>
    </p:spTree>
    <p:extLst>
      <p:ext uri="{BB962C8B-B14F-4D97-AF65-F5344CB8AC3E}">
        <p14:creationId xmlns:p14="http://schemas.microsoft.com/office/powerpoint/2010/main" val="321813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p:txBody>
      </p:sp>
      <p:sp>
        <p:nvSpPr>
          <p:cNvPr id="4" name="Slide Number Placeholder 3"/>
          <p:cNvSpPr>
            <a:spLocks noGrp="1"/>
          </p:cNvSpPr>
          <p:nvPr>
            <p:ph type="sldNum" sz="quarter" idx="10"/>
          </p:nvPr>
        </p:nvSpPr>
        <p:spPr/>
        <p:txBody>
          <a:bodyPr/>
          <a:lstStyle/>
          <a:p>
            <a:fld id="{73B8AD63-F45F-4333-A933-74D06CF4B186}" type="slidenum">
              <a:rPr lang="en-US" smtClean="0"/>
              <a:t>7</a:t>
            </a:fld>
            <a:endParaRPr lang="en-US"/>
          </a:p>
        </p:txBody>
      </p:sp>
    </p:spTree>
    <p:extLst>
      <p:ext uri="{BB962C8B-B14F-4D97-AF65-F5344CB8AC3E}">
        <p14:creationId xmlns:p14="http://schemas.microsoft.com/office/powerpoint/2010/main" val="3326359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B8AD63-F45F-4333-A933-74D06CF4B186}" type="slidenum">
              <a:rPr lang="en-US" smtClean="0"/>
              <a:t>8</a:t>
            </a:fld>
            <a:endParaRPr lang="en-US"/>
          </a:p>
        </p:txBody>
      </p:sp>
    </p:spTree>
    <p:extLst>
      <p:ext uri="{BB962C8B-B14F-4D97-AF65-F5344CB8AC3E}">
        <p14:creationId xmlns:p14="http://schemas.microsoft.com/office/powerpoint/2010/main" val="268547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73B8AD63-F45F-4333-A933-74D06CF4B186}" type="slidenum">
              <a:rPr lang="en-US" smtClean="0"/>
              <a:t>10</a:t>
            </a:fld>
            <a:endParaRPr lang="en-US"/>
          </a:p>
        </p:txBody>
      </p:sp>
    </p:spTree>
    <p:extLst>
      <p:ext uri="{BB962C8B-B14F-4D97-AF65-F5344CB8AC3E}">
        <p14:creationId xmlns:p14="http://schemas.microsoft.com/office/powerpoint/2010/main" val="1689357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B8AD63-F45F-4333-A933-74D06CF4B186}" type="slidenum">
              <a:rPr lang="en-US" smtClean="0"/>
              <a:t>11</a:t>
            </a:fld>
            <a:endParaRPr lang="en-US"/>
          </a:p>
        </p:txBody>
      </p:sp>
    </p:spTree>
    <p:extLst>
      <p:ext uri="{BB962C8B-B14F-4D97-AF65-F5344CB8AC3E}">
        <p14:creationId xmlns:p14="http://schemas.microsoft.com/office/powerpoint/2010/main" val="1034547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ED738243-0F5A-4571-B773-DF2DC9392FD1}" type="datetimeFigureOut">
              <a:rPr lang="en-GB" smtClean="0"/>
              <a:t>08/03/2017</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727451F-CDAE-4C7D-846A-6AE4F0B62318}"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738243-0F5A-4571-B773-DF2DC9392FD1}" type="datetimeFigureOut">
              <a:rPr lang="en-GB" smtClean="0"/>
              <a:t>08/03/2017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27451F-CDAE-4C7D-846A-6AE4F0B6231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738243-0F5A-4571-B773-DF2DC9392FD1}" type="datetimeFigureOut">
              <a:rPr lang="en-GB" smtClean="0"/>
              <a:t>08/03/2017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27451F-CDAE-4C7D-846A-6AE4F0B6231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738243-0F5A-4571-B773-DF2DC9392FD1}" type="datetimeFigureOut">
              <a:rPr lang="en-GB" smtClean="0"/>
              <a:t>08/03/2017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27451F-CDAE-4C7D-846A-6AE4F0B6231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D738243-0F5A-4571-B773-DF2DC9392FD1}" type="datetimeFigureOut">
              <a:rPr lang="en-GB" smtClean="0"/>
              <a:t>08/03/2017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27451F-CDAE-4C7D-846A-6AE4F0B62318}"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738243-0F5A-4571-B773-DF2DC9392FD1}" type="datetimeFigureOut">
              <a:rPr lang="en-GB" smtClean="0"/>
              <a:t>08/03/2017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27451F-CDAE-4C7D-846A-6AE4F0B6231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ED738243-0F5A-4571-B773-DF2DC9392FD1}" type="datetimeFigureOut">
              <a:rPr lang="en-GB" smtClean="0"/>
              <a:t>08/03/2017</a:t>
            </a:fld>
            <a:endParaRPr lang="en-GB"/>
          </a:p>
        </p:txBody>
      </p:sp>
      <p:sp>
        <p:nvSpPr>
          <p:cNvPr id="27" name="Slide Number Placeholder 26"/>
          <p:cNvSpPr>
            <a:spLocks noGrp="1"/>
          </p:cNvSpPr>
          <p:nvPr>
            <p:ph type="sldNum" sz="quarter" idx="11"/>
          </p:nvPr>
        </p:nvSpPr>
        <p:spPr/>
        <p:txBody>
          <a:bodyPr rtlCol="0"/>
          <a:lstStyle/>
          <a:p>
            <a:fld id="{3727451F-CDAE-4C7D-846A-6AE4F0B62318}" type="slidenum">
              <a:rPr lang="en-GB" smtClean="0"/>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ED738243-0F5A-4571-B773-DF2DC9392FD1}" type="datetimeFigureOut">
              <a:rPr lang="en-GB" smtClean="0"/>
              <a:t>08/03/2017</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3727451F-CDAE-4C7D-846A-6AE4F0B6231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38243-0F5A-4571-B773-DF2DC9392FD1}" type="datetimeFigureOut">
              <a:rPr lang="en-GB" smtClean="0"/>
              <a:t>08/03/2017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727451F-CDAE-4C7D-846A-6AE4F0B6231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738243-0F5A-4571-B773-DF2DC9392FD1}" type="datetimeFigureOut">
              <a:rPr lang="en-GB" smtClean="0"/>
              <a:t>08/03/2017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27451F-CDAE-4C7D-846A-6AE4F0B6231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738243-0F5A-4571-B773-DF2DC9392FD1}" type="datetimeFigureOut">
              <a:rPr lang="en-GB" smtClean="0"/>
              <a:t>08/03/2017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27451F-CDAE-4C7D-846A-6AE4F0B6231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D738243-0F5A-4571-B773-DF2DC9392FD1}" type="datetimeFigureOut">
              <a:rPr lang="en-GB" smtClean="0"/>
              <a:t>08/03/2017</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727451F-CDAE-4C7D-846A-6AE4F0B62318}"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0687" y="685800"/>
            <a:ext cx="3523913" cy="369332"/>
          </a:xfrm>
          <a:prstGeom prst="rect">
            <a:avLst/>
          </a:prstGeom>
          <a:noFill/>
        </p:spPr>
        <p:txBody>
          <a:bodyPr wrap="none" rtlCol="0">
            <a:spAutoFit/>
          </a:bodyPr>
          <a:lstStyle/>
          <a:p>
            <a:r>
              <a:rPr lang="en-US" i="1" dirty="0">
                <a:latin typeface="Arial Rounded MT Bold" pitchFamily="34" charset="0"/>
              </a:rPr>
              <a:t>Career &amp; Technical Education</a:t>
            </a:r>
            <a:endParaRPr lang="en-GB" i="1" dirty="0">
              <a:latin typeface="Arial Rounded MT Bold" pitchFamily="34" charset="0"/>
            </a:endParaRPr>
          </a:p>
        </p:txBody>
      </p:sp>
      <p:sp>
        <p:nvSpPr>
          <p:cNvPr id="5" name="TextBox 4"/>
          <p:cNvSpPr txBox="1"/>
          <p:nvPr/>
        </p:nvSpPr>
        <p:spPr>
          <a:xfrm>
            <a:off x="1358962" y="914400"/>
            <a:ext cx="6565838" cy="523220"/>
          </a:xfrm>
          <a:prstGeom prst="rect">
            <a:avLst/>
          </a:prstGeom>
          <a:noFill/>
        </p:spPr>
        <p:txBody>
          <a:bodyPr wrap="square" rtlCol="0">
            <a:spAutoFit/>
          </a:bodyPr>
          <a:lstStyle/>
          <a:p>
            <a:r>
              <a:rPr lang="en-US" sz="2800" b="1" dirty="0">
                <a:latin typeface="Arial Rounded MT Bold" pitchFamily="34" charset="0"/>
              </a:rPr>
              <a:t>Computer Programing &amp; Web Design</a:t>
            </a:r>
            <a:endParaRPr lang="en-GB" sz="2800" b="1" dirty="0">
              <a:latin typeface="Arial Rounded MT Bold" pitchFamily="34"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600" b="7127"/>
          <a:stretch/>
        </p:blipFill>
        <p:spPr bwMode="auto">
          <a:xfrm>
            <a:off x="2667000" y="1600200"/>
            <a:ext cx="3571875" cy="41563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Rectangle 2"/>
          <p:cNvSpPr/>
          <p:nvPr/>
        </p:nvSpPr>
        <p:spPr>
          <a:xfrm>
            <a:off x="2831211" y="5939135"/>
            <a:ext cx="3243452" cy="461665"/>
          </a:xfrm>
          <a:prstGeom prst="rect">
            <a:avLst/>
          </a:prstGeom>
        </p:spPr>
        <p:txBody>
          <a:bodyPr wrap="none">
            <a:spAutoFit/>
          </a:bodyPr>
          <a:lstStyle/>
          <a:p>
            <a:r>
              <a:rPr lang="en-US" sz="2400" b="1" dirty="0">
                <a:latin typeface="Arial Rounded MT Bold" pitchFamily="34" charset="0"/>
              </a:rPr>
              <a:t>Bayside High School</a:t>
            </a:r>
            <a:endParaRPr lang="en-US" sz="2400" dirty="0"/>
          </a:p>
        </p:txBody>
      </p:sp>
    </p:spTree>
    <p:extLst>
      <p:ext uri="{BB962C8B-B14F-4D97-AF65-F5344CB8AC3E}">
        <p14:creationId xmlns:p14="http://schemas.microsoft.com/office/powerpoint/2010/main" val="2023649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33750" t="15926" r="37500" b="15185"/>
          <a:stretch/>
        </p:blipFill>
        <p:spPr>
          <a:xfrm>
            <a:off x="4702289" y="2362200"/>
            <a:ext cx="2841511" cy="3829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ectangle 12"/>
          <p:cNvSpPr/>
          <p:nvPr/>
        </p:nvSpPr>
        <p:spPr>
          <a:xfrm>
            <a:off x="621632" y="2480370"/>
            <a:ext cx="4038600" cy="3754874"/>
          </a:xfrm>
          <a:prstGeom prst="rect">
            <a:avLst/>
          </a:prstGeom>
        </p:spPr>
        <p:txBody>
          <a:bodyPr wrap="square">
            <a:spAutoFit/>
          </a:bodyPr>
          <a:lstStyle/>
          <a:p>
            <a:endParaRPr lang="en-US" sz="1400" dirty="0">
              <a:latin typeface="Arial Rounded MT Bold" pitchFamily="34" charset="0"/>
            </a:endParaRPr>
          </a:p>
          <a:p>
            <a:endParaRPr lang="en-US" sz="1400" dirty="0">
              <a:latin typeface="Arial Rounded MT Bold" pitchFamily="34" charset="0"/>
            </a:endParaRPr>
          </a:p>
          <a:p>
            <a:pPr marL="285750" indent="-285750">
              <a:buFont typeface="Arial" panose="020B0604020202020204" pitchFamily="34" charset="0"/>
              <a:buChar char="•"/>
            </a:pPr>
            <a:r>
              <a:rPr lang="en-US" sz="1400" dirty="0">
                <a:latin typeface="Arial Rounded MT Bold" pitchFamily="34" charset="0"/>
              </a:rPr>
              <a:t>Skills are aligned by course</a:t>
            </a:r>
          </a:p>
          <a:p>
            <a:pPr marL="285750" indent="-285750">
              <a:buFont typeface="Arial" panose="020B0604020202020204" pitchFamily="34" charset="0"/>
              <a:buChar char="•"/>
            </a:pPr>
            <a:r>
              <a:rPr lang="en-US" sz="1400" dirty="0">
                <a:latin typeface="Arial Rounded MT Bold" pitchFamily="34" charset="0"/>
              </a:rPr>
              <a:t>Scaffolding skills to build depth of knowledge</a:t>
            </a:r>
          </a:p>
          <a:p>
            <a:endParaRPr lang="en-US" sz="1400" dirty="0">
              <a:latin typeface="Arial Rounded MT Bold" pitchFamily="34" charset="0"/>
            </a:endParaRPr>
          </a:p>
          <a:p>
            <a:endParaRPr lang="en-US" sz="1400" dirty="0">
              <a:latin typeface="Arial Rounded MT Bold" pitchFamily="34" charset="0"/>
            </a:endParaRPr>
          </a:p>
          <a:p>
            <a:endParaRPr lang="en-US" sz="1400" dirty="0">
              <a:latin typeface="Arial Rounded MT Bold" pitchFamily="34" charset="0"/>
            </a:endParaRPr>
          </a:p>
          <a:p>
            <a:pPr marL="285750" indent="-285750">
              <a:buFont typeface="Arial" panose="020B0604020202020204" pitchFamily="34" charset="0"/>
              <a:buChar char="•"/>
            </a:pPr>
            <a:r>
              <a:rPr lang="en-US" sz="1400" dirty="0">
                <a:latin typeface="Arial Rounded MT Bold" pitchFamily="34" charset="0"/>
              </a:rPr>
              <a:t>Students enhance their skills through work based experiences</a:t>
            </a:r>
          </a:p>
          <a:p>
            <a:pPr marL="285750" indent="-285750">
              <a:buFont typeface="Arial" panose="020B0604020202020204" pitchFamily="34" charset="0"/>
              <a:buChar char="•"/>
            </a:pPr>
            <a:r>
              <a:rPr lang="en-US" sz="1400" dirty="0" smtClean="0">
                <a:latin typeface="Arial Rounded MT Bold" pitchFamily="34" charset="0"/>
              </a:rPr>
              <a:t>Experiences serve </a:t>
            </a:r>
            <a:r>
              <a:rPr lang="en-US" sz="1400" dirty="0">
                <a:latin typeface="Arial Rounded MT Bold" pitchFamily="34" charset="0"/>
              </a:rPr>
              <a:t>to </a:t>
            </a:r>
            <a:r>
              <a:rPr lang="en-US" sz="1400" dirty="0" smtClean="0">
                <a:latin typeface="Arial Rounded MT Bold" pitchFamily="34" charset="0"/>
              </a:rPr>
              <a:t>motivate, build </a:t>
            </a:r>
            <a:r>
              <a:rPr lang="en-US" sz="1400" dirty="0">
                <a:latin typeface="Arial Rounded MT Bold" pitchFamily="34" charset="0"/>
              </a:rPr>
              <a:t>and reinforce </a:t>
            </a:r>
            <a:r>
              <a:rPr lang="en-US" sz="1400" dirty="0" smtClean="0">
                <a:latin typeface="Arial Rounded MT Bold" pitchFamily="34" charset="0"/>
              </a:rPr>
              <a:t>workforce </a:t>
            </a:r>
            <a:r>
              <a:rPr lang="en-US" sz="1400" dirty="0" smtClean="0">
                <a:latin typeface="Arial Rounded MT Bold" pitchFamily="34" charset="0"/>
              </a:rPr>
              <a:t>and </a:t>
            </a:r>
            <a:r>
              <a:rPr lang="en-US" sz="1400" dirty="0">
                <a:latin typeface="Arial Rounded MT Bold" pitchFamily="34" charset="0"/>
              </a:rPr>
              <a:t>technical skills</a:t>
            </a:r>
          </a:p>
          <a:p>
            <a:pPr marL="285750" indent="-285750">
              <a:buFont typeface="Arial" panose="020B0604020202020204" pitchFamily="34" charset="0"/>
              <a:buChar char="•"/>
            </a:pPr>
            <a:endParaRPr lang="en-US" sz="1400" dirty="0">
              <a:latin typeface="Arial Rounded MT Bold" pitchFamily="34" charset="0"/>
            </a:endParaRPr>
          </a:p>
          <a:p>
            <a:pPr marL="285750" indent="-285750">
              <a:buFont typeface="Arial" panose="020B0604020202020204" pitchFamily="34" charset="0"/>
              <a:buChar char="•"/>
            </a:pPr>
            <a:endParaRPr lang="en-US" sz="1400" dirty="0">
              <a:latin typeface="Arial Rounded MT Bold" pitchFamily="34" charset="0"/>
            </a:endParaRPr>
          </a:p>
          <a:p>
            <a:endParaRPr lang="en-US" sz="1400" dirty="0">
              <a:latin typeface="Arial Rounded MT Bold" pitchFamily="34" charset="0"/>
            </a:endParaRPr>
          </a:p>
          <a:p>
            <a:pPr marL="285750" indent="-285750">
              <a:buFont typeface="Arial" panose="020B0604020202020204" pitchFamily="34" charset="0"/>
              <a:buChar char="•"/>
            </a:pPr>
            <a:r>
              <a:rPr lang="en-US" sz="1400" dirty="0">
                <a:latin typeface="Arial Rounded MT Bold" pitchFamily="34" charset="0"/>
              </a:rPr>
              <a:t>Students monitor their skills through out</a:t>
            </a:r>
          </a:p>
          <a:p>
            <a:pPr marL="285750" indent="-285750">
              <a:buFont typeface="Arial" panose="020B0604020202020204" pitchFamily="34" charset="0"/>
              <a:buChar char="•"/>
            </a:pPr>
            <a:r>
              <a:rPr lang="en-US" sz="1400" dirty="0">
                <a:latin typeface="Arial Rounded MT Bold" pitchFamily="34" charset="0"/>
              </a:rPr>
              <a:t>Used during internship opportunities</a:t>
            </a:r>
          </a:p>
        </p:txBody>
      </p:sp>
      <p:sp>
        <p:nvSpPr>
          <p:cNvPr id="5" name="Rectangle 4"/>
          <p:cNvSpPr/>
          <p:nvPr/>
        </p:nvSpPr>
        <p:spPr>
          <a:xfrm>
            <a:off x="609600" y="762000"/>
            <a:ext cx="8001000" cy="461665"/>
          </a:xfrm>
          <a:prstGeom prst="rect">
            <a:avLst/>
          </a:prstGeom>
        </p:spPr>
        <p:txBody>
          <a:bodyPr wrap="square">
            <a:spAutoFit/>
          </a:bodyPr>
          <a:lstStyle/>
          <a:p>
            <a:pPr algn="ctr"/>
            <a:r>
              <a:rPr lang="en-GB" sz="2400" b="1" dirty="0">
                <a:latin typeface="Arial Rounded MT Bold" pitchFamily="34" charset="0"/>
              </a:rPr>
              <a:t>Work Skills Employability Profile</a:t>
            </a:r>
            <a:endParaRPr lang="en-GB" b="1" dirty="0">
              <a:latin typeface="Arial Rounded MT Bold" pitchFamily="34" charset="0"/>
            </a:endParaRPr>
          </a:p>
        </p:txBody>
      </p:sp>
      <p:sp>
        <p:nvSpPr>
          <p:cNvPr id="10" name="TextBox 9"/>
          <p:cNvSpPr txBox="1"/>
          <p:nvPr/>
        </p:nvSpPr>
        <p:spPr>
          <a:xfrm>
            <a:off x="625643" y="2480846"/>
            <a:ext cx="3124200" cy="338554"/>
          </a:xfrm>
          <a:prstGeom prst="rect">
            <a:avLst/>
          </a:prstGeom>
          <a:solidFill>
            <a:srgbClr val="FFFF0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GB" sz="1600" dirty="0">
                <a:solidFill>
                  <a:schemeClr val="tx1"/>
                </a:solidFill>
                <a:latin typeface="Arial Rounded MT Bold" pitchFamily="34" charset="0"/>
              </a:rPr>
              <a:t>Career Aligned Academics </a:t>
            </a:r>
          </a:p>
        </p:txBody>
      </p:sp>
      <p:sp>
        <p:nvSpPr>
          <p:cNvPr id="11" name="TextBox 10"/>
          <p:cNvSpPr txBox="1"/>
          <p:nvPr/>
        </p:nvSpPr>
        <p:spPr>
          <a:xfrm>
            <a:off x="621632" y="3776246"/>
            <a:ext cx="3124199" cy="338554"/>
          </a:xfrm>
          <a:prstGeom prst="rect">
            <a:avLst/>
          </a:prstGeom>
          <a:solidFill>
            <a:srgbClr val="0070C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1600" dirty="0">
                <a:solidFill>
                  <a:schemeClr val="bg1"/>
                </a:solidFill>
                <a:latin typeface="Arial Rounded MT Bold" pitchFamily="34" charset="0"/>
              </a:rPr>
              <a:t>Work Based Experience</a:t>
            </a:r>
            <a:endParaRPr lang="en-GB" sz="1600" dirty="0">
              <a:solidFill>
                <a:schemeClr val="bg1"/>
              </a:solidFill>
              <a:latin typeface="Arial Rounded MT Bold" pitchFamily="34" charset="0"/>
            </a:endParaRPr>
          </a:p>
        </p:txBody>
      </p:sp>
      <p:sp>
        <p:nvSpPr>
          <p:cNvPr id="17" name="TextBox 16"/>
          <p:cNvSpPr txBox="1"/>
          <p:nvPr/>
        </p:nvSpPr>
        <p:spPr>
          <a:xfrm>
            <a:off x="621632" y="5300246"/>
            <a:ext cx="3124201" cy="338554"/>
          </a:xfrm>
          <a:prstGeom prst="rect">
            <a:avLst/>
          </a:prstGeom>
          <a:solidFill>
            <a:srgbClr val="FF000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1600" dirty="0" smtClean="0">
                <a:solidFill>
                  <a:schemeClr val="bg1"/>
                </a:solidFill>
                <a:latin typeface="Arial Rounded MT Bold" pitchFamily="34" charset="0"/>
              </a:rPr>
              <a:t>Career Preparation</a:t>
            </a:r>
            <a:endParaRPr lang="en-GB" sz="1600" dirty="0">
              <a:solidFill>
                <a:schemeClr val="bg1"/>
              </a:solidFill>
              <a:latin typeface="Arial Rounded MT Bold" pitchFamily="34" charset="0"/>
            </a:endParaRPr>
          </a:p>
        </p:txBody>
      </p:sp>
      <p:sp>
        <p:nvSpPr>
          <p:cNvPr id="2" name="Rectangle 1"/>
          <p:cNvSpPr/>
          <p:nvPr/>
        </p:nvSpPr>
        <p:spPr>
          <a:xfrm>
            <a:off x="546434" y="1503908"/>
            <a:ext cx="8216566" cy="738664"/>
          </a:xfrm>
          <a:prstGeom prst="rect">
            <a:avLst/>
          </a:prstGeom>
        </p:spPr>
        <p:txBody>
          <a:bodyPr wrap="square">
            <a:spAutoFit/>
          </a:bodyPr>
          <a:lstStyle/>
          <a:p>
            <a:r>
              <a:rPr lang="en-US" sz="1400" dirty="0">
                <a:latin typeface="Arial Rounded MT Bold" pitchFamily="34" charset="0"/>
              </a:rPr>
              <a:t>Work Skills Employability Profile (WSEP) is one of the essential documents used to connect the academics, work based experiences and the industry preparation.  WSEP lists </a:t>
            </a:r>
            <a:r>
              <a:rPr lang="en-US" sz="1400" dirty="0" smtClean="0">
                <a:latin typeface="Arial Rounded MT Bold" pitchFamily="34" charset="0"/>
              </a:rPr>
              <a:t>workforce </a:t>
            </a:r>
            <a:r>
              <a:rPr lang="en-US" sz="1400" dirty="0" smtClean="0">
                <a:latin typeface="Arial Rounded MT Bold" pitchFamily="34" charset="0"/>
              </a:rPr>
              <a:t>and </a:t>
            </a:r>
            <a:r>
              <a:rPr lang="en-US" sz="1400" dirty="0">
                <a:latin typeface="Arial Rounded MT Bold" pitchFamily="34" charset="0"/>
              </a:rPr>
              <a:t>technical skills required for entry level positions in Web and Software Development.</a:t>
            </a:r>
          </a:p>
        </p:txBody>
      </p:sp>
      <p:pic>
        <p:nvPicPr>
          <p:cNvPr id="4" name="Picture 3"/>
          <p:cNvPicPr>
            <a:picLocks noChangeAspect="1"/>
          </p:cNvPicPr>
          <p:nvPr/>
        </p:nvPicPr>
        <p:blipFill rotWithShape="1">
          <a:blip r:embed="rId4"/>
          <a:srcRect l="33750" t="18889" r="37917" b="12222"/>
          <a:stretch/>
        </p:blipFill>
        <p:spPr>
          <a:xfrm>
            <a:off x="5769089" y="2819400"/>
            <a:ext cx="2841511" cy="38861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1245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762000"/>
            <a:ext cx="8001000" cy="461665"/>
          </a:xfrm>
          <a:prstGeom prst="rect">
            <a:avLst/>
          </a:prstGeom>
        </p:spPr>
        <p:txBody>
          <a:bodyPr wrap="square">
            <a:spAutoFit/>
          </a:bodyPr>
          <a:lstStyle/>
          <a:p>
            <a:pPr algn="ctr"/>
            <a:r>
              <a:rPr lang="en-GB" sz="2400" b="1" dirty="0">
                <a:latin typeface="Arial Rounded MT Bold" pitchFamily="34" charset="0"/>
              </a:rPr>
              <a:t>Collaboration &amp; Communication</a:t>
            </a:r>
            <a:endParaRPr lang="en-GB" b="1" dirty="0">
              <a:latin typeface="Arial Rounded MT Bold" pitchFamily="34" charset="0"/>
            </a:endParaRPr>
          </a:p>
        </p:txBody>
      </p:sp>
      <p:sp>
        <p:nvSpPr>
          <p:cNvPr id="2" name="Rectangle 1"/>
          <p:cNvSpPr/>
          <p:nvPr/>
        </p:nvSpPr>
        <p:spPr>
          <a:xfrm>
            <a:off x="546434" y="1503908"/>
            <a:ext cx="8216566" cy="954107"/>
          </a:xfrm>
          <a:prstGeom prst="rect">
            <a:avLst/>
          </a:prstGeom>
        </p:spPr>
        <p:txBody>
          <a:bodyPr wrap="square">
            <a:spAutoFit/>
          </a:bodyPr>
          <a:lstStyle/>
          <a:p>
            <a:r>
              <a:rPr lang="en-US" sz="1400" dirty="0">
                <a:latin typeface="Arial Rounded MT Bold" pitchFamily="34" charset="0"/>
              </a:rPr>
              <a:t>Career Aligned Academics, Work Based Experiences and </a:t>
            </a:r>
            <a:r>
              <a:rPr lang="en-US" sz="1400" dirty="0" smtClean="0">
                <a:latin typeface="Arial Rounded MT Bold" pitchFamily="34" charset="0"/>
              </a:rPr>
              <a:t>Career Preparation </a:t>
            </a:r>
            <a:r>
              <a:rPr lang="en-US" sz="1400" dirty="0">
                <a:latin typeface="Arial Rounded MT Bold" pitchFamily="34" charset="0"/>
              </a:rPr>
              <a:t>are only possible through constant communication and collaboration.  High school faculty along with industry and post secondary partners continuously work together to maintain and improve the career and technical education </a:t>
            </a:r>
            <a:r>
              <a:rPr lang="en-US" sz="1400" dirty="0" smtClean="0">
                <a:latin typeface="Arial Rounded MT Bold" pitchFamily="34" charset="0"/>
              </a:rPr>
              <a:t>offered to </a:t>
            </a:r>
            <a:r>
              <a:rPr lang="en-US" sz="1400" dirty="0">
                <a:latin typeface="Arial Rounded MT Bold" pitchFamily="34" charset="0"/>
              </a:rPr>
              <a:t>students.</a:t>
            </a:r>
          </a:p>
        </p:txBody>
      </p:sp>
      <p:sp>
        <p:nvSpPr>
          <p:cNvPr id="4" name="Oval 3"/>
          <p:cNvSpPr/>
          <p:nvPr/>
        </p:nvSpPr>
        <p:spPr>
          <a:xfrm>
            <a:off x="609600" y="2636728"/>
            <a:ext cx="1828800" cy="16002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latin typeface="Arial Rounded MT Bold" panose="020F0704030504030204" pitchFamily="34" charset="0"/>
              </a:rPr>
              <a:t>Advisory Board Meetings</a:t>
            </a:r>
          </a:p>
        </p:txBody>
      </p:sp>
      <p:sp>
        <p:nvSpPr>
          <p:cNvPr id="12" name="Oval 11"/>
          <p:cNvSpPr/>
          <p:nvPr/>
        </p:nvSpPr>
        <p:spPr>
          <a:xfrm>
            <a:off x="6769395" y="3855928"/>
            <a:ext cx="1371600" cy="1173272"/>
          </a:xfrm>
          <a:prstGeom prst="ellipse">
            <a:avLst/>
          </a:prstGeom>
          <a:solidFill>
            <a:srgbClr val="FFC0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latin typeface="Arial Rounded MT Bold" panose="020F0704030504030204" pitchFamily="34" charset="0"/>
              </a:rPr>
              <a:t>School Visits</a:t>
            </a:r>
          </a:p>
        </p:txBody>
      </p:sp>
      <p:sp>
        <p:nvSpPr>
          <p:cNvPr id="16" name="Oval 15"/>
          <p:cNvSpPr/>
          <p:nvPr/>
        </p:nvSpPr>
        <p:spPr>
          <a:xfrm>
            <a:off x="6769395" y="2448886"/>
            <a:ext cx="1371600" cy="1173272"/>
          </a:xfrm>
          <a:prstGeom prst="ellipse">
            <a:avLst/>
          </a:prstGeom>
          <a:solidFill>
            <a:srgbClr val="00B0F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latin typeface="Arial Rounded MT Bold" panose="020F0704030504030204" pitchFamily="34" charset="0"/>
              </a:rPr>
              <a:t>Work</a:t>
            </a:r>
          </a:p>
          <a:p>
            <a:pPr algn="ctr"/>
            <a:r>
              <a:rPr lang="en-US" dirty="0">
                <a:latin typeface="Arial Rounded MT Bold" panose="020F0704030504030204" pitchFamily="34" charset="0"/>
              </a:rPr>
              <a:t>Site </a:t>
            </a:r>
          </a:p>
          <a:p>
            <a:pPr algn="ctr"/>
            <a:r>
              <a:rPr lang="en-US" dirty="0">
                <a:latin typeface="Arial Rounded MT Bold" panose="020F0704030504030204" pitchFamily="34" charset="0"/>
              </a:rPr>
              <a:t>Visits</a:t>
            </a:r>
          </a:p>
        </p:txBody>
      </p:sp>
      <p:sp>
        <p:nvSpPr>
          <p:cNvPr id="18" name="Oval 17"/>
          <p:cNvSpPr/>
          <p:nvPr/>
        </p:nvSpPr>
        <p:spPr>
          <a:xfrm>
            <a:off x="6769395" y="5303728"/>
            <a:ext cx="1371600" cy="1173272"/>
          </a:xfrm>
          <a:prstGeom prst="ellipse">
            <a:avLst/>
          </a:prstGeom>
          <a:solidFill>
            <a:schemeClr val="tx1">
              <a:lumMod val="75000"/>
              <a:lumOff val="2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latin typeface="Arial Rounded MT Bold" panose="020F0704030504030204" pitchFamily="34" charset="0"/>
              </a:rPr>
              <a:t>PD</a:t>
            </a:r>
          </a:p>
        </p:txBody>
      </p:sp>
      <p:sp>
        <p:nvSpPr>
          <p:cNvPr id="19" name="Oval 18"/>
          <p:cNvSpPr/>
          <p:nvPr/>
        </p:nvSpPr>
        <p:spPr>
          <a:xfrm>
            <a:off x="609600" y="4617928"/>
            <a:ext cx="1828800" cy="1600200"/>
          </a:xfrm>
          <a:prstGeom prst="ellipse">
            <a:avLst/>
          </a:prstGeom>
          <a:solidFill>
            <a:srgbClr val="92D05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latin typeface="Arial Rounded MT Bold" panose="020F0704030504030204" pitchFamily="34" charset="0"/>
              </a:rPr>
              <a:t>Email</a:t>
            </a:r>
          </a:p>
          <a:p>
            <a:pPr algn="ctr"/>
            <a:r>
              <a:rPr lang="en-US" dirty="0">
                <a:latin typeface="Arial Rounded MT Bold" panose="020F0704030504030204" pitchFamily="34" charset="0"/>
              </a:rPr>
              <a:t>Skype</a:t>
            </a:r>
          </a:p>
          <a:p>
            <a:pPr algn="ctr"/>
            <a:r>
              <a:rPr lang="en-US" dirty="0">
                <a:latin typeface="Arial Rounded MT Bold" panose="020F0704030504030204" pitchFamily="34" charset="0"/>
              </a:rPr>
              <a:t>Phone</a:t>
            </a:r>
          </a:p>
        </p:txBody>
      </p:sp>
      <p:pic>
        <p:nvPicPr>
          <p:cNvPr id="6" name="Picture 5"/>
          <p:cNvPicPr>
            <a:picLocks noChangeAspect="1"/>
          </p:cNvPicPr>
          <p:nvPr/>
        </p:nvPicPr>
        <p:blipFill>
          <a:blip r:embed="rId3"/>
          <a:stretch>
            <a:fillRect/>
          </a:stretch>
        </p:blipFill>
        <p:spPr>
          <a:xfrm>
            <a:off x="3242048" y="2744242"/>
            <a:ext cx="2825338" cy="3401377"/>
          </a:xfrm>
          <a:prstGeom prst="rect">
            <a:avLst/>
          </a:prstGeom>
        </p:spPr>
      </p:pic>
      <p:sp>
        <p:nvSpPr>
          <p:cNvPr id="7" name="Right Arrow 6"/>
          <p:cNvSpPr/>
          <p:nvPr/>
        </p:nvSpPr>
        <p:spPr>
          <a:xfrm>
            <a:off x="2667000" y="3246328"/>
            <a:ext cx="457200" cy="37583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0" name="Right Arrow 19"/>
          <p:cNvSpPr/>
          <p:nvPr/>
        </p:nvSpPr>
        <p:spPr>
          <a:xfrm>
            <a:off x="2683209" y="5230113"/>
            <a:ext cx="457200" cy="37583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1" name="Right Arrow 20"/>
          <p:cNvSpPr/>
          <p:nvPr/>
        </p:nvSpPr>
        <p:spPr>
          <a:xfrm rot="10800000">
            <a:off x="6169025" y="2903722"/>
            <a:ext cx="457200" cy="37583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2" name="Right Arrow 21"/>
          <p:cNvSpPr/>
          <p:nvPr/>
        </p:nvSpPr>
        <p:spPr>
          <a:xfrm rot="10800000">
            <a:off x="6136686" y="4236928"/>
            <a:ext cx="457200" cy="37583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3" name="Right Arrow 22"/>
          <p:cNvSpPr/>
          <p:nvPr/>
        </p:nvSpPr>
        <p:spPr>
          <a:xfrm rot="10800000">
            <a:off x="6120035" y="5702449"/>
            <a:ext cx="457200" cy="37583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8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820341"/>
            <a:ext cx="8001000" cy="461665"/>
          </a:xfrm>
          <a:prstGeom prst="rect">
            <a:avLst/>
          </a:prstGeom>
        </p:spPr>
        <p:txBody>
          <a:bodyPr wrap="square">
            <a:spAutoFit/>
          </a:bodyPr>
          <a:lstStyle/>
          <a:p>
            <a:pPr algn="ctr"/>
            <a:r>
              <a:rPr lang="en-GB" sz="2400" b="1" dirty="0">
                <a:latin typeface="Arial Rounded MT Bold" pitchFamily="34" charset="0"/>
              </a:rPr>
              <a:t>End State</a:t>
            </a:r>
            <a:endParaRPr lang="en-GB" dirty="0">
              <a:latin typeface="Arial Rounded MT Bold" pitchFamily="34" charset="0"/>
            </a:endParaRPr>
          </a:p>
        </p:txBody>
      </p:sp>
      <p:sp>
        <p:nvSpPr>
          <p:cNvPr id="2" name="TextBox 1"/>
          <p:cNvSpPr txBox="1"/>
          <p:nvPr/>
        </p:nvSpPr>
        <p:spPr>
          <a:xfrm>
            <a:off x="304801" y="1432679"/>
            <a:ext cx="8686800" cy="3139321"/>
          </a:xfrm>
          <a:prstGeom prst="rect">
            <a:avLst/>
          </a:prstGeom>
          <a:noFill/>
        </p:spPr>
        <p:txBody>
          <a:bodyPr wrap="square" rtlCol="0">
            <a:spAutoFit/>
          </a:bodyPr>
          <a:lstStyle/>
          <a:p>
            <a:r>
              <a:rPr lang="en-GB" dirty="0">
                <a:latin typeface="Arial Rounded MT Bold" pitchFamily="34" charset="0"/>
              </a:rPr>
              <a:t>Through successful completion of the </a:t>
            </a:r>
            <a:r>
              <a:rPr lang="en-GB" dirty="0" smtClean="0">
                <a:latin typeface="Arial Rounded MT Bold" pitchFamily="34" charset="0"/>
              </a:rPr>
              <a:t>Career and Technical Education program in Computer </a:t>
            </a:r>
            <a:r>
              <a:rPr lang="en-GB" dirty="0">
                <a:latin typeface="Arial Rounded MT Bold" pitchFamily="34" charset="0"/>
              </a:rPr>
              <a:t>Programming </a:t>
            </a:r>
            <a:r>
              <a:rPr lang="en-GB" dirty="0" smtClean="0">
                <a:latin typeface="Arial Rounded MT Bold" pitchFamily="34" charset="0"/>
              </a:rPr>
              <a:t>and </a:t>
            </a:r>
            <a:r>
              <a:rPr lang="en-GB" dirty="0" smtClean="0">
                <a:latin typeface="Arial Rounded MT Bold" pitchFamily="34" charset="0"/>
              </a:rPr>
              <a:t>Web Design students</a:t>
            </a:r>
            <a:r>
              <a:rPr lang="en-GB" dirty="0">
                <a:latin typeface="Arial Rounded MT Bold" pitchFamily="34" charset="0"/>
              </a:rPr>
              <a:t>,</a:t>
            </a:r>
          </a:p>
          <a:p>
            <a:endParaRPr lang="en-GB" dirty="0">
              <a:latin typeface="Arial Rounded MT Bold" pitchFamily="34" charset="0"/>
            </a:endParaRPr>
          </a:p>
          <a:p>
            <a:pPr marL="342900" indent="-342900">
              <a:buAutoNum type="arabicPeriod"/>
            </a:pPr>
            <a:r>
              <a:rPr lang="en-GB" dirty="0">
                <a:latin typeface="Arial Rounded MT Bold" pitchFamily="34" charset="0"/>
              </a:rPr>
              <a:t>Receive college and career focused education</a:t>
            </a:r>
            <a:br>
              <a:rPr lang="en-GB" dirty="0">
                <a:latin typeface="Arial Rounded MT Bold" pitchFamily="34" charset="0"/>
              </a:rPr>
            </a:br>
            <a:endParaRPr lang="en-GB" dirty="0">
              <a:latin typeface="Arial Rounded MT Bold" pitchFamily="34" charset="0"/>
            </a:endParaRPr>
          </a:p>
          <a:p>
            <a:pPr marL="342900" indent="-342900">
              <a:buAutoNum type="arabicPeriod"/>
            </a:pPr>
            <a:r>
              <a:rPr lang="en-GB" dirty="0">
                <a:latin typeface="Arial Rounded MT Bold" pitchFamily="34" charset="0"/>
              </a:rPr>
              <a:t>Opportunity to earn college credit through high school </a:t>
            </a:r>
            <a:r>
              <a:rPr lang="en-GB" dirty="0" smtClean="0">
                <a:latin typeface="Arial Rounded MT Bold" pitchFamily="34" charset="0"/>
              </a:rPr>
              <a:t>courses</a:t>
            </a:r>
            <a:r>
              <a:rPr lang="en-GB" dirty="0">
                <a:latin typeface="Arial Rounded MT Bold" pitchFamily="34" charset="0"/>
              </a:rPr>
              <a:t/>
            </a:r>
            <a:br>
              <a:rPr lang="en-GB" dirty="0">
                <a:latin typeface="Arial Rounded MT Bold" pitchFamily="34" charset="0"/>
              </a:rPr>
            </a:br>
            <a:endParaRPr lang="en-GB" dirty="0">
              <a:latin typeface="Arial Rounded MT Bold" pitchFamily="34" charset="0"/>
            </a:endParaRPr>
          </a:p>
          <a:p>
            <a:pPr marL="342900" indent="-342900">
              <a:buAutoNum type="arabicPeriod"/>
            </a:pPr>
            <a:r>
              <a:rPr lang="en-GB" dirty="0" smtClean="0">
                <a:latin typeface="Arial Rounded MT Bold" pitchFamily="34" charset="0"/>
              </a:rPr>
              <a:t>Gain experience and build resumes by participating in internships</a:t>
            </a:r>
            <a:r>
              <a:rPr lang="en-GB" dirty="0">
                <a:latin typeface="Arial Rounded MT Bold" pitchFamily="34" charset="0"/>
              </a:rPr>
              <a:t>, mentorships, competitions, career fairs and various other industry collaborated </a:t>
            </a:r>
            <a:r>
              <a:rPr lang="en-GB" dirty="0" smtClean="0">
                <a:latin typeface="Arial Rounded MT Bold" pitchFamily="34" charset="0"/>
              </a:rPr>
              <a:t>opportunities</a:t>
            </a:r>
            <a:r>
              <a:rPr lang="en-GB" dirty="0">
                <a:latin typeface="Arial Rounded MT Bold" pitchFamily="34" charset="0"/>
              </a:rPr>
              <a:t/>
            </a:r>
            <a:br>
              <a:rPr lang="en-GB" dirty="0">
                <a:latin typeface="Arial Rounded MT Bold" pitchFamily="34" charset="0"/>
              </a:rPr>
            </a:br>
            <a:endParaRPr lang="en-GB" dirty="0">
              <a:latin typeface="Arial Rounded MT Bold" pitchFamily="34" charset="0"/>
            </a:endParaRPr>
          </a:p>
        </p:txBody>
      </p:sp>
      <p:pic>
        <p:nvPicPr>
          <p:cNvPr id="1029" name="Picture 5" descr="http://blog.careertech.org/wp-content/uploads/2012/09/C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5276671"/>
            <a:ext cx="33813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3048000" y="5121987"/>
            <a:ext cx="1255998" cy="1511548"/>
          </a:xfrm>
          <a:prstGeom prst="rect">
            <a:avLst/>
          </a:prstGeom>
        </p:spPr>
      </p:pic>
      <p:pic>
        <p:nvPicPr>
          <p:cNvPr id="4" name="Picture 3"/>
          <p:cNvPicPr>
            <a:picLocks noChangeAspect="1"/>
          </p:cNvPicPr>
          <p:nvPr/>
        </p:nvPicPr>
        <p:blipFill>
          <a:blip r:embed="rId4"/>
          <a:stretch>
            <a:fillRect/>
          </a:stretch>
        </p:blipFill>
        <p:spPr>
          <a:xfrm>
            <a:off x="914400" y="5138215"/>
            <a:ext cx="1332198" cy="1515161"/>
          </a:xfrm>
          <a:prstGeom prst="rect">
            <a:avLst/>
          </a:prstGeom>
        </p:spPr>
      </p:pic>
      <p:sp>
        <p:nvSpPr>
          <p:cNvPr id="6" name="TextBox 5"/>
          <p:cNvSpPr txBox="1"/>
          <p:nvPr/>
        </p:nvSpPr>
        <p:spPr>
          <a:xfrm>
            <a:off x="2362200" y="5493040"/>
            <a:ext cx="2691763" cy="769441"/>
          </a:xfrm>
          <a:prstGeom prst="rect">
            <a:avLst/>
          </a:prstGeom>
          <a:noFill/>
        </p:spPr>
        <p:txBody>
          <a:bodyPr wrap="none" rtlCol="0">
            <a:spAutoFit/>
          </a:bodyPr>
          <a:lstStyle/>
          <a:p>
            <a:r>
              <a:rPr lang="en-US" sz="4400" b="1" dirty="0"/>
              <a:t>+            =</a:t>
            </a:r>
          </a:p>
        </p:txBody>
      </p:sp>
    </p:spTree>
    <p:extLst>
      <p:ext uri="{BB962C8B-B14F-4D97-AF65-F5344CB8AC3E}">
        <p14:creationId xmlns:p14="http://schemas.microsoft.com/office/powerpoint/2010/main" val="426809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85800"/>
            <a:ext cx="6361165" cy="461665"/>
          </a:xfrm>
          <a:prstGeom prst="rect">
            <a:avLst/>
          </a:prstGeom>
          <a:noFill/>
        </p:spPr>
        <p:txBody>
          <a:bodyPr wrap="none" rtlCol="0">
            <a:spAutoFit/>
          </a:bodyPr>
          <a:lstStyle/>
          <a:p>
            <a:r>
              <a:rPr lang="en-US" sz="2400" b="1" dirty="0">
                <a:latin typeface="Arial Rounded MT Bold" pitchFamily="34" charset="0"/>
              </a:rPr>
              <a:t>According the Bureau of Labor Statistics,</a:t>
            </a:r>
            <a:endParaRPr lang="en-GB" sz="2400" b="1" dirty="0">
              <a:latin typeface="Arial Rounded MT Bold" pitchFamily="34" charset="0"/>
            </a:endParaRPr>
          </a:p>
        </p:txBody>
      </p:sp>
      <p:sp>
        <p:nvSpPr>
          <p:cNvPr id="5" name="TextBox 4"/>
          <p:cNvSpPr txBox="1"/>
          <p:nvPr/>
        </p:nvSpPr>
        <p:spPr>
          <a:xfrm>
            <a:off x="466078" y="5257800"/>
            <a:ext cx="8358122" cy="830997"/>
          </a:xfrm>
          <a:prstGeom prst="rect">
            <a:avLst/>
          </a:prstGeom>
          <a:noFill/>
        </p:spPr>
        <p:txBody>
          <a:bodyPr wrap="none" rtlCol="0">
            <a:spAutoFit/>
          </a:bodyPr>
          <a:lstStyle/>
          <a:p>
            <a:r>
              <a:rPr lang="en-US" sz="2400" b="1" dirty="0">
                <a:latin typeface="Arial Rounded MT Bold" pitchFamily="34" charset="0"/>
              </a:rPr>
              <a:t>With advancements in technology there is an exploding</a:t>
            </a:r>
            <a:br>
              <a:rPr lang="en-US" sz="2400" b="1" dirty="0">
                <a:latin typeface="Arial Rounded MT Bold" pitchFamily="34" charset="0"/>
              </a:rPr>
            </a:br>
            <a:r>
              <a:rPr lang="en-US" sz="2400" b="1" dirty="0">
                <a:latin typeface="Arial Rounded MT Bold" pitchFamily="34" charset="0"/>
              </a:rPr>
              <a:t>increase in the need for developers.</a:t>
            </a:r>
            <a:endParaRPr lang="en-GB" sz="2400" b="1" dirty="0">
              <a:latin typeface="Arial Rounded MT Bold" pitchFamily="34" charset="0"/>
            </a:endParaRPr>
          </a:p>
        </p:txBody>
      </p:sp>
      <p:pic>
        <p:nvPicPr>
          <p:cNvPr id="2" name="Picture 1"/>
          <p:cNvPicPr>
            <a:picLocks noChangeAspect="1"/>
          </p:cNvPicPr>
          <p:nvPr/>
        </p:nvPicPr>
        <p:blipFill rotWithShape="1">
          <a:blip r:embed="rId2"/>
          <a:srcRect l="50834" t="40370" r="27083" b="21852"/>
          <a:stretch/>
        </p:blipFill>
        <p:spPr>
          <a:xfrm>
            <a:off x="2438400" y="1259532"/>
            <a:ext cx="4155063" cy="3998268"/>
          </a:xfrm>
          <a:prstGeom prst="rect">
            <a:avLst/>
          </a:prstGeom>
        </p:spPr>
      </p:pic>
    </p:spTree>
    <p:extLst>
      <p:ext uri="{BB962C8B-B14F-4D97-AF65-F5344CB8AC3E}">
        <p14:creationId xmlns:p14="http://schemas.microsoft.com/office/powerpoint/2010/main" val="554953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6053" y="762000"/>
            <a:ext cx="8248412" cy="830997"/>
          </a:xfrm>
          <a:prstGeom prst="rect">
            <a:avLst/>
          </a:prstGeom>
          <a:noFill/>
        </p:spPr>
        <p:txBody>
          <a:bodyPr wrap="none" rtlCol="0">
            <a:spAutoFit/>
          </a:bodyPr>
          <a:lstStyle/>
          <a:p>
            <a:r>
              <a:rPr lang="en-US" sz="2400" b="1" dirty="0">
                <a:latin typeface="Arial Rounded MT Bold" pitchFamily="34" charset="0"/>
              </a:rPr>
              <a:t>Not enough students are going into computer science </a:t>
            </a:r>
          </a:p>
          <a:p>
            <a:r>
              <a:rPr lang="en-US" sz="2400" b="1" dirty="0">
                <a:latin typeface="Arial Rounded MT Bold" pitchFamily="34" charset="0"/>
              </a:rPr>
              <a:t>related fields.  Skills gap will widen unless we change.</a:t>
            </a:r>
            <a:endParaRPr lang="en-GB" sz="2400" b="1" dirty="0">
              <a:latin typeface="Arial Rounded MT Bold" pitchFamily="34" charset="0"/>
            </a:endParaRPr>
          </a:p>
        </p:txBody>
      </p:sp>
      <p:sp>
        <p:nvSpPr>
          <p:cNvPr id="4" name="TextBox 3"/>
          <p:cNvSpPr txBox="1"/>
          <p:nvPr/>
        </p:nvSpPr>
        <p:spPr>
          <a:xfrm>
            <a:off x="381000" y="6248400"/>
            <a:ext cx="2185791" cy="307777"/>
          </a:xfrm>
          <a:prstGeom prst="rect">
            <a:avLst/>
          </a:prstGeom>
          <a:noFill/>
        </p:spPr>
        <p:txBody>
          <a:bodyPr wrap="none" rtlCol="0">
            <a:spAutoFit/>
          </a:bodyPr>
          <a:lstStyle/>
          <a:p>
            <a:r>
              <a:rPr lang="en-US" sz="1400" i="1" dirty="0">
                <a:latin typeface="Arial Rounded MT Bold" pitchFamily="34" charset="0"/>
              </a:rPr>
              <a:t>Presented by Code.org</a:t>
            </a:r>
            <a:endParaRPr lang="en-GB" sz="1400" i="1" dirty="0">
              <a:latin typeface="Arial Rounded MT Bold" pitchFamily="34" charset="0"/>
            </a:endParaRPr>
          </a:p>
        </p:txBody>
      </p:sp>
      <p:pic>
        <p:nvPicPr>
          <p:cNvPr id="2" name="Picture 1"/>
          <p:cNvPicPr>
            <a:picLocks noChangeAspect="1"/>
          </p:cNvPicPr>
          <p:nvPr/>
        </p:nvPicPr>
        <p:blipFill rotWithShape="1">
          <a:blip r:embed="rId2"/>
          <a:srcRect l="27499" t="46296" r="40417" b="23333"/>
          <a:stretch/>
        </p:blipFill>
        <p:spPr>
          <a:xfrm>
            <a:off x="533400" y="1828799"/>
            <a:ext cx="7848600" cy="4179125"/>
          </a:xfrm>
          <a:prstGeom prst="rect">
            <a:avLst/>
          </a:prstGeom>
        </p:spPr>
      </p:pic>
    </p:spTree>
    <p:extLst>
      <p:ext uri="{BB962C8B-B14F-4D97-AF65-F5344CB8AC3E}">
        <p14:creationId xmlns:p14="http://schemas.microsoft.com/office/powerpoint/2010/main" val="395940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838200"/>
            <a:ext cx="6858000" cy="984885"/>
          </a:xfrm>
          <a:prstGeom prst="rect">
            <a:avLst/>
          </a:prstGeom>
        </p:spPr>
        <p:txBody>
          <a:bodyPr wrap="square">
            <a:spAutoFit/>
          </a:bodyPr>
          <a:lstStyle/>
          <a:p>
            <a:pPr algn="ctr"/>
            <a:r>
              <a:rPr lang="en-GB" sz="2400" b="1" dirty="0">
                <a:latin typeface="Arial Rounded MT Bold" pitchFamily="34" charset="0"/>
              </a:rPr>
              <a:t>Computer Programming &amp; Web Design</a:t>
            </a:r>
            <a:br>
              <a:rPr lang="en-GB" sz="2400" b="1" dirty="0">
                <a:latin typeface="Arial Rounded MT Bold" pitchFamily="34" charset="0"/>
              </a:rPr>
            </a:br>
            <a:r>
              <a:rPr lang="en-GB" sz="1600" b="1" dirty="0">
                <a:latin typeface="Arial Rounded MT Bold" pitchFamily="34" charset="0"/>
              </a:rPr>
              <a:t>Career &amp; Technical Education </a:t>
            </a:r>
            <a:r>
              <a:rPr lang="en-GB" b="1" dirty="0">
                <a:latin typeface="Arial Rounded MT Bold" pitchFamily="34" charset="0"/>
              </a:rPr>
              <a:t/>
            </a:r>
            <a:br>
              <a:rPr lang="en-GB" b="1" dirty="0">
                <a:latin typeface="Arial Rounded MT Bold" pitchFamily="34" charset="0"/>
              </a:rPr>
            </a:br>
            <a:endParaRPr lang="en-GB" dirty="0">
              <a:latin typeface="Arial Rounded MT Bold" pitchFamily="34" charset="0"/>
            </a:endParaRPr>
          </a:p>
        </p:txBody>
      </p:sp>
      <p:pic>
        <p:nvPicPr>
          <p:cNvPr id="1026" name="Picture 2" descr="http://www.baysidehs.net/CTE/images/events/WomenInCSConference3@NY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76" y="701992"/>
            <a:ext cx="1676400" cy="1257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8" name="Picture 4" descr="http://www.baysidehs.net/CTE/images/events/2015GenTech1@AppNex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876" y="2133600"/>
            <a:ext cx="1688762" cy="1143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0" name="Picture 6" descr="http://www.baysidehs.net/CTE/images/events/IndustryVisit9@FogCree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875" y="3494726"/>
            <a:ext cx="1719611" cy="13058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9" name="Rectangle 18"/>
          <p:cNvSpPr/>
          <p:nvPr/>
        </p:nvSpPr>
        <p:spPr>
          <a:xfrm>
            <a:off x="2590800" y="1708666"/>
            <a:ext cx="6477000" cy="2862322"/>
          </a:xfrm>
          <a:prstGeom prst="rect">
            <a:avLst/>
          </a:prstGeom>
        </p:spPr>
        <p:txBody>
          <a:bodyPr wrap="square">
            <a:spAutoFit/>
          </a:bodyPr>
          <a:lstStyle/>
          <a:p>
            <a:r>
              <a:rPr lang="en-US" dirty="0">
                <a:latin typeface="Arial Rounded MT Bold" pitchFamily="34" charset="0"/>
              </a:rPr>
              <a:t>For over 10 years, Bayside High School has offered </a:t>
            </a:r>
          </a:p>
          <a:p>
            <a:r>
              <a:rPr lang="en-US" dirty="0">
                <a:latin typeface="Arial Rounded MT Bold" pitchFamily="34" charset="0"/>
              </a:rPr>
              <a:t>a comprehensive sequence of study in computer science that prepared students for careers and post-secondary education in STEM fields.</a:t>
            </a:r>
          </a:p>
          <a:p>
            <a:endParaRPr lang="en-US" dirty="0">
              <a:latin typeface="Arial Rounded MT Bold" pitchFamily="34" charset="0"/>
            </a:endParaRPr>
          </a:p>
          <a:p>
            <a:endParaRPr lang="en-US" dirty="0">
              <a:latin typeface="Arial Rounded MT Bold" pitchFamily="34" charset="0"/>
            </a:endParaRPr>
          </a:p>
          <a:p>
            <a:r>
              <a:rPr lang="en-US" dirty="0">
                <a:latin typeface="Arial Rounded MT Bold" pitchFamily="34" charset="0"/>
              </a:rPr>
              <a:t>For the past 5 years with the integration of industry and post-secondary partners, Bayside High School has transformed the sequence into a Career &amp; Technical Education (CTE) program in Computer Programming.</a:t>
            </a:r>
            <a:endParaRPr lang="en-GB" dirty="0">
              <a:latin typeface="Arial Rounded MT Bold" pitchFamily="34" charset="0"/>
            </a:endParaRPr>
          </a:p>
        </p:txBody>
      </p:sp>
      <p:pic>
        <p:nvPicPr>
          <p:cNvPr id="1032" name="Picture 8" descr="http://www.baysidehs.net/CTE/images/events/2014Robotics4@FT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436" y="5018726"/>
            <a:ext cx="1756411" cy="13173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4" name="Picture 10" descr="http://www.baysidehs.net/CTE/images/events/2015MakeSchooliOS2@BHS.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787"/>
          <a:stretch/>
        </p:blipFill>
        <p:spPr bwMode="auto">
          <a:xfrm>
            <a:off x="2286000" y="5018726"/>
            <a:ext cx="2026724" cy="13256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6" name="Picture 12" descr="http://www.baysidehs.net/CTE/images/events/2015IoTDevCamp4@Microsof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0" y="5014555"/>
            <a:ext cx="1765764" cy="13256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8" name="Picture 14" descr="http://www.baysidehs.net/CTE/images/events/2015CSAW1@NYU.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0375"/>
          <a:stretch/>
        </p:blipFill>
        <p:spPr bwMode="auto">
          <a:xfrm>
            <a:off x="6629400" y="5014555"/>
            <a:ext cx="2063505" cy="12949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3998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762000"/>
            <a:ext cx="8001000" cy="461665"/>
          </a:xfrm>
          <a:prstGeom prst="rect">
            <a:avLst/>
          </a:prstGeom>
        </p:spPr>
        <p:txBody>
          <a:bodyPr wrap="square">
            <a:spAutoFit/>
          </a:bodyPr>
          <a:lstStyle/>
          <a:p>
            <a:r>
              <a:rPr lang="en-GB" sz="2400" b="1" dirty="0">
                <a:latin typeface="Arial Rounded MT Bold" pitchFamily="34" charset="0"/>
              </a:rPr>
              <a:t>What is Career &amp; Technical Education (CTE)?</a:t>
            </a:r>
            <a:endParaRPr lang="en-GB" b="1" dirty="0">
              <a:latin typeface="Arial Rounded MT Bold" pitchFamily="34" charset="0"/>
            </a:endParaRPr>
          </a:p>
        </p:txBody>
      </p:sp>
      <p:pic>
        <p:nvPicPr>
          <p:cNvPr id="14" name="Picture 2" descr="http://4.bp.blogspot.com/-RqzV_2VaNfY/UJpelN6v2PI/AAAAAAAAAFg/rm6jCy5i80k/s1600/ur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524000"/>
            <a:ext cx="4227286" cy="50842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rot="16200000">
            <a:off x="3782080" y="4059821"/>
            <a:ext cx="3124200" cy="338554"/>
          </a:xfrm>
          <a:prstGeom prst="rect">
            <a:avLst/>
          </a:prstGeom>
          <a:solidFill>
            <a:srgbClr val="FFFF0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GB" sz="1600" dirty="0">
                <a:solidFill>
                  <a:schemeClr val="tx1"/>
                </a:solidFill>
                <a:latin typeface="Arial Rounded MT Bold" pitchFamily="34" charset="0"/>
              </a:rPr>
              <a:t>Career Aligned Academics </a:t>
            </a:r>
          </a:p>
        </p:txBody>
      </p:sp>
      <p:sp>
        <p:nvSpPr>
          <p:cNvPr id="16" name="TextBox 15"/>
          <p:cNvSpPr txBox="1"/>
          <p:nvPr/>
        </p:nvSpPr>
        <p:spPr>
          <a:xfrm rot="16200000">
            <a:off x="5263634" y="4059822"/>
            <a:ext cx="3124199" cy="338554"/>
          </a:xfrm>
          <a:prstGeom prst="rect">
            <a:avLst/>
          </a:prstGeom>
          <a:solidFill>
            <a:srgbClr val="0070C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1600" dirty="0">
                <a:solidFill>
                  <a:schemeClr val="bg1"/>
                </a:solidFill>
                <a:latin typeface="Arial Rounded MT Bold" pitchFamily="34" charset="0"/>
              </a:rPr>
              <a:t>Work Based Experience</a:t>
            </a:r>
            <a:endParaRPr lang="en-GB" sz="1600" dirty="0">
              <a:solidFill>
                <a:schemeClr val="bg1"/>
              </a:solidFill>
              <a:latin typeface="Arial Rounded MT Bold" pitchFamily="34" charset="0"/>
            </a:endParaRPr>
          </a:p>
        </p:txBody>
      </p:sp>
      <p:sp>
        <p:nvSpPr>
          <p:cNvPr id="19" name="TextBox 18"/>
          <p:cNvSpPr txBox="1"/>
          <p:nvPr/>
        </p:nvSpPr>
        <p:spPr>
          <a:xfrm rot="16200000">
            <a:off x="6745186" y="4059820"/>
            <a:ext cx="3124201" cy="338554"/>
          </a:xfrm>
          <a:prstGeom prst="rect">
            <a:avLst/>
          </a:prstGeom>
          <a:solidFill>
            <a:srgbClr val="FF000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1600" dirty="0" smtClean="0">
                <a:solidFill>
                  <a:schemeClr val="bg1"/>
                </a:solidFill>
                <a:latin typeface="Arial Rounded MT Bold" pitchFamily="34" charset="0"/>
              </a:rPr>
              <a:t>Career </a:t>
            </a:r>
            <a:r>
              <a:rPr lang="en-US" sz="1600" dirty="0">
                <a:solidFill>
                  <a:schemeClr val="bg1"/>
                </a:solidFill>
                <a:latin typeface="Arial Rounded MT Bold" pitchFamily="34" charset="0"/>
              </a:rPr>
              <a:t>Preparation</a:t>
            </a:r>
            <a:endParaRPr lang="en-GB" sz="1600" dirty="0">
              <a:solidFill>
                <a:schemeClr val="bg1"/>
              </a:solidFill>
              <a:latin typeface="Arial Rounded MT Bold" pitchFamily="34" charset="0"/>
            </a:endParaRPr>
          </a:p>
        </p:txBody>
      </p:sp>
      <p:sp>
        <p:nvSpPr>
          <p:cNvPr id="3" name="TextBox 2"/>
          <p:cNvSpPr txBox="1"/>
          <p:nvPr/>
        </p:nvSpPr>
        <p:spPr>
          <a:xfrm>
            <a:off x="457200" y="1676400"/>
            <a:ext cx="4267199" cy="5078313"/>
          </a:xfrm>
          <a:prstGeom prst="rect">
            <a:avLst/>
          </a:prstGeom>
          <a:noFill/>
        </p:spPr>
        <p:txBody>
          <a:bodyPr wrap="square" rtlCol="0">
            <a:spAutoFit/>
          </a:bodyPr>
          <a:lstStyle/>
          <a:p>
            <a:r>
              <a:rPr lang="en-US" dirty="0">
                <a:latin typeface="Arial Rounded MT Bold" panose="020F0704030504030204" pitchFamily="34" charset="0"/>
              </a:rPr>
              <a:t>CTE programs prepare students for careers and post secondary education in a career field by addressing 3 areas,</a:t>
            </a:r>
            <a:br>
              <a:rPr lang="en-US" dirty="0">
                <a:latin typeface="Arial Rounded MT Bold" panose="020F0704030504030204" pitchFamily="34" charset="0"/>
              </a:rPr>
            </a:br>
            <a:endParaRPr lang="en-US" dirty="0">
              <a:latin typeface="Arial Rounded MT Bold" panose="020F0704030504030204" pitchFamily="34" charset="0"/>
            </a:endParaRPr>
          </a:p>
          <a:p>
            <a:pPr marL="342900" indent="-342900">
              <a:buFont typeface="+mj-lt"/>
              <a:buAutoNum type="arabicPeriod"/>
            </a:pPr>
            <a:r>
              <a:rPr lang="en-US" dirty="0">
                <a:latin typeface="Arial Rounded MT Bold" panose="020F0704030504030204" pitchFamily="34" charset="0"/>
              </a:rPr>
              <a:t>Career Aligned Academics</a:t>
            </a:r>
          </a:p>
          <a:p>
            <a:pPr marL="342900" indent="-342900">
              <a:buFont typeface="+mj-lt"/>
              <a:buAutoNum type="arabicPeriod"/>
            </a:pPr>
            <a:r>
              <a:rPr lang="en-US" dirty="0">
                <a:latin typeface="Arial Rounded MT Bold" panose="020F0704030504030204" pitchFamily="34" charset="0"/>
              </a:rPr>
              <a:t>Work Based Experiences</a:t>
            </a:r>
          </a:p>
          <a:p>
            <a:pPr marL="342900" indent="-342900">
              <a:buFont typeface="+mj-lt"/>
              <a:buAutoNum type="arabicPeriod"/>
            </a:pPr>
            <a:r>
              <a:rPr lang="en-US" dirty="0" smtClean="0">
                <a:latin typeface="Arial Rounded MT Bold" panose="020F0704030504030204" pitchFamily="34" charset="0"/>
              </a:rPr>
              <a:t>Career Preparation</a:t>
            </a:r>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dirty="0">
                <a:latin typeface="Arial Rounded MT Bold" panose="020F0704030504030204" pitchFamily="34" charset="0"/>
              </a:rPr>
              <a:t>In 2010, Bayside High School started transforming its existing computer science program into a CTE </a:t>
            </a:r>
            <a:r>
              <a:rPr lang="en-US" dirty="0" smtClean="0">
                <a:latin typeface="Arial Rounded MT Bold" panose="020F0704030504030204" pitchFamily="34" charset="0"/>
              </a:rPr>
              <a:t>program </a:t>
            </a:r>
            <a:r>
              <a:rPr lang="en-US" dirty="0" smtClean="0">
                <a:latin typeface="Arial Rounded MT Bold" panose="020F0704030504030204" pitchFamily="34" charset="0"/>
              </a:rPr>
              <a:t>in </a:t>
            </a:r>
            <a:r>
              <a:rPr lang="en-US" dirty="0">
                <a:latin typeface="Arial Rounded MT Bold" panose="020F0704030504030204" pitchFamily="34" charset="0"/>
              </a:rPr>
              <a:t>Computer Programming</a:t>
            </a:r>
            <a:r>
              <a:rPr lang="en-US" dirty="0" smtClean="0">
                <a:latin typeface="Arial Rounded MT Bold" panose="020F0704030504030204" pitchFamily="34" charset="0"/>
              </a:rPr>
              <a:t>.</a:t>
            </a:r>
          </a:p>
          <a:p>
            <a:endParaRPr lang="en-US" dirty="0">
              <a:latin typeface="Arial Rounded MT Bold" panose="020F0704030504030204" pitchFamily="34" charset="0"/>
            </a:endParaRPr>
          </a:p>
          <a:p>
            <a:r>
              <a:rPr lang="en-US" dirty="0" smtClean="0">
                <a:latin typeface="Arial Rounded MT Bold" panose="020F0704030504030204" pitchFamily="34" charset="0"/>
              </a:rPr>
              <a:t>In 2016, NYS approved the program allowing us to graduate </a:t>
            </a:r>
            <a:r>
              <a:rPr lang="en-US" dirty="0" smtClean="0">
                <a:latin typeface="Arial Rounded MT Bold" panose="020F0704030504030204" pitchFamily="34" charset="0"/>
              </a:rPr>
              <a:t>students with </a:t>
            </a:r>
            <a:r>
              <a:rPr lang="en-US" dirty="0" smtClean="0">
                <a:latin typeface="Arial Rounded MT Bold" panose="020F0704030504030204" pitchFamily="34" charset="0"/>
              </a:rPr>
              <a:t>state endorsed CTE </a:t>
            </a:r>
            <a:r>
              <a:rPr lang="en-US" dirty="0" smtClean="0">
                <a:latin typeface="Arial Rounded MT Bold" panose="020F0704030504030204" pitchFamily="34" charset="0"/>
              </a:rPr>
              <a:t>diplomas.</a:t>
            </a:r>
            <a:endParaRPr lang="en-US" dirty="0">
              <a:latin typeface="Arial Rounded MT Bold" panose="020F0704030504030204" pitchFamily="34" charset="0"/>
            </a:endParaRPr>
          </a:p>
          <a:p>
            <a:r>
              <a:rPr lang="en-US" dirty="0">
                <a:latin typeface="Arial Rounded MT Bold" panose="020F0704030504030204" pitchFamily="34" charset="0"/>
              </a:rPr>
              <a:t> </a:t>
            </a:r>
          </a:p>
        </p:txBody>
      </p:sp>
    </p:spTree>
    <p:extLst>
      <p:ext uri="{BB962C8B-B14F-4D97-AF65-F5344CB8AC3E}">
        <p14:creationId xmlns:p14="http://schemas.microsoft.com/office/powerpoint/2010/main" val="161173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762000"/>
            <a:ext cx="8001000" cy="738664"/>
          </a:xfrm>
          <a:prstGeom prst="rect">
            <a:avLst/>
          </a:prstGeom>
        </p:spPr>
        <p:txBody>
          <a:bodyPr wrap="square">
            <a:spAutoFit/>
          </a:bodyPr>
          <a:lstStyle/>
          <a:p>
            <a:r>
              <a:rPr lang="en-GB" sz="2400" b="1" dirty="0">
                <a:latin typeface="Arial Rounded MT Bold" pitchFamily="34" charset="0"/>
              </a:rPr>
              <a:t>What is Career &amp; Technical Education (CTE)?</a:t>
            </a:r>
            <a:r>
              <a:rPr lang="en-GB" b="1" dirty="0">
                <a:latin typeface="Arial Rounded MT Bold" pitchFamily="34" charset="0"/>
              </a:rPr>
              <a:t/>
            </a:r>
            <a:br>
              <a:rPr lang="en-GB" b="1" dirty="0">
                <a:latin typeface="Arial Rounded MT Bold" pitchFamily="34" charset="0"/>
              </a:rPr>
            </a:br>
            <a:endParaRPr lang="en-GB" b="1" dirty="0">
              <a:latin typeface="Arial Rounded MT Bold" pitchFamily="34" charset="0"/>
            </a:endParaRPr>
          </a:p>
        </p:txBody>
      </p:sp>
      <p:pic>
        <p:nvPicPr>
          <p:cNvPr id="3" name="Picture 2"/>
          <p:cNvPicPr>
            <a:picLocks noChangeAspect="1"/>
          </p:cNvPicPr>
          <p:nvPr/>
        </p:nvPicPr>
        <p:blipFill>
          <a:blip r:embed="rId3"/>
          <a:stretch>
            <a:fillRect/>
          </a:stretch>
        </p:blipFill>
        <p:spPr>
          <a:xfrm>
            <a:off x="6256075" y="1981200"/>
            <a:ext cx="2659325" cy="3200400"/>
          </a:xfrm>
          <a:prstGeom prst="rect">
            <a:avLst/>
          </a:prstGeom>
        </p:spPr>
      </p:pic>
      <p:sp>
        <p:nvSpPr>
          <p:cNvPr id="4" name="TextBox 3"/>
          <p:cNvSpPr txBox="1"/>
          <p:nvPr/>
        </p:nvSpPr>
        <p:spPr>
          <a:xfrm>
            <a:off x="609599" y="1972270"/>
            <a:ext cx="5715001" cy="4924425"/>
          </a:xfrm>
          <a:prstGeom prst="rect">
            <a:avLst/>
          </a:prstGeom>
          <a:noFill/>
        </p:spPr>
        <p:txBody>
          <a:bodyPr wrap="square" rtlCol="0">
            <a:spAutoFit/>
          </a:bodyPr>
          <a:lstStyle/>
          <a:p>
            <a:r>
              <a:rPr lang="en-US" dirty="0">
                <a:latin typeface="Arial Rounded MT Bold" pitchFamily="34" charset="0"/>
              </a:rPr>
              <a:t>With input from industry and post secondary partners, courses are aligned to prepare students for careers in computer programming and provide college credit through articulation agreements.</a:t>
            </a:r>
          </a:p>
          <a:p>
            <a:endParaRPr lang="en-US" dirty="0">
              <a:latin typeface="Arial Rounded MT Bold" pitchFamily="34" charset="0"/>
            </a:endParaRPr>
          </a:p>
          <a:p>
            <a:r>
              <a:rPr lang="en-US" dirty="0">
                <a:latin typeface="Arial Rounded MT Bold" pitchFamily="34" charset="0"/>
              </a:rPr>
              <a:t>All students must take 7 elective credits to graduate. CTE programs focus these electives into career </a:t>
            </a:r>
            <a:r>
              <a:rPr lang="en-US" dirty="0" smtClean="0">
                <a:latin typeface="Arial Rounded MT Bold" pitchFamily="34" charset="0"/>
              </a:rPr>
              <a:t>aligned courses</a:t>
            </a:r>
            <a:r>
              <a:rPr lang="en-US" dirty="0">
                <a:latin typeface="Arial Rounded MT Bold" pitchFamily="34" charset="0"/>
              </a:rPr>
              <a:t>.</a:t>
            </a:r>
          </a:p>
          <a:p>
            <a:endParaRPr lang="en-US" dirty="0">
              <a:latin typeface="Arial Rounded MT Bold" pitchFamily="34" charset="0"/>
            </a:endParaRPr>
          </a:p>
          <a:p>
            <a:r>
              <a:rPr lang="en-US" dirty="0">
                <a:latin typeface="Arial Rounded MT Bold" pitchFamily="34" charset="0"/>
              </a:rPr>
              <a:t>In the Computer Programming &amp; Web Design CTE students will take,</a:t>
            </a:r>
          </a:p>
          <a:p>
            <a:endParaRPr lang="en-US" dirty="0">
              <a:latin typeface="Arial Rounded MT Bold" pitchFamily="34" charset="0"/>
            </a:endParaRPr>
          </a:p>
          <a:p>
            <a:r>
              <a:rPr lang="en-US" sz="1600" dirty="0">
                <a:latin typeface="Arial Rounded MT Bold" pitchFamily="34" charset="0"/>
              </a:rPr>
              <a:t>    9</a:t>
            </a:r>
            <a:r>
              <a:rPr lang="en-US" sz="1600" baseline="30000" dirty="0">
                <a:latin typeface="Arial Rounded MT Bold" pitchFamily="34" charset="0"/>
              </a:rPr>
              <a:t>th</a:t>
            </a:r>
            <a:r>
              <a:rPr lang="en-US" sz="1600" dirty="0">
                <a:latin typeface="Arial Rounded MT Bold" pitchFamily="34" charset="0"/>
              </a:rPr>
              <a:t> - Programming </a:t>
            </a:r>
            <a:r>
              <a:rPr lang="en-US" sz="1600" dirty="0" smtClean="0">
                <a:latin typeface="Arial Rounded MT Bold" pitchFamily="34" charset="0"/>
              </a:rPr>
              <a:t>Technologies (2cr / optional)</a:t>
            </a:r>
            <a:endParaRPr lang="en-US" sz="1600" dirty="0">
              <a:latin typeface="Arial Rounded MT Bold" pitchFamily="34" charset="0"/>
            </a:endParaRPr>
          </a:p>
          <a:p>
            <a:r>
              <a:rPr lang="en-US" sz="1600" dirty="0">
                <a:latin typeface="Arial Rounded MT Bold" pitchFamily="34" charset="0"/>
              </a:rPr>
              <a:t>    10</a:t>
            </a:r>
            <a:r>
              <a:rPr lang="en-US" sz="1600" baseline="30000" dirty="0">
                <a:latin typeface="Arial Rounded MT Bold" pitchFamily="34" charset="0"/>
              </a:rPr>
              <a:t>th</a:t>
            </a:r>
            <a:r>
              <a:rPr lang="en-US" sz="1600" dirty="0">
                <a:latin typeface="Arial Rounded MT Bold" pitchFamily="34" charset="0"/>
              </a:rPr>
              <a:t> - Introduction to Computer Programming (2cr)</a:t>
            </a:r>
          </a:p>
          <a:p>
            <a:r>
              <a:rPr lang="en-US" sz="1600" dirty="0">
                <a:latin typeface="Arial Rounded MT Bold" pitchFamily="34" charset="0"/>
              </a:rPr>
              <a:t>    11</a:t>
            </a:r>
            <a:r>
              <a:rPr lang="en-US" sz="1600" baseline="30000" dirty="0">
                <a:latin typeface="Arial Rounded MT Bold" pitchFamily="34" charset="0"/>
              </a:rPr>
              <a:t>th</a:t>
            </a:r>
            <a:r>
              <a:rPr lang="en-US" sz="1600" dirty="0">
                <a:latin typeface="Arial Rounded MT Bold" pitchFamily="34" charset="0"/>
              </a:rPr>
              <a:t> - Introduction to Computer Science (2 </a:t>
            </a:r>
            <a:r>
              <a:rPr lang="en-US" sz="1600" dirty="0" err="1">
                <a:latin typeface="Arial Rounded MT Bold" pitchFamily="34" charset="0"/>
              </a:rPr>
              <a:t>cr</a:t>
            </a:r>
            <a:r>
              <a:rPr lang="en-US" sz="1600" dirty="0">
                <a:latin typeface="Arial Rounded MT Bold" pitchFamily="34" charset="0"/>
              </a:rPr>
              <a:t>)</a:t>
            </a:r>
          </a:p>
          <a:p>
            <a:r>
              <a:rPr lang="en-US" sz="1600" dirty="0">
                <a:latin typeface="Arial Rounded MT Bold" pitchFamily="34" charset="0"/>
              </a:rPr>
              <a:t>    12</a:t>
            </a:r>
            <a:r>
              <a:rPr lang="en-US" sz="1600" baseline="30000" dirty="0">
                <a:latin typeface="Arial Rounded MT Bold" pitchFamily="34" charset="0"/>
              </a:rPr>
              <a:t>th</a:t>
            </a:r>
            <a:r>
              <a:rPr lang="en-US" sz="1600" dirty="0">
                <a:latin typeface="Arial Rounded MT Bold" pitchFamily="34" charset="0"/>
              </a:rPr>
              <a:t> - CS Career Development (2 </a:t>
            </a:r>
            <a:r>
              <a:rPr lang="en-US" sz="1600" dirty="0" err="1">
                <a:latin typeface="Arial Rounded MT Bold" pitchFamily="34" charset="0"/>
              </a:rPr>
              <a:t>cr</a:t>
            </a:r>
            <a:r>
              <a:rPr lang="en-US" sz="1600" dirty="0">
                <a:latin typeface="Arial Rounded MT Bold" pitchFamily="34" charset="0"/>
              </a:rPr>
              <a:t>)</a:t>
            </a:r>
          </a:p>
          <a:p>
            <a:r>
              <a:rPr lang="en-US" sz="1600" dirty="0">
                <a:latin typeface="Arial Rounded MT Bold" pitchFamily="34" charset="0"/>
              </a:rPr>
              <a:t>    Career &amp; Financial Management (1cr)</a:t>
            </a:r>
          </a:p>
          <a:p>
            <a:endParaRPr lang="en-US" dirty="0"/>
          </a:p>
        </p:txBody>
      </p:sp>
      <p:sp>
        <p:nvSpPr>
          <p:cNvPr id="20" name="TextBox 19"/>
          <p:cNvSpPr txBox="1"/>
          <p:nvPr/>
        </p:nvSpPr>
        <p:spPr>
          <a:xfrm>
            <a:off x="685800" y="1295400"/>
            <a:ext cx="3124200" cy="338554"/>
          </a:xfrm>
          <a:prstGeom prst="rect">
            <a:avLst/>
          </a:prstGeom>
          <a:solidFill>
            <a:srgbClr val="FFFF0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GB" sz="1600" dirty="0">
                <a:solidFill>
                  <a:schemeClr val="tx1"/>
                </a:solidFill>
                <a:latin typeface="Arial Rounded MT Bold" pitchFamily="34" charset="0"/>
              </a:rPr>
              <a:t>Career Aligned Academics </a:t>
            </a:r>
          </a:p>
        </p:txBody>
      </p:sp>
    </p:spTree>
    <p:extLst>
      <p:ext uri="{BB962C8B-B14F-4D97-AF65-F5344CB8AC3E}">
        <p14:creationId xmlns:p14="http://schemas.microsoft.com/office/powerpoint/2010/main" val="5995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762000"/>
            <a:ext cx="8001000" cy="738664"/>
          </a:xfrm>
          <a:prstGeom prst="rect">
            <a:avLst/>
          </a:prstGeom>
        </p:spPr>
        <p:txBody>
          <a:bodyPr wrap="square">
            <a:spAutoFit/>
          </a:bodyPr>
          <a:lstStyle/>
          <a:p>
            <a:r>
              <a:rPr lang="en-GB" sz="2400" b="1" dirty="0">
                <a:latin typeface="Arial Rounded MT Bold" pitchFamily="34" charset="0"/>
              </a:rPr>
              <a:t>What is Career &amp; Technical Education (CTE)?</a:t>
            </a:r>
            <a:r>
              <a:rPr lang="en-GB" b="1" dirty="0">
                <a:latin typeface="Arial Rounded MT Bold" pitchFamily="34" charset="0"/>
              </a:rPr>
              <a:t/>
            </a:r>
            <a:br>
              <a:rPr lang="en-GB" b="1" dirty="0">
                <a:latin typeface="Arial Rounded MT Bold" pitchFamily="34" charset="0"/>
              </a:rPr>
            </a:br>
            <a:endParaRPr lang="en-GB" b="1" dirty="0">
              <a:latin typeface="Arial Rounded MT Bold" pitchFamily="34" charset="0"/>
            </a:endParaRPr>
          </a:p>
        </p:txBody>
      </p:sp>
      <p:sp>
        <p:nvSpPr>
          <p:cNvPr id="4" name="TextBox 3"/>
          <p:cNvSpPr txBox="1"/>
          <p:nvPr/>
        </p:nvSpPr>
        <p:spPr>
          <a:xfrm>
            <a:off x="609599" y="1972270"/>
            <a:ext cx="5715001" cy="4524315"/>
          </a:xfrm>
          <a:prstGeom prst="rect">
            <a:avLst/>
          </a:prstGeom>
          <a:noFill/>
        </p:spPr>
        <p:txBody>
          <a:bodyPr wrap="square" rtlCol="0">
            <a:spAutoFit/>
          </a:bodyPr>
          <a:lstStyle/>
          <a:p>
            <a:r>
              <a:rPr lang="en-US" dirty="0">
                <a:latin typeface="Arial Rounded MT Bold" pitchFamily="34" charset="0"/>
              </a:rPr>
              <a:t>At the core of CTE is the understanding that students must see, experience and apply what they are learning in the classrooms.</a:t>
            </a:r>
          </a:p>
          <a:p>
            <a:endParaRPr lang="en-US" dirty="0">
              <a:latin typeface="Arial Rounded MT Bold" pitchFamily="34" charset="0"/>
            </a:endParaRPr>
          </a:p>
          <a:p>
            <a:r>
              <a:rPr lang="en-US" dirty="0">
                <a:latin typeface="Arial Rounded MT Bold" pitchFamily="34" charset="0"/>
              </a:rPr>
              <a:t>In the Computer Programming &amp; Web Design CTE students participate in various work based and post secondary education experiences such as,</a:t>
            </a:r>
          </a:p>
          <a:p>
            <a:endParaRPr lang="en-US" dirty="0">
              <a:latin typeface="Arial Rounded MT Bold" pitchFamily="34" charset="0"/>
            </a:endParaRPr>
          </a:p>
          <a:p>
            <a:pPr marL="285750" indent="-285750">
              <a:buFont typeface="Arial" panose="020B0604020202020204" pitchFamily="34" charset="0"/>
              <a:buChar char="•"/>
            </a:pPr>
            <a:r>
              <a:rPr lang="en-US" sz="1600" dirty="0">
                <a:latin typeface="Arial Rounded MT Bold" pitchFamily="34" charset="0"/>
              </a:rPr>
              <a:t>Guest Speakers</a:t>
            </a:r>
          </a:p>
          <a:p>
            <a:pPr marL="285750" indent="-285750">
              <a:buFont typeface="Arial" panose="020B0604020202020204" pitchFamily="34" charset="0"/>
              <a:buChar char="•"/>
            </a:pPr>
            <a:r>
              <a:rPr lang="en-US" sz="1600" dirty="0">
                <a:latin typeface="Arial Rounded MT Bold" pitchFamily="34" charset="0"/>
              </a:rPr>
              <a:t>Career Fairs</a:t>
            </a:r>
          </a:p>
          <a:p>
            <a:pPr marL="285750" indent="-285750">
              <a:buFont typeface="Arial" panose="020B0604020202020204" pitchFamily="34" charset="0"/>
              <a:buChar char="•"/>
            </a:pPr>
            <a:r>
              <a:rPr lang="en-US" sz="1600" dirty="0">
                <a:latin typeface="Arial Rounded MT Bold" pitchFamily="34" charset="0"/>
              </a:rPr>
              <a:t>Mentorships</a:t>
            </a:r>
          </a:p>
          <a:p>
            <a:pPr marL="285750" indent="-285750">
              <a:buFont typeface="Arial" panose="020B0604020202020204" pitchFamily="34" charset="0"/>
              <a:buChar char="•"/>
            </a:pPr>
            <a:r>
              <a:rPr lang="en-US" sz="1600" dirty="0">
                <a:latin typeface="Arial Rounded MT Bold" pitchFamily="34" charset="0"/>
              </a:rPr>
              <a:t>Internships</a:t>
            </a:r>
          </a:p>
          <a:p>
            <a:pPr marL="285750" indent="-285750">
              <a:buFont typeface="Arial" panose="020B0604020202020204" pitchFamily="34" charset="0"/>
              <a:buChar char="•"/>
            </a:pPr>
            <a:r>
              <a:rPr lang="en-US" sz="1600" dirty="0">
                <a:latin typeface="Arial Rounded MT Bold" pitchFamily="34" charset="0"/>
              </a:rPr>
              <a:t>Career Readiness Events</a:t>
            </a:r>
          </a:p>
          <a:p>
            <a:pPr marL="285750" indent="-285750">
              <a:buFont typeface="Arial" panose="020B0604020202020204" pitchFamily="34" charset="0"/>
              <a:buChar char="•"/>
            </a:pPr>
            <a:r>
              <a:rPr lang="en-US" sz="1600" dirty="0">
                <a:latin typeface="Arial Rounded MT Bold" pitchFamily="34" charset="0"/>
              </a:rPr>
              <a:t>Competitions / Hackathons</a:t>
            </a:r>
          </a:p>
          <a:p>
            <a:pPr marL="285750" indent="-285750">
              <a:buFont typeface="Arial" panose="020B0604020202020204" pitchFamily="34" charset="0"/>
              <a:buChar char="•"/>
            </a:pPr>
            <a:r>
              <a:rPr lang="en-US" sz="1600" dirty="0">
                <a:latin typeface="Arial Rounded MT Bold" pitchFamily="34" charset="0"/>
              </a:rPr>
              <a:t>Career Focused Trips</a:t>
            </a:r>
          </a:p>
          <a:p>
            <a:pPr marL="285750" indent="-285750">
              <a:buFont typeface="Arial" panose="020B0604020202020204" pitchFamily="34" charset="0"/>
              <a:buChar char="•"/>
            </a:pPr>
            <a:r>
              <a:rPr lang="en-US" sz="1600" dirty="0">
                <a:latin typeface="Arial Rounded MT Bold" pitchFamily="34" charset="0"/>
              </a:rPr>
              <a:t>University Trips</a:t>
            </a:r>
          </a:p>
          <a:p>
            <a:pPr marL="285750" indent="-285750">
              <a:buFont typeface="Arial" panose="020B0604020202020204" pitchFamily="34" charset="0"/>
              <a:buChar char="•"/>
            </a:pPr>
            <a:r>
              <a:rPr lang="en-US" sz="1600" dirty="0">
                <a:latin typeface="Arial Rounded MT Bold" pitchFamily="34" charset="0"/>
              </a:rPr>
              <a:t>Industry Interactive Projects</a:t>
            </a:r>
          </a:p>
        </p:txBody>
      </p:sp>
      <p:sp>
        <p:nvSpPr>
          <p:cNvPr id="6" name="TextBox 5"/>
          <p:cNvSpPr txBox="1"/>
          <p:nvPr/>
        </p:nvSpPr>
        <p:spPr>
          <a:xfrm>
            <a:off x="762000" y="1331387"/>
            <a:ext cx="3124199" cy="338554"/>
          </a:xfrm>
          <a:prstGeom prst="rect">
            <a:avLst/>
          </a:prstGeom>
          <a:solidFill>
            <a:srgbClr val="0070C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1600" dirty="0">
                <a:solidFill>
                  <a:schemeClr val="bg1"/>
                </a:solidFill>
                <a:latin typeface="Arial Rounded MT Bold" pitchFamily="34" charset="0"/>
              </a:rPr>
              <a:t>Work Based Experience</a:t>
            </a:r>
            <a:endParaRPr lang="en-GB" sz="1600" dirty="0">
              <a:solidFill>
                <a:schemeClr val="bg1"/>
              </a:solidFill>
              <a:latin typeface="Arial Rounded MT Bold" pitchFamily="34" charset="0"/>
            </a:endParaRPr>
          </a:p>
        </p:txBody>
      </p:sp>
      <p:pic>
        <p:nvPicPr>
          <p:cNvPr id="11" name="Picture 10"/>
          <p:cNvPicPr>
            <a:picLocks noChangeAspect="1"/>
          </p:cNvPicPr>
          <p:nvPr/>
        </p:nvPicPr>
        <p:blipFill>
          <a:blip r:embed="rId3"/>
          <a:stretch>
            <a:fillRect/>
          </a:stretch>
        </p:blipFill>
        <p:spPr>
          <a:xfrm>
            <a:off x="6245121" y="1972270"/>
            <a:ext cx="2670279" cy="3206774"/>
          </a:xfrm>
          <a:prstGeom prst="rect">
            <a:avLst/>
          </a:prstGeom>
        </p:spPr>
      </p:pic>
    </p:spTree>
    <p:extLst>
      <p:ext uri="{BB962C8B-B14F-4D97-AF65-F5344CB8AC3E}">
        <p14:creationId xmlns:p14="http://schemas.microsoft.com/office/powerpoint/2010/main" val="373800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762000"/>
            <a:ext cx="8001000" cy="738664"/>
          </a:xfrm>
          <a:prstGeom prst="rect">
            <a:avLst/>
          </a:prstGeom>
        </p:spPr>
        <p:txBody>
          <a:bodyPr wrap="square">
            <a:spAutoFit/>
          </a:bodyPr>
          <a:lstStyle/>
          <a:p>
            <a:r>
              <a:rPr lang="en-GB" sz="2400" b="1" dirty="0">
                <a:latin typeface="Arial Rounded MT Bold" pitchFamily="34" charset="0"/>
              </a:rPr>
              <a:t>What is Career &amp; Technical Education (CTE)?</a:t>
            </a:r>
            <a:r>
              <a:rPr lang="en-GB" b="1" dirty="0">
                <a:latin typeface="Arial Rounded MT Bold" pitchFamily="34" charset="0"/>
              </a:rPr>
              <a:t/>
            </a:r>
            <a:br>
              <a:rPr lang="en-GB" b="1" dirty="0">
                <a:latin typeface="Arial Rounded MT Bold" pitchFamily="34" charset="0"/>
              </a:rPr>
            </a:br>
            <a:endParaRPr lang="en-GB" b="1" dirty="0">
              <a:latin typeface="Arial Rounded MT Bold" pitchFamily="34" charset="0"/>
            </a:endParaRPr>
          </a:p>
        </p:txBody>
      </p:sp>
      <p:sp>
        <p:nvSpPr>
          <p:cNvPr id="4" name="TextBox 3"/>
          <p:cNvSpPr txBox="1"/>
          <p:nvPr/>
        </p:nvSpPr>
        <p:spPr>
          <a:xfrm>
            <a:off x="609599" y="1972270"/>
            <a:ext cx="5791201" cy="4062651"/>
          </a:xfrm>
          <a:prstGeom prst="rect">
            <a:avLst/>
          </a:prstGeom>
          <a:noFill/>
        </p:spPr>
        <p:txBody>
          <a:bodyPr wrap="square" rtlCol="0">
            <a:spAutoFit/>
          </a:bodyPr>
          <a:lstStyle/>
          <a:p>
            <a:r>
              <a:rPr lang="en-US" dirty="0">
                <a:latin typeface="Arial Rounded MT Bold" pitchFamily="34" charset="0"/>
              </a:rPr>
              <a:t>To validate a student’s Career &amp; Technical Education, every student must pass a </a:t>
            </a:r>
            <a:r>
              <a:rPr lang="en-US" dirty="0" smtClean="0">
                <a:latin typeface="Arial Rounded MT Bold" pitchFamily="34" charset="0"/>
              </a:rPr>
              <a:t>industry </a:t>
            </a:r>
            <a:r>
              <a:rPr lang="en-US" dirty="0">
                <a:latin typeface="Arial Rounded MT Bold" pitchFamily="34" charset="0"/>
              </a:rPr>
              <a:t>based </a:t>
            </a:r>
            <a:r>
              <a:rPr lang="en-US" dirty="0" smtClean="0">
                <a:latin typeface="Arial Rounded MT Bold" pitchFamily="34" charset="0"/>
              </a:rPr>
              <a:t>certification, complete </a:t>
            </a:r>
            <a:r>
              <a:rPr lang="en-US" dirty="0">
                <a:latin typeface="Arial Rounded MT Bold" pitchFamily="34" charset="0"/>
              </a:rPr>
              <a:t>a culminating capstone project </a:t>
            </a:r>
            <a:r>
              <a:rPr lang="en-US" dirty="0" smtClean="0">
                <a:latin typeface="Arial Rounded MT Bold" pitchFamily="34" charset="0"/>
              </a:rPr>
              <a:t>and take the Career and Financial Management course.</a:t>
            </a:r>
            <a:endParaRPr lang="en-US" dirty="0">
              <a:latin typeface="Arial Rounded MT Bold" pitchFamily="34" charset="0"/>
            </a:endParaRPr>
          </a:p>
          <a:p>
            <a:endParaRPr lang="en-US" dirty="0">
              <a:latin typeface="Arial Rounded MT Bold" pitchFamily="34" charset="0"/>
            </a:endParaRPr>
          </a:p>
          <a:p>
            <a:r>
              <a:rPr lang="en-US" dirty="0">
                <a:latin typeface="Arial Rounded MT Bold" pitchFamily="34" charset="0"/>
              </a:rPr>
              <a:t>In the Computer Programming &amp; Web Design CTE students, </a:t>
            </a:r>
            <a:br>
              <a:rPr lang="en-US" dirty="0">
                <a:latin typeface="Arial Rounded MT Bold" pitchFamily="34" charset="0"/>
              </a:rPr>
            </a:br>
            <a:endParaRPr lang="en-US" dirty="0">
              <a:latin typeface="Arial Rounded MT Bold" pitchFamily="34" charset="0"/>
            </a:endParaRPr>
          </a:p>
          <a:p>
            <a:pPr marL="285750" indent="-285750">
              <a:buFont typeface="Arial" panose="020B0604020202020204" pitchFamily="34" charset="0"/>
              <a:buChar char="•"/>
            </a:pPr>
            <a:r>
              <a:rPr lang="en-US" sz="1600" dirty="0" smtClean="0">
                <a:latin typeface="Arial Rounded MT Bold" pitchFamily="34" charset="0"/>
              </a:rPr>
              <a:t>Pass the </a:t>
            </a:r>
            <a:r>
              <a:rPr lang="en-US" sz="1600" dirty="0">
                <a:latin typeface="Arial Rounded MT Bold" pitchFamily="34" charset="0"/>
              </a:rPr>
              <a:t>NOCTI Computer Programming </a:t>
            </a:r>
            <a:r>
              <a:rPr lang="en-US" sz="1600" dirty="0" smtClean="0">
                <a:latin typeface="Arial Rounded MT Bold" pitchFamily="34" charset="0"/>
              </a:rPr>
              <a:t>Exam </a:t>
            </a:r>
            <a:r>
              <a:rPr lang="en-US" sz="1600" dirty="0">
                <a:latin typeface="Arial Rounded MT Bold" pitchFamily="34" charset="0"/>
              </a:rPr>
              <a:t>(4023</a:t>
            </a:r>
            <a:r>
              <a:rPr lang="en-US" sz="1600" dirty="0" smtClean="0">
                <a:latin typeface="Arial Rounded MT Bold" pitchFamily="34" charset="0"/>
              </a:rPr>
              <a:t>).</a:t>
            </a:r>
            <a:endParaRPr lang="en-US" sz="1600" dirty="0">
              <a:latin typeface="Arial Rounded MT Bold" pitchFamily="34" charset="0"/>
            </a:endParaRPr>
          </a:p>
          <a:p>
            <a:pPr marL="285750" indent="-285750">
              <a:buFont typeface="Arial" panose="020B0604020202020204" pitchFamily="34" charset="0"/>
              <a:buChar char="•"/>
            </a:pPr>
            <a:r>
              <a:rPr lang="en-US" sz="1600" dirty="0" smtClean="0">
                <a:latin typeface="Arial Rounded MT Bold" pitchFamily="34" charset="0"/>
              </a:rPr>
              <a:t>As part of their capstone project, research a need</a:t>
            </a:r>
            <a:r>
              <a:rPr lang="en-US" sz="1600" dirty="0">
                <a:latin typeface="Arial Rounded MT Bold" pitchFamily="34" charset="0"/>
              </a:rPr>
              <a:t>, propose a product, develop and </a:t>
            </a:r>
            <a:r>
              <a:rPr lang="en-US" sz="1600" dirty="0" smtClean="0">
                <a:latin typeface="Arial Rounded MT Bold" pitchFamily="34" charset="0"/>
              </a:rPr>
              <a:t>pitch their solution.</a:t>
            </a:r>
          </a:p>
          <a:p>
            <a:pPr marL="285750" indent="-285750">
              <a:buFont typeface="Arial" panose="020B0604020202020204" pitchFamily="34" charset="0"/>
              <a:buChar char="•"/>
            </a:pPr>
            <a:r>
              <a:rPr lang="en-US" sz="1600" dirty="0" smtClean="0">
                <a:latin typeface="Arial Rounded MT Bold" pitchFamily="34" charset="0"/>
              </a:rPr>
              <a:t>Develop resume, job searching and interviewing skills</a:t>
            </a:r>
          </a:p>
          <a:p>
            <a:pPr marL="285750" indent="-285750">
              <a:buFont typeface="Arial" panose="020B0604020202020204" pitchFamily="34" charset="0"/>
              <a:buChar char="•"/>
            </a:pPr>
            <a:r>
              <a:rPr lang="en-US" sz="1600" dirty="0" smtClean="0">
                <a:latin typeface="Arial Rounded MT Bold" pitchFamily="34" charset="0"/>
              </a:rPr>
              <a:t>Practice workforce skills such as collaboration, communication and presentation.</a:t>
            </a:r>
            <a:endParaRPr lang="en-US" sz="1600" dirty="0">
              <a:latin typeface="Arial Rounded MT Bold" pitchFamily="34" charset="0"/>
            </a:endParaRPr>
          </a:p>
        </p:txBody>
      </p:sp>
      <p:sp>
        <p:nvSpPr>
          <p:cNvPr id="7" name="TextBox 6"/>
          <p:cNvSpPr txBox="1"/>
          <p:nvPr/>
        </p:nvSpPr>
        <p:spPr>
          <a:xfrm>
            <a:off x="762000" y="1331387"/>
            <a:ext cx="3124201" cy="338554"/>
          </a:xfrm>
          <a:prstGeom prst="rect">
            <a:avLst/>
          </a:prstGeom>
          <a:solidFill>
            <a:srgbClr val="FF000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1600" dirty="0" smtClean="0">
                <a:solidFill>
                  <a:schemeClr val="bg1"/>
                </a:solidFill>
                <a:latin typeface="Arial Rounded MT Bold" pitchFamily="34" charset="0"/>
              </a:rPr>
              <a:t>Career </a:t>
            </a:r>
            <a:r>
              <a:rPr lang="en-US" sz="1600" dirty="0">
                <a:solidFill>
                  <a:schemeClr val="bg1"/>
                </a:solidFill>
                <a:latin typeface="Arial Rounded MT Bold" pitchFamily="34" charset="0"/>
              </a:rPr>
              <a:t>Preparation</a:t>
            </a:r>
            <a:endParaRPr lang="en-GB" sz="1600" dirty="0">
              <a:solidFill>
                <a:schemeClr val="bg1"/>
              </a:solidFill>
              <a:latin typeface="Arial Rounded MT Bold" pitchFamily="34" charset="0"/>
            </a:endParaRPr>
          </a:p>
        </p:txBody>
      </p:sp>
      <p:pic>
        <p:nvPicPr>
          <p:cNvPr id="6" name="Picture 2" descr="http://4.bp.blogspot.com/-RqzV_2VaNfY/UJpelN6v2PI/AAAAAAAAAFg/rm6jCy5i80k/s1600/ur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460" y="1981200"/>
            <a:ext cx="2624687" cy="31567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16200000">
            <a:off x="7501664" y="3538668"/>
            <a:ext cx="1939791" cy="261610"/>
          </a:xfrm>
          <a:prstGeom prst="rect">
            <a:avLst/>
          </a:prstGeom>
          <a:solidFill>
            <a:srgbClr val="FF000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1100" dirty="0" smtClean="0">
                <a:solidFill>
                  <a:schemeClr val="bg1"/>
                </a:solidFill>
                <a:latin typeface="Arial Rounded MT Bold" pitchFamily="34" charset="0"/>
              </a:rPr>
              <a:t>Career </a:t>
            </a:r>
            <a:r>
              <a:rPr lang="en-US" sz="1100" dirty="0">
                <a:solidFill>
                  <a:schemeClr val="bg1"/>
                </a:solidFill>
                <a:latin typeface="Arial Rounded MT Bold" pitchFamily="34" charset="0"/>
              </a:rPr>
              <a:t>Preparation</a:t>
            </a:r>
            <a:endParaRPr lang="en-GB" sz="1100" dirty="0">
              <a:solidFill>
                <a:schemeClr val="bg1"/>
              </a:solidFill>
              <a:latin typeface="Arial Rounded MT Bold" pitchFamily="34" charset="0"/>
            </a:endParaRPr>
          </a:p>
        </p:txBody>
      </p:sp>
    </p:spTree>
    <p:extLst>
      <p:ext uri="{BB962C8B-B14F-4D97-AF65-F5344CB8AC3E}">
        <p14:creationId xmlns:p14="http://schemas.microsoft.com/office/powerpoint/2010/main" val="241467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762000"/>
            <a:ext cx="8001000" cy="461665"/>
          </a:xfrm>
          <a:prstGeom prst="rect">
            <a:avLst/>
          </a:prstGeom>
        </p:spPr>
        <p:txBody>
          <a:bodyPr wrap="square">
            <a:spAutoFit/>
          </a:bodyPr>
          <a:lstStyle/>
          <a:p>
            <a:r>
              <a:rPr lang="en-GB" sz="2400" b="1" dirty="0">
                <a:latin typeface="Arial Rounded MT Bold" pitchFamily="34" charset="0"/>
              </a:rPr>
              <a:t>What is Career &amp; Technical Education (CTE)?</a:t>
            </a:r>
            <a:endParaRPr lang="en-GB" b="1" dirty="0">
              <a:latin typeface="Arial Rounded MT Bold" pitchFamily="34" charset="0"/>
            </a:endParaRPr>
          </a:p>
        </p:txBody>
      </p:sp>
      <p:sp>
        <p:nvSpPr>
          <p:cNvPr id="9" name="TextBox 8"/>
          <p:cNvSpPr txBox="1"/>
          <p:nvPr/>
        </p:nvSpPr>
        <p:spPr>
          <a:xfrm>
            <a:off x="2817549" y="1296722"/>
            <a:ext cx="3124201" cy="338554"/>
          </a:xfrm>
          <a:prstGeom prst="rect">
            <a:avLst/>
          </a:prstGeom>
          <a:solidFill>
            <a:srgbClr val="00B05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1600" dirty="0">
                <a:solidFill>
                  <a:schemeClr val="bg1"/>
                </a:solidFill>
                <a:latin typeface="Arial Rounded MT Bold" pitchFamily="34" charset="0"/>
              </a:rPr>
              <a:t>Overview</a:t>
            </a:r>
            <a:endParaRPr lang="en-GB" sz="1600" dirty="0">
              <a:solidFill>
                <a:schemeClr val="bg1"/>
              </a:solidFill>
              <a:latin typeface="Arial Rounded MT Bold" pitchFamily="34" charset="0"/>
            </a:endParaRPr>
          </a:p>
        </p:txBody>
      </p:sp>
      <p:sp>
        <p:nvSpPr>
          <p:cNvPr id="10" name="TextBox 9"/>
          <p:cNvSpPr txBox="1"/>
          <p:nvPr/>
        </p:nvSpPr>
        <p:spPr>
          <a:xfrm>
            <a:off x="762001" y="1795046"/>
            <a:ext cx="3124200" cy="338554"/>
          </a:xfrm>
          <a:prstGeom prst="rect">
            <a:avLst/>
          </a:prstGeom>
          <a:solidFill>
            <a:srgbClr val="FFFF0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GB" sz="1600" dirty="0">
                <a:solidFill>
                  <a:schemeClr val="tx1"/>
                </a:solidFill>
                <a:latin typeface="Arial Rounded MT Bold" pitchFamily="34" charset="0"/>
              </a:rPr>
              <a:t>Career Aligned Academics </a:t>
            </a:r>
          </a:p>
        </p:txBody>
      </p:sp>
      <p:sp>
        <p:nvSpPr>
          <p:cNvPr id="11" name="TextBox 10"/>
          <p:cNvSpPr txBox="1"/>
          <p:nvPr/>
        </p:nvSpPr>
        <p:spPr>
          <a:xfrm>
            <a:off x="4800600" y="1779882"/>
            <a:ext cx="3124199" cy="338554"/>
          </a:xfrm>
          <a:prstGeom prst="rect">
            <a:avLst/>
          </a:prstGeom>
          <a:solidFill>
            <a:srgbClr val="0070C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1600" dirty="0">
                <a:solidFill>
                  <a:schemeClr val="bg1"/>
                </a:solidFill>
                <a:latin typeface="Arial Rounded MT Bold" pitchFamily="34" charset="0"/>
              </a:rPr>
              <a:t>Work Based Experience</a:t>
            </a:r>
            <a:endParaRPr lang="en-GB" sz="1600" dirty="0">
              <a:solidFill>
                <a:schemeClr val="bg1"/>
              </a:solidFill>
              <a:latin typeface="Arial Rounded MT Bold" pitchFamily="34" charset="0"/>
            </a:endParaRPr>
          </a:p>
        </p:txBody>
      </p:sp>
      <p:sp>
        <p:nvSpPr>
          <p:cNvPr id="4" name="Rectangle 3"/>
          <p:cNvSpPr/>
          <p:nvPr/>
        </p:nvSpPr>
        <p:spPr>
          <a:xfrm>
            <a:off x="671743" y="2323637"/>
            <a:ext cx="4572000" cy="954107"/>
          </a:xfrm>
          <a:prstGeom prst="rect">
            <a:avLst/>
          </a:prstGeom>
        </p:spPr>
        <p:txBody>
          <a:bodyPr>
            <a:spAutoFit/>
          </a:bodyPr>
          <a:lstStyle/>
          <a:p>
            <a:pPr marL="342900" indent="-342900">
              <a:buFont typeface="+mj-lt"/>
              <a:buAutoNum type="arabicPeriod"/>
            </a:pPr>
            <a:r>
              <a:rPr lang="en-US" sz="1400" dirty="0">
                <a:latin typeface="Arial Rounded MT Bold" pitchFamily="34" charset="0"/>
              </a:rPr>
              <a:t>Introduction to Computer Programming </a:t>
            </a:r>
          </a:p>
          <a:p>
            <a:pPr marL="342900" indent="-342900">
              <a:buFont typeface="+mj-lt"/>
              <a:buAutoNum type="arabicPeriod"/>
            </a:pPr>
            <a:r>
              <a:rPr lang="en-US" sz="1400" dirty="0">
                <a:latin typeface="Arial Rounded MT Bold" pitchFamily="34" charset="0"/>
              </a:rPr>
              <a:t>Introduction to Computer Science </a:t>
            </a:r>
          </a:p>
          <a:p>
            <a:pPr marL="342900" indent="-342900">
              <a:buFont typeface="+mj-lt"/>
              <a:buAutoNum type="arabicPeriod"/>
            </a:pPr>
            <a:r>
              <a:rPr lang="en-US" sz="1400" dirty="0">
                <a:latin typeface="Arial Rounded MT Bold" pitchFamily="34" charset="0"/>
              </a:rPr>
              <a:t>CS Career Development</a:t>
            </a:r>
          </a:p>
          <a:p>
            <a:pPr marL="342900" indent="-342900">
              <a:buFont typeface="+mj-lt"/>
              <a:buAutoNum type="arabicPeriod"/>
            </a:pPr>
            <a:r>
              <a:rPr lang="en-US" sz="1400" dirty="0">
                <a:latin typeface="Arial Rounded MT Bold" pitchFamily="34" charset="0"/>
              </a:rPr>
              <a:t>Career &amp; Financial Management</a:t>
            </a:r>
          </a:p>
        </p:txBody>
      </p:sp>
      <p:sp>
        <p:nvSpPr>
          <p:cNvPr id="6" name="Rectangle 5"/>
          <p:cNvSpPr/>
          <p:nvPr/>
        </p:nvSpPr>
        <p:spPr>
          <a:xfrm>
            <a:off x="4838699" y="2323637"/>
            <a:ext cx="3048000" cy="2031325"/>
          </a:xfrm>
          <a:prstGeom prst="rect">
            <a:avLst/>
          </a:prstGeom>
        </p:spPr>
        <p:txBody>
          <a:bodyPr wrap="square">
            <a:spAutoFit/>
          </a:bodyPr>
          <a:lstStyle/>
          <a:p>
            <a:pPr marL="342900" indent="-342900">
              <a:buFont typeface="+mj-lt"/>
              <a:buAutoNum type="arabicPeriod"/>
            </a:pPr>
            <a:r>
              <a:rPr lang="en-US" sz="1400" dirty="0">
                <a:latin typeface="Arial Rounded MT Bold" pitchFamily="34" charset="0"/>
              </a:rPr>
              <a:t>Guest Speakers</a:t>
            </a:r>
          </a:p>
          <a:p>
            <a:pPr marL="342900" indent="-342900">
              <a:buFont typeface="+mj-lt"/>
              <a:buAutoNum type="arabicPeriod"/>
            </a:pPr>
            <a:r>
              <a:rPr lang="en-US" sz="1400" dirty="0">
                <a:latin typeface="Arial Rounded MT Bold" pitchFamily="34" charset="0"/>
              </a:rPr>
              <a:t>Career Fairs</a:t>
            </a:r>
          </a:p>
          <a:p>
            <a:pPr marL="342900" indent="-342900">
              <a:buFont typeface="+mj-lt"/>
              <a:buAutoNum type="arabicPeriod"/>
            </a:pPr>
            <a:r>
              <a:rPr lang="en-US" sz="1400" dirty="0">
                <a:latin typeface="Arial Rounded MT Bold" pitchFamily="34" charset="0"/>
              </a:rPr>
              <a:t>Mentorships</a:t>
            </a:r>
          </a:p>
          <a:p>
            <a:pPr marL="342900" indent="-342900">
              <a:buFont typeface="+mj-lt"/>
              <a:buAutoNum type="arabicPeriod"/>
            </a:pPr>
            <a:r>
              <a:rPr lang="en-US" sz="1400" dirty="0">
                <a:latin typeface="Arial Rounded MT Bold" pitchFamily="34" charset="0"/>
              </a:rPr>
              <a:t>Internships</a:t>
            </a:r>
          </a:p>
          <a:p>
            <a:pPr marL="342900" indent="-342900">
              <a:buFont typeface="+mj-lt"/>
              <a:buAutoNum type="arabicPeriod"/>
            </a:pPr>
            <a:r>
              <a:rPr lang="en-US" sz="1400" dirty="0">
                <a:latin typeface="Arial Rounded MT Bold" pitchFamily="34" charset="0"/>
              </a:rPr>
              <a:t>Career Readiness Events</a:t>
            </a:r>
          </a:p>
          <a:p>
            <a:pPr marL="342900" indent="-342900">
              <a:buFont typeface="+mj-lt"/>
              <a:buAutoNum type="arabicPeriod"/>
            </a:pPr>
            <a:r>
              <a:rPr lang="en-US" sz="1400" dirty="0">
                <a:latin typeface="Arial Rounded MT Bold" pitchFamily="34" charset="0"/>
              </a:rPr>
              <a:t>Competitions / Hackathons</a:t>
            </a:r>
          </a:p>
          <a:p>
            <a:pPr marL="342900" indent="-342900">
              <a:buFont typeface="+mj-lt"/>
              <a:buAutoNum type="arabicPeriod"/>
            </a:pPr>
            <a:r>
              <a:rPr lang="en-US" sz="1400" dirty="0">
                <a:latin typeface="Arial Rounded MT Bold" pitchFamily="34" charset="0"/>
              </a:rPr>
              <a:t>Career Focused Trips</a:t>
            </a:r>
          </a:p>
          <a:p>
            <a:pPr marL="342900" indent="-342900">
              <a:buFont typeface="+mj-lt"/>
              <a:buAutoNum type="arabicPeriod"/>
            </a:pPr>
            <a:r>
              <a:rPr lang="en-US" sz="1400" dirty="0">
                <a:latin typeface="Arial Rounded MT Bold" pitchFamily="34" charset="0"/>
              </a:rPr>
              <a:t>University Trips</a:t>
            </a:r>
          </a:p>
          <a:p>
            <a:pPr marL="342900" indent="-342900">
              <a:buFont typeface="+mj-lt"/>
              <a:buAutoNum type="arabicPeriod"/>
            </a:pPr>
            <a:r>
              <a:rPr lang="en-US" sz="1400" dirty="0">
                <a:latin typeface="Arial Rounded MT Bold" pitchFamily="34" charset="0"/>
              </a:rPr>
              <a:t>Industry Interactive Projects</a:t>
            </a:r>
          </a:p>
        </p:txBody>
      </p:sp>
      <p:sp>
        <p:nvSpPr>
          <p:cNvPr id="17" name="TextBox 16"/>
          <p:cNvSpPr txBox="1"/>
          <p:nvPr/>
        </p:nvSpPr>
        <p:spPr>
          <a:xfrm>
            <a:off x="762001" y="4690646"/>
            <a:ext cx="3124201" cy="338554"/>
          </a:xfrm>
          <a:prstGeom prst="rect">
            <a:avLst/>
          </a:prstGeom>
          <a:solidFill>
            <a:srgbClr val="FF000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1600" dirty="0" smtClean="0">
                <a:solidFill>
                  <a:schemeClr val="bg1"/>
                </a:solidFill>
                <a:latin typeface="Arial Rounded MT Bold" pitchFamily="34" charset="0"/>
              </a:rPr>
              <a:t>Career </a:t>
            </a:r>
            <a:r>
              <a:rPr lang="en-US" sz="1600" dirty="0">
                <a:solidFill>
                  <a:schemeClr val="bg1"/>
                </a:solidFill>
                <a:latin typeface="Arial Rounded MT Bold" pitchFamily="34" charset="0"/>
              </a:rPr>
              <a:t>Preparation</a:t>
            </a:r>
            <a:endParaRPr lang="en-GB" sz="1600" dirty="0">
              <a:solidFill>
                <a:schemeClr val="bg1"/>
              </a:solidFill>
              <a:latin typeface="Arial Rounded MT Bold" pitchFamily="34" charset="0"/>
            </a:endParaRPr>
          </a:p>
        </p:txBody>
      </p:sp>
      <p:sp>
        <p:nvSpPr>
          <p:cNvPr id="7" name="Rectangle 6"/>
          <p:cNvSpPr/>
          <p:nvPr/>
        </p:nvSpPr>
        <p:spPr>
          <a:xfrm>
            <a:off x="762000" y="5267980"/>
            <a:ext cx="6629400" cy="738664"/>
          </a:xfrm>
          <a:prstGeom prst="rect">
            <a:avLst/>
          </a:prstGeom>
        </p:spPr>
        <p:txBody>
          <a:bodyPr wrap="square">
            <a:spAutoFit/>
          </a:bodyPr>
          <a:lstStyle/>
          <a:p>
            <a:pPr marL="342900" indent="-342900">
              <a:buFont typeface="+mj-lt"/>
              <a:buAutoNum type="arabicPeriod"/>
            </a:pPr>
            <a:r>
              <a:rPr lang="en-US" sz="1400" dirty="0">
                <a:latin typeface="Arial Rounded MT Bold" pitchFamily="34" charset="0"/>
              </a:rPr>
              <a:t>NOCTI Computer Programming </a:t>
            </a:r>
            <a:r>
              <a:rPr lang="en-US" sz="1400" dirty="0" smtClean="0">
                <a:latin typeface="Arial Rounded MT Bold" pitchFamily="34" charset="0"/>
              </a:rPr>
              <a:t>Exam </a:t>
            </a:r>
            <a:r>
              <a:rPr lang="en-US" sz="1400" dirty="0">
                <a:latin typeface="Arial Rounded MT Bold" pitchFamily="34" charset="0"/>
              </a:rPr>
              <a:t>(4023)</a:t>
            </a:r>
          </a:p>
          <a:p>
            <a:pPr marL="342900" indent="-342900">
              <a:buFont typeface="+mj-lt"/>
              <a:buAutoNum type="arabicPeriod"/>
            </a:pPr>
            <a:r>
              <a:rPr lang="en-US" sz="1400" dirty="0" smtClean="0">
                <a:latin typeface="Arial Rounded MT Bold" pitchFamily="34" charset="0"/>
              </a:rPr>
              <a:t>Capstone Project</a:t>
            </a:r>
            <a:endParaRPr lang="en-US" sz="1400" dirty="0">
              <a:latin typeface="Arial Rounded MT Bold" pitchFamily="34" charset="0"/>
            </a:endParaRPr>
          </a:p>
          <a:p>
            <a:pPr marL="342900" indent="-342900">
              <a:buFont typeface="+mj-lt"/>
              <a:buAutoNum type="arabicPeriod"/>
            </a:pPr>
            <a:r>
              <a:rPr lang="en-US" sz="1400" dirty="0" smtClean="0">
                <a:latin typeface="Arial Rounded MT Bold" pitchFamily="34" charset="0"/>
              </a:rPr>
              <a:t>Essential workforce skills</a:t>
            </a:r>
            <a:endParaRPr lang="en-US" sz="1400" dirty="0">
              <a:latin typeface="Arial Rounded MT Bold" pitchFamily="34" charset="0"/>
            </a:endParaRPr>
          </a:p>
        </p:txBody>
      </p:sp>
    </p:spTree>
    <p:extLst>
      <p:ext uri="{BB962C8B-B14F-4D97-AF65-F5344CB8AC3E}">
        <p14:creationId xmlns:p14="http://schemas.microsoft.com/office/powerpoint/2010/main" val="3910750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9673</TotalTime>
  <Words>1042</Words>
  <Application>Microsoft Office PowerPoint</Application>
  <PresentationFormat>On-screen Show (4:3)</PresentationFormat>
  <Paragraphs>142</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Master</dc:creator>
  <cp:lastModifiedBy>CTE</cp:lastModifiedBy>
  <cp:revision>187</cp:revision>
  <cp:lastPrinted>2014-02-18T15:37:34Z</cp:lastPrinted>
  <dcterms:created xsi:type="dcterms:W3CDTF">2013-05-22T12:59:59Z</dcterms:created>
  <dcterms:modified xsi:type="dcterms:W3CDTF">2017-03-08T09:30:26Z</dcterms:modified>
</cp:coreProperties>
</file>