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1696312"/>
            <a:ext cx="6177026" cy="2478884"/>
          </a:xfrm>
          <a:prstGeom prst="rect">
            <a:avLst/>
          </a:prstGeom>
        </p:spPr>
        <p:txBody>
          <a:bodyPr vert="horz" wrap="square" lIns="0" tIns="16510" rIns="0" bIns="0" rtlCol="0">
            <a:spAutoFit/>
          </a:bodyPr>
          <a:lstStyle/>
          <a:p>
            <a:pPr marL="3213735">
              <a:lnSpc>
                <a:spcPct val="100000"/>
              </a:lnSpc>
              <a:spcBef>
                <a:spcPts val="130"/>
              </a:spcBef>
            </a:pPr>
            <a:r>
              <a:rPr lang="en-IN" b="1" spc="15" dirty="0">
                <a:solidFill>
                  <a:schemeClr val="tx2">
                    <a:lumMod val="75000"/>
                  </a:schemeClr>
                </a:solidFill>
              </a:rPr>
              <a:t>Aswin R C</a:t>
            </a:r>
            <a:br>
              <a:rPr lang="en-IN" b="1" spc="15" dirty="0">
                <a:solidFill>
                  <a:schemeClr val="tx2">
                    <a:lumMod val="75000"/>
                  </a:schemeClr>
                </a:solidFill>
              </a:rPr>
            </a:br>
            <a:r>
              <a:rPr lang="en-IN" b="1" spc="15" dirty="0">
                <a:solidFill>
                  <a:schemeClr val="tx2">
                    <a:lumMod val="75000"/>
                  </a:schemeClr>
                </a:solidFill>
              </a:rPr>
              <a:t>962821205016</a:t>
            </a:r>
            <a:br>
              <a:rPr lang="en-IN" b="1" spc="15" dirty="0">
                <a:solidFill>
                  <a:schemeClr val="tx2">
                    <a:lumMod val="75000"/>
                  </a:schemeClr>
                </a:solidFill>
              </a:rPr>
            </a:br>
            <a:r>
              <a:rPr lang="en-IN" b="1" spc="15" dirty="0" err="1">
                <a:solidFill>
                  <a:schemeClr val="tx2">
                    <a:lumMod val="75000"/>
                  </a:schemeClr>
                </a:solidFill>
              </a:rPr>
              <a:t>B.Tech</a:t>
            </a:r>
            <a:r>
              <a:rPr lang="en-IN" b="1" spc="15" dirty="0">
                <a:solidFill>
                  <a:schemeClr val="tx2">
                    <a:lumMod val="75000"/>
                  </a:schemeClr>
                </a:solidFill>
              </a:rPr>
              <a:t>-IT</a:t>
            </a:r>
            <a:br>
              <a:rPr lang="en-IN" b="1" spc="15" dirty="0">
                <a:solidFill>
                  <a:schemeClr val="tx2">
                    <a:lumMod val="75000"/>
                  </a:schemeClr>
                </a:solidFill>
              </a:rPr>
            </a:br>
            <a:r>
              <a:rPr lang="en-IN" b="1" spc="15" dirty="0">
                <a:solidFill>
                  <a:schemeClr val="tx2">
                    <a:lumMod val="75000"/>
                  </a:schemeClr>
                </a:solidFill>
              </a:rPr>
              <a:t>3</a:t>
            </a:r>
            <a:r>
              <a:rPr lang="en-IN" b="1" spc="15" baseline="30000" dirty="0">
                <a:solidFill>
                  <a:schemeClr val="tx2">
                    <a:lumMod val="75000"/>
                  </a:schemeClr>
                </a:solidFill>
              </a:rPr>
              <a:t>rd</a:t>
            </a:r>
            <a:r>
              <a:rPr lang="en-IN" b="1" spc="15" dirty="0">
                <a:solidFill>
                  <a:schemeClr val="tx2">
                    <a:lumMod val="75000"/>
                  </a:schemeClr>
                </a:solidFill>
              </a:rPr>
              <a:t> Year</a:t>
            </a:r>
            <a:br>
              <a:rPr lang="en-IN" b="1" spc="15" dirty="0">
                <a:solidFill>
                  <a:schemeClr val="tx2">
                    <a:lumMod val="75000"/>
                  </a:schemeClr>
                </a:solidFill>
              </a:rPr>
            </a:br>
            <a:r>
              <a:rPr lang="en-IN" b="1" spc="15" dirty="0">
                <a:solidFill>
                  <a:schemeClr val="tx2">
                    <a:lumMod val="75000"/>
                  </a:schemeClr>
                </a:solidFill>
              </a:rPr>
              <a:t>UCEN</a:t>
            </a:r>
            <a:endParaRPr b="1" spc="15" dirty="0">
              <a:solidFill>
                <a:schemeClr val="tx2">
                  <a:lumMod val="75000"/>
                </a:schemeClr>
              </a:solidFill>
            </a:endParaRPr>
          </a:p>
        </p:txBody>
      </p:sp>
      <p:sp>
        <p:nvSpPr>
          <p:cNvPr id="8" name="object 8"/>
          <p:cNvSpPr txBox="1"/>
          <p:nvPr/>
        </p:nvSpPr>
        <p:spPr>
          <a:xfrm>
            <a:off x="6400800" y="448498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6702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70543" y="1085669"/>
            <a:ext cx="2811780" cy="382156"/>
          </a:xfrm>
          <a:prstGeom prst="rect">
            <a:avLst/>
          </a:prstGeom>
        </p:spPr>
        <p:txBody>
          <a:bodyPr vert="horz" wrap="square" lIns="0" tIns="12700" rIns="0" bIns="0" rtlCol="0">
            <a:spAutoFit/>
          </a:bodyPr>
          <a:lstStyle/>
          <a:p>
            <a:pPr marL="12700">
              <a:lnSpc>
                <a:spcPct val="100000"/>
              </a:lnSpc>
              <a:spcBef>
                <a:spcPts val="100"/>
              </a:spcBef>
            </a:pPr>
            <a:r>
              <a:rPr lang="en-IN" sz="2400" spc="-45" dirty="0">
                <a:latin typeface="Trebuchet MS"/>
                <a:cs typeface="Trebuchet MS"/>
              </a:rPr>
              <a:t>Project Architecture</a:t>
            </a:r>
            <a:endParaRPr sz="24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2" name="Picture 11">
            <a:extLst>
              <a:ext uri="{FF2B5EF4-FFF2-40B4-BE49-F238E27FC236}">
                <a16:creationId xmlns:a16="http://schemas.microsoft.com/office/drawing/2014/main" id="{BFAFC165-F5E7-DC11-1F3F-DD0570F49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45" y="1791152"/>
            <a:ext cx="9040067" cy="32756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670387" y="60769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5215" y="4406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2" name="Picture 11">
            <a:extLst>
              <a:ext uri="{FF2B5EF4-FFF2-40B4-BE49-F238E27FC236}">
                <a16:creationId xmlns:a16="http://schemas.microsoft.com/office/drawing/2014/main" id="{DF1AF5D1-F287-5F3A-14A5-69D0CE5D7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54775"/>
            <a:ext cx="5002149" cy="3984233"/>
          </a:xfrm>
          <a:prstGeom prst="rect">
            <a:avLst/>
          </a:prstGeom>
        </p:spPr>
      </p:pic>
      <p:pic>
        <p:nvPicPr>
          <p:cNvPr id="14" name="Picture 13">
            <a:extLst>
              <a:ext uri="{FF2B5EF4-FFF2-40B4-BE49-F238E27FC236}">
                <a16:creationId xmlns:a16="http://schemas.microsoft.com/office/drawing/2014/main" id="{ADF1841B-742F-C567-2736-9DD88B8BF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368693"/>
            <a:ext cx="4953000" cy="39711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object 17">
            <a:extLst>
              <a:ext uri="{FF2B5EF4-FFF2-40B4-BE49-F238E27FC236}">
                <a16:creationId xmlns:a16="http://schemas.microsoft.com/office/drawing/2014/main" id="{65F3F64D-7502-702B-D4B4-2A4BB968E440}"/>
              </a:ext>
            </a:extLst>
          </p:cNvPr>
          <p:cNvSpPr txBox="1">
            <a:spLocks/>
          </p:cNvSpPr>
          <p:nvPr/>
        </p:nvSpPr>
        <p:spPr>
          <a:xfrm>
            <a:off x="1424385" y="2743556"/>
            <a:ext cx="7781071" cy="1370888"/>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IN" sz="4400" kern="0" spc="5" dirty="0">
                <a:solidFill>
                  <a:schemeClr val="accent1">
                    <a:lumMod val="50000"/>
                  </a:schemeClr>
                </a:solidFill>
              </a:rPr>
              <a:t>FACE EXPRESSION RECOGNITION USING CNN</a:t>
            </a:r>
            <a:endParaRPr lang="en-IN" sz="4400" kern="0"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object 21">
            <a:extLst>
              <a:ext uri="{FF2B5EF4-FFF2-40B4-BE49-F238E27FC236}">
                <a16:creationId xmlns:a16="http://schemas.microsoft.com/office/drawing/2014/main" id="{F35DAD3A-6F74-C873-E491-1DCA8F79724A}"/>
              </a:ext>
            </a:extLst>
          </p:cNvPr>
          <p:cNvSpPr txBox="1">
            <a:spLocks/>
          </p:cNvSpPr>
          <p:nvPr/>
        </p:nvSpPr>
        <p:spPr>
          <a:xfrm>
            <a:off x="2550382" y="1905000"/>
            <a:ext cx="6291461" cy="5053306"/>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Problem Statement</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Project Overview</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End Users</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Solution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Value Proposition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Wow in the Solution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Modelling</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Result</a:t>
            </a:r>
          </a:p>
          <a:p>
            <a:pPr marL="698500" indent="-685800">
              <a:spcBef>
                <a:spcPts val="105"/>
              </a:spcBef>
              <a:buFont typeface="Wingdings" panose="05000000000000000000" pitchFamily="2" charset="2"/>
              <a:buChar char="v"/>
            </a:pPr>
            <a:endParaRPr lang="en-IN" sz="3200" kern="0" spc="25" dirty="0">
              <a:solidFill>
                <a:schemeClr val="accent1">
                  <a:lumMod val="50000"/>
                </a:schemeClr>
              </a:solidFill>
            </a:endParaRPr>
          </a:p>
          <a:p>
            <a:pPr marL="698500" indent="-685800">
              <a:spcBef>
                <a:spcPts val="105"/>
              </a:spcBef>
              <a:buFont typeface="Wingdings" panose="05000000000000000000" pitchFamily="2" charset="2"/>
              <a:buChar char="v"/>
            </a:pPr>
            <a:endParaRPr lang="en-IN" sz="3200" kern="0" spc="25" dirty="0">
              <a:solidFill>
                <a:schemeClr val="accent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534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7">
            <a:extLst>
              <a:ext uri="{FF2B5EF4-FFF2-40B4-BE49-F238E27FC236}">
                <a16:creationId xmlns:a16="http://schemas.microsoft.com/office/drawing/2014/main" id="{E87514AB-03FA-B3C3-E672-C737E8275F3A}"/>
              </a:ext>
            </a:extLst>
          </p:cNvPr>
          <p:cNvSpPr txBox="1">
            <a:spLocks/>
          </p:cNvSpPr>
          <p:nvPr/>
        </p:nvSpPr>
        <p:spPr>
          <a:xfrm>
            <a:off x="914400" y="1828800"/>
            <a:ext cx="7485112" cy="3402213"/>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200" b="0" kern="0" spc="-20" dirty="0">
                <a:solidFill>
                  <a:schemeClr val="accent1">
                    <a:lumMod val="50000"/>
                  </a:schemeClr>
                </a:solidFill>
              </a:rPr>
              <a:t>Traditional methods often struggle with variations in facial expressions, lighting conditions, and occlusions, leading to reduced accuracy and reliability. Additionally, manual analysis of facial expressions is labor-intensive and subjective. Consequently, there is a demand for an automated facial expression recognition system that can efficiently detect and classify emotions in real-time, enabling various applications in fields such as entertainment, market research, education, healthcare, gaming, retail, and automotive sectors.</a:t>
            </a:r>
            <a:endParaRPr lang="en-IN" sz="2200" b="0" kern="0" dirty="0">
              <a:solidFill>
                <a:schemeClr val="accent1">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924800" y="5153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85644" y="382810"/>
            <a:ext cx="7163114" cy="76302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850" spc="5" dirty="0"/>
              <a:t>PROJECT OVERVIEW</a:t>
            </a:r>
            <a:endParaRPr sz="48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object 7">
            <a:extLst>
              <a:ext uri="{FF2B5EF4-FFF2-40B4-BE49-F238E27FC236}">
                <a16:creationId xmlns:a16="http://schemas.microsoft.com/office/drawing/2014/main" id="{963012AF-3808-08A2-F043-CC302D9DC43D}"/>
              </a:ext>
            </a:extLst>
          </p:cNvPr>
          <p:cNvSpPr txBox="1">
            <a:spLocks/>
          </p:cNvSpPr>
          <p:nvPr/>
        </p:nvSpPr>
        <p:spPr>
          <a:xfrm>
            <a:off x="676275" y="1620175"/>
            <a:ext cx="8153400" cy="3214983"/>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endParaRPr lang="en-US" sz="2300" b="0" spc="5" dirty="0">
              <a:solidFill>
                <a:schemeClr val="accent1">
                  <a:lumMod val="50000"/>
                </a:schemeClr>
              </a:solidFill>
            </a:endParaRPr>
          </a:p>
          <a:p>
            <a:pPr marL="12700">
              <a:spcBef>
                <a:spcPts val="130"/>
              </a:spcBef>
              <a:tabLst>
                <a:tab pos="2727960" algn="l"/>
              </a:tabLst>
            </a:pPr>
            <a:r>
              <a:rPr lang="en-US" sz="2300" b="0" spc="5" dirty="0">
                <a:solidFill>
                  <a:schemeClr val="accent1">
                    <a:lumMod val="50000"/>
                  </a:schemeClr>
                </a:solidFill>
              </a:rPr>
              <a:t>Developing a CNN-based system to accurately recognize facial expressions, leveraging deep learning to classify emotions like happiness, sadness, anger, surprise, fear, disgust, and neutrality. The trained model enables real-time emotion detection for applications in entertainment, market research, education, healthcare, gaming, retail, and automotive sectors, enhancing user experiences and enabling innovative applications across diverse industries.</a:t>
            </a:r>
            <a:endParaRPr lang="en-IN" sz="2300" kern="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44699"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25678" y="390525"/>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7">
            <a:extLst>
              <a:ext uri="{FF2B5EF4-FFF2-40B4-BE49-F238E27FC236}">
                <a16:creationId xmlns:a16="http://schemas.microsoft.com/office/drawing/2014/main" id="{EEDA397F-A38D-F60C-F0D1-1DE9F9E72C5B}"/>
              </a:ext>
            </a:extLst>
          </p:cNvPr>
          <p:cNvSpPr txBox="1">
            <a:spLocks/>
          </p:cNvSpPr>
          <p:nvPr/>
        </p:nvSpPr>
        <p:spPr>
          <a:xfrm>
            <a:off x="838200" y="1257314"/>
            <a:ext cx="8320824" cy="490775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400" kern="0" spc="-20" dirty="0">
                <a:solidFill>
                  <a:schemeClr val="tx2">
                    <a:lumMod val="75000"/>
                  </a:schemeClr>
                </a:solidFill>
              </a:rPr>
              <a:t>Entertainment Industry: </a:t>
            </a:r>
            <a:r>
              <a:rPr lang="en-US" sz="2000" b="0" kern="0" spc="-20" dirty="0">
                <a:solidFill>
                  <a:schemeClr val="tx2">
                    <a:lumMod val="75000"/>
                  </a:schemeClr>
                </a:solidFill>
              </a:rPr>
              <a:t>Analyzing audience reactions in media content.</a:t>
            </a:r>
          </a:p>
          <a:p>
            <a:pPr marL="12700">
              <a:spcBef>
                <a:spcPts val="130"/>
              </a:spcBef>
              <a:tabLst>
                <a:tab pos="2727960" algn="l"/>
              </a:tabLst>
            </a:pPr>
            <a:r>
              <a:rPr lang="en-US" sz="2400" kern="0" spc="-20" dirty="0">
                <a:solidFill>
                  <a:schemeClr val="tx2">
                    <a:lumMod val="75000"/>
                  </a:schemeClr>
                </a:solidFill>
              </a:rPr>
              <a:t>Market Research Firms: </a:t>
            </a:r>
            <a:r>
              <a:rPr lang="en-US" sz="2000" b="0" kern="0" spc="-20" dirty="0">
                <a:solidFill>
                  <a:schemeClr val="tx2">
                    <a:lumMod val="75000"/>
                  </a:schemeClr>
                </a:solidFill>
              </a:rPr>
              <a:t>Gauging consumer sentiment and emotional responses.</a:t>
            </a:r>
          </a:p>
          <a:p>
            <a:pPr marL="12700">
              <a:spcBef>
                <a:spcPts val="130"/>
              </a:spcBef>
              <a:tabLst>
                <a:tab pos="2727960" algn="l"/>
              </a:tabLst>
            </a:pPr>
            <a:r>
              <a:rPr lang="en-US" sz="2400" kern="0" spc="-20" dirty="0">
                <a:solidFill>
                  <a:schemeClr val="tx2">
                    <a:lumMod val="75000"/>
                  </a:schemeClr>
                </a:solidFill>
              </a:rPr>
              <a:t>Education Sector: </a:t>
            </a:r>
            <a:r>
              <a:rPr lang="en-US" sz="2000" b="0" kern="0" spc="-20" dirty="0">
                <a:solidFill>
                  <a:schemeClr val="tx2">
                    <a:lumMod val="75000"/>
                  </a:schemeClr>
                </a:solidFill>
              </a:rPr>
              <a:t>Assessing student engagement and understanding.</a:t>
            </a:r>
          </a:p>
          <a:p>
            <a:pPr marL="12700">
              <a:spcBef>
                <a:spcPts val="130"/>
              </a:spcBef>
              <a:tabLst>
                <a:tab pos="2727960" algn="l"/>
              </a:tabLst>
            </a:pPr>
            <a:r>
              <a:rPr lang="en-US" sz="2400" kern="0" spc="-20" dirty="0">
                <a:solidFill>
                  <a:schemeClr val="tx2">
                    <a:lumMod val="75000"/>
                  </a:schemeClr>
                </a:solidFill>
              </a:rPr>
              <a:t>Healthcare Providers: </a:t>
            </a:r>
            <a:r>
              <a:rPr lang="en-US" sz="2000" b="0" kern="0" spc="-20" dirty="0">
                <a:solidFill>
                  <a:schemeClr val="tx2">
                    <a:lumMod val="75000"/>
                  </a:schemeClr>
                </a:solidFill>
              </a:rPr>
              <a:t>Diagnosing and monitoring mental health conditions.</a:t>
            </a:r>
          </a:p>
          <a:p>
            <a:pPr marL="12700">
              <a:spcBef>
                <a:spcPts val="130"/>
              </a:spcBef>
              <a:tabLst>
                <a:tab pos="2727960" algn="l"/>
              </a:tabLst>
            </a:pPr>
            <a:r>
              <a:rPr lang="en-US" sz="2400" kern="0" spc="-20" dirty="0">
                <a:solidFill>
                  <a:schemeClr val="tx2">
                    <a:lumMod val="75000"/>
                  </a:schemeClr>
                </a:solidFill>
              </a:rPr>
              <a:t>Human-Computer Interaction: </a:t>
            </a:r>
            <a:r>
              <a:rPr lang="en-US" sz="2000" b="0" kern="0" spc="-20" dirty="0">
                <a:solidFill>
                  <a:schemeClr val="tx2">
                    <a:lumMod val="75000"/>
                  </a:schemeClr>
                </a:solidFill>
              </a:rPr>
              <a:t>Developing emotionally intelligent interfaces.</a:t>
            </a:r>
          </a:p>
          <a:p>
            <a:pPr marL="12700">
              <a:spcBef>
                <a:spcPts val="130"/>
              </a:spcBef>
              <a:tabLst>
                <a:tab pos="2727960" algn="l"/>
              </a:tabLst>
            </a:pPr>
            <a:r>
              <a:rPr lang="en-US" sz="2400" kern="0" spc="-20" dirty="0">
                <a:solidFill>
                  <a:schemeClr val="tx2">
                    <a:lumMod val="75000"/>
                  </a:schemeClr>
                </a:solidFill>
              </a:rPr>
              <a:t>Gaming Industry: </a:t>
            </a:r>
            <a:r>
              <a:rPr lang="en-US" sz="2000" b="0" kern="0" spc="-20" dirty="0">
                <a:solidFill>
                  <a:schemeClr val="tx2">
                    <a:lumMod val="75000"/>
                  </a:schemeClr>
                </a:solidFill>
              </a:rPr>
              <a:t>Creating immersive gaming experiences.</a:t>
            </a:r>
          </a:p>
          <a:p>
            <a:pPr marL="12700">
              <a:spcBef>
                <a:spcPts val="130"/>
              </a:spcBef>
              <a:tabLst>
                <a:tab pos="2727960" algn="l"/>
              </a:tabLst>
            </a:pPr>
            <a:r>
              <a:rPr lang="en-US" sz="2400" kern="0" spc="-20" dirty="0">
                <a:solidFill>
                  <a:schemeClr val="tx2">
                    <a:lumMod val="75000"/>
                  </a:schemeClr>
                </a:solidFill>
              </a:rPr>
              <a:t>Retail Industry: </a:t>
            </a:r>
            <a:r>
              <a:rPr lang="en-US" sz="2000" b="0" kern="0" spc="-20" dirty="0">
                <a:solidFill>
                  <a:schemeClr val="tx2">
                    <a:lumMod val="75000"/>
                  </a:schemeClr>
                </a:solidFill>
              </a:rPr>
              <a:t>Personalizing customer experiences based on emotional cues.</a:t>
            </a:r>
          </a:p>
          <a:p>
            <a:pPr marL="12700">
              <a:spcBef>
                <a:spcPts val="130"/>
              </a:spcBef>
              <a:tabLst>
                <a:tab pos="2727960" algn="l"/>
              </a:tabLst>
            </a:pPr>
            <a:r>
              <a:rPr lang="en-US" sz="2400" kern="0" spc="-20" dirty="0">
                <a:solidFill>
                  <a:schemeClr val="tx2">
                    <a:lumMod val="75000"/>
                  </a:schemeClr>
                </a:solidFill>
              </a:rPr>
              <a:t>Automotive Sector: </a:t>
            </a:r>
            <a:r>
              <a:rPr lang="en-US" sz="2000" b="0" kern="0" spc="-20" dirty="0">
                <a:solidFill>
                  <a:schemeClr val="tx2">
                    <a:lumMod val="75000"/>
                  </a:schemeClr>
                </a:solidFill>
              </a:rPr>
              <a:t>Designing vehicles that respond to driver emotions.</a:t>
            </a:r>
            <a:endParaRPr lang="en-IN" sz="2400" b="0" kern="0" dirty="0">
              <a:solidFill>
                <a:schemeClr val="tx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433512"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222708"/>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7">
            <a:extLst>
              <a:ext uri="{FF2B5EF4-FFF2-40B4-BE49-F238E27FC236}">
                <a16:creationId xmlns:a16="http://schemas.microsoft.com/office/drawing/2014/main" id="{3E57F914-E74E-569C-D238-DB35ACA73371}"/>
              </a:ext>
            </a:extLst>
          </p:cNvPr>
          <p:cNvSpPr txBox="1">
            <a:spLocks/>
          </p:cNvSpPr>
          <p:nvPr/>
        </p:nvSpPr>
        <p:spPr>
          <a:xfrm>
            <a:off x="3033712" y="1261169"/>
            <a:ext cx="6410325" cy="4171655"/>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1800" kern="0" spc="-20" dirty="0">
                <a:solidFill>
                  <a:schemeClr val="tx2">
                    <a:lumMod val="75000"/>
                  </a:schemeClr>
                </a:solidFill>
              </a:rPr>
              <a:t>The solution involves developing a facial expression recognition system using convolutional neural networks (CNNs) and deep learning techniques. By leveraging CNNs, known for their effectiveness in image recognition tasks, the system will be able to analyze facial features and expressions to accurately classify emotions such as happiness, sadness, anger, surprise, fear, disgust, and neutrality. Through training on labeled datasets, the CNN model will learn to identify subtle facial cues indicative of different emotions, enabling robust and real-time emotion detection. This solution will address the challenges posed by traditional methods by providing a reliable and automated system for facial expression recognition, facilitating applications in various domains and enhancing user experiences across diverse industries.</a:t>
            </a:r>
            <a:endParaRPr lang="en-IN" sz="1800" kern="0" dirty="0">
              <a:solidFill>
                <a:schemeClr val="tx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34545" y="7078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222708"/>
            <a:ext cx="9763125" cy="575310"/>
          </a:xfrm>
          <a:prstGeom prst="rect">
            <a:avLst/>
          </a:prstGeom>
        </p:spPr>
        <p:txBody>
          <a:bodyPr vert="horz" wrap="square" lIns="0" tIns="13335" rIns="0" bIns="0" rtlCol="0">
            <a:spAutoFit/>
          </a:bodyPr>
          <a:lstStyle/>
          <a:p>
            <a:pPr marL="12700">
              <a:lnSpc>
                <a:spcPct val="100000"/>
              </a:lnSpc>
              <a:spcBef>
                <a:spcPts val="105"/>
              </a:spcBef>
            </a:pP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object 7">
            <a:extLst>
              <a:ext uri="{FF2B5EF4-FFF2-40B4-BE49-F238E27FC236}">
                <a16:creationId xmlns:a16="http://schemas.microsoft.com/office/drawing/2014/main" id="{3E57F914-E74E-569C-D238-DB35ACA73371}"/>
              </a:ext>
            </a:extLst>
          </p:cNvPr>
          <p:cNvSpPr txBox="1">
            <a:spLocks/>
          </p:cNvSpPr>
          <p:nvPr/>
        </p:nvSpPr>
        <p:spPr>
          <a:xfrm>
            <a:off x="676275" y="941624"/>
            <a:ext cx="8467916" cy="522835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000" kern="0" spc="-20" dirty="0">
                <a:solidFill>
                  <a:schemeClr val="tx2">
                    <a:lumMod val="75000"/>
                  </a:schemeClr>
                </a:solidFill>
              </a:rPr>
              <a:t>Accuracy: </a:t>
            </a:r>
            <a:r>
              <a:rPr lang="en-US" sz="1800" b="0" kern="0" spc="-20" dirty="0">
                <a:solidFill>
                  <a:schemeClr val="tx2">
                    <a:lumMod val="75000"/>
                  </a:schemeClr>
                </a:solidFill>
              </a:rPr>
              <a:t>The CNN model can effectively analyze facial features and expressions to classify emotions with high accuracy, surpassing traditional methods.</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Efficiency: </a:t>
            </a:r>
            <a:r>
              <a:rPr lang="en-US" sz="1800" b="0" kern="0" spc="-20" dirty="0">
                <a:solidFill>
                  <a:schemeClr val="tx2">
                    <a:lumMod val="75000"/>
                  </a:schemeClr>
                </a:solidFill>
              </a:rPr>
              <a:t>Automated facial expression recognition enables real-time emotion detection, streamlining processes and enhancing efficiency compared to manual analysis.</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Versatility: </a:t>
            </a:r>
            <a:r>
              <a:rPr lang="en-US" sz="1800" b="0" kern="0" spc="-20" dirty="0">
                <a:solidFill>
                  <a:schemeClr val="tx2">
                    <a:lumMod val="75000"/>
                  </a:schemeClr>
                </a:solidFill>
              </a:rPr>
              <a:t>The system's adaptability allows it to be deployed across various industries and applications, including entertainment, market research, education, healthcare, gaming, retail, and automotive sectors.</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Enhanced User Experiences: </a:t>
            </a:r>
            <a:r>
              <a:rPr lang="en-US" sz="1800" b="0" kern="0" spc="-20" dirty="0">
                <a:solidFill>
                  <a:schemeClr val="tx2">
                    <a:lumMod val="75000"/>
                  </a:schemeClr>
                </a:solidFill>
              </a:rPr>
              <a:t>By interpreting human emotions, the system facilitates personalized and emotionally intelligent interactions, leading to improved user experiences and satisfaction.</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Innovation: </a:t>
            </a:r>
            <a:r>
              <a:rPr lang="en-US" sz="1800" b="0" kern="0" spc="-20" dirty="0">
                <a:solidFill>
                  <a:schemeClr val="tx2">
                    <a:lumMod val="75000"/>
                  </a:schemeClr>
                </a:solidFill>
              </a:rPr>
              <a:t>The project drives innovation by enabling the development of emotion-aware technologies and services, opening up new possibilities for enhancing human-computer interaction and user engagement.</a:t>
            </a:r>
            <a:endParaRPr lang="en-IN" sz="1800" b="0" kern="0" dirty="0">
              <a:solidFill>
                <a:schemeClr val="tx2">
                  <a:lumMod val="75000"/>
                </a:schemeClr>
              </a:solidFill>
            </a:endParaRPr>
          </a:p>
        </p:txBody>
      </p:sp>
    </p:spTree>
    <p:extLst>
      <p:ext uri="{BB962C8B-B14F-4D97-AF65-F5344CB8AC3E}">
        <p14:creationId xmlns:p14="http://schemas.microsoft.com/office/powerpoint/2010/main" val="277381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object 7">
            <a:extLst>
              <a:ext uri="{FF2B5EF4-FFF2-40B4-BE49-F238E27FC236}">
                <a16:creationId xmlns:a16="http://schemas.microsoft.com/office/drawing/2014/main" id="{64DEB20C-18AD-A542-0552-D84E0E0846FC}"/>
              </a:ext>
            </a:extLst>
          </p:cNvPr>
          <p:cNvSpPr txBox="1">
            <a:spLocks/>
          </p:cNvSpPr>
          <p:nvPr/>
        </p:nvSpPr>
        <p:spPr>
          <a:xfrm>
            <a:off x="2789548" y="2314334"/>
            <a:ext cx="6248400" cy="2848216"/>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300" kern="0" spc="-20" dirty="0">
                <a:solidFill>
                  <a:schemeClr val="tx2">
                    <a:lumMod val="75000"/>
                  </a:schemeClr>
                </a:solidFill>
              </a:rPr>
              <a:t>The integration of multimodal data fusion techniques to enhance the accuracy and robustness of facial expression recognition. This approach involves combining information from multiple sources, such as facial images, audio signals, and contextual data, to provide a more comprehensive understanding of human emotions.</a:t>
            </a:r>
            <a:endParaRPr lang="en-IN" sz="2300" kern="0" dirty="0">
              <a:solidFill>
                <a:schemeClr val="tx2">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646</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Trebuchet MS</vt:lpstr>
      <vt:lpstr>Wingdings</vt:lpstr>
      <vt:lpstr>Office Theme</vt:lpstr>
      <vt:lpstr>Aswin R C 962821205016 B.Tech-IT 3rd Year UCEN</vt:lpstr>
      <vt:lpstr>PROJECT TITLE</vt:lpstr>
      <vt:lpstr>AGENDA</vt:lpstr>
      <vt:lpstr>PROBLEM STATEMENT</vt:lpstr>
      <vt:lpstr>PROJECT OVERVIEW</vt:lpstr>
      <vt:lpstr>WHO ARE THE END USERS?</vt:lpstr>
      <vt:lpstr>SOLUTION </vt:lpstr>
      <vt:lpstr>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Aswin R C 962821205016 B.Tech-IT</dc:title>
  <dc:creator>Aswin R C</dc:creator>
  <cp:lastModifiedBy>Aswin R C</cp:lastModifiedBy>
  <cp:revision>4</cp:revision>
  <dcterms:created xsi:type="dcterms:W3CDTF">2024-04-05T04:31:46Z</dcterms:created>
  <dcterms:modified xsi:type="dcterms:W3CDTF">2024-04-09T07:15:47Z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