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Lst>
  <p:sldSz cx="9753600" cy="7315200"/>
  <p:notesSz cx="6858000" cy="9144000"/>
  <p:embeddedFontLst>
    <p:embeddedFont>
      <p:font typeface="Glacial Indifference Bold" panose="020B0604020202020204" charset="0"/>
      <p:regular r:id="rId8"/>
    </p:embeddedFont>
    <p:embeddedFont>
      <p:font typeface="Glacial Indifference Bold Italics" panose="020B0604020202020204" charset="0"/>
      <p:regular r:id="rId9"/>
    </p:embeddedFont>
    <p:embeddedFont>
      <p:font typeface="Glacial Indifference" panose="020B0604020202020204" charset="0"/>
      <p:regular r:id="rId10"/>
    </p:embeddedFont>
    <p:embeddedFont>
      <p:font typeface="Calibri" panose="020F0502020204030204" pitchFamily="34" charset="0"/>
      <p:regular r:id="rId11"/>
      <p:bold r:id="rId12"/>
      <p:italic r:id="rId13"/>
      <p:boldItalic r:id="rId14"/>
    </p:embeddedFont>
    <p:embeddedFont>
      <p:font typeface="Glacial Indifference Italics"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5" d="100"/>
          <a:sy n="65" d="100"/>
        </p:scale>
        <p:origin x="141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6.svg"/><Relationship Id="rId4" Type="http://schemas.openxmlformats.org/officeDocument/2006/relationships/image" Target="../media/image3.png"/><Relationship Id="rId9" Type="http://schemas.openxmlformats.org/officeDocument/2006/relationships/image" Target="../media/image10.sv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22.svg"/><Relationship Id="rId3" Type="http://schemas.openxmlformats.org/officeDocument/2006/relationships/image" Target="../media/image12.svg"/><Relationship Id="rId7" Type="http://schemas.openxmlformats.org/officeDocument/2006/relationships/image" Target="../media/image16.svg"/><Relationship Id="rId12"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20.svg"/><Relationship Id="rId5" Type="http://schemas.openxmlformats.org/officeDocument/2006/relationships/image" Target="../media/image14.svg"/><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18.svg"/></Relationships>
</file>

<file path=ppt/slides/_rels/slide4.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svg"/><Relationship Id="rId7"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27.sv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1.svg"/><Relationship Id="rId7" Type="http://schemas.openxmlformats.org/officeDocument/2006/relationships/image" Target="../media/image35.svg"/><Relationship Id="rId12" Type="http://schemas.openxmlformats.org/officeDocument/2006/relationships/image" Target="../media/image40.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1.png"/><Relationship Id="rId5" Type="http://schemas.openxmlformats.org/officeDocument/2006/relationships/image" Target="../media/image33.svg"/><Relationship Id="rId10" Type="http://schemas.openxmlformats.org/officeDocument/2006/relationships/image" Target="../media/image20.png"/><Relationship Id="rId4" Type="http://schemas.openxmlformats.org/officeDocument/2006/relationships/image" Target="../media/image17.png"/><Relationship Id="rId9" Type="http://schemas.openxmlformats.org/officeDocument/2006/relationships/image" Target="../media/image37.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FAF4"/>
        </a:solidFill>
        <a:effectLst/>
      </p:bgPr>
    </p:bg>
    <p:spTree>
      <p:nvGrpSpPr>
        <p:cNvPr id="1" name=""/>
        <p:cNvGrpSpPr/>
        <p:nvPr/>
      </p:nvGrpSpPr>
      <p:grpSpPr>
        <a:xfrm>
          <a:off x="0" y="0"/>
          <a:ext cx="0" cy="0"/>
          <a:chOff x="0" y="0"/>
          <a:chExt cx="0" cy="0"/>
        </a:xfrm>
      </p:grpSpPr>
      <p:sp>
        <p:nvSpPr>
          <p:cNvPr id="2" name="Freeform 2"/>
          <p:cNvSpPr/>
          <p:nvPr/>
        </p:nvSpPr>
        <p:spPr>
          <a:xfrm>
            <a:off x="4583955" y="1192356"/>
            <a:ext cx="4623008" cy="4681527"/>
          </a:xfrm>
          <a:custGeom>
            <a:avLst/>
            <a:gdLst/>
            <a:ahLst/>
            <a:cxnLst/>
            <a:rect l="l" t="t" r="r" b="b"/>
            <a:pathLst>
              <a:path w="4623008" h="4681527">
                <a:moveTo>
                  <a:pt x="0" y="0"/>
                </a:moveTo>
                <a:lnTo>
                  <a:pt x="4623007" y="0"/>
                </a:lnTo>
                <a:lnTo>
                  <a:pt x="4623007" y="4681527"/>
                </a:lnTo>
                <a:lnTo>
                  <a:pt x="0" y="468152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119221" y="2728078"/>
            <a:ext cx="4330076" cy="805042"/>
          </a:xfrm>
          <a:prstGeom prst="rect">
            <a:avLst/>
          </a:prstGeom>
        </p:spPr>
        <p:txBody>
          <a:bodyPr lIns="0" tIns="0" rIns="0" bIns="0" rtlCol="0" anchor="t">
            <a:spAutoFit/>
          </a:bodyPr>
          <a:lstStyle/>
          <a:p>
            <a:pPr algn="ctr">
              <a:lnSpc>
                <a:spcPts val="6552"/>
              </a:lnSpc>
            </a:pPr>
            <a:r>
              <a:rPr lang="en-US" sz="4680" spc="121">
                <a:solidFill>
                  <a:srgbClr val="004AAD"/>
                </a:solidFill>
                <a:latin typeface="Glacial Indifference Bold"/>
              </a:rPr>
              <a:t>MARKETING </a:t>
            </a:r>
          </a:p>
        </p:txBody>
      </p:sp>
      <p:sp>
        <p:nvSpPr>
          <p:cNvPr id="4" name="TextBox 4"/>
          <p:cNvSpPr txBox="1"/>
          <p:nvPr/>
        </p:nvSpPr>
        <p:spPr>
          <a:xfrm>
            <a:off x="-186487" y="3651153"/>
            <a:ext cx="4563948" cy="805042"/>
          </a:xfrm>
          <a:prstGeom prst="rect">
            <a:avLst/>
          </a:prstGeom>
        </p:spPr>
        <p:txBody>
          <a:bodyPr lIns="0" tIns="0" rIns="0" bIns="0" rtlCol="0" anchor="t">
            <a:spAutoFit/>
          </a:bodyPr>
          <a:lstStyle/>
          <a:p>
            <a:pPr algn="ctr">
              <a:lnSpc>
                <a:spcPts val="6552"/>
              </a:lnSpc>
            </a:pPr>
            <a:r>
              <a:rPr lang="en-US" sz="4680" spc="121">
                <a:solidFill>
                  <a:srgbClr val="004AAD"/>
                </a:solidFill>
                <a:latin typeface="Glacial Indifference Bold"/>
              </a:rPr>
              <a:t>STRATEGY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CFAF4"/>
        </a:solidFill>
        <a:effectLst/>
      </p:bgPr>
    </p:bg>
    <p:spTree>
      <p:nvGrpSpPr>
        <p:cNvPr id="1" name=""/>
        <p:cNvGrpSpPr/>
        <p:nvPr/>
      </p:nvGrpSpPr>
      <p:grpSpPr>
        <a:xfrm>
          <a:off x="0" y="0"/>
          <a:ext cx="0" cy="0"/>
          <a:chOff x="0" y="0"/>
          <a:chExt cx="0" cy="0"/>
        </a:xfrm>
      </p:grpSpPr>
      <p:sp>
        <p:nvSpPr>
          <p:cNvPr id="2" name="Freeform 2"/>
          <p:cNvSpPr/>
          <p:nvPr/>
        </p:nvSpPr>
        <p:spPr>
          <a:xfrm>
            <a:off x="179211" y="5736373"/>
            <a:ext cx="940271" cy="906578"/>
          </a:xfrm>
          <a:custGeom>
            <a:avLst/>
            <a:gdLst/>
            <a:ahLst/>
            <a:cxnLst/>
            <a:rect l="l" t="t" r="r" b="b"/>
            <a:pathLst>
              <a:path w="940271" h="906578">
                <a:moveTo>
                  <a:pt x="0" y="0"/>
                </a:moveTo>
                <a:lnTo>
                  <a:pt x="940272" y="0"/>
                </a:lnTo>
                <a:lnTo>
                  <a:pt x="940272" y="906579"/>
                </a:lnTo>
                <a:lnTo>
                  <a:pt x="0" y="90657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21585" y="2031808"/>
            <a:ext cx="851727" cy="942436"/>
          </a:xfrm>
          <a:custGeom>
            <a:avLst/>
            <a:gdLst/>
            <a:ahLst/>
            <a:cxnLst/>
            <a:rect l="l" t="t" r="r" b="b"/>
            <a:pathLst>
              <a:path w="851727" h="942436">
                <a:moveTo>
                  <a:pt x="0" y="0"/>
                </a:moveTo>
                <a:lnTo>
                  <a:pt x="851727" y="0"/>
                </a:lnTo>
                <a:lnTo>
                  <a:pt x="851727" y="942436"/>
                </a:lnTo>
                <a:lnTo>
                  <a:pt x="0" y="94243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21585" y="4087279"/>
            <a:ext cx="1055524" cy="662101"/>
          </a:xfrm>
          <a:custGeom>
            <a:avLst/>
            <a:gdLst/>
            <a:ahLst/>
            <a:cxnLst/>
            <a:rect l="l" t="t" r="r" b="b"/>
            <a:pathLst>
              <a:path w="1055524" h="662101">
                <a:moveTo>
                  <a:pt x="0" y="0"/>
                </a:moveTo>
                <a:lnTo>
                  <a:pt x="1055524" y="0"/>
                </a:lnTo>
                <a:lnTo>
                  <a:pt x="1055524" y="662101"/>
                </a:lnTo>
                <a:lnTo>
                  <a:pt x="0" y="662101"/>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Freeform 5"/>
          <p:cNvSpPr/>
          <p:nvPr/>
        </p:nvSpPr>
        <p:spPr>
          <a:xfrm>
            <a:off x="6316672" y="1452917"/>
            <a:ext cx="3005912" cy="5343844"/>
          </a:xfrm>
          <a:custGeom>
            <a:avLst/>
            <a:gdLst/>
            <a:ahLst/>
            <a:cxnLst/>
            <a:rect l="l" t="t" r="r" b="b"/>
            <a:pathLst>
              <a:path w="3005912" h="5343844">
                <a:moveTo>
                  <a:pt x="0" y="0"/>
                </a:moveTo>
                <a:lnTo>
                  <a:pt x="3005912" y="0"/>
                </a:lnTo>
                <a:lnTo>
                  <a:pt x="3005912" y="5343844"/>
                </a:lnTo>
                <a:lnTo>
                  <a:pt x="0" y="5343844"/>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6" name="TextBox 6"/>
          <p:cNvSpPr txBox="1"/>
          <p:nvPr/>
        </p:nvSpPr>
        <p:spPr>
          <a:xfrm>
            <a:off x="1371235" y="84630"/>
            <a:ext cx="3642428" cy="805042"/>
          </a:xfrm>
          <a:prstGeom prst="rect">
            <a:avLst/>
          </a:prstGeom>
        </p:spPr>
        <p:txBody>
          <a:bodyPr lIns="0" tIns="0" rIns="0" bIns="0" rtlCol="0" anchor="t">
            <a:spAutoFit/>
          </a:bodyPr>
          <a:lstStyle/>
          <a:p>
            <a:pPr>
              <a:lnSpc>
                <a:spcPts val="6552"/>
              </a:lnSpc>
            </a:pPr>
            <a:r>
              <a:rPr lang="en-US" sz="4680" spc="121">
                <a:solidFill>
                  <a:srgbClr val="004AAD"/>
                </a:solidFill>
                <a:latin typeface="Glacial Indifference Bold"/>
              </a:rPr>
              <a:t>DEOROD</a:t>
            </a:r>
          </a:p>
        </p:txBody>
      </p:sp>
      <p:sp>
        <p:nvSpPr>
          <p:cNvPr id="7" name="TextBox 7"/>
          <p:cNvSpPr txBox="1"/>
          <p:nvPr/>
        </p:nvSpPr>
        <p:spPr>
          <a:xfrm>
            <a:off x="1485797" y="1070647"/>
            <a:ext cx="2200328" cy="382270"/>
          </a:xfrm>
          <a:prstGeom prst="rect">
            <a:avLst/>
          </a:prstGeom>
        </p:spPr>
        <p:txBody>
          <a:bodyPr lIns="0" tIns="0" rIns="0" bIns="0" rtlCol="0" anchor="t">
            <a:spAutoFit/>
          </a:bodyPr>
          <a:lstStyle/>
          <a:p>
            <a:pPr>
              <a:lnSpc>
                <a:spcPts val="3079"/>
              </a:lnSpc>
            </a:pPr>
            <a:r>
              <a:rPr lang="en-US" sz="2199">
                <a:solidFill>
                  <a:srgbClr val="004AAD"/>
                </a:solidFill>
                <a:latin typeface="Glacial Indifference Bold"/>
              </a:rPr>
              <a:t>Prodotto:</a:t>
            </a:r>
          </a:p>
        </p:txBody>
      </p:sp>
      <p:sp>
        <p:nvSpPr>
          <p:cNvPr id="8" name="TextBox 8"/>
          <p:cNvSpPr txBox="1"/>
          <p:nvPr/>
        </p:nvSpPr>
        <p:spPr>
          <a:xfrm>
            <a:off x="1485797" y="2003233"/>
            <a:ext cx="3851080" cy="1092835"/>
          </a:xfrm>
          <a:prstGeom prst="rect">
            <a:avLst/>
          </a:prstGeom>
        </p:spPr>
        <p:txBody>
          <a:bodyPr lIns="0" tIns="0" rIns="0" bIns="0" rtlCol="0" anchor="t">
            <a:spAutoFit/>
          </a:bodyPr>
          <a:lstStyle/>
          <a:p>
            <a:pPr>
              <a:lnSpc>
                <a:spcPts val="2240"/>
              </a:lnSpc>
            </a:pPr>
            <a:r>
              <a:rPr lang="en-US" sz="1600">
                <a:solidFill>
                  <a:srgbClr val="004AAD"/>
                </a:solidFill>
                <a:latin typeface="Glacial Indifference"/>
              </a:rPr>
              <a:t>Deorod si distingue  per la sua formula senza profumi, alcool e ipoallergenica. Neutralizza gli odori ed è il miglior alleato della pelle sensibile.</a:t>
            </a:r>
          </a:p>
        </p:txBody>
      </p:sp>
      <p:sp>
        <p:nvSpPr>
          <p:cNvPr id="9" name="TextBox 9"/>
          <p:cNvSpPr txBox="1"/>
          <p:nvPr/>
        </p:nvSpPr>
        <p:spPr>
          <a:xfrm>
            <a:off x="1485797" y="3284855"/>
            <a:ext cx="2753703" cy="273685"/>
          </a:xfrm>
          <a:prstGeom prst="rect">
            <a:avLst/>
          </a:prstGeom>
        </p:spPr>
        <p:txBody>
          <a:bodyPr lIns="0" tIns="0" rIns="0" bIns="0" rtlCol="0" anchor="t">
            <a:spAutoFit/>
          </a:bodyPr>
          <a:lstStyle/>
          <a:p>
            <a:pPr>
              <a:lnSpc>
                <a:spcPts val="2239"/>
              </a:lnSpc>
            </a:pPr>
            <a:r>
              <a:rPr lang="en-US" sz="1599">
                <a:solidFill>
                  <a:srgbClr val="004AAD"/>
                </a:solidFill>
                <a:latin typeface="Glacial Indifference Bold Italics"/>
              </a:rPr>
              <a:t>Confezione ecologica:</a:t>
            </a:r>
          </a:p>
        </p:txBody>
      </p:sp>
      <p:sp>
        <p:nvSpPr>
          <p:cNvPr id="10" name="TextBox 10"/>
          <p:cNvSpPr txBox="1"/>
          <p:nvPr/>
        </p:nvSpPr>
        <p:spPr>
          <a:xfrm>
            <a:off x="1485797" y="1566082"/>
            <a:ext cx="2200328" cy="273685"/>
          </a:xfrm>
          <a:prstGeom prst="rect">
            <a:avLst/>
          </a:prstGeom>
        </p:spPr>
        <p:txBody>
          <a:bodyPr lIns="0" tIns="0" rIns="0" bIns="0" rtlCol="0" anchor="t">
            <a:spAutoFit/>
          </a:bodyPr>
          <a:lstStyle/>
          <a:p>
            <a:pPr>
              <a:lnSpc>
                <a:spcPts val="2239"/>
              </a:lnSpc>
            </a:pPr>
            <a:r>
              <a:rPr lang="en-US" sz="1599">
                <a:solidFill>
                  <a:srgbClr val="004AAD"/>
                </a:solidFill>
                <a:latin typeface="Glacial Indifference Bold Italics"/>
              </a:rPr>
              <a:t>Qualità:</a:t>
            </a:r>
          </a:p>
        </p:txBody>
      </p:sp>
      <p:sp>
        <p:nvSpPr>
          <p:cNvPr id="11" name="TextBox 11"/>
          <p:cNvSpPr txBox="1"/>
          <p:nvPr/>
        </p:nvSpPr>
        <p:spPr>
          <a:xfrm>
            <a:off x="1485797" y="3857625"/>
            <a:ext cx="3851080" cy="1092835"/>
          </a:xfrm>
          <a:prstGeom prst="rect">
            <a:avLst/>
          </a:prstGeom>
        </p:spPr>
        <p:txBody>
          <a:bodyPr lIns="0" tIns="0" rIns="0" bIns="0" rtlCol="0" anchor="t">
            <a:spAutoFit/>
          </a:bodyPr>
          <a:lstStyle/>
          <a:p>
            <a:pPr>
              <a:lnSpc>
                <a:spcPts val="2240"/>
              </a:lnSpc>
            </a:pPr>
            <a:r>
              <a:rPr lang="en-US" sz="1600">
                <a:solidFill>
                  <a:srgbClr val="004AAD"/>
                </a:solidFill>
                <a:latin typeface="Glacial Indifference"/>
              </a:rPr>
              <a:t>La qualità del prodotto e l’attenzione per l’ambiente è fondamentale per Deorod, si affida ad aziende che realizzano packaging sostenibili.</a:t>
            </a:r>
          </a:p>
        </p:txBody>
      </p:sp>
      <p:sp>
        <p:nvSpPr>
          <p:cNvPr id="12" name="TextBox 12"/>
          <p:cNvSpPr txBox="1"/>
          <p:nvPr/>
        </p:nvSpPr>
        <p:spPr>
          <a:xfrm>
            <a:off x="1485797" y="5244350"/>
            <a:ext cx="2753703" cy="273685"/>
          </a:xfrm>
          <a:prstGeom prst="rect">
            <a:avLst/>
          </a:prstGeom>
        </p:spPr>
        <p:txBody>
          <a:bodyPr lIns="0" tIns="0" rIns="0" bIns="0" rtlCol="0" anchor="t">
            <a:spAutoFit/>
          </a:bodyPr>
          <a:lstStyle/>
          <a:p>
            <a:pPr>
              <a:lnSpc>
                <a:spcPts val="2239"/>
              </a:lnSpc>
            </a:pPr>
            <a:r>
              <a:rPr lang="en-US" sz="1599">
                <a:solidFill>
                  <a:srgbClr val="004AAD"/>
                </a:solidFill>
                <a:latin typeface="Glacial Indifference Bold Italics"/>
              </a:rPr>
              <a:t>Personalizzazione:</a:t>
            </a:r>
          </a:p>
        </p:txBody>
      </p:sp>
      <p:sp>
        <p:nvSpPr>
          <p:cNvPr id="13" name="TextBox 13"/>
          <p:cNvSpPr txBox="1"/>
          <p:nvPr/>
        </p:nvSpPr>
        <p:spPr>
          <a:xfrm>
            <a:off x="1485797" y="5767070"/>
            <a:ext cx="3851080" cy="816610"/>
          </a:xfrm>
          <a:prstGeom prst="rect">
            <a:avLst/>
          </a:prstGeom>
        </p:spPr>
        <p:txBody>
          <a:bodyPr lIns="0" tIns="0" rIns="0" bIns="0" rtlCol="0" anchor="t">
            <a:spAutoFit/>
          </a:bodyPr>
          <a:lstStyle/>
          <a:p>
            <a:pPr>
              <a:lnSpc>
                <a:spcPts val="2240"/>
              </a:lnSpc>
            </a:pPr>
            <a:r>
              <a:rPr lang="en-US" sz="1600">
                <a:solidFill>
                  <a:srgbClr val="004AAD"/>
                </a:solidFill>
                <a:latin typeface="Glacial Indifference"/>
              </a:rPr>
              <a:t>Utilizziamo dati digitali per offrire raccomandazioni  personalizzate basate sul tipo di pelle e sulle preferenze dell’utente.</a:t>
            </a:r>
          </a:p>
        </p:txBody>
      </p:sp>
      <p:sp>
        <p:nvSpPr>
          <p:cNvPr id="14" name="TextBox 14"/>
          <p:cNvSpPr txBox="1"/>
          <p:nvPr/>
        </p:nvSpPr>
        <p:spPr>
          <a:xfrm rot="-5400000">
            <a:off x="6447654" y="3223590"/>
            <a:ext cx="2648698" cy="805042"/>
          </a:xfrm>
          <a:prstGeom prst="rect">
            <a:avLst/>
          </a:prstGeom>
        </p:spPr>
        <p:txBody>
          <a:bodyPr lIns="0" tIns="0" rIns="0" bIns="0" rtlCol="0" anchor="t">
            <a:spAutoFit/>
          </a:bodyPr>
          <a:lstStyle/>
          <a:p>
            <a:pPr>
              <a:lnSpc>
                <a:spcPts val="6552"/>
              </a:lnSpc>
            </a:pPr>
            <a:r>
              <a:rPr lang="en-US" sz="4680" spc="121">
                <a:solidFill>
                  <a:srgbClr val="C00396"/>
                </a:solidFill>
                <a:latin typeface="Glacial Indifference Bold"/>
              </a:rPr>
              <a:t>DEOROD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CFAF4"/>
        </a:solidFill>
        <a:effectLst/>
      </p:bgPr>
    </p:bg>
    <p:spTree>
      <p:nvGrpSpPr>
        <p:cNvPr id="1" name=""/>
        <p:cNvGrpSpPr/>
        <p:nvPr/>
      </p:nvGrpSpPr>
      <p:grpSpPr>
        <a:xfrm>
          <a:off x="0" y="0"/>
          <a:ext cx="0" cy="0"/>
          <a:chOff x="0" y="0"/>
          <a:chExt cx="0" cy="0"/>
        </a:xfrm>
      </p:grpSpPr>
      <p:sp>
        <p:nvSpPr>
          <p:cNvPr id="2" name="Freeform 2"/>
          <p:cNvSpPr/>
          <p:nvPr/>
        </p:nvSpPr>
        <p:spPr>
          <a:xfrm>
            <a:off x="5471446" y="1174085"/>
            <a:ext cx="725410" cy="697300"/>
          </a:xfrm>
          <a:custGeom>
            <a:avLst/>
            <a:gdLst/>
            <a:ahLst/>
            <a:cxnLst/>
            <a:rect l="l" t="t" r="r" b="b"/>
            <a:pathLst>
              <a:path w="725410" h="697300">
                <a:moveTo>
                  <a:pt x="0" y="0"/>
                </a:moveTo>
                <a:lnTo>
                  <a:pt x="725410" y="0"/>
                </a:lnTo>
                <a:lnTo>
                  <a:pt x="725410" y="697300"/>
                </a:lnTo>
                <a:lnTo>
                  <a:pt x="0" y="6973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5543875" y="2431917"/>
            <a:ext cx="725410" cy="792798"/>
          </a:xfrm>
          <a:custGeom>
            <a:avLst/>
            <a:gdLst/>
            <a:ahLst/>
            <a:cxnLst/>
            <a:rect l="l" t="t" r="r" b="b"/>
            <a:pathLst>
              <a:path w="725410" h="792798">
                <a:moveTo>
                  <a:pt x="0" y="0"/>
                </a:moveTo>
                <a:lnTo>
                  <a:pt x="725410" y="0"/>
                </a:lnTo>
                <a:lnTo>
                  <a:pt x="725410" y="792797"/>
                </a:lnTo>
                <a:lnTo>
                  <a:pt x="0" y="792797"/>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5399017" y="4204940"/>
            <a:ext cx="870267" cy="870267"/>
          </a:xfrm>
          <a:custGeom>
            <a:avLst/>
            <a:gdLst/>
            <a:ahLst/>
            <a:cxnLst/>
            <a:rect l="l" t="t" r="r" b="b"/>
            <a:pathLst>
              <a:path w="870267" h="870267">
                <a:moveTo>
                  <a:pt x="0" y="0"/>
                </a:moveTo>
                <a:lnTo>
                  <a:pt x="870268" y="0"/>
                </a:lnTo>
                <a:lnTo>
                  <a:pt x="870268" y="870267"/>
                </a:lnTo>
                <a:lnTo>
                  <a:pt x="0" y="870267"/>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Freeform 5"/>
          <p:cNvSpPr/>
          <p:nvPr/>
        </p:nvSpPr>
        <p:spPr>
          <a:xfrm>
            <a:off x="5453400" y="5983894"/>
            <a:ext cx="761502" cy="993803"/>
          </a:xfrm>
          <a:custGeom>
            <a:avLst/>
            <a:gdLst/>
            <a:ahLst/>
            <a:cxnLst/>
            <a:rect l="l" t="t" r="r" b="b"/>
            <a:pathLst>
              <a:path w="761502" h="993803">
                <a:moveTo>
                  <a:pt x="0" y="0"/>
                </a:moveTo>
                <a:lnTo>
                  <a:pt x="761502" y="0"/>
                </a:lnTo>
                <a:lnTo>
                  <a:pt x="761502" y="993803"/>
                </a:lnTo>
                <a:lnTo>
                  <a:pt x="0" y="993803"/>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6" name="Freeform 6"/>
          <p:cNvSpPr/>
          <p:nvPr/>
        </p:nvSpPr>
        <p:spPr>
          <a:xfrm>
            <a:off x="0" y="1310854"/>
            <a:ext cx="1121062" cy="1121062"/>
          </a:xfrm>
          <a:custGeom>
            <a:avLst/>
            <a:gdLst/>
            <a:ahLst/>
            <a:cxnLst/>
            <a:rect l="l" t="t" r="r" b="b"/>
            <a:pathLst>
              <a:path w="1121062" h="1121062">
                <a:moveTo>
                  <a:pt x="0" y="0"/>
                </a:moveTo>
                <a:lnTo>
                  <a:pt x="1121062" y="0"/>
                </a:lnTo>
                <a:lnTo>
                  <a:pt x="1121062" y="1121063"/>
                </a:lnTo>
                <a:lnTo>
                  <a:pt x="0" y="1121063"/>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7" name="Freeform 7"/>
          <p:cNvSpPr/>
          <p:nvPr/>
        </p:nvSpPr>
        <p:spPr>
          <a:xfrm>
            <a:off x="-137956" y="4091347"/>
            <a:ext cx="1396974" cy="794529"/>
          </a:xfrm>
          <a:custGeom>
            <a:avLst/>
            <a:gdLst/>
            <a:ahLst/>
            <a:cxnLst/>
            <a:rect l="l" t="t" r="r" b="b"/>
            <a:pathLst>
              <a:path w="1396974" h="794529">
                <a:moveTo>
                  <a:pt x="0" y="0"/>
                </a:moveTo>
                <a:lnTo>
                  <a:pt x="1396974" y="0"/>
                </a:lnTo>
                <a:lnTo>
                  <a:pt x="1396974" y="794529"/>
                </a:lnTo>
                <a:lnTo>
                  <a:pt x="0" y="794529"/>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
        <p:nvSpPr>
          <p:cNvPr id="8" name="TextBox 8"/>
          <p:cNvSpPr txBox="1"/>
          <p:nvPr/>
        </p:nvSpPr>
        <p:spPr>
          <a:xfrm>
            <a:off x="1416551" y="66237"/>
            <a:ext cx="2200328" cy="563881"/>
          </a:xfrm>
          <a:prstGeom prst="rect">
            <a:avLst/>
          </a:prstGeom>
        </p:spPr>
        <p:txBody>
          <a:bodyPr lIns="0" tIns="0" rIns="0" bIns="0" rtlCol="0" anchor="t">
            <a:spAutoFit/>
          </a:bodyPr>
          <a:lstStyle/>
          <a:p>
            <a:pPr>
              <a:lnSpc>
                <a:spcPts val="4619"/>
              </a:lnSpc>
            </a:pPr>
            <a:r>
              <a:rPr lang="en-US" sz="3299">
                <a:solidFill>
                  <a:srgbClr val="004AAD"/>
                </a:solidFill>
                <a:latin typeface="Glacial Indifference Bold"/>
              </a:rPr>
              <a:t>Prezzo</a:t>
            </a:r>
          </a:p>
        </p:txBody>
      </p:sp>
      <p:sp>
        <p:nvSpPr>
          <p:cNvPr id="9" name="TextBox 9"/>
          <p:cNvSpPr txBox="1"/>
          <p:nvPr/>
        </p:nvSpPr>
        <p:spPr>
          <a:xfrm>
            <a:off x="1416551" y="725367"/>
            <a:ext cx="3759406" cy="264160"/>
          </a:xfrm>
          <a:prstGeom prst="rect">
            <a:avLst/>
          </a:prstGeom>
        </p:spPr>
        <p:txBody>
          <a:bodyPr lIns="0" tIns="0" rIns="0" bIns="0" rtlCol="0" anchor="t">
            <a:spAutoFit/>
          </a:bodyPr>
          <a:lstStyle/>
          <a:p>
            <a:pPr>
              <a:lnSpc>
                <a:spcPts val="2240"/>
              </a:lnSpc>
            </a:pPr>
            <a:r>
              <a:rPr lang="en-US" sz="1600">
                <a:solidFill>
                  <a:srgbClr val="004AAD"/>
                </a:solidFill>
                <a:latin typeface="Glacial Indifference Bold Italics"/>
              </a:rPr>
              <a:t>Prezzo Competitivo:</a:t>
            </a:r>
          </a:p>
        </p:txBody>
      </p:sp>
      <p:sp>
        <p:nvSpPr>
          <p:cNvPr id="10" name="TextBox 10"/>
          <p:cNvSpPr txBox="1"/>
          <p:nvPr/>
        </p:nvSpPr>
        <p:spPr>
          <a:xfrm>
            <a:off x="1416551" y="1550163"/>
            <a:ext cx="3280590" cy="816610"/>
          </a:xfrm>
          <a:prstGeom prst="rect">
            <a:avLst/>
          </a:prstGeom>
        </p:spPr>
        <p:txBody>
          <a:bodyPr lIns="0" tIns="0" rIns="0" bIns="0" rtlCol="0" anchor="t">
            <a:spAutoFit/>
          </a:bodyPr>
          <a:lstStyle/>
          <a:p>
            <a:pPr>
              <a:lnSpc>
                <a:spcPts val="2240"/>
              </a:lnSpc>
              <a:spcBef>
                <a:spcPct val="0"/>
              </a:spcBef>
            </a:pPr>
            <a:r>
              <a:rPr lang="en-US" sz="1600" spc="41">
                <a:solidFill>
                  <a:srgbClr val="004AAD"/>
                </a:solidFill>
                <a:latin typeface="Glacial Indifference"/>
              </a:rPr>
              <a:t>Offriamo un prezzo accessibile per garantire che Deorod sia alla portata di tutti</a:t>
            </a:r>
          </a:p>
        </p:txBody>
      </p:sp>
      <p:sp>
        <p:nvSpPr>
          <p:cNvPr id="11" name="TextBox 11"/>
          <p:cNvSpPr txBox="1"/>
          <p:nvPr/>
        </p:nvSpPr>
        <p:spPr>
          <a:xfrm>
            <a:off x="1416551" y="3126233"/>
            <a:ext cx="3759406" cy="264160"/>
          </a:xfrm>
          <a:prstGeom prst="rect">
            <a:avLst/>
          </a:prstGeom>
        </p:spPr>
        <p:txBody>
          <a:bodyPr lIns="0" tIns="0" rIns="0" bIns="0" rtlCol="0" anchor="t">
            <a:spAutoFit/>
          </a:bodyPr>
          <a:lstStyle/>
          <a:p>
            <a:pPr>
              <a:lnSpc>
                <a:spcPts val="2240"/>
              </a:lnSpc>
            </a:pPr>
            <a:r>
              <a:rPr lang="en-US" sz="1600">
                <a:solidFill>
                  <a:srgbClr val="004AAD"/>
                </a:solidFill>
                <a:latin typeface="Glacial Indifference Bold Italics"/>
              </a:rPr>
              <a:t>Sconti Digitali:</a:t>
            </a:r>
          </a:p>
        </p:txBody>
      </p:sp>
      <p:sp>
        <p:nvSpPr>
          <p:cNvPr id="12" name="TextBox 12"/>
          <p:cNvSpPr txBox="1"/>
          <p:nvPr/>
        </p:nvSpPr>
        <p:spPr>
          <a:xfrm>
            <a:off x="1416551" y="3789794"/>
            <a:ext cx="3352426" cy="1092835"/>
          </a:xfrm>
          <a:prstGeom prst="rect">
            <a:avLst/>
          </a:prstGeom>
        </p:spPr>
        <p:txBody>
          <a:bodyPr lIns="0" tIns="0" rIns="0" bIns="0" rtlCol="0" anchor="t">
            <a:spAutoFit/>
          </a:bodyPr>
          <a:lstStyle/>
          <a:p>
            <a:pPr>
              <a:lnSpc>
                <a:spcPts val="2240"/>
              </a:lnSpc>
              <a:spcBef>
                <a:spcPct val="0"/>
              </a:spcBef>
            </a:pPr>
            <a:r>
              <a:rPr lang="en-US" sz="1600" spc="41">
                <a:solidFill>
                  <a:srgbClr val="004AAD"/>
                </a:solidFill>
                <a:latin typeface="Glacial Indifference"/>
              </a:rPr>
              <a:t>Utilizziamo strategie di marketing digitale per offrire sconti, promozioni e programmi fedeltà ai clienti online</a:t>
            </a:r>
          </a:p>
        </p:txBody>
      </p:sp>
      <p:sp>
        <p:nvSpPr>
          <p:cNvPr id="13" name="TextBox 13"/>
          <p:cNvSpPr txBox="1"/>
          <p:nvPr/>
        </p:nvSpPr>
        <p:spPr>
          <a:xfrm>
            <a:off x="6408000" y="66237"/>
            <a:ext cx="2959270" cy="563881"/>
          </a:xfrm>
          <a:prstGeom prst="rect">
            <a:avLst/>
          </a:prstGeom>
        </p:spPr>
        <p:txBody>
          <a:bodyPr lIns="0" tIns="0" rIns="0" bIns="0" rtlCol="0" anchor="t">
            <a:spAutoFit/>
          </a:bodyPr>
          <a:lstStyle/>
          <a:p>
            <a:pPr>
              <a:lnSpc>
                <a:spcPts val="4619"/>
              </a:lnSpc>
            </a:pPr>
            <a:r>
              <a:rPr lang="en-US" sz="3299">
                <a:solidFill>
                  <a:srgbClr val="004AAD"/>
                </a:solidFill>
                <a:latin typeface="Glacial Indifference Bold"/>
              </a:rPr>
              <a:t>Punto vendita</a:t>
            </a:r>
          </a:p>
        </p:txBody>
      </p:sp>
      <p:sp>
        <p:nvSpPr>
          <p:cNvPr id="14" name="TextBox 14"/>
          <p:cNvSpPr txBox="1"/>
          <p:nvPr/>
        </p:nvSpPr>
        <p:spPr>
          <a:xfrm>
            <a:off x="6403817" y="715842"/>
            <a:ext cx="3759406" cy="264160"/>
          </a:xfrm>
          <a:prstGeom prst="rect">
            <a:avLst/>
          </a:prstGeom>
        </p:spPr>
        <p:txBody>
          <a:bodyPr lIns="0" tIns="0" rIns="0" bIns="0" rtlCol="0" anchor="t">
            <a:spAutoFit/>
          </a:bodyPr>
          <a:lstStyle/>
          <a:p>
            <a:pPr>
              <a:lnSpc>
                <a:spcPts val="2240"/>
              </a:lnSpc>
            </a:pPr>
            <a:r>
              <a:rPr lang="en-US" sz="1600">
                <a:solidFill>
                  <a:srgbClr val="004AAD"/>
                </a:solidFill>
                <a:latin typeface="Glacial Indifference Bold Italics"/>
              </a:rPr>
              <a:t>Presenza Online:</a:t>
            </a:r>
          </a:p>
        </p:txBody>
      </p:sp>
      <p:sp>
        <p:nvSpPr>
          <p:cNvPr id="15" name="TextBox 15"/>
          <p:cNvSpPr txBox="1"/>
          <p:nvPr/>
        </p:nvSpPr>
        <p:spPr>
          <a:xfrm>
            <a:off x="6405908" y="960952"/>
            <a:ext cx="3352426" cy="816610"/>
          </a:xfrm>
          <a:prstGeom prst="rect">
            <a:avLst/>
          </a:prstGeom>
        </p:spPr>
        <p:txBody>
          <a:bodyPr lIns="0" tIns="0" rIns="0" bIns="0" rtlCol="0" anchor="t">
            <a:spAutoFit/>
          </a:bodyPr>
          <a:lstStyle/>
          <a:p>
            <a:pPr>
              <a:lnSpc>
                <a:spcPts val="2240"/>
              </a:lnSpc>
              <a:spcBef>
                <a:spcPct val="0"/>
              </a:spcBef>
            </a:pPr>
            <a:r>
              <a:rPr lang="en-US" sz="1600" spc="41">
                <a:solidFill>
                  <a:srgbClr val="004AAD"/>
                </a:solidFill>
                <a:latin typeface="Glacial Indifference"/>
              </a:rPr>
              <a:t>Espandiamo la distribuzione online attraverso il nostro sito web e piattaforme e-commerce</a:t>
            </a:r>
          </a:p>
        </p:txBody>
      </p:sp>
      <p:sp>
        <p:nvSpPr>
          <p:cNvPr id="16" name="TextBox 16"/>
          <p:cNvSpPr txBox="1"/>
          <p:nvPr/>
        </p:nvSpPr>
        <p:spPr>
          <a:xfrm>
            <a:off x="6401174" y="2006253"/>
            <a:ext cx="2961361" cy="264160"/>
          </a:xfrm>
          <a:prstGeom prst="rect">
            <a:avLst/>
          </a:prstGeom>
        </p:spPr>
        <p:txBody>
          <a:bodyPr lIns="0" tIns="0" rIns="0" bIns="0" rtlCol="0" anchor="t">
            <a:spAutoFit/>
          </a:bodyPr>
          <a:lstStyle/>
          <a:p>
            <a:pPr>
              <a:lnSpc>
                <a:spcPts val="2240"/>
              </a:lnSpc>
            </a:pPr>
            <a:r>
              <a:rPr lang="en-US" sz="1600">
                <a:solidFill>
                  <a:srgbClr val="004AAD"/>
                </a:solidFill>
                <a:latin typeface="Glacial Indifference Bold Italics"/>
              </a:rPr>
              <a:t>Partnership con influencer:</a:t>
            </a:r>
          </a:p>
        </p:txBody>
      </p:sp>
      <p:sp>
        <p:nvSpPr>
          <p:cNvPr id="17" name="TextBox 17"/>
          <p:cNvSpPr txBox="1"/>
          <p:nvPr/>
        </p:nvSpPr>
        <p:spPr>
          <a:xfrm>
            <a:off x="6401174" y="2403342"/>
            <a:ext cx="3352426" cy="816610"/>
          </a:xfrm>
          <a:prstGeom prst="rect">
            <a:avLst/>
          </a:prstGeom>
        </p:spPr>
        <p:txBody>
          <a:bodyPr lIns="0" tIns="0" rIns="0" bIns="0" rtlCol="0" anchor="t">
            <a:spAutoFit/>
          </a:bodyPr>
          <a:lstStyle/>
          <a:p>
            <a:pPr>
              <a:lnSpc>
                <a:spcPts val="2240"/>
              </a:lnSpc>
              <a:spcBef>
                <a:spcPct val="0"/>
              </a:spcBef>
            </a:pPr>
            <a:r>
              <a:rPr lang="en-US" sz="1600" spc="41">
                <a:solidFill>
                  <a:srgbClr val="004AAD"/>
                </a:solidFill>
                <a:latin typeface="Glacial Indifference"/>
              </a:rPr>
              <a:t>Collaboriamo con enfluencer e recensori di bellezza per far promuovere Deorod sui social</a:t>
            </a:r>
          </a:p>
        </p:txBody>
      </p:sp>
      <p:sp>
        <p:nvSpPr>
          <p:cNvPr id="18" name="TextBox 18"/>
          <p:cNvSpPr txBox="1"/>
          <p:nvPr/>
        </p:nvSpPr>
        <p:spPr>
          <a:xfrm>
            <a:off x="6401174" y="3511233"/>
            <a:ext cx="2961361" cy="264160"/>
          </a:xfrm>
          <a:prstGeom prst="rect">
            <a:avLst/>
          </a:prstGeom>
        </p:spPr>
        <p:txBody>
          <a:bodyPr lIns="0" tIns="0" rIns="0" bIns="0" rtlCol="0" anchor="t">
            <a:spAutoFit/>
          </a:bodyPr>
          <a:lstStyle/>
          <a:p>
            <a:pPr>
              <a:lnSpc>
                <a:spcPts val="2240"/>
              </a:lnSpc>
            </a:pPr>
            <a:r>
              <a:rPr lang="en-US" sz="1600">
                <a:solidFill>
                  <a:srgbClr val="004AAD"/>
                </a:solidFill>
                <a:latin typeface="Glacial Indifference Bold Italics"/>
              </a:rPr>
              <a:t>Sponsor di squadre sportive:</a:t>
            </a:r>
          </a:p>
        </p:txBody>
      </p:sp>
      <p:sp>
        <p:nvSpPr>
          <p:cNvPr id="19" name="TextBox 19"/>
          <p:cNvSpPr txBox="1"/>
          <p:nvPr/>
        </p:nvSpPr>
        <p:spPr>
          <a:xfrm>
            <a:off x="6405908" y="3789794"/>
            <a:ext cx="3352426" cy="1369060"/>
          </a:xfrm>
          <a:prstGeom prst="rect">
            <a:avLst/>
          </a:prstGeom>
        </p:spPr>
        <p:txBody>
          <a:bodyPr lIns="0" tIns="0" rIns="0" bIns="0" rtlCol="0" anchor="t">
            <a:spAutoFit/>
          </a:bodyPr>
          <a:lstStyle/>
          <a:p>
            <a:pPr>
              <a:lnSpc>
                <a:spcPts val="2240"/>
              </a:lnSpc>
              <a:spcBef>
                <a:spcPct val="0"/>
              </a:spcBef>
            </a:pPr>
            <a:r>
              <a:rPr lang="en-US" sz="1600" spc="41">
                <a:solidFill>
                  <a:srgbClr val="004AAD"/>
                </a:solidFill>
                <a:latin typeface="Glacial Indifference"/>
              </a:rPr>
              <a:t>Promuoviamo Deorod proponendoci come sponsor di squadre sportive. Aiuta a realizzare delle recensioni da atleti che promuovono il nostro prodotto.</a:t>
            </a:r>
          </a:p>
        </p:txBody>
      </p:sp>
      <p:sp>
        <p:nvSpPr>
          <p:cNvPr id="20" name="TextBox 20"/>
          <p:cNvSpPr txBox="1"/>
          <p:nvPr/>
        </p:nvSpPr>
        <p:spPr>
          <a:xfrm>
            <a:off x="6401174" y="5443509"/>
            <a:ext cx="3109066" cy="540385"/>
          </a:xfrm>
          <a:prstGeom prst="rect">
            <a:avLst/>
          </a:prstGeom>
        </p:spPr>
        <p:txBody>
          <a:bodyPr lIns="0" tIns="0" rIns="0" bIns="0" rtlCol="0" anchor="t">
            <a:spAutoFit/>
          </a:bodyPr>
          <a:lstStyle/>
          <a:p>
            <a:pPr>
              <a:lnSpc>
                <a:spcPts val="2240"/>
              </a:lnSpc>
            </a:pPr>
            <a:r>
              <a:rPr lang="en-US" sz="1600">
                <a:solidFill>
                  <a:srgbClr val="004AAD"/>
                </a:solidFill>
                <a:latin typeface="Glacial Indifference Bold Italics"/>
              </a:rPr>
              <a:t>Collaborazione studi dermatologici e farmacie:</a:t>
            </a:r>
          </a:p>
        </p:txBody>
      </p:sp>
      <p:sp>
        <p:nvSpPr>
          <p:cNvPr id="21" name="TextBox 21"/>
          <p:cNvSpPr txBox="1"/>
          <p:nvPr/>
        </p:nvSpPr>
        <p:spPr>
          <a:xfrm>
            <a:off x="6405908" y="6161088"/>
            <a:ext cx="3352426" cy="816610"/>
          </a:xfrm>
          <a:prstGeom prst="rect">
            <a:avLst/>
          </a:prstGeom>
        </p:spPr>
        <p:txBody>
          <a:bodyPr lIns="0" tIns="0" rIns="0" bIns="0" rtlCol="0" anchor="t">
            <a:spAutoFit/>
          </a:bodyPr>
          <a:lstStyle/>
          <a:p>
            <a:pPr>
              <a:lnSpc>
                <a:spcPts val="2240"/>
              </a:lnSpc>
              <a:spcBef>
                <a:spcPct val="0"/>
              </a:spcBef>
            </a:pPr>
            <a:r>
              <a:rPr lang="en-US" sz="1600" spc="41">
                <a:solidFill>
                  <a:srgbClr val="004AAD"/>
                </a:solidFill>
                <a:latin typeface="Glacial Indifference"/>
              </a:rPr>
              <a:t>Collaboriamo con Farmacisti e Dermatologi per far consigliare il nostro prodotto.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CFAF4"/>
        </a:solidFill>
        <a:effectLst/>
      </p:bgPr>
    </p:bg>
    <p:spTree>
      <p:nvGrpSpPr>
        <p:cNvPr id="1" name=""/>
        <p:cNvGrpSpPr/>
        <p:nvPr/>
      </p:nvGrpSpPr>
      <p:grpSpPr>
        <a:xfrm>
          <a:off x="0" y="0"/>
          <a:ext cx="0" cy="0"/>
          <a:chOff x="0" y="0"/>
          <a:chExt cx="0" cy="0"/>
        </a:xfrm>
      </p:grpSpPr>
      <p:sp>
        <p:nvSpPr>
          <p:cNvPr id="2" name="Freeform 2"/>
          <p:cNvSpPr/>
          <p:nvPr/>
        </p:nvSpPr>
        <p:spPr>
          <a:xfrm>
            <a:off x="118663" y="1396748"/>
            <a:ext cx="1162994" cy="1162994"/>
          </a:xfrm>
          <a:custGeom>
            <a:avLst/>
            <a:gdLst/>
            <a:ahLst/>
            <a:cxnLst/>
            <a:rect l="l" t="t" r="r" b="b"/>
            <a:pathLst>
              <a:path w="1162994" h="1162994">
                <a:moveTo>
                  <a:pt x="0" y="0"/>
                </a:moveTo>
                <a:lnTo>
                  <a:pt x="1162994" y="0"/>
                </a:lnTo>
                <a:lnTo>
                  <a:pt x="1162994" y="1162994"/>
                </a:lnTo>
                <a:lnTo>
                  <a:pt x="0" y="116299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72562" y="4330471"/>
            <a:ext cx="1243488" cy="948160"/>
          </a:xfrm>
          <a:custGeom>
            <a:avLst/>
            <a:gdLst/>
            <a:ahLst/>
            <a:cxnLst/>
            <a:rect l="l" t="t" r="r" b="b"/>
            <a:pathLst>
              <a:path w="1243488" h="948160">
                <a:moveTo>
                  <a:pt x="0" y="0"/>
                </a:moveTo>
                <a:lnTo>
                  <a:pt x="1243488" y="0"/>
                </a:lnTo>
                <a:lnTo>
                  <a:pt x="1243488" y="948160"/>
                </a:lnTo>
                <a:lnTo>
                  <a:pt x="0" y="948160"/>
                </a:lnTo>
                <a:lnTo>
                  <a:pt x="0" y="0"/>
                </a:lnTo>
                <a:close/>
              </a:path>
            </a:pathLst>
          </a:custGeom>
          <a:blipFill>
            <a:blip r:embed="rId4"/>
            <a:stretch>
              <a:fillRect/>
            </a:stretch>
          </a:blipFill>
        </p:spPr>
      </p:sp>
      <p:sp>
        <p:nvSpPr>
          <p:cNvPr id="4" name="Freeform 4"/>
          <p:cNvSpPr/>
          <p:nvPr/>
        </p:nvSpPr>
        <p:spPr>
          <a:xfrm>
            <a:off x="5241984" y="1815123"/>
            <a:ext cx="1012220" cy="1059917"/>
          </a:xfrm>
          <a:custGeom>
            <a:avLst/>
            <a:gdLst/>
            <a:ahLst/>
            <a:cxnLst/>
            <a:rect l="l" t="t" r="r" b="b"/>
            <a:pathLst>
              <a:path w="1012220" h="1059917">
                <a:moveTo>
                  <a:pt x="0" y="0"/>
                </a:moveTo>
                <a:lnTo>
                  <a:pt x="1012220" y="0"/>
                </a:lnTo>
                <a:lnTo>
                  <a:pt x="1012220" y="1059916"/>
                </a:lnTo>
                <a:lnTo>
                  <a:pt x="0" y="1059916"/>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5" name="Freeform 5"/>
          <p:cNvSpPr/>
          <p:nvPr/>
        </p:nvSpPr>
        <p:spPr>
          <a:xfrm>
            <a:off x="5263555" y="4410534"/>
            <a:ext cx="990649" cy="1016051"/>
          </a:xfrm>
          <a:custGeom>
            <a:avLst/>
            <a:gdLst/>
            <a:ahLst/>
            <a:cxnLst/>
            <a:rect l="l" t="t" r="r" b="b"/>
            <a:pathLst>
              <a:path w="990649" h="1016051">
                <a:moveTo>
                  <a:pt x="0" y="0"/>
                </a:moveTo>
                <a:lnTo>
                  <a:pt x="990649" y="0"/>
                </a:lnTo>
                <a:lnTo>
                  <a:pt x="990649" y="1016050"/>
                </a:lnTo>
                <a:lnTo>
                  <a:pt x="0" y="1016050"/>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6" name="TextBox 6"/>
          <p:cNvSpPr txBox="1"/>
          <p:nvPr/>
        </p:nvSpPr>
        <p:spPr>
          <a:xfrm>
            <a:off x="1638223" y="416242"/>
            <a:ext cx="2355973" cy="563881"/>
          </a:xfrm>
          <a:prstGeom prst="rect">
            <a:avLst/>
          </a:prstGeom>
        </p:spPr>
        <p:txBody>
          <a:bodyPr lIns="0" tIns="0" rIns="0" bIns="0" rtlCol="0" anchor="t">
            <a:spAutoFit/>
          </a:bodyPr>
          <a:lstStyle/>
          <a:p>
            <a:pPr>
              <a:lnSpc>
                <a:spcPts val="4619"/>
              </a:lnSpc>
            </a:pPr>
            <a:r>
              <a:rPr lang="en-US" sz="3299">
                <a:solidFill>
                  <a:srgbClr val="004AAD"/>
                </a:solidFill>
                <a:latin typeface="Glacial Indifference Bold"/>
              </a:rPr>
              <a:t>Promozione </a:t>
            </a:r>
          </a:p>
        </p:txBody>
      </p:sp>
      <p:sp>
        <p:nvSpPr>
          <p:cNvPr id="7" name="TextBox 7"/>
          <p:cNvSpPr txBox="1"/>
          <p:nvPr/>
        </p:nvSpPr>
        <p:spPr>
          <a:xfrm>
            <a:off x="1638223" y="3790819"/>
            <a:ext cx="3759406" cy="264160"/>
          </a:xfrm>
          <a:prstGeom prst="rect">
            <a:avLst/>
          </a:prstGeom>
        </p:spPr>
        <p:txBody>
          <a:bodyPr lIns="0" tIns="0" rIns="0" bIns="0" rtlCol="0" anchor="t">
            <a:spAutoFit/>
          </a:bodyPr>
          <a:lstStyle/>
          <a:p>
            <a:pPr>
              <a:lnSpc>
                <a:spcPts val="2240"/>
              </a:lnSpc>
            </a:pPr>
            <a:r>
              <a:rPr lang="en-US" sz="1600">
                <a:solidFill>
                  <a:srgbClr val="004AAD"/>
                </a:solidFill>
                <a:latin typeface="Glacial Indifference Italics"/>
              </a:rPr>
              <a:t>Content Marketing:</a:t>
            </a:r>
          </a:p>
        </p:txBody>
      </p:sp>
      <p:sp>
        <p:nvSpPr>
          <p:cNvPr id="8" name="TextBox 8"/>
          <p:cNvSpPr txBox="1"/>
          <p:nvPr/>
        </p:nvSpPr>
        <p:spPr>
          <a:xfrm>
            <a:off x="1638223" y="1815123"/>
            <a:ext cx="2857349" cy="1369060"/>
          </a:xfrm>
          <a:prstGeom prst="rect">
            <a:avLst/>
          </a:prstGeom>
        </p:spPr>
        <p:txBody>
          <a:bodyPr lIns="0" tIns="0" rIns="0" bIns="0" rtlCol="0" anchor="t">
            <a:spAutoFit/>
          </a:bodyPr>
          <a:lstStyle/>
          <a:p>
            <a:pPr>
              <a:lnSpc>
                <a:spcPts val="2240"/>
              </a:lnSpc>
            </a:pPr>
            <a:r>
              <a:rPr lang="en-US" sz="1600">
                <a:solidFill>
                  <a:srgbClr val="004AAD"/>
                </a:solidFill>
                <a:latin typeface="Glacial Indifference"/>
              </a:rPr>
              <a:t>Utilizziamo le piattaforme di social media per promuovere Deorod attraverso annunci mirati, video tutorial e testimonianze dei clienti.</a:t>
            </a:r>
          </a:p>
        </p:txBody>
      </p:sp>
      <p:sp>
        <p:nvSpPr>
          <p:cNvPr id="9" name="TextBox 9"/>
          <p:cNvSpPr txBox="1"/>
          <p:nvPr/>
        </p:nvSpPr>
        <p:spPr>
          <a:xfrm>
            <a:off x="1638223" y="1360463"/>
            <a:ext cx="3759406" cy="264160"/>
          </a:xfrm>
          <a:prstGeom prst="rect">
            <a:avLst/>
          </a:prstGeom>
        </p:spPr>
        <p:txBody>
          <a:bodyPr lIns="0" tIns="0" rIns="0" bIns="0" rtlCol="0" anchor="t">
            <a:spAutoFit/>
          </a:bodyPr>
          <a:lstStyle/>
          <a:p>
            <a:pPr>
              <a:lnSpc>
                <a:spcPts val="2240"/>
              </a:lnSpc>
            </a:pPr>
            <a:r>
              <a:rPr lang="en-US" sz="1600">
                <a:solidFill>
                  <a:srgbClr val="004AAD"/>
                </a:solidFill>
                <a:latin typeface="Glacial Indifference Italics"/>
              </a:rPr>
              <a:t>Social Media Advertising:</a:t>
            </a:r>
          </a:p>
        </p:txBody>
      </p:sp>
      <p:sp>
        <p:nvSpPr>
          <p:cNvPr id="10" name="TextBox 10"/>
          <p:cNvSpPr txBox="1"/>
          <p:nvPr/>
        </p:nvSpPr>
        <p:spPr>
          <a:xfrm>
            <a:off x="1638223" y="4243846"/>
            <a:ext cx="2857349" cy="1645285"/>
          </a:xfrm>
          <a:prstGeom prst="rect">
            <a:avLst/>
          </a:prstGeom>
        </p:spPr>
        <p:txBody>
          <a:bodyPr lIns="0" tIns="0" rIns="0" bIns="0" rtlCol="0" anchor="t">
            <a:spAutoFit/>
          </a:bodyPr>
          <a:lstStyle/>
          <a:p>
            <a:pPr>
              <a:lnSpc>
                <a:spcPts val="2240"/>
              </a:lnSpc>
            </a:pPr>
            <a:r>
              <a:rPr lang="en-US" sz="1600">
                <a:solidFill>
                  <a:srgbClr val="004AAD"/>
                </a:solidFill>
                <a:latin typeface="Glacial Indifference"/>
              </a:rPr>
              <a:t>Creiamo dei contenuti educativi sul nostro blog e sui social media per informare i consumatori sull’importanza di una scelta di deodorante sicura ed efficace</a:t>
            </a:r>
          </a:p>
        </p:txBody>
      </p:sp>
      <p:sp>
        <p:nvSpPr>
          <p:cNvPr id="11" name="TextBox 11"/>
          <p:cNvSpPr txBox="1"/>
          <p:nvPr/>
        </p:nvSpPr>
        <p:spPr>
          <a:xfrm>
            <a:off x="6628924" y="1360463"/>
            <a:ext cx="2394504" cy="264160"/>
          </a:xfrm>
          <a:prstGeom prst="rect">
            <a:avLst/>
          </a:prstGeom>
        </p:spPr>
        <p:txBody>
          <a:bodyPr lIns="0" tIns="0" rIns="0" bIns="0" rtlCol="0" anchor="t">
            <a:spAutoFit/>
          </a:bodyPr>
          <a:lstStyle/>
          <a:p>
            <a:pPr>
              <a:lnSpc>
                <a:spcPts val="2240"/>
              </a:lnSpc>
            </a:pPr>
            <a:r>
              <a:rPr lang="en-US" sz="1600">
                <a:solidFill>
                  <a:srgbClr val="004AAD"/>
                </a:solidFill>
                <a:latin typeface="Glacial Indifference Italics"/>
              </a:rPr>
              <a:t>Email Marketing:</a:t>
            </a:r>
          </a:p>
        </p:txBody>
      </p:sp>
      <p:sp>
        <p:nvSpPr>
          <p:cNvPr id="12" name="TextBox 12"/>
          <p:cNvSpPr txBox="1"/>
          <p:nvPr/>
        </p:nvSpPr>
        <p:spPr>
          <a:xfrm>
            <a:off x="6628924" y="1815123"/>
            <a:ext cx="2857349" cy="1369060"/>
          </a:xfrm>
          <a:prstGeom prst="rect">
            <a:avLst/>
          </a:prstGeom>
        </p:spPr>
        <p:txBody>
          <a:bodyPr lIns="0" tIns="0" rIns="0" bIns="0" rtlCol="0" anchor="t">
            <a:spAutoFit/>
          </a:bodyPr>
          <a:lstStyle/>
          <a:p>
            <a:pPr>
              <a:lnSpc>
                <a:spcPts val="2240"/>
              </a:lnSpc>
            </a:pPr>
            <a:r>
              <a:rPr lang="en-US" sz="1600">
                <a:solidFill>
                  <a:srgbClr val="004AAD"/>
                </a:solidFill>
                <a:latin typeface="Glacial Indifference"/>
              </a:rPr>
              <a:t>Implementiamo campagne di email marketing per mantenere un rapporto diretto con i clienti e informarli su offerte speciali e nuovi lanci di prodotti.</a:t>
            </a:r>
          </a:p>
        </p:txBody>
      </p:sp>
      <p:sp>
        <p:nvSpPr>
          <p:cNvPr id="13" name="TextBox 13"/>
          <p:cNvSpPr txBox="1"/>
          <p:nvPr/>
        </p:nvSpPr>
        <p:spPr>
          <a:xfrm>
            <a:off x="6628924" y="3790819"/>
            <a:ext cx="2394504" cy="264160"/>
          </a:xfrm>
          <a:prstGeom prst="rect">
            <a:avLst/>
          </a:prstGeom>
        </p:spPr>
        <p:txBody>
          <a:bodyPr lIns="0" tIns="0" rIns="0" bIns="0" rtlCol="0" anchor="t">
            <a:spAutoFit/>
          </a:bodyPr>
          <a:lstStyle/>
          <a:p>
            <a:pPr>
              <a:lnSpc>
                <a:spcPts val="2240"/>
              </a:lnSpc>
            </a:pPr>
            <a:r>
              <a:rPr lang="en-US" sz="1600">
                <a:solidFill>
                  <a:srgbClr val="004AAD"/>
                </a:solidFill>
                <a:latin typeface="Glacial Indifference Italics"/>
              </a:rPr>
              <a:t>Programmi di  Referral</a:t>
            </a:r>
          </a:p>
        </p:txBody>
      </p:sp>
      <p:sp>
        <p:nvSpPr>
          <p:cNvPr id="14" name="TextBox 14"/>
          <p:cNvSpPr txBox="1"/>
          <p:nvPr/>
        </p:nvSpPr>
        <p:spPr>
          <a:xfrm>
            <a:off x="6628924" y="4381959"/>
            <a:ext cx="2857349" cy="1092835"/>
          </a:xfrm>
          <a:prstGeom prst="rect">
            <a:avLst/>
          </a:prstGeom>
        </p:spPr>
        <p:txBody>
          <a:bodyPr lIns="0" tIns="0" rIns="0" bIns="0" rtlCol="0" anchor="t">
            <a:spAutoFit/>
          </a:bodyPr>
          <a:lstStyle/>
          <a:p>
            <a:pPr>
              <a:lnSpc>
                <a:spcPts val="2240"/>
              </a:lnSpc>
            </a:pPr>
            <a:r>
              <a:rPr lang="en-US" sz="1600">
                <a:solidFill>
                  <a:srgbClr val="004AAD"/>
                </a:solidFill>
                <a:latin typeface="Glacial Indifference"/>
              </a:rPr>
              <a:t>Incentiviamo i clienti a condividere Deorod con amici e familiari attraverso programmi di referral digitali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CFAF4"/>
        </a:solidFill>
        <a:effectLst/>
      </p:bgPr>
    </p:bg>
    <p:spTree>
      <p:nvGrpSpPr>
        <p:cNvPr id="1" name=""/>
        <p:cNvGrpSpPr/>
        <p:nvPr/>
      </p:nvGrpSpPr>
      <p:grpSpPr>
        <a:xfrm>
          <a:off x="0" y="0"/>
          <a:ext cx="0" cy="0"/>
          <a:chOff x="0" y="0"/>
          <a:chExt cx="0" cy="0"/>
        </a:xfrm>
      </p:grpSpPr>
      <p:sp>
        <p:nvSpPr>
          <p:cNvPr id="2" name="Freeform 2"/>
          <p:cNvSpPr/>
          <p:nvPr/>
        </p:nvSpPr>
        <p:spPr>
          <a:xfrm>
            <a:off x="166630" y="1787757"/>
            <a:ext cx="765266" cy="765266"/>
          </a:xfrm>
          <a:custGeom>
            <a:avLst/>
            <a:gdLst/>
            <a:ahLst/>
            <a:cxnLst/>
            <a:rect l="l" t="t" r="r" b="b"/>
            <a:pathLst>
              <a:path w="765266" h="765266">
                <a:moveTo>
                  <a:pt x="0" y="0"/>
                </a:moveTo>
                <a:lnTo>
                  <a:pt x="765265" y="0"/>
                </a:lnTo>
                <a:lnTo>
                  <a:pt x="765265" y="765266"/>
                </a:lnTo>
                <a:lnTo>
                  <a:pt x="0" y="76526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66630" y="5630680"/>
            <a:ext cx="913254" cy="907546"/>
          </a:xfrm>
          <a:custGeom>
            <a:avLst/>
            <a:gdLst/>
            <a:ahLst/>
            <a:cxnLst/>
            <a:rect l="l" t="t" r="r" b="b"/>
            <a:pathLst>
              <a:path w="913254" h="907546">
                <a:moveTo>
                  <a:pt x="0" y="0"/>
                </a:moveTo>
                <a:lnTo>
                  <a:pt x="913253" y="0"/>
                </a:lnTo>
                <a:lnTo>
                  <a:pt x="913253" y="907546"/>
                </a:lnTo>
                <a:lnTo>
                  <a:pt x="0" y="90754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66630" y="3657600"/>
            <a:ext cx="825220" cy="928161"/>
          </a:xfrm>
          <a:custGeom>
            <a:avLst/>
            <a:gdLst/>
            <a:ahLst/>
            <a:cxnLst/>
            <a:rect l="l" t="t" r="r" b="b"/>
            <a:pathLst>
              <a:path w="825220" h="928161">
                <a:moveTo>
                  <a:pt x="0" y="0"/>
                </a:moveTo>
                <a:lnTo>
                  <a:pt x="825219" y="0"/>
                </a:lnTo>
                <a:lnTo>
                  <a:pt x="825219" y="928161"/>
                </a:lnTo>
                <a:lnTo>
                  <a:pt x="0" y="928161"/>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Freeform 5"/>
          <p:cNvSpPr/>
          <p:nvPr/>
        </p:nvSpPr>
        <p:spPr>
          <a:xfrm>
            <a:off x="5222185" y="1730465"/>
            <a:ext cx="1038161" cy="643660"/>
          </a:xfrm>
          <a:custGeom>
            <a:avLst/>
            <a:gdLst/>
            <a:ahLst/>
            <a:cxnLst/>
            <a:rect l="l" t="t" r="r" b="b"/>
            <a:pathLst>
              <a:path w="1038161" h="643660">
                <a:moveTo>
                  <a:pt x="0" y="0"/>
                </a:moveTo>
                <a:lnTo>
                  <a:pt x="1038161" y="0"/>
                </a:lnTo>
                <a:lnTo>
                  <a:pt x="1038161" y="643659"/>
                </a:lnTo>
                <a:lnTo>
                  <a:pt x="0" y="643659"/>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6" name="TextBox 6"/>
          <p:cNvSpPr txBox="1"/>
          <p:nvPr/>
        </p:nvSpPr>
        <p:spPr>
          <a:xfrm>
            <a:off x="136652" y="197226"/>
            <a:ext cx="7378395" cy="626052"/>
          </a:xfrm>
          <a:prstGeom prst="rect">
            <a:avLst/>
          </a:prstGeom>
        </p:spPr>
        <p:txBody>
          <a:bodyPr lIns="0" tIns="0" rIns="0" bIns="0" rtlCol="0" anchor="t">
            <a:spAutoFit/>
          </a:bodyPr>
          <a:lstStyle/>
          <a:p>
            <a:pPr>
              <a:lnSpc>
                <a:spcPts val="5111"/>
              </a:lnSpc>
              <a:spcBef>
                <a:spcPct val="0"/>
              </a:spcBef>
            </a:pPr>
            <a:r>
              <a:rPr lang="en-US" sz="3650">
                <a:solidFill>
                  <a:srgbClr val="004AAD"/>
                </a:solidFill>
                <a:latin typeface="Glacial Indifference Bold Italics"/>
              </a:rPr>
              <a:t>SEO (Search Engine Optimization) </a:t>
            </a:r>
          </a:p>
        </p:txBody>
      </p:sp>
      <p:sp>
        <p:nvSpPr>
          <p:cNvPr id="7" name="TextBox 7"/>
          <p:cNvSpPr txBox="1"/>
          <p:nvPr/>
        </p:nvSpPr>
        <p:spPr>
          <a:xfrm>
            <a:off x="1144060" y="1435100"/>
            <a:ext cx="3190617" cy="1595754"/>
          </a:xfrm>
          <a:prstGeom prst="rect">
            <a:avLst/>
          </a:prstGeom>
        </p:spPr>
        <p:txBody>
          <a:bodyPr lIns="0" tIns="0" rIns="0" bIns="0" rtlCol="0" anchor="t">
            <a:spAutoFit/>
          </a:bodyPr>
          <a:lstStyle/>
          <a:p>
            <a:pPr algn="just">
              <a:lnSpc>
                <a:spcPts val="1820"/>
              </a:lnSpc>
            </a:pPr>
            <a:r>
              <a:rPr lang="en-US" sz="1300">
                <a:solidFill>
                  <a:srgbClr val="004AAD"/>
                </a:solidFill>
                <a:latin typeface="Glacial Indifference Bold Italics"/>
              </a:rPr>
              <a:t>Ricerca delle parole chiave</a:t>
            </a:r>
            <a:r>
              <a:rPr lang="en-US" sz="1300">
                <a:solidFill>
                  <a:srgbClr val="004AAD"/>
                </a:solidFill>
                <a:latin typeface="Glacial Indifference Bold"/>
              </a:rPr>
              <a:t>:</a:t>
            </a:r>
          </a:p>
          <a:p>
            <a:pPr marL="280674" lvl="1" indent="-140337" algn="just">
              <a:lnSpc>
                <a:spcPts val="1820"/>
              </a:lnSpc>
              <a:buFont typeface="Arial"/>
              <a:buChar char="•"/>
            </a:pPr>
            <a:r>
              <a:rPr lang="en-US" sz="1300">
                <a:solidFill>
                  <a:srgbClr val="004AAD"/>
                </a:solidFill>
                <a:latin typeface="Glacial Indifference"/>
              </a:rPr>
              <a:t>Identifichiamo le parole chiave pertinenti per il tuo prodotto, come "deodorante in crema senza profumi", "deodorante alcool-free", "deodorante ipoallergenico", e simili.</a:t>
            </a:r>
          </a:p>
          <a:p>
            <a:pPr algn="just">
              <a:lnSpc>
                <a:spcPts val="1820"/>
              </a:lnSpc>
            </a:pPr>
            <a:endParaRPr lang="en-US" sz="1300">
              <a:solidFill>
                <a:srgbClr val="004AAD"/>
              </a:solidFill>
              <a:latin typeface="Glacial Indifference"/>
            </a:endParaRPr>
          </a:p>
        </p:txBody>
      </p:sp>
      <p:sp>
        <p:nvSpPr>
          <p:cNvPr id="8" name="TextBox 8"/>
          <p:cNvSpPr txBox="1"/>
          <p:nvPr/>
        </p:nvSpPr>
        <p:spPr>
          <a:xfrm>
            <a:off x="1198067" y="5534070"/>
            <a:ext cx="3190617" cy="1601470"/>
          </a:xfrm>
          <a:prstGeom prst="rect">
            <a:avLst/>
          </a:prstGeom>
        </p:spPr>
        <p:txBody>
          <a:bodyPr lIns="0" tIns="0" rIns="0" bIns="0" rtlCol="0" anchor="t">
            <a:spAutoFit/>
          </a:bodyPr>
          <a:lstStyle/>
          <a:p>
            <a:pPr algn="just">
              <a:lnSpc>
                <a:spcPts val="1625"/>
              </a:lnSpc>
            </a:pPr>
            <a:r>
              <a:rPr lang="en-US" sz="1300">
                <a:solidFill>
                  <a:srgbClr val="004AAD"/>
                </a:solidFill>
                <a:latin typeface="Glacial Indifference Bold Italics"/>
              </a:rPr>
              <a:t>Creazione di contenuti di qualità:</a:t>
            </a:r>
          </a:p>
          <a:p>
            <a:pPr marL="280671" lvl="1" indent="-140336" algn="just">
              <a:lnSpc>
                <a:spcPts val="1625"/>
              </a:lnSpc>
              <a:buFont typeface="Arial"/>
              <a:buChar char="•"/>
            </a:pPr>
            <a:r>
              <a:rPr lang="en-US" sz="1300">
                <a:solidFill>
                  <a:srgbClr val="004AAD"/>
                </a:solidFill>
                <a:latin typeface="Glacial Indifference"/>
              </a:rPr>
              <a:t>Creiamo contenuti sul tuo sito web che rispondano alle domande e alle esigenze dei potenziali clienti. Ad esempio, articoli informativi sui benefici di un deodorante senza profumi o come scegliere il deodorante giusto per la pelle sensibile.</a:t>
            </a:r>
          </a:p>
        </p:txBody>
      </p:sp>
      <p:sp>
        <p:nvSpPr>
          <p:cNvPr id="9" name="TextBox 9"/>
          <p:cNvSpPr txBox="1"/>
          <p:nvPr/>
        </p:nvSpPr>
        <p:spPr>
          <a:xfrm>
            <a:off x="1144060" y="3324744"/>
            <a:ext cx="1299121" cy="224154"/>
          </a:xfrm>
          <a:prstGeom prst="rect">
            <a:avLst/>
          </a:prstGeom>
        </p:spPr>
        <p:txBody>
          <a:bodyPr lIns="0" tIns="0" rIns="0" bIns="0" rtlCol="0" anchor="t">
            <a:spAutoFit/>
          </a:bodyPr>
          <a:lstStyle/>
          <a:p>
            <a:pPr algn="ctr">
              <a:lnSpc>
                <a:spcPts val="1820"/>
              </a:lnSpc>
              <a:spcBef>
                <a:spcPct val="0"/>
              </a:spcBef>
            </a:pPr>
            <a:r>
              <a:rPr lang="en-US" sz="1300">
                <a:solidFill>
                  <a:srgbClr val="004AAD"/>
                </a:solidFill>
                <a:latin typeface="Glacial Indifference Bold Italics"/>
              </a:rPr>
              <a:t>Velocità del sito:</a:t>
            </a:r>
          </a:p>
        </p:txBody>
      </p:sp>
      <p:sp>
        <p:nvSpPr>
          <p:cNvPr id="10" name="TextBox 10"/>
          <p:cNvSpPr txBox="1"/>
          <p:nvPr/>
        </p:nvSpPr>
        <p:spPr>
          <a:xfrm>
            <a:off x="1198067" y="3629025"/>
            <a:ext cx="2627783" cy="1138554"/>
          </a:xfrm>
          <a:prstGeom prst="rect">
            <a:avLst/>
          </a:prstGeom>
        </p:spPr>
        <p:txBody>
          <a:bodyPr lIns="0" tIns="0" rIns="0" bIns="0" rtlCol="0" anchor="t">
            <a:spAutoFit/>
          </a:bodyPr>
          <a:lstStyle/>
          <a:p>
            <a:pPr marL="280674" lvl="1" indent="-140337" algn="just">
              <a:lnSpc>
                <a:spcPts val="1820"/>
              </a:lnSpc>
              <a:buFont typeface="Arial"/>
              <a:buChar char="•"/>
            </a:pPr>
            <a:r>
              <a:rPr lang="en-US" sz="1300">
                <a:solidFill>
                  <a:srgbClr val="004AAD"/>
                </a:solidFill>
                <a:latin typeface="Glacial Indifference"/>
              </a:rPr>
              <a:t>Assicuriamo che il tuo sito sia veloce e reattivo, poiché la velocità del sito è un fattore importante per il posizionamento nei motori di ricerca.</a:t>
            </a:r>
          </a:p>
        </p:txBody>
      </p:sp>
      <p:sp>
        <p:nvSpPr>
          <p:cNvPr id="11" name="TextBox 11"/>
          <p:cNvSpPr txBox="1"/>
          <p:nvPr/>
        </p:nvSpPr>
        <p:spPr>
          <a:xfrm>
            <a:off x="6425812" y="1354429"/>
            <a:ext cx="2924999" cy="1367155"/>
          </a:xfrm>
          <a:prstGeom prst="rect">
            <a:avLst/>
          </a:prstGeom>
        </p:spPr>
        <p:txBody>
          <a:bodyPr lIns="0" tIns="0" rIns="0" bIns="0" rtlCol="0" anchor="t">
            <a:spAutoFit/>
          </a:bodyPr>
          <a:lstStyle/>
          <a:p>
            <a:pPr algn="just">
              <a:lnSpc>
                <a:spcPts val="1819"/>
              </a:lnSpc>
              <a:spcBef>
                <a:spcPct val="0"/>
              </a:spcBef>
            </a:pPr>
            <a:r>
              <a:rPr lang="en-US" sz="1299">
                <a:solidFill>
                  <a:srgbClr val="004AAD"/>
                </a:solidFill>
                <a:latin typeface="Glacial Indifference Bold Italics"/>
              </a:rPr>
              <a:t>Link building:</a:t>
            </a:r>
          </a:p>
          <a:p>
            <a:pPr marL="280669" lvl="1" indent="-140335" algn="just">
              <a:lnSpc>
                <a:spcPts val="1819"/>
              </a:lnSpc>
              <a:buFont typeface="Arial"/>
              <a:buChar char="•"/>
            </a:pPr>
            <a:r>
              <a:rPr lang="en-US" sz="1299">
                <a:solidFill>
                  <a:srgbClr val="004AAD"/>
                </a:solidFill>
                <a:latin typeface="Glacial Indifference"/>
              </a:rPr>
              <a:t>Creiamo una strategia di link building per ottenere link da siti web affidabili e pertinenti. Ciò può contribuire a migliorare l'autorità del tuo sito web.</a:t>
            </a:r>
          </a:p>
        </p:txBody>
      </p:sp>
      <p:sp>
        <p:nvSpPr>
          <p:cNvPr id="12" name="TextBox 12"/>
          <p:cNvSpPr txBox="1"/>
          <p:nvPr/>
        </p:nvSpPr>
        <p:spPr>
          <a:xfrm>
            <a:off x="6534669" y="3324744"/>
            <a:ext cx="2924999" cy="1824355"/>
          </a:xfrm>
          <a:prstGeom prst="rect">
            <a:avLst/>
          </a:prstGeom>
        </p:spPr>
        <p:txBody>
          <a:bodyPr lIns="0" tIns="0" rIns="0" bIns="0" rtlCol="0" anchor="t">
            <a:spAutoFit/>
          </a:bodyPr>
          <a:lstStyle/>
          <a:p>
            <a:pPr algn="just">
              <a:lnSpc>
                <a:spcPts val="1820"/>
              </a:lnSpc>
              <a:spcBef>
                <a:spcPct val="0"/>
              </a:spcBef>
            </a:pPr>
            <a:r>
              <a:rPr lang="en-US" sz="1300">
                <a:solidFill>
                  <a:srgbClr val="004AAD"/>
                </a:solidFill>
                <a:latin typeface="Glacial Indifference Bold Italics"/>
              </a:rPr>
              <a:t>Ottimizzazione on-page:</a:t>
            </a:r>
          </a:p>
          <a:p>
            <a:pPr marL="280671" lvl="1" indent="-140336" algn="just">
              <a:lnSpc>
                <a:spcPts val="1820"/>
              </a:lnSpc>
              <a:buFont typeface="Arial"/>
              <a:buChar char="•"/>
            </a:pPr>
            <a:r>
              <a:rPr lang="en-US" sz="1300">
                <a:solidFill>
                  <a:srgbClr val="004AAD"/>
                </a:solidFill>
                <a:latin typeface="Glacial Indifference"/>
              </a:rPr>
              <a:t>Assicuriamo che le tue pagine web siano ottimizzate per le parole chiave target. Questo include l'uso delle parole chiave nei titoli, negli URL, nei tag degli header (H1, H2, H3), nelle descrizioni delle immagini e nei contenuti stessi.</a:t>
            </a:r>
          </a:p>
        </p:txBody>
      </p:sp>
      <p:sp>
        <p:nvSpPr>
          <p:cNvPr id="13" name="Freeform 13"/>
          <p:cNvSpPr/>
          <p:nvPr/>
        </p:nvSpPr>
        <p:spPr>
          <a:xfrm>
            <a:off x="5222185" y="3451108"/>
            <a:ext cx="845112" cy="940320"/>
          </a:xfrm>
          <a:custGeom>
            <a:avLst/>
            <a:gdLst/>
            <a:ahLst/>
            <a:cxnLst/>
            <a:rect l="l" t="t" r="r" b="b"/>
            <a:pathLst>
              <a:path w="845112" h="940320">
                <a:moveTo>
                  <a:pt x="0" y="0"/>
                </a:moveTo>
                <a:lnTo>
                  <a:pt x="845112" y="0"/>
                </a:lnTo>
                <a:lnTo>
                  <a:pt x="845112" y="940320"/>
                </a:lnTo>
                <a:lnTo>
                  <a:pt x="0" y="940320"/>
                </a:lnTo>
                <a:lnTo>
                  <a:pt x="0" y="0"/>
                </a:lnTo>
                <a:close/>
              </a:path>
            </a:pathLst>
          </a:custGeom>
          <a:blipFill>
            <a:blip r:embed="rId10"/>
            <a:stretch>
              <a:fillRect/>
            </a:stretch>
          </a:blipFill>
        </p:spPr>
      </p:sp>
      <p:sp>
        <p:nvSpPr>
          <p:cNvPr id="14" name="TextBox 14"/>
          <p:cNvSpPr txBox="1"/>
          <p:nvPr/>
        </p:nvSpPr>
        <p:spPr>
          <a:xfrm>
            <a:off x="6534669" y="5515020"/>
            <a:ext cx="2924999" cy="1138555"/>
          </a:xfrm>
          <a:prstGeom prst="rect">
            <a:avLst/>
          </a:prstGeom>
        </p:spPr>
        <p:txBody>
          <a:bodyPr lIns="0" tIns="0" rIns="0" bIns="0" rtlCol="0" anchor="t">
            <a:spAutoFit/>
          </a:bodyPr>
          <a:lstStyle/>
          <a:p>
            <a:pPr algn="just">
              <a:lnSpc>
                <a:spcPts val="1820"/>
              </a:lnSpc>
              <a:spcBef>
                <a:spcPct val="0"/>
              </a:spcBef>
            </a:pPr>
            <a:r>
              <a:rPr lang="en-US" sz="1300">
                <a:solidFill>
                  <a:srgbClr val="004AAD"/>
                </a:solidFill>
                <a:latin typeface="Glacial Indifference Bold Italics"/>
              </a:rPr>
              <a:t>Ottimizzazione per dispositivi mobili:</a:t>
            </a:r>
          </a:p>
          <a:p>
            <a:pPr marL="280671" lvl="1" indent="-140336" algn="just">
              <a:lnSpc>
                <a:spcPts val="1820"/>
              </a:lnSpc>
              <a:buFont typeface="Arial"/>
              <a:buChar char="•"/>
            </a:pPr>
            <a:r>
              <a:rPr lang="en-US" sz="1300">
                <a:solidFill>
                  <a:srgbClr val="004AAD"/>
                </a:solidFill>
                <a:latin typeface="Glacial Indifference"/>
              </a:rPr>
              <a:t>Garantiamo che il tuo sito sia ottimizzato per i dispositivi mobili, poiché sempre più persone effettuano ricerche da smartphone.</a:t>
            </a:r>
          </a:p>
        </p:txBody>
      </p:sp>
      <p:sp>
        <p:nvSpPr>
          <p:cNvPr id="15" name="Freeform 15"/>
          <p:cNvSpPr/>
          <p:nvPr/>
        </p:nvSpPr>
        <p:spPr>
          <a:xfrm>
            <a:off x="5301714" y="5630680"/>
            <a:ext cx="879104" cy="868115"/>
          </a:xfrm>
          <a:custGeom>
            <a:avLst/>
            <a:gdLst/>
            <a:ahLst/>
            <a:cxnLst/>
            <a:rect l="l" t="t" r="r" b="b"/>
            <a:pathLst>
              <a:path w="879104" h="868115">
                <a:moveTo>
                  <a:pt x="0" y="0"/>
                </a:moveTo>
                <a:lnTo>
                  <a:pt x="879103" y="0"/>
                </a:lnTo>
                <a:lnTo>
                  <a:pt x="879103" y="868115"/>
                </a:lnTo>
                <a:lnTo>
                  <a:pt x="0" y="868115"/>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CFAF4"/>
        </a:solid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512</Words>
  <Application>Microsoft Office PowerPoint</Application>
  <PresentationFormat>Personalizzato</PresentationFormat>
  <Paragraphs>47</Paragraphs>
  <Slides>6</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6</vt:i4>
      </vt:variant>
    </vt:vector>
  </HeadingPairs>
  <TitlesOfParts>
    <vt:vector size="13" baseType="lpstr">
      <vt:lpstr>Glacial Indifference Bold</vt:lpstr>
      <vt:lpstr>Glacial Indifference Bold Italics</vt:lpstr>
      <vt:lpstr>Glacial Indifference</vt:lpstr>
      <vt:lpstr>Calibri</vt:lpstr>
      <vt:lpstr>Glacial Indifference Italics</vt:lpstr>
      <vt:lpstr>Arial</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Purple Pink 3D Marketing Strategy Presentation</dc:title>
  <dc:creator>Roberta Cavallo</dc:creator>
  <cp:lastModifiedBy>Roberta Cavallo</cp:lastModifiedBy>
  <cp:revision>3</cp:revision>
  <dcterms:created xsi:type="dcterms:W3CDTF">2006-08-16T00:00:00Z</dcterms:created>
  <dcterms:modified xsi:type="dcterms:W3CDTF">2023-09-13T17:37:11Z</dcterms:modified>
  <dc:identifier>DAFuQ9_nOis</dc:identifier>
</cp:coreProperties>
</file>