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76F9-3A71-412F-800B-D1381063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944BF-AE33-402A-A48E-1C63E16DD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0EEA-16BA-472A-A0B3-6A4F482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1064-6E11-487E-AC15-FD2DE7B6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3E081-7ACE-4B51-AFCF-8B12339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5632-8C87-4070-AFFD-CADC290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694C6-56EB-494B-84A7-A013F08F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861F-9323-4F55-9BD9-7B005A0A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50BF-EDB5-4960-80A5-2CA7807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39A1-6661-42B1-BD8E-7467D3A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023A8-5299-4DC0-84ED-4EDE4C80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0C5F-2B61-449F-B61C-7605FAB4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F156-2ED8-48D1-88BA-EAB12D1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E2D0-9E30-41C0-B20D-E48C9142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194C-F87F-4448-83A3-D3684E3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36A2-3F82-4A03-A95A-D2E91449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245F-9D83-4DEA-9172-0FEF96AC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F591-4CA5-4F4B-B8E2-4D1271B9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0EBC-EC7A-4AE8-9112-DB10579C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3E2D-F15E-4D68-897E-DF91F576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B68-1EF2-48DB-B13D-8ABD62A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754B-D24C-46B3-B450-B9D36C6C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7DD3-E564-4BE2-9618-3046D2F8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FC0E-061B-4FBD-B5EB-E03F6B3E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5F49-7C23-4612-A12B-602CA1F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6949-1E1A-4E90-B76E-130D864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47D6-B815-4B27-91E7-4CEF2AE43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E476-8D3C-42FF-BF7C-09E6944B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8A2A-8B57-470B-926F-CC9C4CD3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1CE8-5F57-4DC0-8103-261822AA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8B2E-9727-4A4E-9CA2-10DC5B2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BBF1-6358-4CDA-8447-180E2243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4A0C-3440-4FDB-8C49-B44D78FB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0034-75F7-4F90-8338-0CFA0DFB8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EB4CD-45E4-44B1-B3E0-8FCE5C4F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95B22-BB6A-4896-A1A3-E6FDCBB2E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162A1-07C0-4A6C-A3C2-34F3B586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5795-E9E5-4F57-B98E-A70F807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37E95-815D-412C-AA5F-30CB5741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B250-561F-413B-B566-51EEB9B1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D58E7-99E0-4FA9-A4A0-04CABB0A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C89CF-A33E-42EC-A564-F6A6B152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AF12-E6EF-42C0-AB2B-D5694985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F17AE-06CC-4B95-A65B-FF110049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6B196-460F-482A-920F-3F2AC353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F301A-1583-44CA-92F4-DE2A4E5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A63-6FE3-44F9-89D6-F8B74F6A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53B3-6BF1-4F65-BFDB-E7DD4FC7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12AA5-74B0-4002-BFB9-F8C54D5D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DD50-1AC2-4636-82BE-589294D2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D77A-CB42-45BE-851D-24554518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AFC1-D118-44B3-99DE-3A284702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1267-132B-4010-B2FD-B2D368E0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1333-44F4-425E-A785-4098A0FA2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5C9A2-99D9-4B8A-B421-929C4D75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AE12-4037-41B0-8057-40F39125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4F04E-C281-4900-B87A-65A92E63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4D4C-0A30-4A87-BAD1-2267496C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30715-0E41-40A0-BBEE-6BA45551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5171-2580-46FD-B5ED-666E6BB3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495-084C-4668-9FFA-70E16165F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6ACF-558A-4882-822F-8F307E78D5C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5FD5-F3DA-405F-AEBC-7A0F47DD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AC54-25CD-4B15-8DCC-A4C5453B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0645-5DA6-4EF8-8A2F-DC97ABE0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th@edu.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ellphone png">
            <a:extLst>
              <a:ext uri="{FF2B5EF4-FFF2-40B4-BE49-F238E27FC236}">
                <a16:creationId xmlns:a16="http://schemas.microsoft.com/office/drawing/2014/main" id="{ED9095F7-0507-478E-B066-C30D1DAB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9" y="651102"/>
            <a:ext cx="27146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C9996-FCED-4A52-A8E6-6C7002CE3E60}"/>
              </a:ext>
            </a:extLst>
          </p:cNvPr>
          <p:cNvSpPr txBox="1"/>
          <p:nvPr/>
        </p:nvSpPr>
        <p:spPr>
          <a:xfrm>
            <a:off x="5098800" y="1317600"/>
            <a:ext cx="199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cmeFont" pitchFamily="2" charset="0"/>
              </a:rPr>
              <a:t>COMPUTER</a:t>
            </a:r>
          </a:p>
          <a:p>
            <a:r>
              <a:rPr lang="en-US" dirty="0">
                <a:latin typeface="AcmeFont" pitchFamily="2" charset="0"/>
              </a:rPr>
              <a:t>   LANGUAGE</a:t>
            </a:r>
          </a:p>
          <a:p>
            <a:r>
              <a:rPr lang="en-US" dirty="0">
                <a:latin typeface="AcmeFont" pitchFamily="2" charset="0"/>
              </a:rPr>
              <a:t>      CONVERTER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854A3-86FA-435D-B5EE-3A0315C751B7}"/>
              </a:ext>
            </a:extLst>
          </p:cNvPr>
          <p:cNvSpPr/>
          <p:nvPr/>
        </p:nvSpPr>
        <p:spPr>
          <a:xfrm>
            <a:off x="5678164" y="2459559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How 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FB789B-3F87-41A6-8A16-8EED322665F8}"/>
              </a:ext>
            </a:extLst>
          </p:cNvPr>
          <p:cNvSpPr/>
          <p:nvPr/>
        </p:nvSpPr>
        <p:spPr>
          <a:xfrm>
            <a:off x="6342626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 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3A384-4BC8-4AE6-A95A-ED2FD8159E24}"/>
              </a:ext>
            </a:extLst>
          </p:cNvPr>
          <p:cNvSpPr/>
          <p:nvPr/>
        </p:nvSpPr>
        <p:spPr>
          <a:xfrm>
            <a:off x="5003067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Calcu</a:t>
            </a:r>
            <a:endParaRPr lang="en-US" sz="1000" dirty="0"/>
          </a:p>
        </p:txBody>
      </p:sp>
      <p:pic>
        <p:nvPicPr>
          <p:cNvPr id="2052" name="Picture 4" descr="Image result for facebook logo">
            <a:extLst>
              <a:ext uri="{FF2B5EF4-FFF2-40B4-BE49-F238E27FC236}">
                <a16:creationId xmlns:a16="http://schemas.microsoft.com/office/drawing/2014/main" id="{7C92BCC2-CE90-4C7A-AF61-211FFD71F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-14745" r="75" b="14745"/>
          <a:stretch/>
        </p:blipFill>
        <p:spPr bwMode="auto">
          <a:xfrm>
            <a:off x="5124850" y="3739501"/>
            <a:ext cx="1766342" cy="619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F32434-5A5C-41D4-B0AF-C8ED6541A383}"/>
              </a:ext>
            </a:extLst>
          </p:cNvPr>
          <p:cNvGrpSpPr/>
          <p:nvPr/>
        </p:nvGrpSpPr>
        <p:grpSpPr>
          <a:xfrm>
            <a:off x="5312228" y="3093301"/>
            <a:ext cx="1567543" cy="200055"/>
            <a:chOff x="5312228" y="3093301"/>
            <a:chExt cx="1567543" cy="200055"/>
          </a:xfrm>
        </p:grpSpPr>
        <p:pic>
          <p:nvPicPr>
            <p:cNvPr id="15" name="Picture 6" descr="Image result for button dropdown blank">
              <a:extLst>
                <a:ext uri="{FF2B5EF4-FFF2-40B4-BE49-F238E27FC236}">
                  <a16:creationId xmlns:a16="http://schemas.microsoft.com/office/drawing/2014/main" id="{06230371-643E-4DD9-906B-723111EED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3" t="16821" r="9799" b="73987"/>
            <a:stretch/>
          </p:blipFill>
          <p:spPr bwMode="auto">
            <a:xfrm>
              <a:off x="5312228" y="3093302"/>
              <a:ext cx="1567543" cy="172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820EC1-7BAC-4170-AE0F-ED1AE060B2B1}"/>
                </a:ext>
              </a:extLst>
            </p:cNvPr>
            <p:cNvSpPr txBox="1"/>
            <p:nvPr/>
          </p:nvSpPr>
          <p:spPr>
            <a:xfrm>
              <a:off x="5312228" y="3093301"/>
              <a:ext cx="13995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What converter do you need?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47279F-5964-402F-8BBF-3EE7C2119442}"/>
              </a:ext>
            </a:extLst>
          </p:cNvPr>
          <p:cNvSpPr txBox="1"/>
          <p:nvPr/>
        </p:nvSpPr>
        <p:spPr>
          <a:xfrm>
            <a:off x="4778412" y="1565797"/>
            <a:ext cx="2459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cmeFont" pitchFamily="2" charset="0"/>
              </a:rPr>
              <a:t>HELLO!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765ACE-E86D-4954-9F76-F992227E0EAE}"/>
              </a:ext>
            </a:extLst>
          </p:cNvPr>
          <p:cNvGrpSpPr/>
          <p:nvPr/>
        </p:nvGrpSpPr>
        <p:grpSpPr>
          <a:xfrm>
            <a:off x="5269809" y="3198648"/>
            <a:ext cx="1518846" cy="914468"/>
            <a:chOff x="5269809" y="3198648"/>
            <a:chExt cx="1518846" cy="9144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DD4A0F-CA81-497D-8419-DEE9C5BE831E}"/>
                </a:ext>
              </a:extLst>
            </p:cNvPr>
            <p:cNvGrpSpPr/>
            <p:nvPr/>
          </p:nvGrpSpPr>
          <p:grpSpPr>
            <a:xfrm>
              <a:off x="5312228" y="3261967"/>
              <a:ext cx="1476427" cy="815037"/>
              <a:chOff x="5410601" y="3773569"/>
              <a:chExt cx="1476427" cy="815037"/>
            </a:xfrm>
          </p:grpSpPr>
          <p:pic>
            <p:nvPicPr>
              <p:cNvPr id="19" name="Picture 8" descr="Image result for button dropdown blank">
                <a:extLst>
                  <a:ext uri="{FF2B5EF4-FFF2-40B4-BE49-F238E27FC236}">
                    <a16:creationId xmlns:a16="http://schemas.microsoft.com/office/drawing/2014/main" id="{D578B9E6-AF79-41FA-A763-AA167EC44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27687" r="9352" b="54208"/>
              <a:stretch/>
            </p:blipFill>
            <p:spPr bwMode="auto">
              <a:xfrm>
                <a:off x="5414128" y="3773569"/>
                <a:ext cx="1472900" cy="327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Image result for button dropdown blank">
                <a:extLst>
                  <a:ext uri="{FF2B5EF4-FFF2-40B4-BE49-F238E27FC236}">
                    <a16:creationId xmlns:a16="http://schemas.microsoft.com/office/drawing/2014/main" id="{3A28E4C3-9ACD-4DC6-8A57-C355B342A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4128" y="4097955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Image result for button dropdown blank">
                <a:extLst>
                  <a:ext uri="{FF2B5EF4-FFF2-40B4-BE49-F238E27FC236}">
                    <a16:creationId xmlns:a16="http://schemas.microsoft.com/office/drawing/2014/main" id="{A35F14DC-D53E-42D4-B043-9225E0914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0601" y="4251059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Image result for button dropdown blank">
                <a:extLst>
                  <a:ext uri="{FF2B5EF4-FFF2-40B4-BE49-F238E27FC236}">
                    <a16:creationId xmlns:a16="http://schemas.microsoft.com/office/drawing/2014/main" id="{6A6987CF-A025-470C-81BB-D4CBE276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1906" y="4407425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0CA79D-AC1E-47F4-ADEE-75DA47B1A04B}"/>
                </a:ext>
              </a:extLst>
            </p:cNvPr>
            <p:cNvSpPr txBox="1"/>
            <p:nvPr/>
          </p:nvSpPr>
          <p:spPr>
            <a:xfrm>
              <a:off x="5273336" y="3198648"/>
              <a:ext cx="1469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Binary to Decimal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09BF26-83EC-4A96-82B6-F6A88309CBF9}"/>
                </a:ext>
              </a:extLst>
            </p:cNvPr>
            <p:cNvSpPr txBox="1"/>
            <p:nvPr/>
          </p:nvSpPr>
          <p:spPr>
            <a:xfrm>
              <a:off x="5269809" y="3328286"/>
              <a:ext cx="123623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Binary to Octal</a:t>
              </a:r>
            </a:p>
            <a:p>
              <a:r>
                <a:rPr lang="en-US" sz="900" dirty="0"/>
                <a:t>Binary to Hexadecimal</a:t>
              </a:r>
            </a:p>
            <a:p>
              <a:r>
                <a:rPr lang="en-US" sz="900" dirty="0"/>
                <a:t>Decimal to Binary</a:t>
              </a:r>
            </a:p>
            <a:p>
              <a:r>
                <a:rPr lang="en-US" sz="900" dirty="0"/>
                <a:t>Decimal to Octal</a:t>
              </a:r>
            </a:p>
            <a:p>
              <a:r>
                <a:rPr lang="en-US" sz="900" dirty="0"/>
                <a:t>Others…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43835-8B3C-40B4-92A2-123C2F0E2F3C}"/>
              </a:ext>
            </a:extLst>
          </p:cNvPr>
          <p:cNvSpPr txBox="1"/>
          <p:nvPr/>
        </p:nvSpPr>
        <p:spPr>
          <a:xfrm>
            <a:off x="5269809" y="3195405"/>
            <a:ext cx="200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Binary to Decimal</a:t>
            </a:r>
          </a:p>
        </p:txBody>
      </p:sp>
      <p:pic>
        <p:nvPicPr>
          <p:cNvPr id="28" name="Picture 6" descr="Image result for button dropdown blank">
            <a:extLst>
              <a:ext uri="{FF2B5EF4-FFF2-40B4-BE49-F238E27FC236}">
                <a16:creationId xmlns:a16="http://schemas.microsoft.com/office/drawing/2014/main" id="{F4DE3A35-6FA4-4318-8011-0045400F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2" t="16821" r="9799" b="73987"/>
          <a:stretch/>
        </p:blipFill>
        <p:spPr bwMode="auto">
          <a:xfrm>
            <a:off x="6756741" y="3093302"/>
            <a:ext cx="123030" cy="1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7" grpId="0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ellphone png">
            <a:extLst>
              <a:ext uri="{FF2B5EF4-FFF2-40B4-BE49-F238E27FC236}">
                <a16:creationId xmlns:a16="http://schemas.microsoft.com/office/drawing/2014/main" id="{612A6535-545A-40D4-B19B-DE39935E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9" y="651102"/>
            <a:ext cx="27146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F568C-0089-4F42-81DB-28A98EE02880}"/>
              </a:ext>
            </a:extLst>
          </p:cNvPr>
          <p:cNvSpPr txBox="1"/>
          <p:nvPr/>
        </p:nvSpPr>
        <p:spPr>
          <a:xfrm>
            <a:off x="4926934" y="147066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cmeFont" pitchFamily="2" charset="0"/>
              </a:rPr>
              <a:t>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1147B-1520-46A3-913C-B50F7682D069}"/>
              </a:ext>
            </a:extLst>
          </p:cNvPr>
          <p:cNvSpPr txBox="1"/>
          <p:nvPr/>
        </p:nvSpPr>
        <p:spPr>
          <a:xfrm>
            <a:off x="4926934" y="1839992"/>
            <a:ext cx="1695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Insert Binary Numbers: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145CE-4979-48E6-860D-6EDA573055A5}"/>
              </a:ext>
            </a:extLst>
          </p:cNvPr>
          <p:cNvSpPr/>
          <p:nvPr/>
        </p:nvSpPr>
        <p:spPr>
          <a:xfrm>
            <a:off x="5029200" y="2101602"/>
            <a:ext cx="1935480" cy="4267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F573B5-784A-44DA-BBD4-0AF4CD9B1C82}"/>
              </a:ext>
            </a:extLst>
          </p:cNvPr>
          <p:cNvSpPr/>
          <p:nvPr/>
        </p:nvSpPr>
        <p:spPr>
          <a:xfrm>
            <a:off x="5899360" y="2593936"/>
            <a:ext cx="532660" cy="13122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Convert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EE3DEF-D7D3-4479-A723-2798146C44B6}"/>
              </a:ext>
            </a:extLst>
          </p:cNvPr>
          <p:cNvSpPr/>
          <p:nvPr/>
        </p:nvSpPr>
        <p:spPr>
          <a:xfrm>
            <a:off x="6432020" y="2593936"/>
            <a:ext cx="532660" cy="13122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4516-AACF-423C-A046-C7303DCDD057}"/>
              </a:ext>
            </a:extLst>
          </p:cNvPr>
          <p:cNvSpPr/>
          <p:nvPr/>
        </p:nvSpPr>
        <p:spPr>
          <a:xfrm>
            <a:off x="5029200" y="3089274"/>
            <a:ext cx="1935480" cy="4267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534A7-A015-4B65-82CA-807796D50308}"/>
              </a:ext>
            </a:extLst>
          </p:cNvPr>
          <p:cNvSpPr/>
          <p:nvPr/>
        </p:nvSpPr>
        <p:spPr>
          <a:xfrm>
            <a:off x="5024835" y="4058080"/>
            <a:ext cx="1935480" cy="8779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5E512-951C-4D8F-8940-04BB946A1031}"/>
              </a:ext>
            </a:extLst>
          </p:cNvPr>
          <p:cNvSpPr txBox="1"/>
          <p:nvPr/>
        </p:nvSpPr>
        <p:spPr>
          <a:xfrm>
            <a:off x="4947929" y="2850042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Decimal Number: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5B4E1-5CF7-4936-84B2-7B18C7A85389}"/>
              </a:ext>
            </a:extLst>
          </p:cNvPr>
          <p:cNvSpPr txBox="1"/>
          <p:nvPr/>
        </p:nvSpPr>
        <p:spPr>
          <a:xfrm>
            <a:off x="4947929" y="3814958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Solution: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FB4BC-3790-48BF-B657-25B3FE883400}"/>
              </a:ext>
            </a:extLst>
          </p:cNvPr>
          <p:cNvSpPr txBox="1"/>
          <p:nvPr/>
        </p:nvSpPr>
        <p:spPr>
          <a:xfrm>
            <a:off x="5074464" y="213029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110011101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0A1C5-9B0D-4649-BC7C-A02FEF3EB784}"/>
              </a:ext>
            </a:extLst>
          </p:cNvPr>
          <p:cNvSpPr txBox="1"/>
          <p:nvPr/>
        </p:nvSpPr>
        <p:spPr>
          <a:xfrm>
            <a:off x="5074464" y="3111652"/>
            <a:ext cx="16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E4FDD-2AA6-46F3-A46C-6DCDED548BAF}"/>
              </a:ext>
            </a:extLst>
          </p:cNvPr>
          <p:cNvSpPr txBox="1"/>
          <p:nvPr/>
        </p:nvSpPr>
        <p:spPr>
          <a:xfrm>
            <a:off x="4980093" y="4046186"/>
            <a:ext cx="19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110011101 = (1 × 2⁸) + (1 × 2⁷) + (0 × 2⁶) + (0 × 2⁵) + (1 × 2⁴) + (1 × 2³) + (1 × 2²) + (0 × 2¹) + (1 × 2⁰) = 413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9E0612-D328-4377-AB0E-71DC1447E5B4}"/>
              </a:ext>
            </a:extLst>
          </p:cNvPr>
          <p:cNvSpPr/>
          <p:nvPr/>
        </p:nvSpPr>
        <p:spPr>
          <a:xfrm>
            <a:off x="6312023" y="5149049"/>
            <a:ext cx="603550" cy="2382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242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1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build="allAtOnce"/>
      <p:bldP spid="20" grpId="0"/>
      <p:bldP spid="20" grpId="1"/>
      <p:bldP spid="21" grpId="0"/>
      <p:bldP spid="21" grpId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ellphone png">
            <a:extLst>
              <a:ext uri="{FF2B5EF4-FFF2-40B4-BE49-F238E27FC236}">
                <a16:creationId xmlns:a16="http://schemas.microsoft.com/office/drawing/2014/main" id="{ED9095F7-0507-478E-B066-C30D1DAB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9" y="651102"/>
            <a:ext cx="27146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C9996-FCED-4A52-A8E6-6C7002CE3E60}"/>
              </a:ext>
            </a:extLst>
          </p:cNvPr>
          <p:cNvSpPr txBox="1"/>
          <p:nvPr/>
        </p:nvSpPr>
        <p:spPr>
          <a:xfrm>
            <a:off x="5098800" y="1317600"/>
            <a:ext cx="199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cmeFont" pitchFamily="2" charset="0"/>
              </a:rPr>
              <a:t>COMPUTER</a:t>
            </a:r>
          </a:p>
          <a:p>
            <a:r>
              <a:rPr lang="en-US" dirty="0">
                <a:latin typeface="AcmeFont" pitchFamily="2" charset="0"/>
              </a:rPr>
              <a:t>   LANGUAGE</a:t>
            </a:r>
          </a:p>
          <a:p>
            <a:r>
              <a:rPr lang="en-US" dirty="0">
                <a:latin typeface="AcmeFont" pitchFamily="2" charset="0"/>
              </a:rPr>
              <a:t>      CONVERTER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854A3-86FA-435D-B5EE-3A0315C751B7}"/>
              </a:ext>
            </a:extLst>
          </p:cNvPr>
          <p:cNvSpPr/>
          <p:nvPr/>
        </p:nvSpPr>
        <p:spPr>
          <a:xfrm>
            <a:off x="5678164" y="2459559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How 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FB789B-3F87-41A6-8A16-8EED322665F8}"/>
              </a:ext>
            </a:extLst>
          </p:cNvPr>
          <p:cNvSpPr/>
          <p:nvPr/>
        </p:nvSpPr>
        <p:spPr>
          <a:xfrm>
            <a:off x="6342626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 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3A384-4BC8-4AE6-A95A-ED2FD8159E24}"/>
              </a:ext>
            </a:extLst>
          </p:cNvPr>
          <p:cNvSpPr/>
          <p:nvPr/>
        </p:nvSpPr>
        <p:spPr>
          <a:xfrm>
            <a:off x="5003067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Calcu</a:t>
            </a:r>
            <a:endParaRPr lang="en-US" sz="1000" dirty="0"/>
          </a:p>
        </p:txBody>
      </p:sp>
      <p:pic>
        <p:nvPicPr>
          <p:cNvPr id="2052" name="Picture 4" descr="Image result for facebook logo">
            <a:extLst>
              <a:ext uri="{FF2B5EF4-FFF2-40B4-BE49-F238E27FC236}">
                <a16:creationId xmlns:a16="http://schemas.microsoft.com/office/drawing/2014/main" id="{7C92BCC2-CE90-4C7A-AF61-211FFD71F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-14745" r="75" b="14745"/>
          <a:stretch/>
        </p:blipFill>
        <p:spPr bwMode="auto">
          <a:xfrm>
            <a:off x="5124850" y="3739501"/>
            <a:ext cx="1766342" cy="619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F32434-5A5C-41D4-B0AF-C8ED6541A383}"/>
              </a:ext>
            </a:extLst>
          </p:cNvPr>
          <p:cNvGrpSpPr/>
          <p:nvPr/>
        </p:nvGrpSpPr>
        <p:grpSpPr>
          <a:xfrm>
            <a:off x="5312228" y="3093301"/>
            <a:ext cx="1567543" cy="200055"/>
            <a:chOff x="5312228" y="3093301"/>
            <a:chExt cx="1567543" cy="200055"/>
          </a:xfrm>
        </p:grpSpPr>
        <p:pic>
          <p:nvPicPr>
            <p:cNvPr id="15" name="Picture 6" descr="Image result for button dropdown blank">
              <a:extLst>
                <a:ext uri="{FF2B5EF4-FFF2-40B4-BE49-F238E27FC236}">
                  <a16:creationId xmlns:a16="http://schemas.microsoft.com/office/drawing/2014/main" id="{06230371-643E-4DD9-906B-723111EED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3" t="16821" r="9799" b="73987"/>
            <a:stretch/>
          </p:blipFill>
          <p:spPr bwMode="auto">
            <a:xfrm>
              <a:off x="5312228" y="3093302"/>
              <a:ext cx="1567543" cy="172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820EC1-7BAC-4170-AE0F-ED1AE060B2B1}"/>
                </a:ext>
              </a:extLst>
            </p:cNvPr>
            <p:cNvSpPr txBox="1"/>
            <p:nvPr/>
          </p:nvSpPr>
          <p:spPr>
            <a:xfrm>
              <a:off x="5312228" y="3093301"/>
              <a:ext cx="13995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What do you want to learn?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47279F-5964-402F-8BBF-3EE7C2119442}"/>
              </a:ext>
            </a:extLst>
          </p:cNvPr>
          <p:cNvSpPr txBox="1"/>
          <p:nvPr/>
        </p:nvSpPr>
        <p:spPr>
          <a:xfrm>
            <a:off x="4778412" y="1565797"/>
            <a:ext cx="2459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cmeFont" pitchFamily="2" charset="0"/>
              </a:rPr>
              <a:t>HELLO!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765ACE-E86D-4954-9F76-F992227E0EAE}"/>
              </a:ext>
            </a:extLst>
          </p:cNvPr>
          <p:cNvGrpSpPr/>
          <p:nvPr/>
        </p:nvGrpSpPr>
        <p:grpSpPr>
          <a:xfrm>
            <a:off x="5269809" y="3198648"/>
            <a:ext cx="1518846" cy="914468"/>
            <a:chOff x="5269809" y="3198648"/>
            <a:chExt cx="1518846" cy="9144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DD4A0F-CA81-497D-8419-DEE9C5BE831E}"/>
                </a:ext>
              </a:extLst>
            </p:cNvPr>
            <p:cNvGrpSpPr/>
            <p:nvPr/>
          </p:nvGrpSpPr>
          <p:grpSpPr>
            <a:xfrm>
              <a:off x="5312228" y="3261967"/>
              <a:ext cx="1476427" cy="815037"/>
              <a:chOff x="5410601" y="3773569"/>
              <a:chExt cx="1476427" cy="815037"/>
            </a:xfrm>
          </p:grpSpPr>
          <p:pic>
            <p:nvPicPr>
              <p:cNvPr id="19" name="Picture 8" descr="Image result for button dropdown blank">
                <a:extLst>
                  <a:ext uri="{FF2B5EF4-FFF2-40B4-BE49-F238E27FC236}">
                    <a16:creationId xmlns:a16="http://schemas.microsoft.com/office/drawing/2014/main" id="{D578B9E6-AF79-41FA-A763-AA167EC44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27687" r="9352" b="54208"/>
              <a:stretch/>
            </p:blipFill>
            <p:spPr bwMode="auto">
              <a:xfrm>
                <a:off x="5414128" y="3773569"/>
                <a:ext cx="1472900" cy="327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Image result for button dropdown blank">
                <a:extLst>
                  <a:ext uri="{FF2B5EF4-FFF2-40B4-BE49-F238E27FC236}">
                    <a16:creationId xmlns:a16="http://schemas.microsoft.com/office/drawing/2014/main" id="{3A28E4C3-9ACD-4DC6-8A57-C355B342A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4128" y="4097955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Image result for button dropdown blank">
                <a:extLst>
                  <a:ext uri="{FF2B5EF4-FFF2-40B4-BE49-F238E27FC236}">
                    <a16:creationId xmlns:a16="http://schemas.microsoft.com/office/drawing/2014/main" id="{A35F14DC-D53E-42D4-B043-9225E0914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0601" y="4251059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Image result for button dropdown blank">
                <a:extLst>
                  <a:ext uri="{FF2B5EF4-FFF2-40B4-BE49-F238E27FC236}">
                    <a16:creationId xmlns:a16="http://schemas.microsoft.com/office/drawing/2014/main" id="{6A6987CF-A025-470C-81BB-D4CBE276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6" t="35780" r="9352" b="54208"/>
              <a:stretch/>
            </p:blipFill>
            <p:spPr bwMode="auto">
              <a:xfrm>
                <a:off x="5411906" y="4407425"/>
                <a:ext cx="1472900" cy="18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0CA79D-AC1E-47F4-ADEE-75DA47B1A04B}"/>
                </a:ext>
              </a:extLst>
            </p:cNvPr>
            <p:cNvSpPr txBox="1"/>
            <p:nvPr/>
          </p:nvSpPr>
          <p:spPr>
            <a:xfrm>
              <a:off x="5273336" y="3198648"/>
              <a:ext cx="1469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Binary to Decimal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09BF26-83EC-4A96-82B6-F6A88309CBF9}"/>
                </a:ext>
              </a:extLst>
            </p:cNvPr>
            <p:cNvSpPr txBox="1"/>
            <p:nvPr/>
          </p:nvSpPr>
          <p:spPr>
            <a:xfrm>
              <a:off x="5269809" y="3328286"/>
              <a:ext cx="123623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Binary to Octal</a:t>
              </a:r>
            </a:p>
            <a:p>
              <a:r>
                <a:rPr lang="en-US" sz="900" dirty="0"/>
                <a:t>Binary to Hexadecimal</a:t>
              </a:r>
            </a:p>
            <a:p>
              <a:r>
                <a:rPr lang="en-US" sz="900" dirty="0"/>
                <a:t>Decimal to Binary</a:t>
              </a:r>
            </a:p>
            <a:p>
              <a:r>
                <a:rPr lang="en-US" sz="900" dirty="0"/>
                <a:t>Decimal to Octal</a:t>
              </a:r>
            </a:p>
            <a:p>
              <a:r>
                <a:rPr lang="en-US" sz="900" dirty="0"/>
                <a:t>Others…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43835-8B3C-40B4-92A2-123C2F0E2F3C}"/>
              </a:ext>
            </a:extLst>
          </p:cNvPr>
          <p:cNvSpPr txBox="1"/>
          <p:nvPr/>
        </p:nvSpPr>
        <p:spPr>
          <a:xfrm>
            <a:off x="5269809" y="3195405"/>
            <a:ext cx="200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Binary to Decimal</a:t>
            </a:r>
          </a:p>
        </p:txBody>
      </p:sp>
      <p:pic>
        <p:nvPicPr>
          <p:cNvPr id="28" name="Picture 6" descr="Image result for button dropdown blank">
            <a:extLst>
              <a:ext uri="{FF2B5EF4-FFF2-40B4-BE49-F238E27FC236}">
                <a16:creationId xmlns:a16="http://schemas.microsoft.com/office/drawing/2014/main" id="{F4DE3A35-6FA4-4318-8011-0045400F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2" t="16821" r="9799" b="73987"/>
          <a:stretch/>
        </p:blipFill>
        <p:spPr bwMode="auto">
          <a:xfrm>
            <a:off x="6756741" y="3093302"/>
            <a:ext cx="123030" cy="1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ellphone png">
            <a:extLst>
              <a:ext uri="{FF2B5EF4-FFF2-40B4-BE49-F238E27FC236}">
                <a16:creationId xmlns:a16="http://schemas.microsoft.com/office/drawing/2014/main" id="{612A6535-545A-40D4-B19B-DE39935E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9" y="651102"/>
            <a:ext cx="27146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F568C-0089-4F42-81DB-28A98EE02880}"/>
              </a:ext>
            </a:extLst>
          </p:cNvPr>
          <p:cNvSpPr txBox="1"/>
          <p:nvPr/>
        </p:nvSpPr>
        <p:spPr>
          <a:xfrm>
            <a:off x="4926934" y="147066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cmeFont" pitchFamily="2" charset="0"/>
              </a:rPr>
              <a:t>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1147B-1520-46A3-913C-B50F7682D069}"/>
              </a:ext>
            </a:extLst>
          </p:cNvPr>
          <p:cNvSpPr txBox="1"/>
          <p:nvPr/>
        </p:nvSpPr>
        <p:spPr>
          <a:xfrm>
            <a:off x="4909352" y="1839992"/>
            <a:ext cx="205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 binary number with n digits:</a:t>
            </a:r>
            <a:endParaRPr 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FB4BC-3790-48BF-B657-25B3FE883400}"/>
              </a:ext>
            </a:extLst>
          </p:cNvPr>
          <p:cNvSpPr txBox="1"/>
          <p:nvPr/>
        </p:nvSpPr>
        <p:spPr>
          <a:xfrm>
            <a:off x="5024835" y="2023540"/>
            <a:ext cx="205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d</a:t>
            </a:r>
            <a:r>
              <a:rPr lang="pl-PL" i="1" baseline="-25000" dirty="0"/>
              <a:t>n-1</a:t>
            </a:r>
            <a:r>
              <a:rPr lang="pl-PL" i="1" dirty="0"/>
              <a:t> ... d</a:t>
            </a:r>
            <a:r>
              <a:rPr lang="pl-PL" i="1" baseline="-25000" dirty="0"/>
              <a:t>3</a:t>
            </a:r>
            <a:r>
              <a:rPr lang="pl-PL" i="1" dirty="0"/>
              <a:t> d</a:t>
            </a:r>
            <a:r>
              <a:rPr lang="pl-PL" i="1" baseline="-25000" dirty="0"/>
              <a:t>2</a:t>
            </a:r>
            <a:r>
              <a:rPr lang="pl-PL" i="1" dirty="0"/>
              <a:t> d</a:t>
            </a:r>
            <a:r>
              <a:rPr lang="pl-PL" i="1" baseline="-25000" dirty="0"/>
              <a:t>1</a:t>
            </a:r>
            <a:r>
              <a:rPr lang="pl-PL" i="1" dirty="0"/>
              <a:t> d</a:t>
            </a:r>
            <a:r>
              <a:rPr lang="pl-PL" i="1" baseline="-25000" dirty="0"/>
              <a:t>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E4FDD-2AA6-46F3-A46C-6DCDED548BAF}"/>
              </a:ext>
            </a:extLst>
          </p:cNvPr>
          <p:cNvSpPr txBox="1"/>
          <p:nvPr/>
        </p:nvSpPr>
        <p:spPr>
          <a:xfrm>
            <a:off x="5024834" y="2855035"/>
            <a:ext cx="193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decimal =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×2</a:t>
            </a:r>
            <a:r>
              <a:rPr lang="en-US" baseline="30000" dirty="0"/>
              <a:t>0</a:t>
            </a:r>
            <a:r>
              <a:rPr lang="en-US" dirty="0"/>
              <a:t> +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×2</a:t>
            </a:r>
            <a:r>
              <a:rPr lang="en-US" baseline="30000" dirty="0"/>
              <a:t>1</a:t>
            </a:r>
            <a:r>
              <a:rPr lang="en-US" dirty="0"/>
              <a:t> + 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×2</a:t>
            </a:r>
            <a:r>
              <a:rPr lang="en-US" baseline="30000" dirty="0"/>
              <a:t>2</a:t>
            </a:r>
            <a:r>
              <a:rPr lang="en-US" dirty="0"/>
              <a:t> + ...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9E0612-D328-4377-AB0E-71DC1447E5B4}"/>
              </a:ext>
            </a:extLst>
          </p:cNvPr>
          <p:cNvSpPr/>
          <p:nvPr/>
        </p:nvSpPr>
        <p:spPr>
          <a:xfrm>
            <a:off x="6312023" y="5149049"/>
            <a:ext cx="603550" cy="2382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F652-D147-413C-A49F-5C7663B80EBD}"/>
              </a:ext>
            </a:extLst>
          </p:cNvPr>
          <p:cNvSpPr txBox="1"/>
          <p:nvPr/>
        </p:nvSpPr>
        <p:spPr>
          <a:xfrm>
            <a:off x="4897260" y="2335559"/>
            <a:ext cx="21906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decimal number is equal to the sum of binary digits (</a:t>
            </a:r>
            <a:r>
              <a:rPr lang="en-US" sz="1050" dirty="0" err="1"/>
              <a:t>d</a:t>
            </a:r>
            <a:r>
              <a:rPr lang="en-US" sz="1050" baseline="-25000" dirty="0" err="1"/>
              <a:t>n</a:t>
            </a:r>
            <a:r>
              <a:rPr lang="en-US" sz="1050" dirty="0"/>
              <a:t>) times their power of 2 (2</a:t>
            </a:r>
            <a:r>
              <a:rPr lang="en-US" sz="1050" baseline="30000" dirty="0"/>
              <a:t>n</a:t>
            </a:r>
            <a:r>
              <a:rPr lang="en-US" sz="1050" dirty="0"/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E064-A7B5-4674-9981-D607F0823A44}"/>
              </a:ext>
            </a:extLst>
          </p:cNvPr>
          <p:cNvSpPr txBox="1"/>
          <p:nvPr/>
        </p:nvSpPr>
        <p:spPr>
          <a:xfrm>
            <a:off x="4926934" y="3778365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ACB0A-29DD-4209-8387-EF54476E89BC}"/>
              </a:ext>
            </a:extLst>
          </p:cNvPr>
          <p:cNvSpPr txBox="1"/>
          <p:nvPr/>
        </p:nvSpPr>
        <p:spPr>
          <a:xfrm>
            <a:off x="5024834" y="3950539"/>
            <a:ext cx="205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111001</a:t>
            </a:r>
            <a:r>
              <a:rPr lang="en-US" sz="1600" baseline="-25000" dirty="0"/>
              <a:t>2</a:t>
            </a:r>
            <a:r>
              <a:rPr lang="en-US" sz="1600" dirty="0"/>
              <a:t> = 1⋅2</a:t>
            </a:r>
            <a:r>
              <a:rPr lang="en-US" sz="1600" baseline="30000" dirty="0"/>
              <a:t>5</a:t>
            </a:r>
            <a:r>
              <a:rPr lang="en-US" sz="1600" dirty="0"/>
              <a:t>+1⋅2</a:t>
            </a:r>
            <a:r>
              <a:rPr lang="en-US" sz="1600" baseline="30000" dirty="0"/>
              <a:t>4</a:t>
            </a:r>
            <a:r>
              <a:rPr lang="en-US" sz="1600" dirty="0"/>
              <a:t>+1⋅2</a:t>
            </a:r>
            <a:r>
              <a:rPr lang="en-US" sz="1600" baseline="30000" dirty="0"/>
              <a:t>3</a:t>
            </a:r>
            <a:r>
              <a:rPr lang="en-US" sz="1600" dirty="0"/>
              <a:t>+0⋅2</a:t>
            </a:r>
            <a:r>
              <a:rPr lang="en-US" sz="1600" baseline="30000" dirty="0"/>
              <a:t>2</a:t>
            </a:r>
            <a:r>
              <a:rPr lang="en-US" sz="1600" dirty="0"/>
              <a:t>+0⋅2</a:t>
            </a:r>
            <a:r>
              <a:rPr lang="en-US" sz="1600" baseline="30000" dirty="0"/>
              <a:t>1</a:t>
            </a:r>
            <a:r>
              <a:rPr lang="en-US" sz="1600" dirty="0"/>
              <a:t>+1⋅2</a:t>
            </a:r>
            <a:r>
              <a:rPr lang="en-US" sz="1600" baseline="30000" dirty="0"/>
              <a:t>0</a:t>
            </a:r>
            <a:r>
              <a:rPr lang="en-US" sz="1600" dirty="0"/>
              <a:t> = 57</a:t>
            </a:r>
            <a:r>
              <a:rPr lang="en-US" sz="1600" baseline="-25000" dirty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69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ellphone png">
            <a:extLst>
              <a:ext uri="{FF2B5EF4-FFF2-40B4-BE49-F238E27FC236}">
                <a16:creationId xmlns:a16="http://schemas.microsoft.com/office/drawing/2014/main" id="{ED9095F7-0507-478E-B066-C30D1DAB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9" y="651102"/>
            <a:ext cx="27146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C9996-FCED-4A52-A8E6-6C7002CE3E60}"/>
              </a:ext>
            </a:extLst>
          </p:cNvPr>
          <p:cNvSpPr txBox="1"/>
          <p:nvPr/>
        </p:nvSpPr>
        <p:spPr>
          <a:xfrm>
            <a:off x="5098800" y="1317600"/>
            <a:ext cx="199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cmeFont" pitchFamily="2" charset="0"/>
              </a:rPr>
              <a:t>COMPUTER</a:t>
            </a:r>
          </a:p>
          <a:p>
            <a:r>
              <a:rPr lang="en-US" dirty="0">
                <a:latin typeface="AcmeFont" pitchFamily="2" charset="0"/>
              </a:rPr>
              <a:t>   LANGUAGE</a:t>
            </a:r>
          </a:p>
          <a:p>
            <a:r>
              <a:rPr lang="en-US" dirty="0">
                <a:latin typeface="AcmeFont" pitchFamily="2" charset="0"/>
              </a:rPr>
              <a:t>      CONVERTER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854A3-86FA-435D-B5EE-3A0315C751B7}"/>
              </a:ext>
            </a:extLst>
          </p:cNvPr>
          <p:cNvSpPr/>
          <p:nvPr/>
        </p:nvSpPr>
        <p:spPr>
          <a:xfrm>
            <a:off x="5678164" y="2459559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How 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FB789B-3F87-41A6-8A16-8EED322665F8}"/>
              </a:ext>
            </a:extLst>
          </p:cNvPr>
          <p:cNvSpPr/>
          <p:nvPr/>
        </p:nvSpPr>
        <p:spPr>
          <a:xfrm>
            <a:off x="6342626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 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3A384-4BC8-4AE6-A95A-ED2FD8159E24}"/>
              </a:ext>
            </a:extLst>
          </p:cNvPr>
          <p:cNvSpPr/>
          <p:nvPr/>
        </p:nvSpPr>
        <p:spPr>
          <a:xfrm>
            <a:off x="5003067" y="2459558"/>
            <a:ext cx="670349" cy="4478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Calcu</a:t>
            </a:r>
            <a:endParaRPr lang="en-US" sz="1000" dirty="0"/>
          </a:p>
        </p:txBody>
      </p:sp>
      <p:pic>
        <p:nvPicPr>
          <p:cNvPr id="2052" name="Picture 4" descr="Image result for facebook logo">
            <a:extLst>
              <a:ext uri="{FF2B5EF4-FFF2-40B4-BE49-F238E27FC236}">
                <a16:creationId xmlns:a16="http://schemas.microsoft.com/office/drawing/2014/main" id="{7C92BCC2-CE90-4C7A-AF61-211FFD71F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-14745" r="75" b="14745"/>
          <a:stretch/>
        </p:blipFill>
        <p:spPr bwMode="auto">
          <a:xfrm>
            <a:off x="5124850" y="3739501"/>
            <a:ext cx="1766342" cy="619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7279F-5964-402F-8BBF-3EE7C2119442}"/>
              </a:ext>
            </a:extLst>
          </p:cNvPr>
          <p:cNvSpPr txBox="1"/>
          <p:nvPr/>
        </p:nvSpPr>
        <p:spPr>
          <a:xfrm>
            <a:off x="4778412" y="1565797"/>
            <a:ext cx="2459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cmeFont" pitchFamily="2" charset="0"/>
              </a:rPr>
              <a:t>HELLO!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9C3B6-B224-4B9D-A153-42F78C7606C9}"/>
              </a:ext>
            </a:extLst>
          </p:cNvPr>
          <p:cNvSpPr txBox="1"/>
          <p:nvPr/>
        </p:nvSpPr>
        <p:spPr>
          <a:xfrm>
            <a:off x="4955542" y="3128847"/>
            <a:ext cx="143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ABOUT 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204701-B14B-42A1-9747-AEEE3CCEEE89}"/>
              </a:ext>
            </a:extLst>
          </p:cNvPr>
          <p:cNvGrpSpPr/>
          <p:nvPr/>
        </p:nvGrpSpPr>
        <p:grpSpPr>
          <a:xfrm>
            <a:off x="5003067" y="3681314"/>
            <a:ext cx="2009908" cy="1282502"/>
            <a:chOff x="5003067" y="3681314"/>
            <a:chExt cx="2009908" cy="12825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3924E5-AD19-4D2C-AF96-08AD62098EF2}"/>
                </a:ext>
              </a:extLst>
            </p:cNvPr>
            <p:cNvSpPr/>
            <p:nvPr/>
          </p:nvSpPr>
          <p:spPr>
            <a:xfrm>
              <a:off x="5003067" y="3681314"/>
              <a:ext cx="2009908" cy="12825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493061-F654-4351-BBA7-5503CA858940}"/>
                </a:ext>
              </a:extLst>
            </p:cNvPr>
            <p:cNvSpPr txBox="1"/>
            <p:nvPr/>
          </p:nvSpPr>
          <p:spPr>
            <a:xfrm>
              <a:off x="5124850" y="3870664"/>
              <a:ext cx="17663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Contact no.: 09123456789</a:t>
              </a:r>
            </a:p>
            <a:p>
              <a:r>
                <a:rPr lang="en-US" sz="1100" dirty="0"/>
                <a:t>Email: </a:t>
              </a:r>
              <a:r>
                <a:rPr lang="en-US" sz="1100" dirty="0">
                  <a:hlinkClick r:id="rId4"/>
                </a:rPr>
                <a:t>math@edu.ph</a:t>
              </a:r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We created this app for…..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5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227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AcmeFont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Marie Gardon</dc:creator>
  <cp:lastModifiedBy>Alliana Mai Cuña</cp:lastModifiedBy>
  <cp:revision>21</cp:revision>
  <dcterms:created xsi:type="dcterms:W3CDTF">2019-07-07T04:39:58Z</dcterms:created>
  <dcterms:modified xsi:type="dcterms:W3CDTF">2019-07-08T08:10:28Z</dcterms:modified>
</cp:coreProperties>
</file>