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27.png" ContentType="image/png"/>
  <Override PartName="/ppt/media/image3.png" ContentType="image/png"/>
  <Override PartName="/ppt/media/image26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media/image25.png" ContentType="image/png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3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393920" y="1301040"/>
            <a:ext cx="6366600" cy="2538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393920" y="1301040"/>
            <a:ext cx="6366600" cy="2538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393920" y="1301040"/>
            <a:ext cx="6366600" cy="2538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393920" y="1301040"/>
            <a:ext cx="6366600" cy="2538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393920" y="1301040"/>
            <a:ext cx="6366600" cy="2538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393920" y="1301040"/>
            <a:ext cx="6366600" cy="2538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393920" y="1301040"/>
            <a:ext cx="6366600" cy="2538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1393920" y="2041920"/>
            <a:ext cx="6366600" cy="1028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393920" y="1301040"/>
            <a:ext cx="6366600" cy="2538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393920" y="1301040"/>
            <a:ext cx="6366600" cy="2538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393920" y="1301040"/>
            <a:ext cx="6366600" cy="2538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393920" y="1301040"/>
            <a:ext cx="6366600" cy="2538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393920" y="1301040"/>
            <a:ext cx="6366600" cy="2538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393920" y="1301040"/>
            <a:ext cx="6366600" cy="2538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393920" y="1301040"/>
            <a:ext cx="6366600" cy="2538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393920" y="1301040"/>
            <a:ext cx="6366600" cy="2538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393920" y="1301040"/>
            <a:ext cx="6366600" cy="2538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1393920" y="1301040"/>
            <a:ext cx="6366600" cy="2538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393920" y="1301040"/>
            <a:ext cx="6366600" cy="2538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393920" y="1301040"/>
            <a:ext cx="6366600" cy="2538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1393920" y="2041920"/>
            <a:ext cx="6366600" cy="1028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1393920" y="1301040"/>
            <a:ext cx="6366600" cy="2538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393920" y="1301040"/>
            <a:ext cx="6366600" cy="2538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393920" y="1301040"/>
            <a:ext cx="6366600" cy="2538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1393920" y="1301040"/>
            <a:ext cx="6366600" cy="2538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1393920" y="1301040"/>
            <a:ext cx="6366600" cy="2538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1393920" y="1301040"/>
            <a:ext cx="6366600" cy="2538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393920" y="1301040"/>
            <a:ext cx="6366600" cy="2538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393920" y="1301040"/>
            <a:ext cx="6366600" cy="2538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1393920" y="2041920"/>
            <a:ext cx="6366600" cy="1028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393920" y="1301040"/>
            <a:ext cx="6366600" cy="2538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393920" y="1301040"/>
            <a:ext cx="6366600" cy="2538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393920" y="1301040"/>
            <a:ext cx="6366600" cy="2538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63e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824560"/>
            <a:ext cx="7369920" cy="231876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 flipH="1">
            <a:off x="3582000" y="1550880"/>
            <a:ext cx="5560920" cy="359244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 rot="10800000">
            <a:off x="5059080" y="0"/>
            <a:ext cx="4084920" cy="205236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203400" y="206280"/>
            <a:ext cx="8737200" cy="473076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algn="ctr" blurRad="228600" rotWithShape="0" sx="101000" sy="101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grpSp>
        <p:nvGrpSpPr>
          <p:cNvPr id="4" name="Group 5"/>
          <p:cNvGrpSpPr/>
          <p:nvPr/>
        </p:nvGrpSpPr>
        <p:grpSpPr>
          <a:xfrm>
            <a:off x="255240" y="720"/>
            <a:ext cx="2250000" cy="1044000"/>
            <a:chOff x="255240" y="720"/>
            <a:chExt cx="2250000" cy="1044000"/>
          </a:xfrm>
        </p:grpSpPr>
        <p:sp>
          <p:nvSpPr>
            <p:cNvPr id="5" name="CustomShape 6"/>
            <p:cNvSpPr/>
            <p:nvPr/>
          </p:nvSpPr>
          <p:spPr>
            <a:xfrm>
              <a:off x="763920" y="720"/>
              <a:ext cx="1741320" cy="10440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509760" y="720"/>
              <a:ext cx="1741320" cy="10440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255240" y="720"/>
              <a:ext cx="1741320" cy="10440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" name="Group 9"/>
          <p:cNvGrpSpPr/>
          <p:nvPr/>
        </p:nvGrpSpPr>
        <p:grpSpPr>
          <a:xfrm>
            <a:off x="905400" y="720"/>
            <a:ext cx="2250000" cy="1044000"/>
            <a:chOff x="905400" y="720"/>
            <a:chExt cx="2250000" cy="1044000"/>
          </a:xfrm>
        </p:grpSpPr>
        <p:sp>
          <p:nvSpPr>
            <p:cNvPr id="9" name="CustomShape 10"/>
            <p:cNvSpPr/>
            <p:nvPr/>
          </p:nvSpPr>
          <p:spPr>
            <a:xfrm>
              <a:off x="1414080" y="720"/>
              <a:ext cx="1741320" cy="10440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1159920" y="720"/>
              <a:ext cx="1741320" cy="10440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905400" y="720"/>
              <a:ext cx="1741320" cy="10440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" name="Group 13"/>
          <p:cNvGrpSpPr/>
          <p:nvPr/>
        </p:nvGrpSpPr>
        <p:grpSpPr>
          <a:xfrm>
            <a:off x="7057440" y="5040"/>
            <a:ext cx="1850760" cy="751680"/>
            <a:chOff x="7057440" y="5040"/>
            <a:chExt cx="1850760" cy="751680"/>
          </a:xfrm>
        </p:grpSpPr>
        <p:sp>
          <p:nvSpPr>
            <p:cNvPr id="13" name="CustomShape 14"/>
            <p:cNvSpPr/>
            <p:nvPr/>
          </p:nvSpPr>
          <p:spPr>
            <a:xfrm>
              <a:off x="7659360" y="5040"/>
              <a:ext cx="1248840" cy="75168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7358400" y="5040"/>
              <a:ext cx="1248840" cy="75168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7057440" y="5040"/>
              <a:ext cx="1248840" cy="75168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6" name="Group 17"/>
          <p:cNvGrpSpPr/>
          <p:nvPr/>
        </p:nvGrpSpPr>
        <p:grpSpPr>
          <a:xfrm>
            <a:off x="6553080" y="4217760"/>
            <a:ext cx="2388600" cy="925200"/>
            <a:chOff x="6553080" y="4217760"/>
            <a:chExt cx="2388600" cy="925200"/>
          </a:xfrm>
        </p:grpSpPr>
        <p:sp>
          <p:nvSpPr>
            <p:cNvPr id="17" name="CustomShape 18"/>
            <p:cNvSpPr/>
            <p:nvPr/>
          </p:nvSpPr>
          <p:spPr>
            <a:xfrm>
              <a:off x="7329960" y="4217760"/>
              <a:ext cx="1611720" cy="9252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6941520" y="4217760"/>
              <a:ext cx="1611720" cy="9252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6553080" y="4217760"/>
              <a:ext cx="1611720" cy="9252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0" name="Group 21"/>
          <p:cNvGrpSpPr/>
          <p:nvPr/>
        </p:nvGrpSpPr>
        <p:grpSpPr>
          <a:xfrm>
            <a:off x="199080" y="4055760"/>
            <a:ext cx="2795040" cy="1082880"/>
            <a:chOff x="199080" y="4055760"/>
            <a:chExt cx="2795040" cy="1082880"/>
          </a:xfrm>
        </p:grpSpPr>
        <p:sp>
          <p:nvSpPr>
            <p:cNvPr id="21" name="CustomShape 22"/>
            <p:cNvSpPr/>
            <p:nvPr/>
          </p:nvSpPr>
          <p:spPr>
            <a:xfrm>
              <a:off x="1108080" y="4055760"/>
              <a:ext cx="1886040" cy="108288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" name="CustomShape 23"/>
            <p:cNvSpPr/>
            <p:nvPr/>
          </p:nvSpPr>
          <p:spPr>
            <a:xfrm>
              <a:off x="653760" y="4055760"/>
              <a:ext cx="1886040" cy="108288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" name="CustomShape 24"/>
            <p:cNvSpPr/>
            <p:nvPr/>
          </p:nvSpPr>
          <p:spPr>
            <a:xfrm>
              <a:off x="199080" y="4055760"/>
              <a:ext cx="1886040" cy="108288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4" name="PlaceHolder 25"/>
          <p:cNvSpPr>
            <a:spLocks noGrp="1"/>
          </p:cNvSpPr>
          <p:nvPr>
            <p:ph type="title"/>
          </p:nvPr>
        </p:nvSpPr>
        <p:spPr>
          <a:xfrm>
            <a:off x="1858680" y="1822680"/>
            <a:ext cx="5361120" cy="1447920"/>
          </a:xfrm>
          <a:prstGeom prst="rect">
            <a:avLst/>
          </a:prstGeom>
        </p:spPr>
        <p:txBody>
          <a:bodyPr tIns="91440" bIns="91440" anchor="ctr">
            <a:normAutofit fontScale="61000"/>
          </a:bodyPr>
          <a:p>
            <a:r>
              <a:rPr b="0" lang="ru-RU" sz="3800" spc="-1" strike="noStrike">
                <a:solidFill>
                  <a:srgbClr val="000000"/>
                </a:solidFill>
                <a:latin typeface="Arial"/>
              </a:rPr>
              <a:t>Для правки текста </a:t>
            </a:r>
            <a:r>
              <a:rPr b="0" lang="ru-RU" sz="3800" spc="-1" strike="noStrike">
                <a:solidFill>
                  <a:srgbClr val="000000"/>
                </a:solidFill>
                <a:latin typeface="Arial"/>
              </a:rPr>
              <a:t>заглавия </a:t>
            </a:r>
            <a:r>
              <a:rPr b="0" lang="ru-RU" sz="3800" spc="-1" strike="noStrike">
                <a:solidFill>
                  <a:srgbClr val="000000"/>
                </a:solidFill>
                <a:latin typeface="Arial"/>
              </a:rPr>
              <a:t>щёлкните мышью</a:t>
            </a:r>
            <a:endParaRPr b="0" lang="ru-RU" sz="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6"/>
          <p:cNvSpPr>
            <a:spLocks noGrp="1"/>
          </p:cNvSpPr>
          <p:nvPr>
            <p:ph type="sldNum"/>
          </p:nvPr>
        </p:nvSpPr>
        <p:spPr>
          <a:xfrm>
            <a:off x="8390880" y="454356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486AFFD1-7B70-41A0-AD43-2AEE34C76C97}" type="slidenum">
              <a:rPr b="0" lang="ru" sz="1000" spc="-1" strike="noStrike">
                <a:solidFill>
                  <a:srgbClr val="233a44"/>
                </a:solidFill>
                <a:latin typeface="Nunito"/>
                <a:ea typeface="Nunito"/>
              </a:rPr>
              <a:t>&lt;номер&gt;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9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0" y="2823120"/>
            <a:ext cx="7368840" cy="23166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2"/>
          <p:cNvSpPr/>
          <p:nvPr/>
        </p:nvSpPr>
        <p:spPr>
          <a:xfrm flipH="1">
            <a:off x="3582360" y="1554120"/>
            <a:ext cx="5560200" cy="3589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5" name="Group 3"/>
          <p:cNvGrpSpPr/>
          <p:nvPr/>
        </p:nvGrpSpPr>
        <p:grpSpPr>
          <a:xfrm>
            <a:off x="255960" y="0"/>
            <a:ext cx="2251080" cy="1042920"/>
            <a:chOff x="255960" y="0"/>
            <a:chExt cx="2251080" cy="1042920"/>
          </a:xfrm>
        </p:grpSpPr>
        <p:sp>
          <p:nvSpPr>
            <p:cNvPr id="66" name="CustomShape 4"/>
            <p:cNvSpPr/>
            <p:nvPr/>
          </p:nvSpPr>
          <p:spPr>
            <a:xfrm>
              <a:off x="766080" y="0"/>
              <a:ext cx="1740960" cy="104292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" name="CustomShape 5"/>
            <p:cNvSpPr/>
            <p:nvPr/>
          </p:nvSpPr>
          <p:spPr>
            <a:xfrm>
              <a:off x="511200" y="0"/>
              <a:ext cx="1740960" cy="104292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" name="CustomShape 6"/>
            <p:cNvSpPr/>
            <p:nvPr/>
          </p:nvSpPr>
          <p:spPr>
            <a:xfrm>
              <a:off x="255960" y="0"/>
              <a:ext cx="1740960" cy="104292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9" name="CustomShape 7"/>
          <p:cNvSpPr/>
          <p:nvPr/>
        </p:nvSpPr>
        <p:spPr>
          <a:xfrm>
            <a:off x="203400" y="206280"/>
            <a:ext cx="8737200" cy="473076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algn="ctr" blurRad="228600" rotWithShape="0" sx="101000" sy="101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grpSp>
        <p:nvGrpSpPr>
          <p:cNvPr id="70" name="Group 8"/>
          <p:cNvGrpSpPr/>
          <p:nvPr/>
        </p:nvGrpSpPr>
        <p:grpSpPr>
          <a:xfrm>
            <a:off x="34920" y="4521960"/>
            <a:ext cx="1593000" cy="616680"/>
            <a:chOff x="34920" y="4521960"/>
            <a:chExt cx="1593000" cy="616680"/>
          </a:xfrm>
        </p:grpSpPr>
        <p:sp>
          <p:nvSpPr>
            <p:cNvPr id="71" name="CustomShape 9"/>
            <p:cNvSpPr/>
            <p:nvPr/>
          </p:nvSpPr>
          <p:spPr>
            <a:xfrm>
              <a:off x="552960" y="4521960"/>
              <a:ext cx="1074960" cy="61668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CustomShape 10"/>
            <p:cNvSpPr/>
            <p:nvPr/>
          </p:nvSpPr>
          <p:spPr>
            <a:xfrm>
              <a:off x="294120" y="4521960"/>
              <a:ext cx="1074960" cy="61668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" name="CustomShape 11"/>
            <p:cNvSpPr/>
            <p:nvPr/>
          </p:nvSpPr>
          <p:spPr>
            <a:xfrm>
              <a:off x="34920" y="4521960"/>
              <a:ext cx="1074960" cy="61668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4" name="Group 12"/>
          <p:cNvGrpSpPr/>
          <p:nvPr/>
        </p:nvGrpSpPr>
        <p:grpSpPr>
          <a:xfrm>
            <a:off x="5886360" y="1080"/>
            <a:ext cx="3257280" cy="1261080"/>
            <a:chOff x="5886360" y="1080"/>
            <a:chExt cx="3257280" cy="1261080"/>
          </a:xfrm>
        </p:grpSpPr>
        <p:sp>
          <p:nvSpPr>
            <p:cNvPr id="75" name="CustomShape 13"/>
            <p:cNvSpPr/>
            <p:nvPr/>
          </p:nvSpPr>
          <p:spPr>
            <a:xfrm>
              <a:off x="6945840" y="1080"/>
              <a:ext cx="2197800" cy="126108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CustomShape 14"/>
            <p:cNvSpPr/>
            <p:nvPr/>
          </p:nvSpPr>
          <p:spPr>
            <a:xfrm>
              <a:off x="6415920" y="1080"/>
              <a:ext cx="2197800" cy="126108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CustomShape 15"/>
            <p:cNvSpPr/>
            <p:nvPr/>
          </p:nvSpPr>
          <p:spPr>
            <a:xfrm>
              <a:off x="5886360" y="1080"/>
              <a:ext cx="2197800" cy="126108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8" name="PlaceHolder 16"/>
          <p:cNvSpPr>
            <a:spLocks noGrp="1"/>
          </p:cNvSpPr>
          <p:nvPr>
            <p:ph type="title"/>
          </p:nvPr>
        </p:nvSpPr>
        <p:spPr>
          <a:xfrm>
            <a:off x="1393920" y="1301040"/>
            <a:ext cx="6366600" cy="25387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текста заглавия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17"/>
          <p:cNvSpPr>
            <a:spLocks noGrp="1"/>
          </p:cNvSpPr>
          <p:nvPr>
            <p:ph type="sldNum"/>
          </p:nvPr>
        </p:nvSpPr>
        <p:spPr>
          <a:xfrm>
            <a:off x="8390880" y="454356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6A6B609B-5F99-4C71-BA23-6F2E0F38B899}" type="slidenum">
              <a:rPr b="0" lang="ru" sz="1000" spc="-1" strike="noStrike">
                <a:solidFill>
                  <a:srgbClr val="233a44"/>
                </a:solidFill>
                <a:latin typeface="Nunito"/>
                <a:ea typeface="Nunito"/>
              </a:rPr>
              <a:t>&lt;номер&gt;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80" name="PlaceHolder 1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oup 1"/>
          <p:cNvGrpSpPr/>
          <p:nvPr/>
        </p:nvGrpSpPr>
        <p:grpSpPr>
          <a:xfrm>
            <a:off x="8739720" y="4689000"/>
            <a:ext cx="258120" cy="264960"/>
            <a:chOff x="8739720" y="4689000"/>
            <a:chExt cx="258120" cy="264960"/>
          </a:xfrm>
        </p:grpSpPr>
        <p:sp>
          <p:nvSpPr>
            <p:cNvPr id="118" name="CustomShape 2"/>
            <p:cNvSpPr/>
            <p:nvPr/>
          </p:nvSpPr>
          <p:spPr>
            <a:xfrm>
              <a:off x="8739720" y="4827960"/>
              <a:ext cx="123120" cy="126000"/>
            </a:xfrm>
            <a:custGeom>
              <a:avLst/>
              <a:gdLst/>
              <a:ahLst/>
              <a:rect l="l" t="t" r="r" b="b"/>
              <a:pathLst>
                <a:path w="14893" h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" name="CustomShape 3"/>
            <p:cNvSpPr/>
            <p:nvPr/>
          </p:nvSpPr>
          <p:spPr>
            <a:xfrm>
              <a:off x="8739720" y="4689000"/>
              <a:ext cx="123120" cy="126000"/>
            </a:xfrm>
            <a:custGeom>
              <a:avLst/>
              <a:gdLst/>
              <a:ahLst/>
              <a:rect l="l" t="t" r="r" b="b"/>
              <a:pathLst>
                <a:path w="14893" h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4"/>
            <p:cNvSpPr/>
            <p:nvPr/>
          </p:nvSpPr>
          <p:spPr>
            <a:xfrm>
              <a:off x="8874720" y="4689000"/>
              <a:ext cx="123120" cy="126000"/>
            </a:xfrm>
            <a:custGeom>
              <a:avLst/>
              <a:gdLst/>
              <a:ahLst/>
              <a:rect l="l" t="t" r="r" b="b"/>
              <a:pathLst>
                <a:path w="14894" h="14893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" name="CustomShape 5"/>
            <p:cNvSpPr/>
            <p:nvPr/>
          </p:nvSpPr>
          <p:spPr>
            <a:xfrm>
              <a:off x="8874720" y="4827960"/>
              <a:ext cx="123120" cy="126000"/>
            </a:xfrm>
            <a:custGeom>
              <a:avLst/>
              <a:gdLst/>
              <a:ahLst/>
              <a:rect l="l" t="t" r="r" b="b"/>
              <a:pathLst>
                <a:path w="14894" h="14893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2" name="PlaceHolder 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2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166680" y="816840"/>
            <a:ext cx="8520120" cy="19170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r>
              <a:rPr b="1" lang="ru" sz="1940" spc="-1" strike="noStrike">
                <a:solidFill>
                  <a:srgbClr val="af7b51"/>
                </a:solidFill>
                <a:latin typeface="Times New Roman"/>
                <a:ea typeface="Times New Roman"/>
              </a:rPr>
              <a:t>Квалификационная работа Мурашка А.В. </a:t>
            </a:r>
            <a:br/>
            <a:r>
              <a:rPr b="1" lang="ru" sz="1940" spc="-1" strike="noStrike">
                <a:solidFill>
                  <a:srgbClr val="af7b51"/>
                </a:solidFill>
                <a:latin typeface="Times New Roman"/>
                <a:ea typeface="Times New Roman"/>
              </a:rPr>
              <a:t>AML-32</a:t>
            </a:r>
            <a:br/>
            <a:r>
              <a:rPr b="1" lang="ru" sz="1400" spc="-1" strike="noStrike">
                <a:solidFill>
                  <a:srgbClr val="af7b51"/>
                </a:solidFill>
                <a:latin typeface="Times New Roman"/>
                <a:ea typeface="Times New Roman"/>
              </a:rPr>
              <a:t>по курсу «Машинное обучение: фундаментальные инструменты и практики»</a:t>
            </a:r>
            <a:br/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483840" y="2172960"/>
            <a:ext cx="8520120" cy="26935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lvl="1" indent="-107640">
              <a:lnSpc>
                <a:spcPct val="100000"/>
              </a:lnSpc>
              <a:spcBef>
                <a:spcPts val="1001"/>
              </a:spcBef>
              <a:buClr>
                <a:srgbClr val="af7b51"/>
              </a:buClr>
              <a:buFont typeface="Liberation Sans"/>
              <a:buAutoNum type="arabicPeriod"/>
            </a:pPr>
            <a:r>
              <a:rPr b="1" lang="ru" sz="1700" spc="-1" strike="noStrike">
                <a:solidFill>
                  <a:srgbClr val="af7b51"/>
                </a:solidFill>
                <a:latin typeface="Arial"/>
                <a:ea typeface="Arial"/>
              </a:rPr>
              <a:t>Тема:</a:t>
            </a:r>
            <a:endParaRPr b="0" lang="ru-RU" sz="1700" spc="-1" strike="noStrike">
              <a:latin typeface="Arial"/>
            </a:endParaRPr>
          </a:p>
          <a:p>
            <a:pPr lvl="1" indent="-107640" algn="ctr">
              <a:lnSpc>
                <a:spcPct val="100000"/>
              </a:lnSpc>
              <a:spcBef>
                <a:spcPts val="1001"/>
              </a:spcBef>
              <a:buClr>
                <a:srgbClr val="af7b51"/>
              </a:buClr>
              <a:buFont typeface="Liberation Sans"/>
              <a:buAutoNum type="arabicPeriod"/>
            </a:pPr>
            <a:r>
              <a:rPr b="1" lang="ru" sz="1700" spc="-1" strike="noStrike">
                <a:solidFill>
                  <a:srgbClr val="af7b51"/>
                </a:solidFill>
                <a:latin typeface="Arial"/>
                <a:ea typeface="Arial"/>
              </a:rPr>
              <a:t> </a:t>
            </a:r>
            <a:r>
              <a:rPr b="1" lang="ru" sz="2100" spc="-1" strike="noStrike">
                <a:solidFill>
                  <a:srgbClr val="af7b51"/>
                </a:solidFill>
                <a:latin typeface="Arial"/>
                <a:ea typeface="Arial"/>
              </a:rPr>
              <a:t>Анализ тональности текста. </a:t>
            </a:r>
            <a:endParaRPr b="0" lang="ru-RU" sz="2100" spc="-1" strike="noStrike">
              <a:latin typeface="Arial"/>
            </a:endParaRPr>
          </a:p>
          <a:p>
            <a:pPr lvl="1" indent="-120240" algn="ctr">
              <a:lnSpc>
                <a:spcPct val="100000"/>
              </a:lnSpc>
              <a:spcBef>
                <a:spcPts val="1001"/>
              </a:spcBef>
              <a:buClr>
                <a:srgbClr val="af7b51"/>
              </a:buClr>
              <a:buFont typeface="Liberation Sans"/>
              <a:buAutoNum type="arabicPeriod"/>
            </a:pPr>
            <a:r>
              <a:rPr b="1" lang="ru" sz="2100" spc="-1" strike="noStrike">
                <a:solidFill>
                  <a:srgbClr val="af7b51"/>
                </a:solidFill>
                <a:latin typeface="Arial"/>
                <a:ea typeface="Arial"/>
              </a:rPr>
              <a:t>Выделение морфологических сущностей </a:t>
            </a:r>
            <a:endParaRPr b="0" lang="ru-RU" sz="2100" spc="-1" strike="noStrike">
              <a:latin typeface="Arial"/>
            </a:endParaRPr>
          </a:p>
          <a:p>
            <a:pPr lvl="1" indent="-120240" algn="ctr">
              <a:lnSpc>
                <a:spcPct val="100000"/>
              </a:lnSpc>
              <a:spcBef>
                <a:spcPts val="1001"/>
              </a:spcBef>
              <a:buClr>
                <a:srgbClr val="af7b51"/>
              </a:buClr>
              <a:buFont typeface="Liberation Sans"/>
              <a:buAutoNum type="arabicPeriod"/>
            </a:pPr>
            <a:r>
              <a:rPr b="1" lang="ru" sz="2100" spc="-1" strike="noStrike">
                <a:solidFill>
                  <a:srgbClr val="af7b51"/>
                </a:solidFill>
                <a:latin typeface="Arial"/>
                <a:ea typeface="Arial"/>
              </a:rPr>
              <a:t>на основе топологической близости.</a:t>
            </a:r>
            <a:endParaRPr b="0" lang="ru-RU" sz="21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</a:pPr>
            <a:endParaRPr b="0" lang="ru-RU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1348920" y="1290960"/>
            <a:ext cx="6744600" cy="13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ru" sz="1600" spc="-1" strike="noStrike">
                <a:solidFill>
                  <a:srgbClr val="000000"/>
                </a:solidFill>
                <a:latin typeface="Arial"/>
                <a:ea typeface="Arial"/>
              </a:rPr>
              <a:t>Первая часть работы:</a:t>
            </a:r>
            <a:endParaRPr b="0" lang="ru-RU" sz="1600" spc="-1" strike="noStrike">
              <a:latin typeface="Arial"/>
            </a:endParaRPr>
          </a:p>
          <a:p>
            <a:pPr algn="ctr">
              <a:lnSpc>
                <a:spcPct val="115000"/>
              </a:lnSpc>
              <a:tabLst>
                <a:tab algn="l" pos="0"/>
              </a:tabLst>
            </a:pPr>
            <a:endParaRPr b="0" lang="ru-RU" sz="1600" spc="-1" strike="noStrike">
              <a:latin typeface="Arial"/>
            </a:endParaRPr>
          </a:p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ru" sz="1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ru" sz="1600" spc="-1" strike="noStrike">
                <a:solidFill>
                  <a:srgbClr val="000000"/>
                </a:solidFill>
                <a:latin typeface="Arial"/>
                <a:ea typeface="Arial"/>
              </a:rPr>
              <a:t>исследуем разные подходы к предобработке текста и их влияние на результат классификации.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334800" y="2634480"/>
            <a:ext cx="2999520" cy="140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ru" sz="1400" spc="-1" strike="noStrike">
                <a:solidFill>
                  <a:srgbClr val="163ef5"/>
                </a:solidFill>
                <a:latin typeface="Arial"/>
                <a:ea typeface="Arial"/>
              </a:rPr>
              <a:t>Очистка данных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163ef5"/>
                </a:solidFill>
                <a:latin typeface="Arial"/>
                <a:ea typeface="Arial"/>
              </a:rPr>
              <a:t>пропуски, дубликаты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6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ru" sz="1200" spc="-1" strike="noStrike">
                <a:solidFill>
                  <a:srgbClr val="163ef5"/>
                </a:solidFill>
                <a:latin typeface="Arial"/>
                <a:ea typeface="Arial"/>
              </a:rPr>
              <a:t>Irrelevant -&gt; Neutral</a:t>
            </a:r>
            <a:endParaRPr b="0" lang="ru-RU" sz="1200" spc="-1" strike="noStrike">
              <a:latin typeface="Arial"/>
            </a:endParaRPr>
          </a:p>
          <a:p>
            <a:pPr algn="ctr">
              <a:lnSpc>
                <a:spcPct val="6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ru" sz="1200" spc="-1" strike="noStrike">
                <a:solidFill>
                  <a:srgbClr val="163ef5"/>
                </a:solidFill>
                <a:latin typeface="Arial"/>
                <a:ea typeface="Arial"/>
              </a:rPr>
              <a:t>лемматизация -&gt; 1458 -  “ ”</a:t>
            </a:r>
            <a:endParaRPr b="0" lang="ru-RU" sz="1200" spc="-1" strike="noStrike">
              <a:latin typeface="Arial"/>
            </a:endParaRPr>
          </a:p>
          <a:p>
            <a:pPr algn="ctr">
              <a:lnSpc>
                <a:spcPct val="6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ru" sz="1200" spc="-1" strike="noStrike">
                <a:solidFill>
                  <a:srgbClr val="163ef5"/>
                </a:solidFill>
                <a:latin typeface="Arial"/>
                <a:ea typeface="Arial"/>
              </a:rPr>
              <a:t>всего удалено 3027</a:t>
            </a:r>
            <a:endParaRPr b="0" lang="ru-RU" sz="1200" spc="-1" strike="noStrike">
              <a:latin typeface="Arial"/>
            </a:endParaRPr>
          </a:p>
          <a:p>
            <a:pPr algn="ctr">
              <a:lnSpc>
                <a:spcPct val="115000"/>
              </a:lnSpc>
              <a:tabLst>
                <a:tab algn="l" pos="0"/>
              </a:tabLst>
            </a:pPr>
            <a:endParaRPr b="0" lang="ru-RU" sz="1200" spc="-1" strike="noStrike"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5094000" y="2634480"/>
            <a:ext cx="2999520" cy="67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ru" sz="1400" spc="-1" strike="noStrike">
                <a:solidFill>
                  <a:srgbClr val="163ef5"/>
                </a:solidFill>
                <a:latin typeface="Arial"/>
                <a:ea typeface="Arial"/>
              </a:rPr>
              <a:t>Описательная статистика, поиск взаимосвязей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93" name="CustomShape 4"/>
          <p:cNvSpPr/>
          <p:nvPr/>
        </p:nvSpPr>
        <p:spPr>
          <a:xfrm>
            <a:off x="5033880" y="3205080"/>
            <a:ext cx="2999520" cy="97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1300" spc="-1" strike="noStrike">
                <a:solidFill>
                  <a:srgbClr val="163ef5"/>
                </a:solidFill>
                <a:latin typeface="Arial"/>
                <a:ea typeface="Arial"/>
              </a:rPr>
              <a:t>разбалансировки нет</a:t>
            </a:r>
            <a:endParaRPr b="0" lang="ru-RU" sz="13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1300" spc="-1" strike="noStrike">
                <a:solidFill>
                  <a:srgbClr val="163ef5"/>
                </a:solidFill>
                <a:latin typeface="Arial"/>
                <a:ea typeface="Arial"/>
              </a:rPr>
              <a:t>разнообразие есть</a:t>
            </a:r>
            <a:endParaRPr b="0" lang="ru-RU" sz="13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1300" spc="-1" strike="noStrike">
                <a:solidFill>
                  <a:srgbClr val="163ef5"/>
                </a:solidFill>
                <a:latin typeface="Arial"/>
                <a:ea typeface="Arial"/>
              </a:rPr>
              <a:t>entity - 32</a:t>
            </a:r>
            <a:endParaRPr b="0" lang="ru-RU" sz="13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1300" spc="-1" strike="noStrike">
                <a:solidFill>
                  <a:srgbClr val="163ef5"/>
                </a:solidFill>
                <a:latin typeface="Arial"/>
                <a:ea typeface="Arial"/>
              </a:rPr>
              <a:t>sentiment -3</a:t>
            </a:r>
            <a:endParaRPr b="0" lang="ru-RU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208;p24" descr=""/>
          <p:cNvPicPr/>
          <p:nvPr/>
        </p:nvPicPr>
        <p:blipFill>
          <a:blip r:embed="rId1"/>
          <a:stretch/>
        </p:blipFill>
        <p:spPr>
          <a:xfrm>
            <a:off x="197640" y="1519560"/>
            <a:ext cx="4914720" cy="2990520"/>
          </a:xfrm>
          <a:prstGeom prst="rect">
            <a:avLst/>
          </a:prstGeom>
          <a:ln>
            <a:noFill/>
          </a:ln>
        </p:spPr>
      </p:pic>
      <p:pic>
        <p:nvPicPr>
          <p:cNvPr id="195" name="Google Shape;209;p24" descr=""/>
          <p:cNvPicPr/>
          <p:nvPr/>
        </p:nvPicPr>
        <p:blipFill>
          <a:blip r:embed="rId2"/>
          <a:stretch/>
        </p:blipFill>
        <p:spPr>
          <a:xfrm>
            <a:off x="5166720" y="780480"/>
            <a:ext cx="3744360" cy="3665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214;p25" descr=""/>
          <p:cNvPicPr/>
          <p:nvPr/>
        </p:nvPicPr>
        <p:blipFill>
          <a:blip r:embed="rId1"/>
          <a:stretch/>
        </p:blipFill>
        <p:spPr>
          <a:xfrm>
            <a:off x="677520" y="533520"/>
            <a:ext cx="7562520" cy="4076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219;p26" descr=""/>
          <p:cNvPicPr/>
          <p:nvPr/>
        </p:nvPicPr>
        <p:blipFill>
          <a:blip r:embed="rId1"/>
          <a:stretch/>
        </p:blipFill>
        <p:spPr>
          <a:xfrm>
            <a:off x="821520" y="1296360"/>
            <a:ext cx="7638840" cy="3219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403920" y="446040"/>
            <a:ext cx="2259720" cy="32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80000"/>
              </a:lnSpc>
              <a:tabLst>
                <a:tab algn="l" pos="0"/>
              </a:tabLst>
            </a:pPr>
            <a:r>
              <a:rPr b="1" lang="ru" sz="2400" spc="-1" strike="noStrike">
                <a:solidFill>
                  <a:srgbClr val="000000"/>
                </a:solidFill>
                <a:latin typeface="Arial"/>
                <a:ea typeface="Arial"/>
              </a:rPr>
              <a:t>Подходы</a:t>
            </a:r>
            <a:endParaRPr b="0" lang="ru-RU" sz="2400" spc="-1" strike="noStrike">
              <a:latin typeface="Arial"/>
            </a:endParaRPr>
          </a:p>
        </p:txBody>
      </p:sp>
      <p:grpSp>
        <p:nvGrpSpPr>
          <p:cNvPr id="199" name="Group 2"/>
          <p:cNvGrpSpPr/>
          <p:nvPr/>
        </p:nvGrpSpPr>
        <p:grpSpPr>
          <a:xfrm>
            <a:off x="264600" y="1278720"/>
            <a:ext cx="8647560" cy="928080"/>
            <a:chOff x="264600" y="1278720"/>
            <a:chExt cx="8647560" cy="928080"/>
          </a:xfrm>
        </p:grpSpPr>
        <p:sp>
          <p:nvSpPr>
            <p:cNvPr id="200" name="CustomShape 3"/>
            <p:cNvSpPr/>
            <p:nvPr/>
          </p:nvSpPr>
          <p:spPr>
            <a:xfrm>
              <a:off x="1500120" y="1278720"/>
              <a:ext cx="7412040" cy="928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ru" sz="1700" spc="-1" strike="noStrike">
                  <a:solidFill>
                    <a:srgbClr val="000000"/>
                  </a:solidFill>
                  <a:latin typeface="Proxima Nova"/>
                  <a:ea typeface="Proxima Nova"/>
                </a:rPr>
                <a:t>Преобразование текста в векторное пространство методом Tfidf и классификация логистической регрессией.</a:t>
              </a:r>
              <a:endParaRPr b="0" lang="ru-RU" sz="1700" spc="-1" strike="noStrike">
                <a:latin typeface="Arial"/>
              </a:endParaRPr>
            </a:p>
            <a:p>
              <a:pPr>
                <a:lnSpc>
                  <a:spcPct val="6000"/>
                </a:lnSpc>
                <a:spcBef>
                  <a:spcPts val="1199"/>
                </a:spcBef>
                <a:tabLst>
                  <a:tab algn="l" pos="0"/>
                </a:tabLst>
              </a:pPr>
              <a:r>
                <a:rPr b="0" lang="ru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Accuracy: 0.9069</a:t>
              </a:r>
              <a:endParaRPr b="0" lang="ru-RU" sz="1400" spc="-1" strike="noStrike">
                <a:latin typeface="Arial"/>
              </a:endParaRPr>
            </a:p>
          </p:txBody>
        </p:sp>
        <p:sp>
          <p:nvSpPr>
            <p:cNvPr id="201" name="CustomShape 4"/>
            <p:cNvSpPr/>
            <p:nvPr/>
          </p:nvSpPr>
          <p:spPr>
            <a:xfrm>
              <a:off x="264600" y="1278720"/>
              <a:ext cx="536400" cy="489240"/>
            </a:xfrm>
            <a:prstGeom prst="ellipse">
              <a:avLst/>
            </a:prstGeom>
            <a:noFill/>
            <a:ln w="28440">
              <a:solidFill>
                <a:srgbClr val="4bd0a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ru" sz="1800" spc="-1" strike="noStrike">
                  <a:solidFill>
                    <a:srgbClr val="000000"/>
                  </a:solidFill>
                  <a:latin typeface="Proxima Nova"/>
                  <a:ea typeface="Proxima Nova"/>
                </a:rPr>
                <a:t>1</a:t>
              </a:r>
              <a:endParaRPr b="0" lang="ru-RU" sz="1800" spc="-1" strike="noStrike">
                <a:latin typeface="Arial"/>
              </a:endParaRPr>
            </a:p>
          </p:txBody>
        </p:sp>
      </p:grpSp>
      <p:grpSp>
        <p:nvGrpSpPr>
          <p:cNvPr id="202" name="Group 5"/>
          <p:cNvGrpSpPr/>
          <p:nvPr/>
        </p:nvGrpSpPr>
        <p:grpSpPr>
          <a:xfrm>
            <a:off x="264600" y="2373480"/>
            <a:ext cx="8146800" cy="803160"/>
            <a:chOff x="264600" y="2373480"/>
            <a:chExt cx="8146800" cy="803160"/>
          </a:xfrm>
        </p:grpSpPr>
        <p:sp>
          <p:nvSpPr>
            <p:cNvPr id="203" name="CustomShape 6"/>
            <p:cNvSpPr/>
            <p:nvPr/>
          </p:nvSpPr>
          <p:spPr>
            <a:xfrm>
              <a:off x="1478520" y="2373480"/>
              <a:ext cx="6932880" cy="803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ru" sz="1600" spc="-1" strike="noStrike">
                  <a:solidFill>
                    <a:srgbClr val="000000"/>
                  </a:solidFill>
                  <a:latin typeface="Arial"/>
                  <a:ea typeface="Arial"/>
                </a:rPr>
                <a:t>Преобразование лемматизированного текста в векторное пространство методом Tfidf и классификация логистической регрессией.</a:t>
              </a:r>
              <a:endParaRPr b="0" lang="ru-RU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ru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Accuracy: 0.9039</a:t>
              </a:r>
              <a:endParaRPr b="0" lang="ru-RU" sz="1400" spc="-1" strike="noStrike">
                <a:latin typeface="Arial"/>
              </a:endParaRPr>
            </a:p>
          </p:txBody>
        </p:sp>
        <p:sp>
          <p:nvSpPr>
            <p:cNvPr id="204" name="CustomShape 7"/>
            <p:cNvSpPr/>
            <p:nvPr/>
          </p:nvSpPr>
          <p:spPr>
            <a:xfrm>
              <a:off x="264600" y="2373480"/>
              <a:ext cx="536400" cy="471600"/>
            </a:xfrm>
            <a:prstGeom prst="ellipse">
              <a:avLst/>
            </a:prstGeom>
            <a:noFill/>
            <a:ln w="28440">
              <a:solidFill>
                <a:srgbClr val="4bd0a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ru" sz="1800" spc="-1" strike="noStrike">
                  <a:solidFill>
                    <a:srgbClr val="000000"/>
                  </a:solidFill>
                  <a:latin typeface="Proxima Nova"/>
                  <a:ea typeface="Proxima Nova"/>
                </a:rPr>
                <a:t>2</a:t>
              </a:r>
              <a:endParaRPr b="0" lang="ru-RU" sz="1800" spc="-1" strike="noStrike">
                <a:latin typeface="Arial"/>
              </a:endParaRPr>
            </a:p>
          </p:txBody>
        </p:sp>
      </p:grpSp>
      <p:grpSp>
        <p:nvGrpSpPr>
          <p:cNvPr id="205" name="Group 8"/>
          <p:cNvGrpSpPr/>
          <p:nvPr/>
        </p:nvGrpSpPr>
        <p:grpSpPr>
          <a:xfrm>
            <a:off x="264600" y="3343320"/>
            <a:ext cx="8699400" cy="974880"/>
            <a:chOff x="264600" y="3343320"/>
            <a:chExt cx="8699400" cy="974880"/>
          </a:xfrm>
        </p:grpSpPr>
        <p:sp>
          <p:nvSpPr>
            <p:cNvPr id="206" name="CustomShape 9"/>
            <p:cNvSpPr/>
            <p:nvPr/>
          </p:nvSpPr>
          <p:spPr>
            <a:xfrm>
              <a:off x="1507320" y="3343320"/>
              <a:ext cx="7456680" cy="974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ru" sz="1600" spc="-1" strike="noStrike">
                  <a:solidFill>
                    <a:srgbClr val="000000"/>
                  </a:solidFill>
                  <a:latin typeface="Arial"/>
                  <a:ea typeface="Arial"/>
                </a:rPr>
                <a:t>Преобразование лемматизированного текста в векторное пространство методом word2vec и классификация логистической регрессией.</a:t>
              </a:r>
              <a:endParaRPr b="0" lang="ru-RU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ru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Accuracy: 0.6236</a:t>
              </a:r>
              <a:endParaRPr b="0" lang="ru-RU" sz="1400" spc="-1" strike="noStrike">
                <a:latin typeface="Arial"/>
              </a:endParaRPr>
            </a:p>
          </p:txBody>
        </p:sp>
        <p:sp>
          <p:nvSpPr>
            <p:cNvPr id="207" name="CustomShape 10"/>
            <p:cNvSpPr/>
            <p:nvPr/>
          </p:nvSpPr>
          <p:spPr>
            <a:xfrm>
              <a:off x="264600" y="3360960"/>
              <a:ext cx="510120" cy="490680"/>
            </a:xfrm>
            <a:prstGeom prst="ellipse">
              <a:avLst/>
            </a:prstGeom>
            <a:noFill/>
            <a:ln w="28440">
              <a:solidFill>
                <a:srgbClr val="4bd0a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ru" sz="1800" spc="-1" strike="noStrike">
                  <a:solidFill>
                    <a:srgbClr val="000000"/>
                  </a:solidFill>
                  <a:latin typeface="Proxima Nova"/>
                  <a:ea typeface="Proxima Nova"/>
                </a:rPr>
                <a:t>3</a:t>
              </a:r>
              <a:endParaRPr b="0" lang="ru-RU" sz="1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910440" y="422640"/>
            <a:ext cx="1851480" cy="489240"/>
          </a:xfrm>
          <a:prstGeom prst="ellipse">
            <a:avLst/>
          </a:prstGeom>
          <a:noFill/>
          <a:ln w="28440">
            <a:solidFill>
              <a:srgbClr val="4bd0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1700" spc="-1" strike="noStrike">
                <a:solidFill>
                  <a:srgbClr val="000000"/>
                </a:solidFill>
                <a:latin typeface="Proxima Nova"/>
                <a:ea typeface="Proxima Nova"/>
              </a:rPr>
              <a:t>sklearn</a:t>
            </a:r>
            <a:endParaRPr b="0" lang="ru-RU" sz="17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1700" spc="-1" strike="noStrike">
                <a:solidFill>
                  <a:srgbClr val="000000"/>
                </a:solidFill>
                <a:latin typeface="Proxima Nova"/>
                <a:ea typeface="Proxima Nova"/>
              </a:rPr>
              <a:t>Tfidf </a:t>
            </a:r>
            <a:endParaRPr b="0" lang="ru-RU" sz="1700" spc="-1" strike="noStrike">
              <a:latin typeface="Arial"/>
            </a:endParaRPr>
          </a:p>
        </p:txBody>
      </p:sp>
      <p:pic>
        <p:nvPicPr>
          <p:cNvPr id="209" name="Google Shape;239;p28" descr=""/>
          <p:cNvPicPr/>
          <p:nvPr/>
        </p:nvPicPr>
        <p:blipFill>
          <a:blip r:embed="rId1"/>
          <a:stretch/>
        </p:blipFill>
        <p:spPr>
          <a:xfrm>
            <a:off x="319320" y="1008360"/>
            <a:ext cx="3034080" cy="1200240"/>
          </a:xfrm>
          <a:prstGeom prst="rect">
            <a:avLst/>
          </a:prstGeom>
          <a:ln>
            <a:noFill/>
          </a:ln>
        </p:spPr>
      </p:pic>
      <p:sp>
        <p:nvSpPr>
          <p:cNvPr id="210" name="CustomShape 2"/>
          <p:cNvSpPr/>
          <p:nvPr/>
        </p:nvSpPr>
        <p:spPr>
          <a:xfrm>
            <a:off x="4894560" y="1258200"/>
            <a:ext cx="3249360" cy="903960"/>
          </a:xfrm>
          <a:prstGeom prst="ellipse">
            <a:avLst/>
          </a:prstGeom>
          <a:noFill/>
          <a:ln w="28440">
            <a:solidFill>
              <a:srgbClr val="4bd0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1700" spc="-1" strike="noStrike">
                <a:solidFill>
                  <a:srgbClr val="000000"/>
                </a:solidFill>
                <a:latin typeface="Proxima Nova"/>
                <a:ea typeface="Proxima Nova"/>
              </a:rPr>
              <a:t>nltk WordNetLemmatizer +Tfidf </a:t>
            </a:r>
            <a:endParaRPr b="0" lang="ru-RU" sz="1700" spc="-1" strike="noStrike">
              <a:latin typeface="Arial"/>
            </a:endParaRPr>
          </a:p>
        </p:txBody>
      </p:sp>
      <p:pic>
        <p:nvPicPr>
          <p:cNvPr id="211" name="Google Shape;241;p28" descr=""/>
          <p:cNvPicPr/>
          <p:nvPr/>
        </p:nvPicPr>
        <p:blipFill>
          <a:blip r:embed="rId2"/>
          <a:stretch/>
        </p:blipFill>
        <p:spPr>
          <a:xfrm>
            <a:off x="4761360" y="2280960"/>
            <a:ext cx="3486600" cy="1200240"/>
          </a:xfrm>
          <a:prstGeom prst="rect">
            <a:avLst/>
          </a:prstGeom>
          <a:ln>
            <a:noFill/>
          </a:ln>
        </p:spPr>
      </p:pic>
      <p:sp>
        <p:nvSpPr>
          <p:cNvPr id="212" name="CustomShape 3"/>
          <p:cNvSpPr/>
          <p:nvPr/>
        </p:nvSpPr>
        <p:spPr>
          <a:xfrm>
            <a:off x="798120" y="2411280"/>
            <a:ext cx="3249360" cy="489240"/>
          </a:xfrm>
          <a:prstGeom prst="ellipse">
            <a:avLst/>
          </a:prstGeom>
          <a:noFill/>
          <a:ln w="28440">
            <a:solidFill>
              <a:srgbClr val="4bd0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1700" spc="-1" strike="noStrike">
                <a:solidFill>
                  <a:srgbClr val="000000"/>
                </a:solidFill>
                <a:latin typeface="Proxima Nova"/>
                <a:ea typeface="Proxima Nova"/>
              </a:rPr>
              <a:t>WordNetLemmatizer + </a:t>
            </a:r>
            <a:r>
              <a:rPr b="0" lang="ru" sz="1600" spc="-1" strike="noStrike">
                <a:solidFill>
                  <a:srgbClr val="000000"/>
                </a:solidFill>
                <a:latin typeface="Arial"/>
                <a:ea typeface="Arial"/>
              </a:rPr>
              <a:t>word2vec </a:t>
            </a:r>
            <a:endParaRPr b="0" lang="ru-RU" sz="1600" spc="-1" strike="noStrike">
              <a:latin typeface="Arial"/>
            </a:endParaRPr>
          </a:p>
        </p:txBody>
      </p:sp>
      <p:pic>
        <p:nvPicPr>
          <p:cNvPr id="213" name="Google Shape;243;p28" descr=""/>
          <p:cNvPicPr/>
          <p:nvPr/>
        </p:nvPicPr>
        <p:blipFill>
          <a:blip r:embed="rId3"/>
          <a:stretch/>
        </p:blipFill>
        <p:spPr>
          <a:xfrm>
            <a:off x="417240" y="3102840"/>
            <a:ext cx="3866040" cy="1560960"/>
          </a:xfrm>
          <a:prstGeom prst="rect">
            <a:avLst/>
          </a:prstGeom>
          <a:ln>
            <a:noFill/>
          </a:ln>
        </p:spPr>
      </p:pic>
      <p:sp>
        <p:nvSpPr>
          <p:cNvPr id="214" name="CustomShape 4"/>
          <p:cNvSpPr/>
          <p:nvPr/>
        </p:nvSpPr>
        <p:spPr>
          <a:xfrm>
            <a:off x="4452480" y="3590280"/>
            <a:ext cx="4254840" cy="1311480"/>
          </a:xfrm>
          <a:prstGeom prst="ellipse">
            <a:avLst/>
          </a:prstGeom>
          <a:noFill/>
          <a:ln w="28440">
            <a:solidFill>
              <a:srgbClr val="4bd0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word2vec :</a:t>
            </a:r>
            <a:endParaRPr b="0" lang="ru-RU" sz="13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новости Google</a:t>
            </a:r>
            <a:endParaRPr b="0" lang="ru-RU" sz="13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GoogleNews-vectors-negative300.bin</a:t>
            </a:r>
            <a:endParaRPr b="0" lang="ru-RU" sz="13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3 миллиона 300-мерных векторов английских слов</a:t>
            </a:r>
            <a:endParaRPr b="0" lang="ru-RU" sz="13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49;p29" descr=""/>
          <p:cNvPicPr/>
          <p:nvPr/>
        </p:nvPicPr>
        <p:blipFill>
          <a:blip r:embed="rId1"/>
          <a:stretch/>
        </p:blipFill>
        <p:spPr>
          <a:xfrm>
            <a:off x="183240" y="1023840"/>
            <a:ext cx="4460040" cy="3558960"/>
          </a:xfrm>
          <a:prstGeom prst="rect">
            <a:avLst/>
          </a:prstGeom>
          <a:ln>
            <a:noFill/>
          </a:ln>
        </p:spPr>
      </p:pic>
      <p:pic>
        <p:nvPicPr>
          <p:cNvPr id="216" name="Google Shape;250;p29" descr=""/>
          <p:cNvPicPr/>
          <p:nvPr/>
        </p:nvPicPr>
        <p:blipFill>
          <a:blip r:embed="rId2"/>
          <a:stretch/>
        </p:blipFill>
        <p:spPr>
          <a:xfrm>
            <a:off x="4354920" y="992880"/>
            <a:ext cx="4645440" cy="3706920"/>
          </a:xfrm>
          <a:prstGeom prst="rect">
            <a:avLst/>
          </a:prstGeom>
          <a:ln>
            <a:noFill/>
          </a:ln>
        </p:spPr>
      </p:pic>
      <p:sp>
        <p:nvSpPr>
          <p:cNvPr id="217" name="CustomShape 1"/>
          <p:cNvSpPr/>
          <p:nvPr/>
        </p:nvSpPr>
        <p:spPr>
          <a:xfrm>
            <a:off x="744480" y="453960"/>
            <a:ext cx="536400" cy="489240"/>
          </a:xfrm>
          <a:prstGeom prst="ellipse">
            <a:avLst/>
          </a:prstGeom>
          <a:noFill/>
          <a:ln w="28440">
            <a:solidFill>
              <a:srgbClr val="4bd0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4793400" y="453240"/>
            <a:ext cx="510120" cy="490680"/>
          </a:xfrm>
          <a:prstGeom prst="ellipse">
            <a:avLst/>
          </a:prstGeom>
          <a:noFill/>
          <a:ln w="28440">
            <a:solidFill>
              <a:srgbClr val="4bd0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1348920" y="1290960"/>
            <a:ext cx="6744600" cy="158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ru" sz="1600" spc="-1" strike="noStrike">
                <a:solidFill>
                  <a:srgbClr val="000000"/>
                </a:solidFill>
                <a:latin typeface="Arial"/>
                <a:ea typeface="Arial"/>
              </a:rPr>
              <a:t>Вторая часть работы:</a:t>
            </a:r>
            <a:endParaRPr b="0" lang="ru-RU" sz="1600" spc="-1" strike="noStrike">
              <a:latin typeface="Arial"/>
            </a:endParaRPr>
          </a:p>
          <a:p>
            <a:pPr algn="ctr">
              <a:lnSpc>
                <a:spcPct val="115000"/>
              </a:lnSpc>
              <a:tabLst>
                <a:tab algn="l" pos="0"/>
              </a:tabLst>
            </a:pPr>
            <a:endParaRPr b="0" lang="ru-RU" sz="1600" spc="-1" strike="noStrike">
              <a:latin typeface="Arial"/>
            </a:endParaRPr>
          </a:p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ru" sz="1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ru" sz="1600" spc="-1" strike="noStrike">
                <a:solidFill>
                  <a:srgbClr val="000000"/>
                </a:solidFill>
                <a:latin typeface="Arial"/>
                <a:ea typeface="Arial"/>
              </a:rPr>
              <a:t>Выбор оптимального классификатора и оптимальных параметров с использованием оптимизирующих техник машинного обучения.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342720" y="2854800"/>
            <a:ext cx="2999520" cy="1406520"/>
          </a:xfrm>
          <a:prstGeom prst="rect">
            <a:avLst/>
          </a:prstGeom>
          <a:solidFill>
            <a:schemeClr val="dk1"/>
          </a:solidFill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ru" sz="1400" spc="-1" strike="noStrike">
                <a:solidFill>
                  <a:srgbClr val="163ef5"/>
                </a:solidFill>
                <a:latin typeface="Arial"/>
                <a:ea typeface="Arial"/>
              </a:rPr>
              <a:t>Применение метода GridSearchCV к логистической регрессии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15000"/>
              </a:lnSpc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15000"/>
              </a:lnSpc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5440320" y="2854800"/>
            <a:ext cx="2999520" cy="116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ru" sz="1400" spc="-1" strike="noStrike">
                <a:solidFill>
                  <a:srgbClr val="163ef5"/>
                </a:solidFill>
                <a:latin typeface="Arial"/>
                <a:ea typeface="Arial"/>
              </a:rPr>
              <a:t>Применение метода RandomizedSearchCV к набору разных классификаторов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15000"/>
              </a:lnSpc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</p:txBody>
      </p:sp>
      <p:sp>
        <p:nvSpPr>
          <p:cNvPr id="222" name="TextShape 4"/>
          <p:cNvSpPr txBox="1"/>
          <p:nvPr/>
        </p:nvSpPr>
        <p:spPr>
          <a:xfrm>
            <a:off x="2088000" y="3960000"/>
            <a:ext cx="49680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800" spc="-1" strike="noStrike">
                <a:latin typeface="Arial"/>
              </a:rPr>
              <a:t>Получение метрик качества для лучшей модели с лучшими параметрами</a:t>
            </a:r>
            <a:endParaRPr b="0" lang="ru-RU" sz="1800" spc="-1" strike="noStrike">
              <a:latin typeface="Arial"/>
            </a:endParaRPr>
          </a:p>
          <a:p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622440" y="443520"/>
            <a:ext cx="409248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600" spc="-1" strike="noStrike">
                <a:solidFill>
                  <a:srgbClr val="000000"/>
                </a:solidFill>
                <a:latin typeface="Arial"/>
                <a:ea typeface="Arial"/>
              </a:rPr>
              <a:t>GridSearchCV + LogisticRegression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217800" y="1267200"/>
            <a:ext cx="3065760" cy="103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param_grid = </a:t>
            </a:r>
            <a:endParaRPr b="0" lang="ru-RU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{'C':[0.1,0.2,0.3,0.5,0.7,1],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              </a:t>
            </a: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'penalty': ['l1', 'l2'],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              </a:t>
            </a: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'solver': ['liblinear', 'saga']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4419720" y="1267200"/>
            <a:ext cx="4326120" cy="82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mean_test_score: 0.8192239892128583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{'C': 1, 'penalty': 'l2', 'solver': 'saga'}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LogisticRegression(C=1, solver='saga')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26" name="CustomShape 4"/>
          <p:cNvSpPr/>
          <p:nvPr/>
        </p:nvSpPr>
        <p:spPr>
          <a:xfrm>
            <a:off x="3400560" y="1532880"/>
            <a:ext cx="746640" cy="3733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27" name="Google Shape;269;p31" descr=""/>
          <p:cNvPicPr/>
          <p:nvPr/>
        </p:nvPicPr>
        <p:blipFill>
          <a:blip r:embed="rId1"/>
          <a:stretch/>
        </p:blipFill>
        <p:spPr>
          <a:xfrm>
            <a:off x="941760" y="2248200"/>
            <a:ext cx="4957560" cy="2202120"/>
          </a:xfrm>
          <a:prstGeom prst="rect">
            <a:avLst/>
          </a:prstGeom>
          <a:ln>
            <a:noFill/>
          </a:ln>
        </p:spPr>
      </p:pic>
      <p:sp>
        <p:nvSpPr>
          <p:cNvPr id="228" name="CustomShape 5"/>
          <p:cNvSpPr/>
          <p:nvPr/>
        </p:nvSpPr>
        <p:spPr>
          <a:xfrm>
            <a:off x="6684120" y="4061880"/>
            <a:ext cx="1882800" cy="6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стабильность — признак мастерства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295560" y="264600"/>
            <a:ext cx="2999520" cy="21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RandomizedSearchCV +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LogisticRegression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Ridge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SVC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BernoulliNB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RandomForestClassifier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KneighborsClassifier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DecisionTreeClassifier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2350080" y="1276200"/>
            <a:ext cx="6722640" cy="380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models=[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      </a:t>
            </a: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{'name':'NB',"model":BernoulliNB(), 'params':{'alpha': uniform(loc=0, scale=4)}}, 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      </a:t>
            </a: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{'name':'R',"model": Ridge(), 'params':{'alpha': uniform(loc=0, scale=4), 'solver':['svd', </a:t>
            </a: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'cholesky', 'lsqr', 'sparse_cg', 'sag', 'saga']}},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      </a:t>
            </a: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{'name':'SVC',"model": SVC(), 'params':{'kernel':['linear', 'poly', 'rbf', 'sigmoid'], 'gamma':</a:t>
            </a: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['scale', 'auto']}},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      </a:t>
            </a: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{'name':'RF',"model": RandomForestClassifier(), 'params':{'n_estimators':</a:t>
            </a: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[10,25,50,100,150,200], 'criterion':['gini', 'entropy'], 'max_depth':[3,5,7,9,11]}},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      </a:t>
            </a: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{'name':'KN',"model": KNeighborsClassifier(), 'params':</a:t>
            </a: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{'n_neighbors':list(range(1,30)),'weights': ['uniform', 'distance'], 'p':[1,2,3]}},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      </a:t>
            </a: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{'name':'DT',"model": DecisionTreeClassifier(), 'params':{'criterion':['gini', 'entropy'], </a:t>
            </a: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'max_depth':[3,5,7,9,11]}}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]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40;p15" descr=""/>
          <p:cNvPicPr/>
          <p:nvPr/>
        </p:nvPicPr>
        <p:blipFill>
          <a:blip r:embed="rId1"/>
          <a:stretch/>
        </p:blipFill>
        <p:spPr>
          <a:xfrm>
            <a:off x="1800000" y="1383840"/>
            <a:ext cx="4495320" cy="3047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81;p33" descr=""/>
          <p:cNvPicPr/>
          <p:nvPr/>
        </p:nvPicPr>
        <p:blipFill>
          <a:blip r:embed="rId1"/>
          <a:stretch/>
        </p:blipFill>
        <p:spPr>
          <a:xfrm>
            <a:off x="315720" y="354600"/>
            <a:ext cx="6912720" cy="2021040"/>
          </a:xfrm>
          <a:prstGeom prst="rect">
            <a:avLst/>
          </a:prstGeom>
          <a:ln>
            <a:noFill/>
          </a:ln>
        </p:spPr>
      </p:pic>
      <p:pic>
        <p:nvPicPr>
          <p:cNvPr id="232" name="Google Shape;282;p33" descr=""/>
          <p:cNvPicPr/>
          <p:nvPr/>
        </p:nvPicPr>
        <p:blipFill>
          <a:blip r:embed="rId2"/>
          <a:stretch/>
        </p:blipFill>
        <p:spPr>
          <a:xfrm>
            <a:off x="3513960" y="2376000"/>
            <a:ext cx="5295600" cy="2466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87;p34" descr=""/>
          <p:cNvPicPr/>
          <p:nvPr/>
        </p:nvPicPr>
        <p:blipFill>
          <a:blip r:embed="rId1"/>
          <a:stretch/>
        </p:blipFill>
        <p:spPr>
          <a:xfrm>
            <a:off x="837360" y="574200"/>
            <a:ext cx="6435000" cy="4090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381240" y="334440"/>
            <a:ext cx="679284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1600" spc="-1" strike="noStrike">
                <a:solidFill>
                  <a:srgbClr val="000000"/>
                </a:solidFill>
                <a:latin typeface="Arial"/>
                <a:ea typeface="Arial"/>
              </a:rPr>
              <a:t>Поиск и исследование аналогичных работ в Интернете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506160" y="1377360"/>
            <a:ext cx="8131320" cy="295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200" spc="-1" strike="noStrike">
                <a:solidFill>
                  <a:srgbClr val="000000"/>
                </a:solidFill>
                <a:latin typeface="Arial"/>
                <a:ea typeface="Arial"/>
              </a:rPr>
              <a:t>Ссылка 1 :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2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ru" sz="1200" spc="-1" strike="noStrike">
                <a:solidFill>
                  <a:srgbClr val="000000"/>
                </a:solidFill>
                <a:latin typeface="Arial"/>
                <a:ea typeface="Arial"/>
              </a:rPr>
              <a:t>«Тольяттинский государственный университет» Институт математики, физики и информационных технологий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200" spc="-1" strike="noStrike">
                <a:solidFill>
                  <a:srgbClr val="000000"/>
                </a:solidFill>
                <a:latin typeface="Arial"/>
                <a:ea typeface="Arial"/>
              </a:rPr>
              <a:t>Д.Э. Седов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200" spc="-1" strike="noStrike">
                <a:solidFill>
                  <a:srgbClr val="000000"/>
                </a:solidFill>
                <a:latin typeface="Arial"/>
                <a:ea typeface="Arial"/>
              </a:rPr>
              <a:t>ВЫПУСКНАЯ КВАЛИФИКАЦИОННАЯ РАБОТА (БАКАЛАВРСКАЯ РАБОТА) на тему «Разработка приложения для классификации текста»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200" spc="-1" strike="noStrike">
                <a:solidFill>
                  <a:srgbClr val="000000"/>
                </a:solidFill>
                <a:latin typeface="Arial"/>
                <a:ea typeface="Arial"/>
              </a:rPr>
              <a:t>Тольятти 2022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200" spc="-1" strike="noStrike">
                <a:solidFill>
                  <a:srgbClr val="000000"/>
                </a:solidFill>
                <a:latin typeface="Arial"/>
                <a:ea typeface="Arial"/>
              </a:rPr>
              <a:t>https://dspace.tltsu.ru/bitstream/123456789/23855/1/%D0%A1%D0%B5%D0%B4%D0%BE%D0%B2%20%D0%94.%D0%AD._%D0%9F%D0%98%D0%B1%D0%BF-1702%D0%B2.pdf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200" spc="-1" strike="noStrike">
                <a:solidFill>
                  <a:srgbClr val="000000"/>
                </a:solidFill>
                <a:latin typeface="Arial"/>
                <a:ea typeface="Arial"/>
              </a:rPr>
              <a:t>Ссылка 2 :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200" spc="-1" strike="noStrike">
                <a:solidFill>
                  <a:srgbClr val="000000"/>
                </a:solidFill>
                <a:latin typeface="Arial"/>
                <a:ea typeface="Arial"/>
              </a:rPr>
              <a:t>Облегченная система рекомендаций для анализа социальных сетей с использованием гибридного алгоритма классификатора BERT-SVM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200" spc="-1" strike="noStrike">
                <a:solidFill>
                  <a:srgbClr val="000000"/>
                </a:solidFill>
                <a:latin typeface="Arial"/>
                <a:ea typeface="Arial"/>
              </a:rPr>
              <a:t>Kiruthika Nallichery Subramanian, Thailambal Ganapathy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200" spc="-1" strike="noStrike">
                <a:solidFill>
                  <a:srgbClr val="000000"/>
                </a:solidFill>
                <a:latin typeface="Arial"/>
                <a:ea typeface="Arial"/>
              </a:rPr>
              <a:t>Научно-технический вестник информационных технологий, механики и оптики, 2022, том 22, № 4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200" spc="-1" strike="noStrike">
                <a:solidFill>
                  <a:srgbClr val="000000"/>
                </a:solidFill>
                <a:latin typeface="Arial"/>
                <a:ea typeface="Arial"/>
              </a:rPr>
              <a:t>https://ntv.ifmo.ru/file/article/21366.pdf?ysclid=llgbpfs3np236963695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381240" y="334440"/>
            <a:ext cx="679284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1600" spc="-1" strike="noStrike">
                <a:solidFill>
                  <a:srgbClr val="000000"/>
                </a:solidFill>
                <a:latin typeface="Arial"/>
                <a:ea typeface="Arial"/>
              </a:rPr>
              <a:t>Поиск и исследование </a:t>
            </a:r>
            <a:r>
              <a:rPr b="1" lang="ru" sz="1600" spc="-1" strike="noStrike">
                <a:solidFill>
                  <a:srgbClr val="000000"/>
                </a:solidFill>
                <a:latin typeface="Arial"/>
                <a:ea typeface="Arial"/>
              </a:rPr>
              <a:t>аналогичных работ в </a:t>
            </a:r>
            <a:r>
              <a:rPr b="1" lang="ru" sz="1600" spc="-1" strike="noStrike">
                <a:solidFill>
                  <a:srgbClr val="000000"/>
                </a:solidFill>
                <a:latin typeface="Arial"/>
                <a:ea typeface="Arial"/>
              </a:rPr>
              <a:t>Интернете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237" name="TextShape 2"/>
          <p:cNvSpPr txBox="1"/>
          <p:nvPr/>
        </p:nvSpPr>
        <p:spPr>
          <a:xfrm>
            <a:off x="576000" y="1491480"/>
            <a:ext cx="7920000" cy="264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800" spc="-1" strike="noStrike">
                <a:latin typeface="Arial"/>
              </a:rPr>
              <a:t>- Точность при </a:t>
            </a:r>
            <a:r>
              <a:rPr b="0" lang="ru-RU" sz="1800" spc="-1" strike="noStrike">
                <a:latin typeface="Arial"/>
              </a:rPr>
              <a:t>векторизации методом </a:t>
            </a:r>
            <a:r>
              <a:rPr b="0" lang="ru-RU" sz="1800" spc="-1" strike="noStrike">
                <a:latin typeface="Arial"/>
              </a:rPr>
              <a:t>TF-IDF превзошла </a:t>
            </a:r>
            <a:r>
              <a:rPr b="0" lang="ru-RU" sz="1800" spc="-1" strike="noStrike">
                <a:latin typeface="Arial"/>
              </a:rPr>
              <a:t>точность при </a:t>
            </a:r>
            <a:r>
              <a:rPr b="0" lang="ru-RU" sz="1800" spc="-1" strike="noStrike">
                <a:latin typeface="Arial"/>
              </a:rPr>
              <a:t>векторизации методом </a:t>
            </a:r>
            <a:r>
              <a:rPr b="0" lang="ru-RU" sz="1800" spc="-1" strike="noStrike">
                <a:latin typeface="Arial"/>
              </a:rPr>
              <a:t>word2vec.</a:t>
            </a:r>
            <a:endParaRPr b="0" lang="ru-RU" sz="1800" spc="-1" strike="noStrike">
              <a:latin typeface="Arial"/>
            </a:endParaRPr>
          </a:p>
          <a:p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latin typeface="Arial"/>
              </a:rPr>
              <a:t>- Самое лучшее </a:t>
            </a:r>
            <a:r>
              <a:rPr b="0" lang="ru-RU" sz="1800" spc="-1" strike="noStrike">
                <a:latin typeface="Arial"/>
              </a:rPr>
              <a:t>соотношение скорости </a:t>
            </a:r>
            <a:r>
              <a:rPr b="0" lang="ru-RU" sz="1800" spc="-1" strike="noStrike">
                <a:latin typeface="Arial"/>
              </a:rPr>
              <a:t>обучения к точности были </a:t>
            </a:r>
            <a:r>
              <a:rPr b="0" lang="ru-RU" sz="1800" spc="-1" strike="noStrike">
                <a:latin typeface="Arial"/>
              </a:rPr>
              <a:t>получены на паре TF-IDF </a:t>
            </a:r>
            <a:r>
              <a:rPr b="0" lang="ru-RU" sz="1800" spc="-1" strike="noStrike">
                <a:latin typeface="Arial"/>
              </a:rPr>
              <a:t>+ LinearSVC, практически </a:t>
            </a:r>
            <a:r>
              <a:rPr b="0" lang="ru-RU" sz="1800" spc="-1" strike="noStrike">
                <a:latin typeface="Arial"/>
              </a:rPr>
              <a:t>как и в нашем случае.</a:t>
            </a:r>
            <a:endParaRPr b="0" lang="ru-RU" sz="1800" spc="-1" strike="noStrike">
              <a:latin typeface="Arial"/>
            </a:endParaRPr>
          </a:p>
          <a:p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latin typeface="Arial"/>
              </a:rPr>
              <a:t>- Лучший же результат по </a:t>
            </a:r>
            <a:r>
              <a:rPr b="0" lang="ru-RU" sz="1800" spc="-1" strike="noStrike">
                <a:latin typeface="Arial"/>
              </a:rPr>
              <a:t>точности дал метод </a:t>
            </a:r>
            <a:r>
              <a:rPr b="0" lang="ru-RU" sz="1800" spc="-1" strike="noStrike">
                <a:latin typeface="Arial"/>
              </a:rPr>
              <a:t>BERT.</a:t>
            </a:r>
            <a:endParaRPr b="0" lang="ru-RU" sz="1800" spc="-1" strike="noStrike">
              <a:latin typeface="Arial"/>
            </a:endParaRPr>
          </a:p>
          <a:p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latin typeface="Arial"/>
              </a:rPr>
              <a:t>- BERT используют </a:t>
            </a:r>
            <a:r>
              <a:rPr b="0" lang="ru-RU" sz="1800" spc="-1" strike="noStrike">
                <a:latin typeface="Arial"/>
              </a:rPr>
              <a:t>совместно с SVM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1380240" y="1290960"/>
            <a:ext cx="6744600" cy="13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ru" sz="1600" spc="-1" strike="noStrike">
                <a:solidFill>
                  <a:srgbClr val="000000"/>
                </a:solidFill>
                <a:latin typeface="Arial"/>
                <a:ea typeface="Arial"/>
              </a:rPr>
              <a:t>Третья часть работы:</a:t>
            </a:r>
            <a:endParaRPr b="0" lang="ru-RU" sz="1600" spc="-1" strike="noStrike">
              <a:latin typeface="Arial"/>
            </a:endParaRPr>
          </a:p>
          <a:p>
            <a:pPr algn="ctr">
              <a:lnSpc>
                <a:spcPct val="115000"/>
              </a:lnSpc>
              <a:tabLst>
                <a:tab algn="l" pos="0"/>
              </a:tabLst>
            </a:pPr>
            <a:endParaRPr b="0" lang="ru-RU" sz="1600" spc="-1" strike="noStrike">
              <a:latin typeface="Arial"/>
            </a:endParaRPr>
          </a:p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ru" sz="1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ru" sz="1600" spc="-1" strike="noStrike">
                <a:solidFill>
                  <a:srgbClr val="000000"/>
                </a:solidFill>
                <a:latin typeface="Arial"/>
                <a:ea typeface="Arial"/>
              </a:rPr>
              <a:t>извлечение признаков по методу BERT с последующей классификацией по модели SVM.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342720" y="2854800"/>
            <a:ext cx="2999520" cy="1406520"/>
          </a:xfrm>
          <a:prstGeom prst="rect">
            <a:avLst/>
          </a:prstGeom>
          <a:solidFill>
            <a:schemeClr val="dk1"/>
          </a:solidFill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ru" sz="1400" spc="-1" strike="noStrike">
                <a:solidFill>
                  <a:srgbClr val="163ef5"/>
                </a:solidFill>
                <a:latin typeface="Arial"/>
                <a:ea typeface="Arial"/>
              </a:rPr>
              <a:t>отказался от уже сделанной токенизации и лемматизации,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ru" sz="1400" spc="-1" strike="noStrike">
                <a:solidFill>
                  <a:srgbClr val="163ef5"/>
                </a:solidFill>
                <a:latin typeface="Arial"/>
                <a:ea typeface="Arial"/>
              </a:rPr>
              <a:t>вернулся к исходным текстам,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ru" sz="1400" spc="-1" strike="noStrike">
                <a:solidFill>
                  <a:srgbClr val="163ef5"/>
                </a:solidFill>
                <a:latin typeface="Arial"/>
                <a:ea typeface="Arial"/>
              </a:rPr>
              <a:t>использовал родной токенизатор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5440320" y="2854800"/>
            <a:ext cx="2999520" cy="140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ru" sz="1400" spc="-1" strike="noStrike">
                <a:solidFill>
                  <a:srgbClr val="163ef5"/>
                </a:solidFill>
                <a:latin typeface="Arial"/>
                <a:ea typeface="Arial"/>
              </a:rPr>
              <a:t>pytorch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ru" sz="1400" spc="-1" strike="noStrike">
                <a:solidFill>
                  <a:srgbClr val="163ef5"/>
                </a:solidFill>
                <a:latin typeface="Arial"/>
                <a:ea typeface="Arial"/>
              </a:rPr>
              <a:t> </a:t>
            </a:r>
            <a:r>
              <a:rPr b="1" lang="ru" sz="1400" spc="-1" strike="noStrike">
                <a:solidFill>
                  <a:srgbClr val="163ef5"/>
                </a:solidFill>
                <a:latin typeface="Arial"/>
                <a:ea typeface="Arial"/>
              </a:rPr>
              <a:t>DataLoader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ru" sz="1400" spc="-1" strike="noStrike">
                <a:solidFill>
                  <a:srgbClr val="163ef5"/>
                </a:solidFill>
                <a:latin typeface="Arial"/>
                <a:ea typeface="Arial"/>
              </a:rPr>
              <a:t> </a:t>
            </a:r>
            <a:r>
              <a:rPr b="1" lang="ru" sz="1400" spc="-1" strike="noStrike">
                <a:solidFill>
                  <a:srgbClr val="163ef5"/>
                </a:solidFill>
                <a:latin typeface="Arial"/>
                <a:ea typeface="Arial"/>
              </a:rPr>
              <a:t>SequentialSampler TensorDataset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ru" sz="1400" spc="-1" strike="noStrike">
                <a:solidFill>
                  <a:srgbClr val="163ef5"/>
                </a:solidFill>
                <a:latin typeface="Arial"/>
                <a:ea typeface="Arial"/>
              </a:rPr>
              <a:t> </a:t>
            </a:r>
            <a:r>
              <a:rPr b="1" lang="ru" sz="1400" spc="-1" strike="noStrike">
                <a:solidFill>
                  <a:srgbClr val="163ef5"/>
                </a:solidFill>
                <a:latin typeface="Arial"/>
                <a:ea typeface="Arial"/>
              </a:rPr>
              <a:t>transformers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41" name="CustomShape 4"/>
          <p:cNvSpPr/>
          <p:nvPr/>
        </p:nvSpPr>
        <p:spPr>
          <a:xfrm>
            <a:off x="2747160" y="4206240"/>
            <a:ext cx="364932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6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SVC(kernel='poly', gamma='scale')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312;p38" descr=""/>
          <p:cNvPicPr/>
          <p:nvPr/>
        </p:nvPicPr>
        <p:blipFill>
          <a:blip r:embed="rId1"/>
          <a:stretch/>
        </p:blipFill>
        <p:spPr>
          <a:xfrm>
            <a:off x="222480" y="2386440"/>
            <a:ext cx="4349160" cy="1654560"/>
          </a:xfrm>
          <a:prstGeom prst="rect">
            <a:avLst/>
          </a:prstGeom>
          <a:ln>
            <a:noFill/>
          </a:ln>
        </p:spPr>
      </p:pic>
      <p:pic>
        <p:nvPicPr>
          <p:cNvPr id="243" name="Google Shape;313;p38" descr=""/>
          <p:cNvPicPr/>
          <p:nvPr/>
        </p:nvPicPr>
        <p:blipFill>
          <a:blip r:embed="rId2"/>
          <a:stretch/>
        </p:blipFill>
        <p:spPr>
          <a:xfrm>
            <a:off x="4226400" y="1008360"/>
            <a:ext cx="4266720" cy="3417120"/>
          </a:xfrm>
          <a:prstGeom prst="rect">
            <a:avLst/>
          </a:prstGeom>
          <a:ln>
            <a:noFill/>
          </a:ln>
        </p:spPr>
      </p:pic>
      <p:sp>
        <p:nvSpPr>
          <p:cNvPr id="244" name="CustomShape 1"/>
          <p:cNvSpPr/>
          <p:nvPr/>
        </p:nvSpPr>
        <p:spPr>
          <a:xfrm>
            <a:off x="894960" y="653760"/>
            <a:ext cx="448164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600" spc="-1" strike="noStrike">
                <a:solidFill>
                  <a:srgbClr val="000000"/>
                </a:solidFill>
                <a:latin typeface="Arial"/>
                <a:ea typeface="Arial"/>
              </a:rPr>
              <a:t>BERT + SVM</a:t>
            </a: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303480" y="420120"/>
            <a:ext cx="613908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1600" spc="-1" strike="noStrike">
                <a:solidFill>
                  <a:srgbClr val="000000"/>
                </a:solidFill>
                <a:latin typeface="Arial"/>
                <a:ea typeface="Arial"/>
              </a:rPr>
              <a:t>Предварительный вывод по третьей части работы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630360" y="1268280"/>
            <a:ext cx="6894000" cy="103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Я завершил выполнение «классической» задачи определения настроения по текстовым отзывам.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Лучше всего себя зарекомендовали для этой задачи алгоритмы векторизации и классификации из области «классического» машинного обучения.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820800" y="2679120"/>
            <a:ext cx="8045640" cy="6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Самый точный результат дал метод классификации  SVM с векторизацией TF-IDF с результатом Accuracy = 0.97 .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48" name="CustomShape 4"/>
          <p:cNvSpPr/>
          <p:nvPr/>
        </p:nvSpPr>
        <p:spPr>
          <a:xfrm>
            <a:off x="801360" y="3294720"/>
            <a:ext cx="8084520" cy="6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Самый быстрый  результат  дала логистическая регрессия с векторизацией TF-IDF с результатом Accuracy = 0.91 .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49" name="CustomShape 5"/>
          <p:cNvSpPr/>
          <p:nvPr/>
        </p:nvSpPr>
        <p:spPr>
          <a:xfrm>
            <a:off x="778320" y="3830040"/>
            <a:ext cx="8131320" cy="82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Использование модели BERT дало результат Accuracy = 0.71 . Возможно обучение на больших массивах «замыливает» ньюансы, когда те же слова и междометия используются для крепких выражений и бурлящих эмоций.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50" name="CustomShape 6"/>
          <p:cNvSpPr/>
          <p:nvPr/>
        </p:nvSpPr>
        <p:spPr>
          <a:xfrm>
            <a:off x="820800" y="2186280"/>
            <a:ext cx="8045640" cy="6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Применение метода RandomizedSearchCV очень эффективный метод для повышения качества классификации.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1380240" y="1290960"/>
            <a:ext cx="6744600" cy="13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ru" sz="1600" spc="-1" strike="noStrike">
                <a:solidFill>
                  <a:srgbClr val="000000"/>
                </a:solidFill>
                <a:latin typeface="Arial"/>
                <a:ea typeface="Arial"/>
              </a:rPr>
              <a:t>Четвертая часть работы:</a:t>
            </a:r>
            <a:endParaRPr b="0" lang="ru-RU" sz="1600" spc="-1" strike="noStrike">
              <a:latin typeface="Arial"/>
            </a:endParaRPr>
          </a:p>
          <a:p>
            <a:pPr algn="ctr">
              <a:lnSpc>
                <a:spcPct val="115000"/>
              </a:lnSpc>
              <a:tabLst>
                <a:tab algn="l" pos="0"/>
              </a:tabLst>
            </a:pPr>
            <a:endParaRPr b="0" lang="ru-RU" sz="1600" spc="-1" strike="noStrike">
              <a:latin typeface="Arial"/>
            </a:endParaRPr>
          </a:p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ru" sz="1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ru" sz="1600" spc="-1" strike="noStrike">
                <a:solidFill>
                  <a:srgbClr val="000000"/>
                </a:solidFill>
                <a:latin typeface="Arial"/>
                <a:ea typeface="Arial"/>
              </a:rPr>
              <a:t>Четвертая часть работы: Выделение морфологических сущностей на основе топологической близости.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342720" y="2854800"/>
            <a:ext cx="2999520" cy="1651320"/>
          </a:xfrm>
          <a:prstGeom prst="rect">
            <a:avLst/>
          </a:prstGeom>
          <a:solidFill>
            <a:schemeClr val="dk1"/>
          </a:solidFill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ru" sz="1400" spc="-1" strike="noStrike">
                <a:solidFill>
                  <a:srgbClr val="163ef5"/>
                </a:solidFill>
                <a:latin typeface="Arial"/>
                <a:ea typeface="Arial"/>
              </a:rPr>
              <a:t>entity ~ 2000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ru" sz="1400" spc="-1" strike="noStrike">
                <a:solidFill>
                  <a:srgbClr val="163ef5"/>
                </a:solidFill>
                <a:latin typeface="Arial"/>
                <a:ea typeface="Arial"/>
              </a:rPr>
              <a:t>(entity, настроение)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ru" sz="1400" spc="-1" strike="noStrike">
                <a:solidFill>
                  <a:srgbClr val="163ef5"/>
                </a:solidFill>
                <a:latin typeface="Arial"/>
                <a:ea typeface="Arial"/>
              </a:rPr>
              <a:t>word2vec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ru" sz="1400" spc="-1" strike="noStrike">
                <a:solidFill>
                  <a:srgbClr val="163ef5"/>
                </a:solidFill>
                <a:latin typeface="Arial"/>
                <a:ea typeface="Arial"/>
              </a:rPr>
              <a:t>косинусная близость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ru" sz="1400" spc="-1" strike="noStrike">
                <a:solidFill>
                  <a:srgbClr val="163ef5"/>
                </a:solidFill>
                <a:latin typeface="Arial"/>
                <a:ea typeface="Arial"/>
              </a:rPr>
              <a:t>топ типичных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ru" sz="1400" spc="-1" strike="noStrike">
                <a:solidFill>
                  <a:srgbClr val="163ef5"/>
                </a:solidFill>
                <a:latin typeface="Arial"/>
                <a:ea typeface="Arial"/>
              </a:rPr>
              <a:t>к типичным топ близких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53" name="CustomShape 3"/>
          <p:cNvSpPr/>
          <p:nvPr/>
        </p:nvSpPr>
        <p:spPr>
          <a:xfrm>
            <a:off x="5440320" y="2854800"/>
            <a:ext cx="2999520" cy="214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ru" sz="1400" spc="-1" strike="noStrike">
                <a:solidFill>
                  <a:srgbClr val="163ef5"/>
                </a:solidFill>
                <a:latin typeface="Arial"/>
                <a:ea typeface="Arial"/>
              </a:rPr>
              <a:t>word2vec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ru" sz="1400" spc="-1" strike="noStrike">
                <a:solidFill>
                  <a:srgbClr val="163ef5"/>
                </a:solidFill>
                <a:latin typeface="Arial"/>
                <a:ea typeface="Arial"/>
              </a:rPr>
              <a:t> </a:t>
            </a:r>
            <a:r>
              <a:rPr b="1" lang="ru" sz="1400" spc="-1" strike="noStrike">
                <a:solidFill>
                  <a:srgbClr val="163ef5"/>
                </a:solidFill>
                <a:latin typeface="Arial"/>
                <a:ea typeface="Arial"/>
              </a:rPr>
              <a:t>nltk.pos_tag()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ru" sz="1400" spc="-1" strike="noStrike">
                <a:solidFill>
                  <a:srgbClr val="163ef5"/>
                </a:solidFill>
                <a:latin typeface="Arial"/>
                <a:ea typeface="Arial"/>
              </a:rPr>
              <a:t> </a:t>
            </a:r>
            <a:r>
              <a:rPr b="1" lang="ru" sz="1400" spc="-1" strike="noStrike">
                <a:solidFill>
                  <a:srgbClr val="163ef5"/>
                </a:solidFill>
                <a:latin typeface="Arial"/>
                <a:ea typeface="Arial"/>
              </a:rPr>
              <a:t>ProperNounVerbExtractorLST() collections Counter()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ru" sz="1400" spc="-1" strike="noStrike">
                <a:solidFill>
                  <a:srgbClr val="163ef5"/>
                </a:solidFill>
                <a:latin typeface="Arial"/>
                <a:ea typeface="Arial"/>
              </a:rPr>
              <a:t> </a:t>
            </a:r>
            <a:r>
              <a:rPr b="1" lang="ru" sz="1400" spc="-1" strike="noStrike">
                <a:solidFill>
                  <a:srgbClr val="163ef5"/>
                </a:solidFill>
                <a:latin typeface="Arial"/>
                <a:ea typeface="Arial"/>
              </a:rPr>
              <a:t>фильтры, ловушки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ru" sz="1400" spc="-1" strike="noStrike">
                <a:solidFill>
                  <a:srgbClr val="163ef5"/>
                </a:solidFill>
                <a:latin typeface="Arial"/>
                <a:ea typeface="Arial"/>
              </a:rPr>
              <a:t>get_ner_lst()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ru" sz="1400" spc="-1" strike="noStrike">
                <a:solidFill>
                  <a:srgbClr val="163ef5"/>
                </a:solidFill>
                <a:latin typeface="Arial"/>
                <a:ea typeface="Arial"/>
              </a:rPr>
              <a:t>pandas, itables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15000"/>
              </a:lnSpc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</p:txBody>
      </p:sp>
      <p:sp>
        <p:nvSpPr>
          <p:cNvPr id="254" name="TextShape 4"/>
          <p:cNvSpPr txBox="1"/>
          <p:nvPr/>
        </p:nvSpPr>
        <p:spPr>
          <a:xfrm>
            <a:off x="2448000" y="2701800"/>
            <a:ext cx="4176000" cy="687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ru-RU" sz="1200" spc="-1" strike="noStrike">
                <a:latin typeface="Arial"/>
              </a:rPr>
              <a:t>Пытаемся найти что то внутри конкретного настроения конкретной entity</a:t>
            </a:r>
            <a:endParaRPr b="0" lang="ru-RU" sz="1200" spc="-1" strike="noStrike">
              <a:latin typeface="Arial"/>
            </a:endParaRPr>
          </a:p>
          <a:p>
            <a:pPr algn="ctr"/>
            <a:endParaRPr b="0" lang="ru-RU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1221840" y="2217600"/>
            <a:ext cx="572652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600" spc="-1" strike="noStrike">
                <a:solidFill>
                  <a:srgbClr val="000000"/>
                </a:solidFill>
                <a:latin typeface="Arial"/>
                <a:ea typeface="Arial"/>
              </a:rPr>
              <a:t>good = ['trust', 'good', 'fine', 'wow', 'popularity', 'acquire']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600" spc="-1" strike="noStrike">
                <a:solidFill>
                  <a:srgbClr val="000000"/>
                </a:solidFill>
                <a:latin typeface="Arial"/>
                <a:ea typeface="Arial"/>
              </a:rPr>
              <a:t>bad = ['shit', "n't", 'hate', 'fuck', 'wait', 'spend', 'suck']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600" spc="-1" strike="noStrike">
                <a:solidFill>
                  <a:srgbClr val="000000"/>
                </a:solidFill>
                <a:latin typeface="Arial"/>
                <a:ea typeface="Arial"/>
              </a:rPr>
              <a:t>filter_lst = ['’', '..', '...', '....', 'people', "'m"]</a:t>
            </a: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342;p42" descr=""/>
          <p:cNvPicPr/>
          <p:nvPr/>
        </p:nvPicPr>
        <p:blipFill>
          <a:blip r:embed="rId1"/>
          <a:stretch/>
        </p:blipFill>
        <p:spPr>
          <a:xfrm>
            <a:off x="1478880" y="664560"/>
            <a:ext cx="6185520" cy="4271400"/>
          </a:xfrm>
          <a:prstGeom prst="rect">
            <a:avLst/>
          </a:prstGeom>
          <a:ln>
            <a:noFill/>
          </a:ln>
        </p:spPr>
      </p:pic>
      <p:sp>
        <p:nvSpPr>
          <p:cNvPr id="257" name="CustomShape 1"/>
          <p:cNvSpPr/>
          <p:nvPr/>
        </p:nvSpPr>
        <p:spPr>
          <a:xfrm>
            <a:off x="202320" y="233280"/>
            <a:ext cx="732204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600" spc="-1" strike="noStrike">
                <a:solidFill>
                  <a:srgbClr val="000000"/>
                </a:solidFill>
                <a:latin typeface="Arial"/>
                <a:ea typeface="Arial"/>
              </a:rPr>
              <a:t>Выборка из позитивных отзывов на Nvidia по списку хороших слов.</a:t>
            </a: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45;p16" descr=""/>
          <p:cNvPicPr/>
          <p:nvPr/>
        </p:nvPicPr>
        <p:blipFill>
          <a:blip r:embed="rId1"/>
          <a:stretch/>
        </p:blipFill>
        <p:spPr>
          <a:xfrm>
            <a:off x="324360" y="360720"/>
            <a:ext cx="4571640" cy="2285640"/>
          </a:xfrm>
          <a:prstGeom prst="rect">
            <a:avLst/>
          </a:prstGeom>
          <a:ln>
            <a:noFill/>
          </a:ln>
        </p:spPr>
      </p:pic>
      <p:pic>
        <p:nvPicPr>
          <p:cNvPr id="164" name="Google Shape;146;p16" descr=""/>
          <p:cNvPicPr/>
          <p:nvPr/>
        </p:nvPicPr>
        <p:blipFill>
          <a:blip r:embed="rId2"/>
          <a:stretch/>
        </p:blipFill>
        <p:spPr>
          <a:xfrm>
            <a:off x="4896360" y="2180520"/>
            <a:ext cx="3942360" cy="2674080"/>
          </a:xfrm>
          <a:prstGeom prst="rect">
            <a:avLst/>
          </a:prstGeom>
          <a:ln>
            <a:noFill/>
          </a:ln>
        </p:spPr>
      </p:pic>
      <p:pic>
        <p:nvPicPr>
          <p:cNvPr id="165" name="Google Shape;147;p16" descr=""/>
          <p:cNvPicPr/>
          <p:nvPr/>
        </p:nvPicPr>
        <p:blipFill>
          <a:blip r:embed="rId3"/>
          <a:stretch/>
        </p:blipFill>
        <p:spPr>
          <a:xfrm>
            <a:off x="1312920" y="3096720"/>
            <a:ext cx="2109240" cy="1203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348;p43" descr=""/>
          <p:cNvPicPr/>
          <p:nvPr/>
        </p:nvPicPr>
        <p:blipFill>
          <a:blip r:embed="rId1"/>
          <a:stretch/>
        </p:blipFill>
        <p:spPr>
          <a:xfrm>
            <a:off x="235800" y="1288440"/>
            <a:ext cx="8672040" cy="3215160"/>
          </a:xfrm>
          <a:prstGeom prst="rect">
            <a:avLst/>
          </a:prstGeom>
          <a:ln>
            <a:noFill/>
          </a:ln>
        </p:spPr>
      </p:pic>
      <p:sp>
        <p:nvSpPr>
          <p:cNvPr id="259" name="CustomShape 1"/>
          <p:cNvSpPr/>
          <p:nvPr/>
        </p:nvSpPr>
        <p:spPr>
          <a:xfrm>
            <a:off x="552600" y="280080"/>
            <a:ext cx="6847200" cy="66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600" spc="-1" strike="noStrike">
                <a:solidFill>
                  <a:srgbClr val="000000"/>
                </a:solidFill>
                <a:latin typeface="Arial"/>
                <a:ea typeface="Arial"/>
              </a:rPr>
              <a:t>Выборка из негативных отзывов на игру CallOfDuty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600" spc="-1" strike="noStrike">
                <a:solidFill>
                  <a:srgbClr val="000000"/>
                </a:solidFill>
                <a:latin typeface="Arial"/>
                <a:ea typeface="Arial"/>
              </a:rPr>
              <a:t>по списку существительных.</a:t>
            </a: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354;p44" descr=""/>
          <p:cNvPicPr/>
          <p:nvPr/>
        </p:nvPicPr>
        <p:blipFill>
          <a:blip r:embed="rId1"/>
          <a:stretch/>
        </p:blipFill>
        <p:spPr>
          <a:xfrm>
            <a:off x="249120" y="1167120"/>
            <a:ext cx="8574840" cy="3376800"/>
          </a:xfrm>
          <a:prstGeom prst="rect">
            <a:avLst/>
          </a:prstGeom>
          <a:ln>
            <a:noFill/>
          </a:ln>
        </p:spPr>
      </p:pic>
      <p:sp>
        <p:nvSpPr>
          <p:cNvPr id="261" name="CustomShape 1"/>
          <p:cNvSpPr/>
          <p:nvPr/>
        </p:nvSpPr>
        <p:spPr>
          <a:xfrm>
            <a:off x="552600" y="280080"/>
            <a:ext cx="6847200" cy="66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600" spc="-1" strike="noStrike">
                <a:solidFill>
                  <a:srgbClr val="000000"/>
                </a:solidFill>
                <a:latin typeface="Arial"/>
                <a:ea typeface="Arial"/>
              </a:rPr>
              <a:t>Выборка из негативных отзывов на игру CallOfDuty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600" spc="-1" strike="noStrike">
                <a:solidFill>
                  <a:srgbClr val="000000"/>
                </a:solidFill>
                <a:latin typeface="Arial"/>
                <a:ea typeface="Arial"/>
              </a:rPr>
              <a:t>по списку глаголов.</a:t>
            </a: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552600" y="280080"/>
            <a:ext cx="6847200" cy="66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600" spc="-1" strike="noStrike">
                <a:solidFill>
                  <a:srgbClr val="000000"/>
                </a:solidFill>
                <a:latin typeface="Arial"/>
                <a:ea typeface="Arial"/>
              </a:rPr>
              <a:t>Выборка из негативных отзывов на игру CallOfDuty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600" spc="-1" strike="noStrike">
                <a:solidFill>
                  <a:srgbClr val="000000"/>
                </a:solidFill>
                <a:latin typeface="Arial"/>
                <a:ea typeface="Arial"/>
              </a:rPr>
              <a:t>по списку плохих слов.</a:t>
            </a:r>
            <a:endParaRPr b="0" lang="ru-RU" sz="1600" spc="-1" strike="noStrike">
              <a:latin typeface="Arial"/>
            </a:endParaRPr>
          </a:p>
        </p:txBody>
      </p:sp>
      <p:pic>
        <p:nvPicPr>
          <p:cNvPr id="263" name="Google Shape;361;p45" descr=""/>
          <p:cNvPicPr/>
          <p:nvPr/>
        </p:nvPicPr>
        <p:blipFill>
          <a:blip r:embed="rId1"/>
          <a:stretch/>
        </p:blipFill>
        <p:spPr>
          <a:xfrm>
            <a:off x="231840" y="1117440"/>
            <a:ext cx="8679960" cy="3609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365760" y="396720"/>
            <a:ext cx="448164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600" spc="-1" strike="noStrike">
                <a:solidFill>
                  <a:srgbClr val="000000"/>
                </a:solidFill>
                <a:latin typeface="Arial"/>
                <a:ea typeface="Arial"/>
              </a:rPr>
              <a:t>Наблюдаем: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731520" y="1361880"/>
            <a:ext cx="4793040" cy="359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Calibri"/>
              <a:buChar char="-"/>
            </a:pPr>
            <a:r>
              <a:rPr b="0" lang="ru" sz="1400" spc="-1" strike="noStrike">
                <a:solidFill>
                  <a:srgbClr val="000000"/>
                </a:solidFill>
                <a:latin typeface="Calibri"/>
                <a:ea typeface="Calibri"/>
              </a:rPr>
              <a:t>Сама идея использовать word2vec работает.</a:t>
            </a:r>
            <a:endParaRPr b="0" lang="ru-RU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Calibri"/>
              <a:buChar char="-"/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Calibri"/>
                <a:ea typeface="Calibri"/>
              </a:rPr>
              <a:t>w2v.wv.most_similar() выдает пары с большим значением близости, но семантически не связанные.</a:t>
            </a:r>
            <a:endParaRPr b="0" lang="ru-RU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Calibri"/>
              <a:buChar char="-"/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Calibri"/>
                <a:ea typeface="Calibri"/>
              </a:rPr>
              <a:t>Очень много белого шума.</a:t>
            </a:r>
            <a:endParaRPr b="0" lang="ru-RU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Calibri"/>
              <a:buChar char="-"/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Calibri"/>
                <a:ea typeface="Calibri"/>
              </a:rPr>
              <a:t>Зарекомендовала себя “ловля на живца”, по заранее составленным спискам хороших и плохих слов.</a:t>
            </a:r>
            <a:endParaRPr b="0" lang="ru-RU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Calibri"/>
              <a:buChar char="-"/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Calibri"/>
                <a:ea typeface="Calibri"/>
              </a:rPr>
              <a:t>Для разбора такого вывода требуется человек, желательно представляющий, что такое этот entity.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365760" y="396720"/>
            <a:ext cx="4481640" cy="44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6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ru" sz="1600" spc="-1" strike="noStrike">
                <a:solidFill>
                  <a:srgbClr val="000000"/>
                </a:solidFill>
                <a:latin typeface="Arial"/>
                <a:ea typeface="Arial"/>
              </a:rPr>
              <a:t>«мазать можно, есть нельзя»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600" spc="-1" strike="noStrike">
                <a:solidFill>
                  <a:srgbClr val="000000"/>
                </a:solidFill>
                <a:latin typeface="Arial"/>
                <a:ea typeface="Arial"/>
              </a:rPr>
              <a:t>Что делать?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731520" y="1361880"/>
            <a:ext cx="4793040" cy="406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marL="457200" indent="-323640">
              <a:lnSpc>
                <a:spcPct val="100000"/>
              </a:lnSpc>
              <a:buClr>
                <a:srgbClr val="000000"/>
              </a:buClr>
              <a:buFont typeface="Calibri"/>
              <a:buChar char="-"/>
            </a:pPr>
            <a:r>
              <a:rPr b="0" lang="ru" sz="1500" spc="-1" strike="noStrike">
                <a:solidFill>
                  <a:srgbClr val="000000"/>
                </a:solidFill>
                <a:latin typeface="Calibri"/>
                <a:ea typeface="Calibri"/>
              </a:rPr>
              <a:t>entity &lt;-&gt; свои словари для каждого entity.</a:t>
            </a:r>
            <a:endParaRPr b="0" lang="ru-RU" sz="1500" spc="-1" strike="noStrike">
              <a:latin typeface="Arial"/>
            </a:endParaRPr>
          </a:p>
          <a:p>
            <a:pPr marL="457200" indent="-323640">
              <a:lnSpc>
                <a:spcPct val="100000"/>
              </a:lnSpc>
              <a:buClr>
                <a:srgbClr val="000000"/>
              </a:buClr>
              <a:buFont typeface="Calibri"/>
              <a:buChar char="-"/>
            </a:pPr>
            <a:r>
              <a:rPr b="0" lang="ru" sz="15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ru" sz="1500" spc="-1" strike="noStrike">
                <a:solidFill>
                  <a:srgbClr val="000000"/>
                </a:solidFill>
                <a:latin typeface="Calibri"/>
                <a:ea typeface="Calibri"/>
              </a:rPr>
              <a:t>Словари «вторичных сущностей», как gpu для  Nvidia.</a:t>
            </a:r>
            <a:endParaRPr b="0" lang="ru-RU" sz="1500" spc="-1" strike="noStrike">
              <a:latin typeface="Arial"/>
            </a:endParaRPr>
          </a:p>
          <a:p>
            <a:pPr marL="457200" indent="-323640">
              <a:lnSpc>
                <a:spcPct val="100000"/>
              </a:lnSpc>
              <a:buClr>
                <a:srgbClr val="000000"/>
              </a:buClr>
              <a:buFont typeface="Calibri"/>
              <a:buChar char="-"/>
            </a:pPr>
            <a:r>
              <a:rPr b="0" lang="ru" sz="1500" spc="-1" strike="noStrike">
                <a:solidFill>
                  <a:srgbClr val="000000"/>
                </a:solidFill>
                <a:latin typeface="Calibri"/>
                <a:ea typeface="Calibri"/>
              </a:rPr>
              <a:t>Перекрестные ссылки на запрос близких к этому близкому слову и т.д. средствами интерфейса.</a:t>
            </a:r>
            <a:endParaRPr b="0" lang="ru-RU" sz="1500" spc="-1" strike="noStrike">
              <a:latin typeface="Arial"/>
            </a:endParaRPr>
          </a:p>
          <a:p>
            <a:pPr marL="457200" indent="-323640">
              <a:lnSpc>
                <a:spcPct val="100000"/>
              </a:lnSpc>
              <a:buClr>
                <a:srgbClr val="000000"/>
              </a:buClr>
              <a:buFont typeface="Calibri"/>
              <a:buChar char="-"/>
            </a:pPr>
            <a:r>
              <a:rPr b="0" lang="ru" sz="1500" spc="-1" strike="noStrike">
                <a:solidFill>
                  <a:srgbClr val="000000"/>
                </a:solidFill>
                <a:latin typeface="Calibri"/>
                <a:ea typeface="Calibri"/>
              </a:rPr>
              <a:t>Фильтр на превышение порога частотности по корпусу нейтральных новостей в 3-5 раз.</a:t>
            </a:r>
            <a:endParaRPr b="0" lang="ru-RU" sz="1500" spc="-1" strike="noStrike">
              <a:latin typeface="Arial"/>
            </a:endParaRPr>
          </a:p>
          <a:p>
            <a:pPr marL="457200" indent="-323640">
              <a:lnSpc>
                <a:spcPct val="100000"/>
              </a:lnSpc>
              <a:buClr>
                <a:srgbClr val="000000"/>
              </a:buClr>
              <a:buFont typeface="Calibri"/>
              <a:buChar char="-"/>
            </a:pPr>
            <a:r>
              <a:rPr b="0" lang="ru" sz="1500" spc="-1" strike="noStrike">
                <a:solidFill>
                  <a:srgbClr val="000000"/>
                </a:solidFill>
                <a:latin typeface="Calibri"/>
                <a:ea typeface="Calibri"/>
              </a:rPr>
              <a:t>Порог косинусная близость -&gt; семантическая близость у word2vec.</a:t>
            </a:r>
            <a:endParaRPr b="0" lang="ru-RU" sz="1500" spc="-1" strike="noStrike">
              <a:latin typeface="Arial"/>
            </a:endParaRPr>
          </a:p>
          <a:p>
            <a:pPr marL="457200" indent="-323640">
              <a:lnSpc>
                <a:spcPct val="100000"/>
              </a:lnSpc>
              <a:buClr>
                <a:srgbClr val="000000"/>
              </a:buClr>
              <a:buFont typeface="Calibri"/>
              <a:buChar char="-"/>
            </a:pPr>
            <a:r>
              <a:rPr b="0" lang="ru" sz="1500" spc="-1" strike="noStrike">
                <a:solidFill>
                  <a:srgbClr val="000000"/>
                </a:solidFill>
                <a:latin typeface="Calibri"/>
                <a:ea typeface="Calibri"/>
              </a:rPr>
              <a:t>Отказаться от word2vec в пользу чистой контекстной близости.</a:t>
            </a:r>
            <a:endParaRPr b="0" lang="ru-RU" sz="1500" spc="-1" strike="noStrike">
              <a:latin typeface="Arial"/>
            </a:endParaRPr>
          </a:p>
          <a:p>
            <a:pPr marL="457200" indent="-323640">
              <a:lnSpc>
                <a:spcPct val="100000"/>
              </a:lnSpc>
              <a:buClr>
                <a:srgbClr val="000000"/>
              </a:buClr>
              <a:buFont typeface="Calibri"/>
              <a:buChar char="-"/>
            </a:pPr>
            <a:r>
              <a:rPr b="0" lang="ru" sz="1500" spc="-1" strike="noStrike">
                <a:solidFill>
                  <a:srgbClr val="000000"/>
                </a:solidFill>
                <a:latin typeface="Calibri"/>
                <a:ea typeface="Calibri"/>
              </a:rPr>
              <a:t>Работать как с выбросами по частотности (возможна автоматизация).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365760" y="396720"/>
            <a:ext cx="448164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600" spc="-1" strike="noStrike">
                <a:solidFill>
                  <a:srgbClr val="000000"/>
                </a:solidFill>
                <a:latin typeface="Arial"/>
                <a:ea typeface="Arial"/>
              </a:rPr>
              <a:t>“</a:t>
            </a:r>
            <a:r>
              <a:rPr b="0" lang="ru" sz="1600" spc="-1" strike="noStrike">
                <a:solidFill>
                  <a:srgbClr val="000000"/>
                </a:solidFill>
                <a:latin typeface="Arial"/>
                <a:ea typeface="Arial"/>
              </a:rPr>
              <a:t>Кому это надо”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879480" y="1486080"/>
            <a:ext cx="6987240" cy="293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marL="457200" indent="-32364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lang="ru" sz="1500" spc="-1" strike="noStrike">
                <a:solidFill>
                  <a:srgbClr val="000000"/>
                </a:solidFill>
                <a:latin typeface="Arial"/>
                <a:ea typeface="Arial"/>
              </a:rPr>
              <a:t>на данный момент “никому не надо”.</a:t>
            </a:r>
            <a:endParaRPr b="0" lang="ru-RU" sz="15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ru-RU" sz="1500" spc="-1" strike="noStrike">
              <a:latin typeface="Arial"/>
            </a:endParaRPr>
          </a:p>
          <a:p>
            <a:pPr marL="457200" indent="-32364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ru" sz="1500" spc="-1" strike="noStrike">
                <a:solidFill>
                  <a:srgbClr val="000000"/>
                </a:solidFill>
                <a:latin typeface="Arial"/>
                <a:ea typeface="Arial"/>
              </a:rPr>
              <a:t>ведущие блогов.</a:t>
            </a:r>
            <a:endParaRPr b="0" lang="ru-RU" sz="15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ru-RU" sz="1500" spc="-1" strike="noStrike">
              <a:latin typeface="Arial"/>
            </a:endParaRPr>
          </a:p>
          <a:p>
            <a:pPr marL="457200" indent="-32364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ru" sz="1500" spc="-1" strike="noStrike">
                <a:solidFill>
                  <a:srgbClr val="000000"/>
                </a:solidFill>
                <a:latin typeface="Arial"/>
                <a:ea typeface="Arial"/>
              </a:rPr>
              <a:t>магазины с очень разнообразным ассортиментом.</a:t>
            </a:r>
            <a:endParaRPr b="0" lang="ru-RU" sz="15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ru-RU" sz="1500" spc="-1" strike="noStrike">
              <a:latin typeface="Arial"/>
            </a:endParaRPr>
          </a:p>
          <a:p>
            <a:pPr marL="457200" indent="-32364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ru" sz="1500" spc="-1" strike="noStrike">
                <a:solidFill>
                  <a:srgbClr val="000000"/>
                </a:solidFill>
                <a:latin typeface="Arial"/>
                <a:ea typeface="Arial"/>
              </a:rPr>
              <a:t>“</a:t>
            </a:r>
            <a:r>
              <a:rPr b="0" lang="ru" sz="1500" spc="-1" strike="noStrike">
                <a:solidFill>
                  <a:srgbClr val="000000"/>
                </a:solidFill>
                <a:latin typeface="Arial"/>
                <a:ea typeface="Arial"/>
              </a:rPr>
              <a:t>моментальные снимки” отзывов на больших потоках.</a:t>
            </a:r>
            <a:endParaRPr b="0" lang="ru-RU" sz="15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ru-RU" sz="1500" spc="-1" strike="noStrike">
              <a:latin typeface="Arial"/>
            </a:endParaRPr>
          </a:p>
          <a:p>
            <a:pPr marL="457200" indent="-32364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ru" sz="1500" spc="-1" strike="noStrike">
                <a:solidFill>
                  <a:srgbClr val="000000"/>
                </a:solidFill>
                <a:latin typeface="Arial"/>
                <a:ea typeface="Arial"/>
              </a:rPr>
              <a:t>где обучение большой нейросети не рентабельно, невозможно или не требуется.</a:t>
            </a:r>
            <a:endParaRPr b="0" lang="ru-RU" sz="1500" spc="-1" strike="noStrike">
              <a:latin typeface="Arial"/>
            </a:endParaRPr>
          </a:p>
          <a:p>
            <a:pPr marL="457200" indent="-323640">
              <a:lnSpc>
                <a:spcPct val="100000"/>
              </a:lnSpc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ru" sz="15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ru-RU" sz="1500" spc="-1" strike="noStrike">
              <a:latin typeface="Arial"/>
            </a:endParaRPr>
          </a:p>
          <a:p>
            <a:pPr marL="457200" indent="-323640">
              <a:lnSpc>
                <a:spcPct val="6000"/>
              </a:lnSpc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ru" sz="1500" spc="-1" strike="noStrike">
                <a:solidFill>
                  <a:srgbClr val="000000"/>
                </a:solidFill>
                <a:latin typeface="Arial"/>
                <a:ea typeface="Arial"/>
              </a:rPr>
              <a:t>требуется быстрота, дешевизна, актуальность реального времени.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365760" y="396720"/>
            <a:ext cx="448164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600" spc="-1" strike="noStrike">
                <a:solidFill>
                  <a:srgbClr val="000000"/>
                </a:solidFill>
                <a:latin typeface="Arial"/>
                <a:ea typeface="Arial"/>
              </a:rPr>
              <a:t>Ограничения: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271" name="TextShape 2"/>
          <p:cNvSpPr txBox="1"/>
          <p:nvPr/>
        </p:nvSpPr>
        <p:spPr>
          <a:xfrm>
            <a:off x="504000" y="1296000"/>
            <a:ext cx="8208000" cy="3078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800" spc="-1" strike="noStrike">
                <a:latin typeface="Arial"/>
              </a:rPr>
              <a:t>Ограничением метода является то, что это не классический ML, а для получения и анализа результатов требуется человек и вряд ли возможно построить адекватную метрику для автоматического обучения (по крайней мере пока).</a:t>
            </a:r>
            <a:endParaRPr b="0" lang="ru-RU" sz="1800" spc="-1" strike="noStrike">
              <a:latin typeface="Arial"/>
            </a:endParaRPr>
          </a:p>
          <a:p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latin typeface="Arial"/>
              </a:rPr>
              <a:t>Скорее из этого можно сделать «аналитическую систему с применением ML» для специалиста с доработанным графическим интерфейсом.</a:t>
            </a:r>
            <a:endParaRPr b="0" lang="ru-RU" sz="1800" spc="-1" strike="noStrike">
              <a:latin typeface="Arial"/>
            </a:endParaRPr>
          </a:p>
          <a:p>
            <a:endParaRPr b="0" lang="ru-RU" sz="1800" spc="-1" strike="noStrike">
              <a:latin typeface="Arial"/>
            </a:endParaRPr>
          </a:p>
          <a:p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latin typeface="Arial"/>
              </a:rPr>
              <a:t>Машина по добыванию сущностей из сущностей - вполне как у Лема.</a:t>
            </a:r>
            <a:endParaRPr b="0" lang="ru-RU" sz="1800" spc="-1" strike="noStrike">
              <a:latin typeface="Arial"/>
            </a:endParaRPr>
          </a:p>
          <a:p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1027080" y="1556280"/>
            <a:ext cx="6847200" cy="277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700" spc="-1" strike="noStrike">
                <a:solidFill>
                  <a:srgbClr val="000000"/>
                </a:solidFill>
                <a:latin typeface="Arial"/>
                <a:ea typeface="Arial"/>
              </a:rPr>
              <a:t>В целом и учебой и выбранной темой доволен. Это дает возможность развиваться и по прежнему с интересом заглядываться на будущее.</a:t>
            </a:r>
            <a:endParaRPr b="0" lang="ru-RU" sz="1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700" spc="-1" strike="noStrike">
                <a:solidFill>
                  <a:srgbClr val="000000"/>
                </a:solidFill>
                <a:latin typeface="Arial"/>
                <a:ea typeface="Arial"/>
              </a:rPr>
              <a:t>С уважением, Андрей Мурашка</a:t>
            </a:r>
            <a:endParaRPr b="0" lang="ru-RU" sz="1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700" spc="-1" strike="noStrike">
                <a:solidFill>
                  <a:srgbClr val="000000"/>
                </a:solidFill>
                <a:latin typeface="Arial"/>
                <a:ea typeface="Arial"/>
              </a:rPr>
              <a:t>Выпускник 2023</a:t>
            </a:r>
            <a:endParaRPr b="0" lang="ru-RU" sz="1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700" spc="-1" strike="noStrike">
                <a:solidFill>
                  <a:srgbClr val="000000"/>
                </a:solidFill>
                <a:latin typeface="Arial"/>
                <a:ea typeface="Arial"/>
              </a:rPr>
              <a:t>rcc.avm@gmail.com</a:t>
            </a:r>
            <a:endParaRPr b="0" lang="ru-RU" sz="1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2279880" y="1984320"/>
            <a:ext cx="4481640" cy="56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2500" spc="-1" strike="noStrike">
                <a:solidFill>
                  <a:srgbClr val="000000"/>
                </a:solidFill>
                <a:latin typeface="Arial"/>
                <a:ea typeface="Arial"/>
              </a:rPr>
              <a:t>Спасибо за внимание.</a:t>
            </a:r>
            <a:endParaRPr b="0" lang="ru-RU" sz="2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52;p17" descr=""/>
          <p:cNvPicPr/>
          <p:nvPr/>
        </p:nvPicPr>
        <p:blipFill>
          <a:blip r:embed="rId1"/>
          <a:stretch/>
        </p:blipFill>
        <p:spPr>
          <a:xfrm>
            <a:off x="1899720" y="1401840"/>
            <a:ext cx="4571640" cy="3047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57;p18" descr=""/>
          <p:cNvPicPr/>
          <p:nvPr/>
        </p:nvPicPr>
        <p:blipFill>
          <a:blip r:embed="rId1"/>
          <a:stretch/>
        </p:blipFill>
        <p:spPr>
          <a:xfrm>
            <a:off x="1700640" y="1329480"/>
            <a:ext cx="4571640" cy="3038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2;p19" descr=""/>
          <p:cNvPicPr/>
          <p:nvPr/>
        </p:nvPicPr>
        <p:blipFill>
          <a:blip r:embed="rId1"/>
          <a:stretch/>
        </p:blipFill>
        <p:spPr>
          <a:xfrm>
            <a:off x="353160" y="1428840"/>
            <a:ext cx="3883680" cy="1893600"/>
          </a:xfrm>
          <a:prstGeom prst="rect">
            <a:avLst/>
          </a:prstGeom>
          <a:ln>
            <a:noFill/>
          </a:ln>
        </p:spPr>
      </p:pic>
      <p:sp>
        <p:nvSpPr>
          <p:cNvPr id="169" name="CustomShape 1"/>
          <p:cNvSpPr/>
          <p:nvPr/>
        </p:nvSpPr>
        <p:spPr>
          <a:xfrm>
            <a:off x="353160" y="416520"/>
            <a:ext cx="5658120" cy="81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Twitter Sentiment Analysis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https://www.kaggle.com/datasets/jp797498e/twitter-entity-sentiment-analysis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5486400" y="1874160"/>
            <a:ext cx="3204720" cy="241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3"/>
          <p:cNvSpPr/>
          <p:nvPr/>
        </p:nvSpPr>
        <p:spPr>
          <a:xfrm>
            <a:off x="4572000" y="2679840"/>
            <a:ext cx="4263840" cy="188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TweetID - id твита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entity - сущность, которой твит посвящен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sentiment - целевая переменная - метка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настроения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Tweet content - содержание твита 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2127600" y="1702080"/>
            <a:ext cx="5015520" cy="199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700" spc="-1" strike="noStrike">
                <a:solidFill>
                  <a:srgbClr val="000000"/>
                </a:solidFill>
                <a:latin typeface="Arial"/>
                <a:ea typeface="Arial"/>
              </a:rPr>
              <a:t>Positive - позитивный отзыв </a:t>
            </a:r>
            <a:endParaRPr b="0" lang="ru-RU" sz="1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700" spc="-1" strike="noStrike">
                <a:solidFill>
                  <a:srgbClr val="000000"/>
                </a:solidFill>
                <a:latin typeface="Arial"/>
                <a:ea typeface="Arial"/>
              </a:rPr>
              <a:t>Neutral - нейтральный отзыв </a:t>
            </a:r>
            <a:endParaRPr b="0" lang="ru-RU" sz="1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700" spc="-1" strike="noStrike">
                <a:solidFill>
                  <a:srgbClr val="000000"/>
                </a:solidFill>
                <a:latin typeface="Arial"/>
                <a:ea typeface="Arial"/>
              </a:rPr>
              <a:t>Negative - негативный отзыв </a:t>
            </a:r>
            <a:endParaRPr b="0" lang="ru-RU" sz="1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700" spc="-1" strike="noStrike">
                <a:solidFill>
                  <a:srgbClr val="000000"/>
                </a:solidFill>
                <a:latin typeface="Arial"/>
                <a:ea typeface="Arial"/>
              </a:rPr>
              <a:t>Irrelevant - ошибочный отзыв (не по теме)</a:t>
            </a:r>
            <a:endParaRPr b="0" lang="ru-RU" sz="1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500760" y="733680"/>
            <a:ext cx="3654720" cy="148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200" spc="-1" strike="noStrike">
                <a:solidFill>
                  <a:srgbClr val="000000"/>
                </a:solidFill>
                <a:latin typeface="Arial"/>
                <a:ea typeface="Arial"/>
              </a:rPr>
              <a:t>Очистка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200" spc="-1" strike="noStrike">
                <a:solidFill>
                  <a:srgbClr val="000000"/>
                </a:solidFill>
                <a:latin typeface="Arial"/>
                <a:ea typeface="Arial"/>
              </a:rPr>
              <a:t>Описательная статистика, поиск взаимосвязей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200" spc="-1" strike="noStrike">
                <a:solidFill>
                  <a:srgbClr val="000000"/>
                </a:solidFill>
                <a:latin typeface="Arial"/>
                <a:ea typeface="Arial"/>
              </a:rPr>
              <a:t>Предобработка и токенизация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200" spc="-1" strike="noStrike">
                <a:solidFill>
                  <a:srgbClr val="000000"/>
                </a:solidFill>
                <a:latin typeface="Arial"/>
                <a:ea typeface="Arial"/>
              </a:rPr>
              <a:t>Лемматизация и векторизация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200" spc="-1" strike="noStrike">
                <a:solidFill>
                  <a:srgbClr val="000000"/>
                </a:solidFill>
                <a:latin typeface="Arial"/>
                <a:ea typeface="Arial"/>
              </a:rPr>
              <a:t>Логистическая регрессия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200" spc="-1" strike="noStrike">
                <a:solidFill>
                  <a:srgbClr val="000000"/>
                </a:solidFill>
                <a:latin typeface="Arial"/>
                <a:ea typeface="Arial"/>
              </a:rPr>
              <a:t>Сравнение результатов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200" spc="-1" strike="noStrike">
                <a:solidFill>
                  <a:srgbClr val="000000"/>
                </a:solidFill>
                <a:latin typeface="Arial"/>
                <a:ea typeface="Arial"/>
              </a:rPr>
              <a:t>eda_vectorizing_v2_dipl_sent_anlz.ipynb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2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 rot="10800000">
            <a:off x="275760" y="2532240"/>
            <a:ext cx="7860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bd0a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3"/>
          <p:cNvSpPr/>
          <p:nvPr/>
        </p:nvSpPr>
        <p:spPr>
          <a:xfrm>
            <a:off x="275400" y="2334600"/>
            <a:ext cx="396000" cy="396000"/>
          </a:xfrm>
          <a:prstGeom prst="ellipse">
            <a:avLst/>
          </a:prstGeom>
          <a:solidFill>
            <a:srgbClr val="4bd0a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" sz="1800" spc="-1" strike="noStrike">
                <a:solidFill>
                  <a:srgbClr val="ffffff"/>
                </a:solidFill>
                <a:latin typeface="Proxima Nova"/>
                <a:ea typeface="Proxima Nova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76" name="CustomShape 4"/>
          <p:cNvSpPr/>
          <p:nvPr/>
        </p:nvSpPr>
        <p:spPr>
          <a:xfrm>
            <a:off x="2845080" y="2334600"/>
            <a:ext cx="396000" cy="396000"/>
          </a:xfrm>
          <a:prstGeom prst="ellipse">
            <a:avLst/>
          </a:prstGeom>
          <a:solidFill>
            <a:srgbClr val="4bd0a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" sz="1800" spc="-1" strike="noStrike">
                <a:solidFill>
                  <a:srgbClr val="ffffff"/>
                </a:solidFill>
                <a:latin typeface="Proxima Nova"/>
                <a:ea typeface="Proxima Nova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77" name="CustomShape 5"/>
          <p:cNvSpPr/>
          <p:nvPr/>
        </p:nvSpPr>
        <p:spPr>
          <a:xfrm>
            <a:off x="5415120" y="2361960"/>
            <a:ext cx="396000" cy="396000"/>
          </a:xfrm>
          <a:prstGeom prst="ellipse">
            <a:avLst/>
          </a:prstGeom>
          <a:solidFill>
            <a:srgbClr val="4bd0a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" sz="1800" spc="-1" strike="noStrike">
                <a:solidFill>
                  <a:srgbClr val="ffffff"/>
                </a:solidFill>
                <a:latin typeface="Proxima Nova"/>
                <a:ea typeface="Proxima Nova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78" name="CustomShape 6"/>
          <p:cNvSpPr/>
          <p:nvPr/>
        </p:nvSpPr>
        <p:spPr>
          <a:xfrm>
            <a:off x="7740360" y="2334600"/>
            <a:ext cx="396000" cy="396000"/>
          </a:xfrm>
          <a:prstGeom prst="ellipse">
            <a:avLst/>
          </a:prstGeom>
          <a:solidFill>
            <a:srgbClr val="4bd0a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" sz="1800" spc="-1" strike="noStrike">
                <a:solidFill>
                  <a:srgbClr val="ffffff"/>
                </a:solidFill>
                <a:latin typeface="Proxima Nova"/>
                <a:ea typeface="Proxima Nova"/>
              </a:rPr>
              <a:t>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79" name="CustomShape 7"/>
          <p:cNvSpPr/>
          <p:nvPr/>
        </p:nvSpPr>
        <p:spPr>
          <a:xfrm>
            <a:off x="1659600" y="2972880"/>
            <a:ext cx="3654720" cy="142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200" spc="-1" strike="noStrike">
                <a:solidFill>
                  <a:srgbClr val="000000"/>
                </a:solidFill>
                <a:latin typeface="Arial"/>
                <a:ea typeface="Arial"/>
              </a:rPr>
              <a:t>GridSearchCV и логистическая регрессия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200" spc="-1" strike="noStrike">
                <a:solidFill>
                  <a:srgbClr val="000000"/>
                </a:solidFill>
                <a:latin typeface="Arial"/>
                <a:ea typeface="Arial"/>
              </a:rPr>
              <a:t>RandomizedSearchCV и 7 классификаторов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200" spc="-1" strike="noStrike">
                <a:solidFill>
                  <a:srgbClr val="000000"/>
                </a:solidFill>
                <a:latin typeface="Arial"/>
                <a:ea typeface="Arial"/>
              </a:rPr>
              <a:t>Выбор классификатора и параметров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200" spc="-1" strike="noStrike">
                <a:solidFill>
                  <a:srgbClr val="000000"/>
                </a:solidFill>
                <a:latin typeface="Arial"/>
                <a:ea typeface="Arial"/>
              </a:rPr>
              <a:t>Наилучший результат accuracy: 0,97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200" spc="-1" strike="noStrike">
                <a:solidFill>
                  <a:srgbClr val="000000"/>
                </a:solidFill>
                <a:latin typeface="Arial"/>
                <a:ea typeface="Arial"/>
              </a:rPr>
              <a:t>grid_v2_dipl_sent_anlz.ipynb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200" spc="-1" strike="noStrike">
              <a:latin typeface="Arial"/>
            </a:endParaRPr>
          </a:p>
        </p:txBody>
      </p:sp>
      <p:sp>
        <p:nvSpPr>
          <p:cNvPr id="180" name="CustomShape 8"/>
          <p:cNvSpPr/>
          <p:nvPr/>
        </p:nvSpPr>
        <p:spPr>
          <a:xfrm>
            <a:off x="4309560" y="1521000"/>
            <a:ext cx="2625120" cy="62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200" spc="-1" strike="noStrike">
                <a:solidFill>
                  <a:srgbClr val="000000"/>
                </a:solidFill>
                <a:latin typeface="Proxima Nova"/>
                <a:ea typeface="Proxima Nova"/>
              </a:rPr>
              <a:t>Предобученная модель BERT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200" spc="-1" strike="noStrike">
                <a:solidFill>
                  <a:srgbClr val="000000"/>
                </a:solidFill>
                <a:latin typeface="Proxima Nova"/>
                <a:ea typeface="Proxima Nova"/>
              </a:rPr>
              <a:t>классификация SVM (Метод опорных векторов)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200" spc="-1" strike="noStrike">
                <a:solidFill>
                  <a:srgbClr val="000000"/>
                </a:solidFill>
                <a:latin typeface="Proxima Nova"/>
                <a:ea typeface="Proxima Nova"/>
              </a:rPr>
              <a:t>BERT_SVM_v4_dipl_sent_anlz.ipynb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200" spc="-1" strike="noStrike">
              <a:latin typeface="Arial"/>
            </a:endParaRPr>
          </a:p>
        </p:txBody>
      </p:sp>
      <p:sp>
        <p:nvSpPr>
          <p:cNvPr id="181" name="CustomShape 9"/>
          <p:cNvSpPr/>
          <p:nvPr/>
        </p:nvSpPr>
        <p:spPr>
          <a:xfrm>
            <a:off x="6599880" y="2970000"/>
            <a:ext cx="2417040" cy="128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200" spc="-1" strike="noStrike">
                <a:solidFill>
                  <a:srgbClr val="000000"/>
                </a:solidFill>
                <a:latin typeface="Proxima Nova"/>
                <a:ea typeface="Proxima Nova"/>
              </a:rPr>
              <a:t>работа в стиле NER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200" spc="-1" strike="noStrike">
                <a:solidFill>
                  <a:srgbClr val="000000"/>
                </a:solidFill>
                <a:latin typeface="Proxima Nova"/>
                <a:ea typeface="Proxima Nova"/>
              </a:rPr>
              <a:t>морфологический анализ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200" spc="-1" strike="noStrike">
                <a:solidFill>
                  <a:srgbClr val="000000"/>
                </a:solidFill>
                <a:latin typeface="Proxima Nova"/>
                <a:ea typeface="Proxima Nova"/>
              </a:rPr>
              <a:t>метод частотного выделения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200" spc="-1" strike="noStrike">
                <a:solidFill>
                  <a:srgbClr val="000000"/>
                </a:solidFill>
                <a:latin typeface="Proxima Nova"/>
                <a:ea typeface="Proxima Nova"/>
              </a:rPr>
              <a:t>косинусная близость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200" spc="-1" strike="noStrike">
                <a:solidFill>
                  <a:srgbClr val="000000"/>
                </a:solidFill>
                <a:latin typeface="Proxima Nova"/>
                <a:ea typeface="Proxima Nova"/>
              </a:rPr>
              <a:t>entity_ner_v2_dipl_sent_anlz.ipynb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200" spc="-1" strike="noStrike">
              <a:latin typeface="Arial"/>
            </a:endParaRPr>
          </a:p>
        </p:txBody>
      </p:sp>
      <p:sp>
        <p:nvSpPr>
          <p:cNvPr id="182" name="CustomShape 10"/>
          <p:cNvSpPr/>
          <p:nvPr/>
        </p:nvSpPr>
        <p:spPr>
          <a:xfrm>
            <a:off x="275760" y="244800"/>
            <a:ext cx="7143840" cy="74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80000"/>
              </a:lnSpc>
              <a:tabLst>
                <a:tab algn="l" pos="0"/>
              </a:tabLst>
            </a:pPr>
            <a:r>
              <a:rPr b="1" lang="ru" sz="2800" spc="-1" strike="noStrike">
                <a:solidFill>
                  <a:srgbClr val="000000"/>
                </a:solidFill>
                <a:latin typeface="Proxima Nova"/>
                <a:ea typeface="Proxima Nova"/>
              </a:rPr>
              <a:t>Этапы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316800" y="353160"/>
            <a:ext cx="29995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1800" spc="-1" strike="noStrike">
                <a:solidFill>
                  <a:srgbClr val="000000"/>
                </a:solidFill>
                <a:latin typeface="Arial"/>
                <a:ea typeface="Arial"/>
              </a:rPr>
              <a:t>Метрики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184" name="Google Shape;194;p22_0" descr=""/>
          <p:cNvPicPr/>
          <p:nvPr/>
        </p:nvPicPr>
        <p:blipFill>
          <a:blip r:embed="rId1"/>
          <a:stretch/>
        </p:blipFill>
        <p:spPr>
          <a:xfrm>
            <a:off x="6701400" y="2234880"/>
            <a:ext cx="1199880" cy="599760"/>
          </a:xfrm>
          <a:prstGeom prst="rect">
            <a:avLst/>
          </a:prstGeom>
          <a:ln>
            <a:noFill/>
          </a:ln>
        </p:spPr>
      </p:pic>
      <p:sp>
        <p:nvSpPr>
          <p:cNvPr id="185" name="CustomShape 2"/>
          <p:cNvSpPr/>
          <p:nvPr/>
        </p:nvSpPr>
        <p:spPr>
          <a:xfrm>
            <a:off x="2860920" y="4099680"/>
            <a:ext cx="2999520" cy="19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6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ru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Confusion Matrix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186" name="TextShape 3"/>
          <p:cNvSpPr txBox="1"/>
          <p:nvPr/>
        </p:nvSpPr>
        <p:spPr>
          <a:xfrm>
            <a:off x="216000" y="1440000"/>
            <a:ext cx="3168000" cy="81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ru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accuracy (точность) измеряет, как часто модель в среднем дает правильный прогноз.</a:t>
            </a:r>
            <a:endParaRPr b="0" lang="ru-RU" sz="1200" spc="-1" strike="noStrike">
              <a:latin typeface="Arial"/>
            </a:endParaRPr>
          </a:p>
          <a:p>
            <a:r>
              <a:rPr b="0" lang="ru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b="0" lang="ru-RU" sz="1200" spc="-1" strike="noStrike">
              <a:latin typeface="Arial"/>
            </a:endParaRPr>
          </a:p>
          <a:p>
            <a:r>
              <a:rPr b="0" lang="ru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accuracy: (TP + TN) / (все прогнозы).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187" name="TextShape 4"/>
          <p:cNvSpPr txBox="1"/>
          <p:nvPr/>
        </p:nvSpPr>
        <p:spPr>
          <a:xfrm>
            <a:off x="288000" y="2701440"/>
            <a:ext cx="3312000" cy="147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200" spc="-1" strike="noStrike">
                <a:latin typeface="Times New Roman"/>
              </a:rPr>
              <a:t>precision (точность) также известна как положительное прогнозное значение. Она измеряет вероятность того, что модель верно спрогнозировала, что значение является истинным.</a:t>
            </a:r>
            <a:endParaRPr b="0" lang="ru-RU" sz="1200" spc="-1" strike="noStrike">
              <a:latin typeface="Times New Roman"/>
            </a:endParaRPr>
          </a:p>
          <a:p>
            <a:endParaRPr b="0" lang="ru-RU" sz="1200" spc="-1" strike="noStrike">
              <a:latin typeface="Times New Roman"/>
            </a:endParaRPr>
          </a:p>
          <a:p>
            <a:r>
              <a:rPr b="0" lang="ru-RU" sz="1200" spc="-1" strike="noStrike">
                <a:latin typeface="Times New Roman"/>
              </a:rPr>
              <a:t>precision: TP / (TP + FP).</a:t>
            </a:r>
            <a:endParaRPr b="0" lang="ru-RU" sz="1200" spc="-1" strike="noStrike">
              <a:latin typeface="Times New Roman"/>
            </a:endParaRPr>
          </a:p>
        </p:txBody>
      </p:sp>
      <p:sp>
        <p:nvSpPr>
          <p:cNvPr id="188" name="TextShape 5"/>
          <p:cNvSpPr txBox="1"/>
          <p:nvPr/>
        </p:nvSpPr>
        <p:spPr>
          <a:xfrm>
            <a:off x="3456000" y="1327680"/>
            <a:ext cx="5400000" cy="1192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200" spc="-1" strike="noStrike">
                <a:latin typeface="Times New Roman"/>
              </a:rPr>
              <a:t>recall (полнота) – это метрика, которая оценивает способность модели обнаруживать все положительные примеры в данных. Эту метрику можно использовать для оценки производительности модели классификации, особенно когда ложно отрицательные результаты имеют больший вес, чем ложно положительные.</a:t>
            </a:r>
            <a:endParaRPr b="0" lang="ru-RU" sz="1200" spc="-1" strike="noStrike">
              <a:latin typeface="Arial"/>
            </a:endParaRPr>
          </a:p>
          <a:p>
            <a:endParaRPr b="0" lang="ru-RU" sz="1200" spc="-1" strike="noStrike">
              <a:latin typeface="Arial"/>
            </a:endParaRPr>
          </a:p>
        </p:txBody>
      </p:sp>
      <p:sp>
        <p:nvSpPr>
          <p:cNvPr id="189" name="TextShape 6"/>
          <p:cNvSpPr txBox="1"/>
          <p:nvPr/>
        </p:nvSpPr>
        <p:spPr>
          <a:xfrm>
            <a:off x="3816000" y="2773440"/>
            <a:ext cx="4415040" cy="1186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200" spc="-1" strike="noStrike">
                <a:latin typeface="Times New Roman"/>
              </a:rPr>
              <a:t>Оценка F1 (F-мера) – среднее значение Точности измерений (Accuracy) и Отзыва (Recall) с Весами (Weight) при наличии. F1 обычно более полезна, чем точность измерений, особенно если распределение классов неравномерно.</a:t>
            </a:r>
            <a:endParaRPr b="0" lang="ru-RU" sz="1200" spc="-1" strike="noStrike">
              <a:latin typeface="Times New Roman"/>
            </a:endParaRPr>
          </a:p>
          <a:p>
            <a:endParaRPr b="0" lang="ru-RU" sz="1200" spc="-1" strike="noStrike">
              <a:latin typeface="Times New Roman"/>
            </a:endParaRPr>
          </a:p>
          <a:p>
            <a:r>
              <a:rPr b="0" lang="ru-RU" sz="1200" spc="-1" strike="noStrike">
                <a:latin typeface="Times New Roman"/>
              </a:rPr>
              <a:t>F1 = 2 * (precision * recall) / (precision + recall)</a:t>
            </a:r>
            <a:endParaRPr b="0" lang="ru-RU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2023-10-03T16:22:10Z</dcterms:modified>
  <cp:revision>4</cp:revision>
  <dc:subject/>
  <dc:title/>
</cp:coreProperties>
</file>