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9" r:id="rId4"/>
    <p:sldId id="270" r:id="rId5"/>
    <p:sldId id="258" r:id="rId6"/>
    <p:sldId id="259" r:id="rId7"/>
    <p:sldId id="261" r:id="rId8"/>
    <p:sldId id="262" r:id="rId9"/>
    <p:sldId id="260"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8"/>
    <p:restoredTop sz="83073"/>
  </p:normalViewPr>
  <p:slideViewPr>
    <p:cSldViewPr snapToGrid="0" snapToObjects="1">
      <p:cViewPr varScale="1">
        <p:scale>
          <a:sx n="100" d="100"/>
          <a:sy n="100"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91DC1-E59E-E14A-B7D0-82793C3BCEA3}" type="datetimeFigureOut">
              <a:rPr lang="en-US" smtClean="0"/>
              <a:t>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ECA0F-3F27-5741-98B8-1D5E897EA21A}" type="slidenum">
              <a:rPr lang="en-US" smtClean="0"/>
              <a:t>‹#›</a:t>
            </a:fld>
            <a:endParaRPr lang="en-US"/>
          </a:p>
        </p:txBody>
      </p:sp>
    </p:spTree>
    <p:extLst>
      <p:ext uri="{BB962C8B-B14F-4D97-AF65-F5344CB8AC3E}">
        <p14:creationId xmlns:p14="http://schemas.microsoft.com/office/powerpoint/2010/main" val="203713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However, if we had the 500 circles and 370 rectangles, it would still be confusing.</a:t>
            </a:r>
          </a:p>
          <a:p>
            <a:r>
              <a:rPr lang="en-US" sz="1200" b="0" i="0" u="none" strike="noStrike" kern="1200" dirty="0">
                <a:solidFill>
                  <a:schemeClr val="tx1"/>
                </a:solidFill>
                <a:effectLst/>
                <a:latin typeface="+mn-lt"/>
                <a:ea typeface="+mn-ea"/>
                <a:cs typeface="+mn-cs"/>
              </a:rPr>
              <a:t>Luckily we have the SVG Group element.</a:t>
            </a:r>
          </a:p>
          <a:p>
            <a:r>
              <a:rPr lang="en-US" sz="1200" b="0" i="0" u="none" strike="noStrike" kern="1200" dirty="0">
                <a:solidFill>
                  <a:schemeClr val="tx1"/>
                </a:solidFill>
                <a:effectLst/>
                <a:latin typeface="+mn-lt"/>
                <a:ea typeface="+mn-ea"/>
                <a:cs typeface="+mn-cs"/>
              </a:rPr>
              <a:t>With the SVG Group element, we can organize all of the circles together and all of the rectangles together.</a:t>
            </a:r>
          </a:p>
          <a:p>
            <a:r>
              <a:rPr lang="en-US" sz="1200" b="0" i="0" u="none" strike="noStrike" kern="1200" dirty="0">
                <a:solidFill>
                  <a:schemeClr val="tx1"/>
                </a:solidFill>
                <a:effectLst/>
                <a:latin typeface="+mn-lt"/>
                <a:ea typeface="+mn-ea"/>
                <a:cs typeface="+mn-cs"/>
              </a:rPr>
              <a:t>This makes our SVG visualization more organized (which is a win) as well as easier to read:</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9</a:t>
            </a:fld>
            <a:endParaRPr lang="en-US"/>
          </a:p>
        </p:txBody>
      </p:sp>
    </p:spTree>
    <p:extLst>
      <p:ext uri="{BB962C8B-B14F-4D97-AF65-F5344CB8AC3E}">
        <p14:creationId xmlns:p14="http://schemas.microsoft.com/office/powerpoint/2010/main" val="276091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Which is one of the goals of using the SVG Group Element - to group a set of SVG elements that share the same attribute.</a:t>
            </a:r>
          </a:p>
          <a:p>
            <a:r>
              <a:rPr lang="en-US" sz="1200" b="0" i="0" u="none" strike="noStrike" kern="1200" dirty="0">
                <a:solidFill>
                  <a:schemeClr val="tx1"/>
                </a:solidFill>
                <a:effectLst/>
                <a:latin typeface="+mn-lt"/>
                <a:ea typeface="+mn-ea"/>
                <a:cs typeface="+mn-cs"/>
              </a:rPr>
              <a:t>In this example - grouping all the circles together and all the rectangles together.</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10</a:t>
            </a:fld>
            <a:endParaRPr lang="en-US"/>
          </a:p>
        </p:txBody>
      </p:sp>
    </p:spTree>
    <p:extLst>
      <p:ext uri="{BB962C8B-B14F-4D97-AF65-F5344CB8AC3E}">
        <p14:creationId xmlns:p14="http://schemas.microsoft.com/office/powerpoint/2010/main" val="63507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However, what if we had the 500 circles and 370 rectangles?</a:t>
            </a:r>
          </a:p>
          <a:p>
            <a:r>
              <a:rPr lang="en-US" sz="1200" b="0" i="0" u="none" strike="noStrike" kern="1200" dirty="0">
                <a:solidFill>
                  <a:schemeClr val="tx1"/>
                </a:solidFill>
                <a:effectLst/>
                <a:latin typeface="+mn-lt"/>
                <a:ea typeface="+mn-ea"/>
                <a:cs typeface="+mn-cs"/>
              </a:rPr>
              <a:t>Disaster!</a:t>
            </a:r>
          </a:p>
          <a:p>
            <a:r>
              <a:rPr lang="en-US" sz="1200" b="0" i="0" u="none" strike="noStrike" kern="1200" dirty="0">
                <a:solidFill>
                  <a:schemeClr val="tx1"/>
                </a:solidFill>
                <a:effectLst/>
                <a:latin typeface="+mn-lt"/>
                <a:ea typeface="+mn-ea"/>
                <a:cs typeface="+mn-cs"/>
              </a:rPr>
              <a:t>Who would want to manually add 80 units to the </a:t>
            </a:r>
            <a:r>
              <a:rPr lang="en-US" sz="1200" b="1" i="0" u="none" strike="noStrike" kern="1200" dirty="0">
                <a:solidFill>
                  <a:schemeClr val="tx1"/>
                </a:solidFill>
                <a:effectLst/>
                <a:latin typeface="+mn-lt"/>
                <a:ea typeface="+mn-ea"/>
                <a:cs typeface="+mn-cs"/>
              </a:rPr>
              <a:t>cx</a:t>
            </a:r>
            <a:r>
              <a:rPr lang="en-US" sz="1200" b="0" i="0" u="none" strike="noStrike" kern="1200" dirty="0">
                <a:solidFill>
                  <a:schemeClr val="tx1"/>
                </a:solidFill>
                <a:effectLst/>
                <a:latin typeface="+mn-lt"/>
                <a:ea typeface="+mn-ea"/>
                <a:cs typeface="+mn-cs"/>
              </a:rPr>
              <a:t> of every circle?!</a:t>
            </a:r>
          </a:p>
          <a:p>
            <a:r>
              <a:rPr lang="en-US" sz="1200" b="0" i="0" u="none" strike="noStrike" kern="1200" dirty="0">
                <a:solidFill>
                  <a:schemeClr val="tx1"/>
                </a:solidFill>
                <a:effectLst/>
                <a:latin typeface="+mn-lt"/>
                <a:ea typeface="+mn-ea"/>
                <a:cs typeface="+mn-cs"/>
              </a:rPr>
              <a:t>Luckily we have the SVG Group element.</a:t>
            </a:r>
          </a:p>
          <a:p>
            <a:r>
              <a:rPr lang="en-US" sz="1200" b="0" i="0" u="none" strike="noStrike" kern="1200" dirty="0">
                <a:solidFill>
                  <a:schemeClr val="tx1"/>
                </a:solidFill>
                <a:effectLst/>
                <a:latin typeface="+mn-lt"/>
                <a:ea typeface="+mn-ea"/>
                <a:cs typeface="+mn-cs"/>
              </a:rPr>
              <a:t>With the SVG Group element, we can transform all of the circles together and move them to the right 80 units.</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11</a:t>
            </a:fld>
            <a:endParaRPr lang="en-US"/>
          </a:p>
        </p:txBody>
      </p:sp>
    </p:spTree>
    <p:extLst>
      <p:ext uri="{BB962C8B-B14F-4D97-AF65-F5344CB8AC3E}">
        <p14:creationId xmlns:p14="http://schemas.microsoft.com/office/powerpoint/2010/main" val="312896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Each transform definition is separated by white space and or commas.</a:t>
            </a:r>
          </a:p>
          <a:p>
            <a:r>
              <a:rPr lang="en-US" sz="1200" b="0" i="0" u="none" strike="noStrike" kern="1200" dirty="0">
                <a:solidFill>
                  <a:schemeClr val="tx1"/>
                </a:solidFill>
                <a:effectLst/>
                <a:latin typeface="+mn-lt"/>
                <a:ea typeface="+mn-ea"/>
                <a:cs typeface="+mn-cs"/>
              </a:rPr>
              <a:t>The transformations are applied from </a:t>
            </a:r>
            <a:r>
              <a:rPr lang="en-US" sz="1200" b="1" i="0" u="none" strike="noStrike" kern="1200" dirty="0">
                <a:solidFill>
                  <a:schemeClr val="tx1"/>
                </a:solidFill>
                <a:effectLst/>
                <a:latin typeface="+mn-lt"/>
                <a:ea typeface="+mn-ea"/>
                <a:cs typeface="+mn-cs"/>
              </a:rPr>
              <a:t>right to left</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They are applied right to left because they are treated as nested transforms.</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12</a:t>
            </a:fld>
            <a:endParaRPr lang="en-US"/>
          </a:p>
        </p:txBody>
      </p:sp>
    </p:spTree>
    <p:extLst>
      <p:ext uri="{BB962C8B-B14F-4D97-AF65-F5344CB8AC3E}">
        <p14:creationId xmlns:p14="http://schemas.microsoft.com/office/powerpoint/2010/main" val="13868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the circle group is moved by 80 from right to left, not left to right! </a:t>
            </a:r>
          </a:p>
        </p:txBody>
      </p:sp>
      <p:sp>
        <p:nvSpPr>
          <p:cNvPr id="4" name="Slide Number Placeholder 3"/>
          <p:cNvSpPr>
            <a:spLocks noGrp="1"/>
          </p:cNvSpPr>
          <p:nvPr>
            <p:ph type="sldNum" sz="quarter" idx="5"/>
          </p:nvPr>
        </p:nvSpPr>
        <p:spPr/>
        <p:txBody>
          <a:bodyPr/>
          <a:lstStyle/>
          <a:p>
            <a:fld id="{991ECA0F-3F27-5741-98B8-1D5E897EA21A}" type="slidenum">
              <a:rPr lang="en-US" smtClean="0"/>
              <a:t>14</a:t>
            </a:fld>
            <a:endParaRPr lang="en-US"/>
          </a:p>
        </p:txBody>
      </p:sp>
    </p:spTree>
    <p:extLst>
      <p:ext uri="{BB962C8B-B14F-4D97-AF65-F5344CB8AC3E}">
        <p14:creationId xmlns:p14="http://schemas.microsoft.com/office/powerpoint/2010/main" val="109096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means that we are moving the (0,0) point 80 units to the right just for the elements inside of the SVG Group Element!</a:t>
            </a:r>
            <a:endParaRPr lang="en-US" dirty="0"/>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15</a:t>
            </a:fld>
            <a:endParaRPr lang="en-US"/>
          </a:p>
        </p:txBody>
      </p:sp>
    </p:spTree>
    <p:extLst>
      <p:ext uri="{BB962C8B-B14F-4D97-AF65-F5344CB8AC3E}">
        <p14:creationId xmlns:p14="http://schemas.microsoft.com/office/powerpoint/2010/main" val="153765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38F5-BCCA-3B44-9CC5-D16A7CF65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EBAE51-4410-9A41-B05D-F919F42EF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6F195-FC26-3648-AD26-53C0BBF8A74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AC4185EE-69F5-5F4F-8D9B-C3029DA40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A9627-AC77-A24E-B8E5-2AD8CA6F76CA}"/>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58909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BC5D-0BC4-C149-A144-83B548841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855D0-BD83-8441-803A-371ADF888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28CFC-A505-D84C-957B-78A861490D5A}"/>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61185BB0-9DE3-7B48-BFC4-9EE452979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AB6B7-0CBD-0E48-8FB1-F81904C9F1B7}"/>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76543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52D03-E4E2-304F-9248-0A240C46A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84653-1B4F-2240-B6EC-D34A307EEB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56CFC-62C0-AB46-9848-421307286F6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D401BA55-A2A0-6749-97F7-6CB54A6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C33C9-75CF-D74F-8EF4-714E2746734D}"/>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13721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1C6-9C53-F24D-AB90-84E56F49F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450A4-E629-7647-8D77-B1153351F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09729-D590-7248-B11A-6FA55C92494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E7EA6495-AAF5-C648-AF57-DDAE2F5F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DCE17-7A34-094E-AEEA-3434A4A3673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204103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9F80-E424-A44A-AC28-97472A59A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DBB72-6DD0-B144-81D8-AFC946A3B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56FBC-F485-F049-B6B0-2FFD82C6519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1C84AB95-8318-4B4A-90B0-9E2BDB7DB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B6B68-9416-F44C-B36E-E0388DCBA7DF}"/>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21287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BFD5-8594-1B41-BD5F-224648457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D168C-8FD2-4F43-AB64-82A7E5B7D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22368-0FE3-7242-B1ED-7A292BCA7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F6286B-F956-D54B-A71A-6B19B54159A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3399681C-B461-A04A-965C-58A49186E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6E0EF-AF53-9948-B8BE-7600D8A2D82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8235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BC1C-BD03-8A45-A8C5-23DE98484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317C5-9B48-B948-B51E-239B8A3A0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7CC8B-C17E-884D-A5A6-8977E74A0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A1CB2-90A4-EA4A-8C8F-5C07F5786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CEA7A-05EE-F749-824F-D1B101C69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E3F840-DF5C-9F42-A05A-CE14F13FE914}"/>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8" name="Footer Placeholder 7">
            <a:extLst>
              <a:ext uri="{FF2B5EF4-FFF2-40B4-BE49-F238E27FC236}">
                <a16:creationId xmlns:a16="http://schemas.microsoft.com/office/drawing/2014/main" id="{4FB85B2D-3A2E-4449-A17B-AE1C9AF251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28AB9-7747-FC42-B303-6A6CB51FDEC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33673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D588-F434-CD4B-A4E1-9349AF15F3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EB71C-B427-5843-9188-D0733AA4EC6F}"/>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4" name="Footer Placeholder 3">
            <a:extLst>
              <a:ext uri="{FF2B5EF4-FFF2-40B4-BE49-F238E27FC236}">
                <a16:creationId xmlns:a16="http://schemas.microsoft.com/office/drawing/2014/main" id="{BC573647-F811-4847-8117-20322AFC0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43F25F-F038-0E47-8FA4-975B32748735}"/>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96375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6A273-B35A-F84B-A264-0E66212121A5}"/>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3" name="Footer Placeholder 2">
            <a:extLst>
              <a:ext uri="{FF2B5EF4-FFF2-40B4-BE49-F238E27FC236}">
                <a16:creationId xmlns:a16="http://schemas.microsoft.com/office/drawing/2014/main" id="{98619DE6-ED81-814A-9453-B4F3243D5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89FAB-2525-4341-BE93-5F18C48D7C3D}"/>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84175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6BC0-ABDB-6847-9414-63AC2B75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BDCD0-0280-7240-A53F-1F1CCCA22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81AA0-C8C2-374D-A1B7-B46E06F21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B2F19-06A4-DC41-911E-3B2B48115102}"/>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36C0DD7F-0DFC-6340-8BE9-A50775D1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43FB4-312F-A74B-A8B2-53C57E5D5D5A}"/>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171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9677-6D96-364B-80A9-8FC8DCD1C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9CB328-7600-CF4E-8364-47D133AD8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C12AC5-2A78-E545-9B78-C106E61AB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70B9F-BDFF-E746-8980-25187EF4997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F9FA4B64-7060-DC47-901F-5A14B962F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9CEDE-97AA-534E-81BB-79FECF1314F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81808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E0C72-C67D-8340-99DA-67EA20088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C8C18E-6526-CC41-A341-D72CA09D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141A8-03D1-2549-90AE-F24D7EF1E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317410CC-DE34-D043-A89A-F71CEDA6F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223ED-9E1E-1845-A64C-A5F3B9C9B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F4EDC-38A6-3843-88D8-17394B9030F0}" type="slidenum">
              <a:rPr lang="en-US" smtClean="0"/>
              <a:t>‹#›</a:t>
            </a:fld>
            <a:endParaRPr lang="en-US"/>
          </a:p>
        </p:txBody>
      </p:sp>
    </p:spTree>
    <p:extLst>
      <p:ext uri="{BB962C8B-B14F-4D97-AF65-F5344CB8AC3E}">
        <p14:creationId xmlns:p14="http://schemas.microsoft.com/office/powerpoint/2010/main" val="192159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n.wikipedia.org/wiki/Transformation_matr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anmilosh.com/interactive-d3js-map.html" TargetMode="External"/><Relationship Id="rId2" Type="http://schemas.openxmlformats.org/officeDocument/2006/relationships/hyperlink" Target="https://upload.wikimedia.org/wikipedia/commons/e/ef/Hawaii_Island_topographic_map_CSS3_animation.sv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lowingdata.com/2012/08/02/how-to-make-an-interactive-network-visualization" TargetMode="External"/><Relationship Id="rId2" Type="http://schemas.openxmlformats.org/officeDocument/2006/relationships/hyperlink" Target="https://bl.ocks.org/mbostock/4062045" TargetMode="External"/><Relationship Id="rId1" Type="http://schemas.openxmlformats.org/officeDocument/2006/relationships/slideLayout" Target="../slideLayouts/slideLayout2.xml"/><Relationship Id="rId6" Type="http://schemas.openxmlformats.org/officeDocument/2006/relationships/hyperlink" Target="http://projects.delimited.io/experiments/chord-transitions/demos/trade.html" TargetMode="External"/><Relationship Id="rId5" Type="http://schemas.openxmlformats.org/officeDocument/2006/relationships/hyperlink" Target="https://bl.ocks.org/mbostock/4339083" TargetMode="External"/><Relationship Id="rId4" Type="http://schemas.openxmlformats.org/officeDocument/2006/relationships/hyperlink" Target="https://github.com/ggeoffrey/d3.layout.force3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DOM-Level-2-Core/glossary.html#dt-HTML" TargetMode="External"/><Relationship Id="rId2" Type="http://schemas.openxmlformats.org/officeDocument/2006/relationships/hyperlink" Target="https://www.w3.org/TR/DOM-Level-2-Core/glossary.html#dt-API" TargetMode="External"/><Relationship Id="rId1" Type="http://schemas.openxmlformats.org/officeDocument/2006/relationships/slideLayout" Target="../slideLayouts/slideLayout2.xml"/><Relationship Id="rId4" Type="http://schemas.openxmlformats.org/officeDocument/2006/relationships/hyperlink" Target="https://www.w3.org/TR/DOM-Level-2-Core/glossary.html#dt-X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38D6-2143-7D4B-A8F1-2450AF8737D8}"/>
              </a:ext>
            </a:extLst>
          </p:cNvPr>
          <p:cNvSpPr>
            <a:spLocks noGrp="1"/>
          </p:cNvSpPr>
          <p:nvPr>
            <p:ph type="ctrTitle"/>
          </p:nvPr>
        </p:nvSpPr>
        <p:spPr/>
        <p:txBody>
          <a:bodyPr/>
          <a:lstStyle/>
          <a:p>
            <a:r>
              <a:rPr lang="en-US" dirty="0"/>
              <a:t>Intro to D3</a:t>
            </a:r>
          </a:p>
        </p:txBody>
      </p:sp>
      <p:sp>
        <p:nvSpPr>
          <p:cNvPr id="3" name="Subtitle 2">
            <a:extLst>
              <a:ext uri="{FF2B5EF4-FFF2-40B4-BE49-F238E27FC236}">
                <a16:creationId xmlns:a16="http://schemas.microsoft.com/office/drawing/2014/main" id="{8E848656-7BB0-414A-9EA8-0C61DA0201B1}"/>
              </a:ext>
            </a:extLst>
          </p:cNvPr>
          <p:cNvSpPr>
            <a:spLocks noGrp="1"/>
          </p:cNvSpPr>
          <p:nvPr>
            <p:ph type="subTitle" idx="1"/>
          </p:nvPr>
        </p:nvSpPr>
        <p:spPr/>
        <p:txBody>
          <a:bodyPr/>
          <a:lstStyle/>
          <a:p>
            <a:r>
              <a:rPr lang="en-US" dirty="0"/>
              <a:t>Kazutaka Takahashi </a:t>
            </a:r>
          </a:p>
          <a:p>
            <a:r>
              <a:rPr lang="en-US" dirty="0"/>
              <a:t>RCC </a:t>
            </a:r>
          </a:p>
          <a:p>
            <a:endParaRPr lang="en-US" dirty="0"/>
          </a:p>
        </p:txBody>
      </p:sp>
    </p:spTree>
    <p:extLst>
      <p:ext uri="{BB962C8B-B14F-4D97-AF65-F5344CB8AC3E}">
        <p14:creationId xmlns:p14="http://schemas.microsoft.com/office/powerpoint/2010/main" val="323499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4F84-66A6-9841-AF2C-2993265A33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4967302-2D88-0D41-BAF4-ADB35A88E348}"/>
              </a:ext>
            </a:extLst>
          </p:cNvPr>
          <p:cNvPicPr>
            <a:picLocks noGrp="1" noChangeAspect="1"/>
          </p:cNvPicPr>
          <p:nvPr>
            <p:ph idx="1"/>
          </p:nvPr>
        </p:nvPicPr>
        <p:blipFill>
          <a:blip r:embed="rId3"/>
          <a:stretch>
            <a:fillRect/>
          </a:stretch>
        </p:blipFill>
        <p:spPr>
          <a:xfrm>
            <a:off x="752512" y="1095193"/>
            <a:ext cx="10686976" cy="5397682"/>
          </a:xfrm>
        </p:spPr>
      </p:pic>
    </p:spTree>
    <p:extLst>
      <p:ext uri="{BB962C8B-B14F-4D97-AF65-F5344CB8AC3E}">
        <p14:creationId xmlns:p14="http://schemas.microsoft.com/office/powerpoint/2010/main" val="187117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3C88-98EB-5A48-B28D-BBFC9192A4F4}"/>
              </a:ext>
            </a:extLst>
          </p:cNvPr>
          <p:cNvSpPr>
            <a:spLocks noGrp="1"/>
          </p:cNvSpPr>
          <p:nvPr>
            <p:ph type="title"/>
          </p:nvPr>
        </p:nvSpPr>
        <p:spPr>
          <a:xfrm>
            <a:off x="838200" y="0"/>
            <a:ext cx="10515600" cy="1325563"/>
          </a:xfrm>
        </p:spPr>
        <p:txBody>
          <a:bodyPr/>
          <a:lstStyle/>
          <a:p>
            <a:r>
              <a:rPr lang="en-US" b="1" dirty="0"/>
              <a:t>Transforming SVG Elements Together</a:t>
            </a:r>
            <a:endParaRPr lang="en-US" dirty="0"/>
          </a:p>
        </p:txBody>
      </p:sp>
      <p:sp>
        <p:nvSpPr>
          <p:cNvPr id="3" name="Content Placeholder 2">
            <a:extLst>
              <a:ext uri="{FF2B5EF4-FFF2-40B4-BE49-F238E27FC236}">
                <a16:creationId xmlns:a16="http://schemas.microsoft.com/office/drawing/2014/main" id="{FE7D83D5-88A7-4F45-90F9-56DDFAC796F8}"/>
              </a:ext>
            </a:extLst>
          </p:cNvPr>
          <p:cNvSpPr>
            <a:spLocks noGrp="1"/>
          </p:cNvSpPr>
          <p:nvPr>
            <p:ph idx="1"/>
          </p:nvPr>
        </p:nvSpPr>
        <p:spPr>
          <a:xfrm>
            <a:off x="838200" y="1091107"/>
            <a:ext cx="10515600" cy="4351338"/>
          </a:xfrm>
        </p:spPr>
        <p:txBody>
          <a:bodyPr/>
          <a:lstStyle/>
          <a:p>
            <a:r>
              <a:rPr lang="en-US" b="1" dirty="0"/>
              <a:t>What if</a:t>
            </a:r>
            <a:r>
              <a:rPr lang="en-US" dirty="0"/>
              <a:t> we decided we wanted to move the circle elements </a:t>
            </a:r>
            <a:r>
              <a:rPr lang="en-US" b="1" i="1" dirty="0"/>
              <a:t>80</a:t>
            </a:r>
            <a:r>
              <a:rPr lang="en-US" dirty="0"/>
              <a:t> units to the right?</a:t>
            </a:r>
          </a:p>
          <a:p>
            <a:r>
              <a:rPr lang="en-US" dirty="0"/>
              <a:t>We could add 80 units to the </a:t>
            </a:r>
            <a:r>
              <a:rPr lang="en-US" b="1" dirty="0"/>
              <a:t>cx</a:t>
            </a:r>
            <a:r>
              <a:rPr lang="en-US" dirty="0"/>
              <a:t> attribute of each of our circles:</a:t>
            </a:r>
          </a:p>
          <a:p>
            <a:endParaRPr lang="en-US" dirty="0"/>
          </a:p>
        </p:txBody>
      </p:sp>
      <p:pic>
        <p:nvPicPr>
          <p:cNvPr id="5" name="Picture 4">
            <a:extLst>
              <a:ext uri="{FF2B5EF4-FFF2-40B4-BE49-F238E27FC236}">
                <a16:creationId xmlns:a16="http://schemas.microsoft.com/office/drawing/2014/main" id="{5E77D876-BC99-B944-B9EC-AEE422CFDC71}"/>
              </a:ext>
            </a:extLst>
          </p:cNvPr>
          <p:cNvPicPr>
            <a:picLocks noChangeAspect="1"/>
          </p:cNvPicPr>
          <p:nvPr/>
        </p:nvPicPr>
        <p:blipFill>
          <a:blip r:embed="rId3"/>
          <a:stretch>
            <a:fillRect/>
          </a:stretch>
        </p:blipFill>
        <p:spPr>
          <a:xfrm>
            <a:off x="0" y="2416670"/>
            <a:ext cx="12192000" cy="4644520"/>
          </a:xfrm>
          <a:prstGeom prst="rect">
            <a:avLst/>
          </a:prstGeom>
        </p:spPr>
      </p:pic>
    </p:spTree>
    <p:extLst>
      <p:ext uri="{BB962C8B-B14F-4D97-AF65-F5344CB8AC3E}">
        <p14:creationId xmlns:p14="http://schemas.microsoft.com/office/powerpoint/2010/main" val="166099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CAF1-BC20-144D-A563-8E440284EBE0}"/>
              </a:ext>
            </a:extLst>
          </p:cNvPr>
          <p:cNvSpPr>
            <a:spLocks noGrp="1"/>
          </p:cNvSpPr>
          <p:nvPr>
            <p:ph type="title"/>
          </p:nvPr>
        </p:nvSpPr>
        <p:spPr/>
        <p:txBody>
          <a:bodyPr/>
          <a:lstStyle/>
          <a:p>
            <a:r>
              <a:rPr lang="en-US" b="1" dirty="0"/>
              <a:t>SVG Transform Attribute</a:t>
            </a:r>
            <a:endParaRPr lang="en-US" dirty="0"/>
          </a:p>
        </p:txBody>
      </p:sp>
      <p:sp>
        <p:nvSpPr>
          <p:cNvPr id="3" name="Content Placeholder 2">
            <a:extLst>
              <a:ext uri="{FF2B5EF4-FFF2-40B4-BE49-F238E27FC236}">
                <a16:creationId xmlns:a16="http://schemas.microsoft.com/office/drawing/2014/main" id="{E5E80B75-9474-B846-B059-E674C3BC0899}"/>
              </a:ext>
            </a:extLst>
          </p:cNvPr>
          <p:cNvSpPr>
            <a:spLocks noGrp="1"/>
          </p:cNvSpPr>
          <p:nvPr>
            <p:ph idx="1"/>
          </p:nvPr>
        </p:nvSpPr>
        <p:spPr/>
        <p:txBody>
          <a:bodyPr/>
          <a:lstStyle/>
          <a:p>
            <a:r>
              <a:rPr lang="en-US" dirty="0"/>
              <a:t>The SVG Transform Attribute applies a list of transformations to an element and it's children.</a:t>
            </a:r>
          </a:p>
          <a:p>
            <a:pPr marL="0" indent="0">
              <a:buNone/>
            </a:pPr>
            <a:endParaRPr lang="en-US" dirty="0"/>
          </a:p>
        </p:txBody>
      </p:sp>
      <p:pic>
        <p:nvPicPr>
          <p:cNvPr id="5" name="Picture 4">
            <a:extLst>
              <a:ext uri="{FF2B5EF4-FFF2-40B4-BE49-F238E27FC236}">
                <a16:creationId xmlns:a16="http://schemas.microsoft.com/office/drawing/2014/main" id="{051ED910-EF07-2044-BED9-414B2C9DE1A8}"/>
              </a:ext>
            </a:extLst>
          </p:cNvPr>
          <p:cNvPicPr>
            <a:picLocks noChangeAspect="1"/>
          </p:cNvPicPr>
          <p:nvPr/>
        </p:nvPicPr>
        <p:blipFill>
          <a:blip r:embed="rId3"/>
          <a:stretch>
            <a:fillRect/>
          </a:stretch>
        </p:blipFill>
        <p:spPr>
          <a:xfrm>
            <a:off x="122420" y="2904345"/>
            <a:ext cx="11764780" cy="1808501"/>
          </a:xfrm>
          <a:prstGeom prst="rect">
            <a:avLst/>
          </a:prstGeom>
        </p:spPr>
      </p:pic>
    </p:spTree>
    <p:extLst>
      <p:ext uri="{BB962C8B-B14F-4D97-AF65-F5344CB8AC3E}">
        <p14:creationId xmlns:p14="http://schemas.microsoft.com/office/powerpoint/2010/main" val="260282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58E0-10AC-EB49-93CF-B85BF08B7D7E}"/>
              </a:ext>
            </a:extLst>
          </p:cNvPr>
          <p:cNvSpPr>
            <a:spLocks noGrp="1"/>
          </p:cNvSpPr>
          <p:nvPr>
            <p:ph type="ctrTitle"/>
          </p:nvPr>
        </p:nvSpPr>
        <p:spPr>
          <a:xfrm>
            <a:off x="1524000" y="55311"/>
            <a:ext cx="9144000" cy="1009134"/>
          </a:xfrm>
        </p:spPr>
        <p:txBody>
          <a:bodyPr/>
          <a:lstStyle/>
          <a:p>
            <a:r>
              <a:rPr lang="en-US" dirty="0"/>
              <a:t>Equivalent Expressions</a:t>
            </a:r>
          </a:p>
        </p:txBody>
      </p:sp>
      <p:sp>
        <p:nvSpPr>
          <p:cNvPr id="3" name="Subtitle 2">
            <a:extLst>
              <a:ext uri="{FF2B5EF4-FFF2-40B4-BE49-F238E27FC236}">
                <a16:creationId xmlns:a16="http://schemas.microsoft.com/office/drawing/2014/main" id="{10F5013D-8CB9-F84F-8588-F552041D92BF}"/>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FFCC9A35-56A8-4A4D-9E90-DC4AA672873E}"/>
              </a:ext>
            </a:extLst>
          </p:cNvPr>
          <p:cNvPicPr>
            <a:picLocks noChangeAspect="1"/>
          </p:cNvPicPr>
          <p:nvPr/>
        </p:nvPicPr>
        <p:blipFill>
          <a:blip r:embed="rId2"/>
          <a:stretch>
            <a:fillRect/>
          </a:stretch>
        </p:blipFill>
        <p:spPr>
          <a:xfrm>
            <a:off x="0" y="1043278"/>
            <a:ext cx="12192000" cy="5759411"/>
          </a:xfrm>
          <a:prstGeom prst="rect">
            <a:avLst/>
          </a:prstGeom>
        </p:spPr>
      </p:pic>
    </p:spTree>
    <p:extLst>
      <p:ext uri="{BB962C8B-B14F-4D97-AF65-F5344CB8AC3E}">
        <p14:creationId xmlns:p14="http://schemas.microsoft.com/office/powerpoint/2010/main" val="427214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060-BF15-7245-8658-322B81FD84D4}"/>
              </a:ext>
            </a:extLst>
          </p:cNvPr>
          <p:cNvSpPr>
            <a:spLocks noGrp="1"/>
          </p:cNvSpPr>
          <p:nvPr>
            <p:ph type="title"/>
          </p:nvPr>
        </p:nvSpPr>
        <p:spPr>
          <a:xfrm>
            <a:off x="838200" y="0"/>
            <a:ext cx="10515600" cy="1325563"/>
          </a:xfrm>
        </p:spPr>
        <p:txBody>
          <a:bodyPr/>
          <a:lstStyle/>
          <a:p>
            <a:r>
              <a:rPr lang="en-US" b="1" dirty="0"/>
              <a:t>Transforming SVG Elements Together </a:t>
            </a:r>
            <a:endParaRPr lang="en-US" dirty="0"/>
          </a:p>
        </p:txBody>
      </p:sp>
      <p:sp>
        <p:nvSpPr>
          <p:cNvPr id="3" name="Content Placeholder 2">
            <a:extLst>
              <a:ext uri="{FF2B5EF4-FFF2-40B4-BE49-F238E27FC236}">
                <a16:creationId xmlns:a16="http://schemas.microsoft.com/office/drawing/2014/main" id="{15CE3D25-91E8-4D4F-B626-D2CB06F9207E}"/>
              </a:ext>
            </a:extLst>
          </p:cNvPr>
          <p:cNvSpPr>
            <a:spLocks noGrp="1"/>
          </p:cNvSpPr>
          <p:nvPr>
            <p:ph idx="1"/>
          </p:nvPr>
        </p:nvSpPr>
        <p:spPr>
          <a:xfrm>
            <a:off x="838200" y="1016156"/>
            <a:ext cx="10515600" cy="4351338"/>
          </a:xfrm>
        </p:spPr>
        <p:txBody>
          <a:bodyPr/>
          <a:lstStyle/>
          <a:p>
            <a:r>
              <a:rPr lang="en-US" dirty="0"/>
              <a:t>Now with the group – </a:t>
            </a:r>
          </a:p>
          <a:p>
            <a:endParaRPr lang="en-US" dirty="0"/>
          </a:p>
        </p:txBody>
      </p:sp>
      <p:pic>
        <p:nvPicPr>
          <p:cNvPr id="5" name="Picture 4">
            <a:extLst>
              <a:ext uri="{FF2B5EF4-FFF2-40B4-BE49-F238E27FC236}">
                <a16:creationId xmlns:a16="http://schemas.microsoft.com/office/drawing/2014/main" id="{F7A5A1BC-0370-0A4E-A93B-CC8BC05B41BB}"/>
              </a:ext>
            </a:extLst>
          </p:cNvPr>
          <p:cNvPicPr>
            <a:picLocks noChangeAspect="1"/>
          </p:cNvPicPr>
          <p:nvPr/>
        </p:nvPicPr>
        <p:blipFill>
          <a:blip r:embed="rId3"/>
          <a:stretch>
            <a:fillRect/>
          </a:stretch>
        </p:blipFill>
        <p:spPr>
          <a:xfrm>
            <a:off x="0" y="1490506"/>
            <a:ext cx="12192000" cy="5558912"/>
          </a:xfrm>
          <a:prstGeom prst="rect">
            <a:avLst/>
          </a:prstGeom>
          <a:ln>
            <a:solidFill>
              <a:schemeClr val="accent1"/>
            </a:solidFill>
          </a:ln>
        </p:spPr>
      </p:pic>
      <p:sp>
        <p:nvSpPr>
          <p:cNvPr id="6" name="Rounded Rectangle 5">
            <a:extLst>
              <a:ext uri="{FF2B5EF4-FFF2-40B4-BE49-F238E27FC236}">
                <a16:creationId xmlns:a16="http://schemas.microsoft.com/office/drawing/2014/main" id="{E8D8BDC4-61C5-3844-BA8C-9BF1ED5DBA2D}"/>
              </a:ext>
            </a:extLst>
          </p:cNvPr>
          <p:cNvSpPr/>
          <p:nvPr/>
        </p:nvSpPr>
        <p:spPr>
          <a:xfrm>
            <a:off x="838200" y="1927931"/>
            <a:ext cx="3913682" cy="24376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1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B6C7-5DD7-B943-9375-49ECFE619E76}"/>
              </a:ext>
            </a:extLst>
          </p:cNvPr>
          <p:cNvSpPr>
            <a:spLocks noGrp="1"/>
          </p:cNvSpPr>
          <p:nvPr>
            <p:ph type="title"/>
          </p:nvPr>
        </p:nvSpPr>
        <p:spPr>
          <a:xfrm>
            <a:off x="1" y="365125"/>
            <a:ext cx="12192000" cy="1325563"/>
          </a:xfrm>
        </p:spPr>
        <p:txBody>
          <a:bodyPr>
            <a:normAutofit/>
          </a:bodyPr>
          <a:lstStyle/>
          <a:p>
            <a:r>
              <a:rPr lang="en-US" b="1" dirty="0"/>
              <a:t>SVG Transform as a Coordinate Space Transformation</a:t>
            </a:r>
            <a:endParaRPr lang="en-US" dirty="0"/>
          </a:p>
        </p:txBody>
      </p:sp>
      <p:pic>
        <p:nvPicPr>
          <p:cNvPr id="5" name="Content Placeholder 4">
            <a:extLst>
              <a:ext uri="{FF2B5EF4-FFF2-40B4-BE49-F238E27FC236}">
                <a16:creationId xmlns:a16="http://schemas.microsoft.com/office/drawing/2014/main" id="{A3071A1C-9920-6D46-AE40-2DEFD65FEE66}"/>
              </a:ext>
            </a:extLst>
          </p:cNvPr>
          <p:cNvPicPr>
            <a:picLocks noGrp="1" noChangeAspect="1"/>
          </p:cNvPicPr>
          <p:nvPr>
            <p:ph idx="1"/>
          </p:nvPr>
        </p:nvPicPr>
        <p:blipFill>
          <a:blip r:embed="rId3"/>
          <a:stretch>
            <a:fillRect/>
          </a:stretch>
        </p:blipFill>
        <p:spPr>
          <a:xfrm>
            <a:off x="7719455" y="2020497"/>
            <a:ext cx="4472545" cy="4351338"/>
          </a:xfrm>
        </p:spPr>
      </p:pic>
      <p:sp>
        <p:nvSpPr>
          <p:cNvPr id="7" name="Content Placeholder 2">
            <a:extLst>
              <a:ext uri="{FF2B5EF4-FFF2-40B4-BE49-F238E27FC236}">
                <a16:creationId xmlns:a16="http://schemas.microsoft.com/office/drawing/2014/main" id="{016C866C-24AF-4645-B23F-62E5771A79B3}"/>
              </a:ext>
            </a:extLst>
          </p:cNvPr>
          <p:cNvSpPr txBox="1">
            <a:spLocks/>
          </p:cNvSpPr>
          <p:nvPr/>
        </p:nvSpPr>
        <p:spPr>
          <a:xfrm>
            <a:off x="838200" y="1825625"/>
            <a:ext cx="497798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SVG Transform is actually transforming the coordinate space!</a:t>
            </a:r>
          </a:p>
          <a:p>
            <a:r>
              <a:rPr lang="en-US" dirty="0"/>
              <a:t>If you've studied Linear Algebra, the SVG Transform is a </a:t>
            </a:r>
            <a:r>
              <a:rPr lang="en-US" dirty="0">
                <a:hlinkClick r:id="rId4"/>
              </a:rPr>
              <a:t>transformation matrix</a:t>
            </a:r>
            <a:r>
              <a:rPr lang="en-US" dirty="0"/>
              <a:t>.</a:t>
            </a:r>
          </a:p>
          <a:p>
            <a:r>
              <a:rPr lang="en-US" dirty="0"/>
              <a:t>Translate functionality can be thought of as moving the (0,0) point of the </a:t>
            </a:r>
            <a:r>
              <a:rPr lang="en-US" b="1" dirty="0">
                <a:solidFill>
                  <a:schemeClr val="accent1">
                    <a:lumMod val="75000"/>
                  </a:schemeClr>
                </a:solidFill>
              </a:rPr>
              <a:t>blue</a:t>
            </a:r>
            <a:r>
              <a:rPr lang="en-US" dirty="0">
                <a:solidFill>
                  <a:schemeClr val="accent1">
                    <a:lumMod val="75000"/>
                  </a:schemeClr>
                </a:solidFill>
              </a:rPr>
              <a:t> </a:t>
            </a:r>
            <a:r>
              <a:rPr lang="en-US" dirty="0"/>
              <a:t>coordinate system to a (0,0) point in the </a:t>
            </a:r>
            <a:r>
              <a:rPr lang="en-US" b="1" dirty="0">
                <a:solidFill>
                  <a:srgbClr val="7030A0"/>
                </a:solidFill>
              </a:rPr>
              <a:t>purple</a:t>
            </a:r>
            <a:r>
              <a:rPr lang="en-US" dirty="0"/>
              <a:t> coordinate system.</a:t>
            </a:r>
            <a:br>
              <a:rPr lang="en-US" dirty="0"/>
            </a:br>
            <a:endParaRPr lang="en-US" dirty="0"/>
          </a:p>
        </p:txBody>
      </p:sp>
    </p:spTree>
    <p:extLst>
      <p:ext uri="{BB962C8B-B14F-4D97-AF65-F5344CB8AC3E}">
        <p14:creationId xmlns:p14="http://schemas.microsoft.com/office/powerpoint/2010/main" val="267583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DC3F-F21D-DA41-BA26-DD4F71D8180A}"/>
              </a:ext>
            </a:extLst>
          </p:cNvPr>
          <p:cNvSpPr>
            <a:spLocks noGrp="1"/>
          </p:cNvSpPr>
          <p:nvPr>
            <p:ph type="title"/>
          </p:nvPr>
        </p:nvSpPr>
        <p:spPr/>
        <p:txBody>
          <a:bodyPr/>
          <a:lstStyle/>
          <a:p>
            <a:r>
              <a:rPr lang="en-US" dirty="0"/>
              <a:t>What is D3? </a:t>
            </a:r>
          </a:p>
        </p:txBody>
      </p:sp>
      <p:sp>
        <p:nvSpPr>
          <p:cNvPr id="3" name="Content Placeholder 2">
            <a:extLst>
              <a:ext uri="{FF2B5EF4-FFF2-40B4-BE49-F238E27FC236}">
                <a16:creationId xmlns:a16="http://schemas.microsoft.com/office/drawing/2014/main" id="{8198701C-E867-F34A-B9CF-B6C5F4B24A02}"/>
              </a:ext>
            </a:extLst>
          </p:cNvPr>
          <p:cNvSpPr>
            <a:spLocks noGrp="1"/>
          </p:cNvSpPr>
          <p:nvPr>
            <p:ph idx="1"/>
          </p:nvPr>
        </p:nvSpPr>
        <p:spPr/>
        <p:txBody>
          <a:bodyPr/>
          <a:lstStyle/>
          <a:p>
            <a:r>
              <a:rPr lang="en-US" dirty="0"/>
              <a:t>D3 = Data-Driven Documents</a:t>
            </a:r>
          </a:p>
          <a:p>
            <a:r>
              <a:rPr lang="en-US" dirty="0"/>
              <a:t>D3.js is a JavaScript library for manipulating documents/objects based on data</a:t>
            </a:r>
          </a:p>
          <a:p>
            <a:r>
              <a:rPr lang="en-US" dirty="0"/>
              <a:t>Creating data visualization </a:t>
            </a:r>
          </a:p>
          <a:p>
            <a:r>
              <a:rPr lang="en-US" dirty="0"/>
              <a:t>Uses HTML, CSS, and SVG</a:t>
            </a:r>
          </a:p>
          <a:p>
            <a:r>
              <a:rPr lang="en-US" dirty="0"/>
              <a:t>(Relatively) easy to use API</a:t>
            </a:r>
          </a:p>
          <a:p>
            <a:r>
              <a:rPr lang="en-US" dirty="0"/>
              <a:t>Viewable on browsers</a:t>
            </a:r>
          </a:p>
        </p:txBody>
      </p:sp>
    </p:spTree>
    <p:extLst>
      <p:ext uri="{BB962C8B-B14F-4D97-AF65-F5344CB8AC3E}">
        <p14:creationId xmlns:p14="http://schemas.microsoft.com/office/powerpoint/2010/main" val="296961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5616-A397-154D-9FCC-EF6F0E7DF80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13E3551-DEFC-D540-8BA3-B9D17C705053}"/>
              </a:ext>
            </a:extLst>
          </p:cNvPr>
          <p:cNvSpPr>
            <a:spLocks noGrp="1"/>
          </p:cNvSpPr>
          <p:nvPr>
            <p:ph idx="1"/>
          </p:nvPr>
        </p:nvSpPr>
        <p:spPr/>
        <p:txBody>
          <a:bodyPr/>
          <a:lstStyle/>
          <a:p>
            <a:r>
              <a:rPr lang="en-US" dirty="0">
                <a:hlinkClick r:id="rId2"/>
              </a:rPr>
              <a:t>Hawai’i topographic map example</a:t>
            </a:r>
            <a:endParaRPr lang="en-US" dirty="0"/>
          </a:p>
          <a:p>
            <a:endParaRPr lang="en-US" dirty="0"/>
          </a:p>
          <a:p>
            <a:r>
              <a:rPr lang="en-US" dirty="0">
                <a:hlinkClick r:id="rId3"/>
              </a:rPr>
              <a:t>Zoomable US Map </a:t>
            </a:r>
            <a:endParaRPr lang="en-US" dirty="0"/>
          </a:p>
        </p:txBody>
      </p:sp>
    </p:spTree>
    <p:extLst>
      <p:ext uri="{BB962C8B-B14F-4D97-AF65-F5344CB8AC3E}">
        <p14:creationId xmlns:p14="http://schemas.microsoft.com/office/powerpoint/2010/main" val="372438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4F04-9934-1E47-B22E-8F05BC8576BE}"/>
              </a:ext>
            </a:extLst>
          </p:cNvPr>
          <p:cNvSpPr>
            <a:spLocks noGrp="1"/>
          </p:cNvSpPr>
          <p:nvPr>
            <p:ph type="title"/>
          </p:nvPr>
        </p:nvSpPr>
        <p:spPr/>
        <p:txBody>
          <a:bodyPr/>
          <a:lstStyle/>
          <a:p>
            <a:r>
              <a:rPr lang="en-US"/>
              <a:t>Advanced Examples</a:t>
            </a:r>
          </a:p>
        </p:txBody>
      </p:sp>
      <p:sp>
        <p:nvSpPr>
          <p:cNvPr id="3" name="Content Placeholder 2">
            <a:extLst>
              <a:ext uri="{FF2B5EF4-FFF2-40B4-BE49-F238E27FC236}">
                <a16:creationId xmlns:a16="http://schemas.microsoft.com/office/drawing/2014/main" id="{B41D6A96-6205-3245-BC1F-65D8312551B9}"/>
              </a:ext>
            </a:extLst>
          </p:cNvPr>
          <p:cNvSpPr>
            <a:spLocks noGrp="1"/>
          </p:cNvSpPr>
          <p:nvPr>
            <p:ph idx="1"/>
          </p:nvPr>
        </p:nvSpPr>
        <p:spPr/>
        <p:txBody>
          <a:bodyPr>
            <a:normAutofit/>
          </a:bodyPr>
          <a:lstStyle/>
          <a:p>
            <a:r>
              <a:rPr lang="en-US" dirty="0"/>
              <a:t>1) </a:t>
            </a:r>
            <a:r>
              <a:rPr lang="en-US" dirty="0">
                <a:hlinkClick r:id="rId2"/>
              </a:rPr>
              <a:t>Basic Force-Directed Graph (Network Visualization) </a:t>
            </a:r>
            <a:endParaRPr lang="en-US" dirty="0"/>
          </a:p>
          <a:p>
            <a:r>
              <a:rPr lang="en-US" dirty="0"/>
              <a:t>2) </a:t>
            </a:r>
            <a:r>
              <a:rPr lang="en-US" dirty="0">
                <a:hlinkClick r:id="rId3"/>
              </a:rPr>
              <a:t>Interactive Network Visualization : How-to (with lots of great explanations)</a:t>
            </a:r>
            <a:endParaRPr lang="en-US" dirty="0"/>
          </a:p>
          <a:p>
            <a:r>
              <a:rPr lang="en-US" dirty="0"/>
              <a:t>3) </a:t>
            </a:r>
            <a:r>
              <a:rPr lang="en-US" dirty="0">
                <a:hlinkClick r:id="rId4"/>
              </a:rPr>
              <a:t>3D Network Visualization</a:t>
            </a:r>
            <a:endParaRPr lang="en-US" dirty="0"/>
          </a:p>
          <a:p>
            <a:r>
              <a:rPr lang="en-US" dirty="0"/>
              <a:t>4) </a:t>
            </a:r>
            <a:r>
              <a:rPr lang="en-US" dirty="0">
                <a:hlinkClick r:id="rId5"/>
              </a:rPr>
              <a:t>Interactive Collapsible </a:t>
            </a:r>
            <a:r>
              <a:rPr lang="en-US" dirty="0" err="1">
                <a:hlinkClick r:id="rId5"/>
              </a:rPr>
              <a:t>Reingold</a:t>
            </a:r>
            <a:r>
              <a:rPr lang="en-US" dirty="0">
                <a:hlinkClick r:id="rId5"/>
              </a:rPr>
              <a:t>-Tilford Tree</a:t>
            </a:r>
            <a:endParaRPr lang="en-US" dirty="0"/>
          </a:p>
          <a:p>
            <a:r>
              <a:rPr lang="en-US" dirty="0"/>
              <a:t>5) </a:t>
            </a:r>
            <a:r>
              <a:rPr lang="en-US" dirty="0">
                <a:hlinkClick r:id="rId6"/>
              </a:rPr>
              <a:t>Interactive Chord Diagram : “International Trade Flows”</a:t>
            </a:r>
            <a:endParaRPr lang="en-US" dirty="0"/>
          </a:p>
          <a:p>
            <a:endParaRPr lang="en-US" dirty="0"/>
          </a:p>
        </p:txBody>
      </p:sp>
    </p:spTree>
    <p:extLst>
      <p:ext uri="{BB962C8B-B14F-4D97-AF65-F5344CB8AC3E}">
        <p14:creationId xmlns:p14="http://schemas.microsoft.com/office/powerpoint/2010/main" val="146152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8157-BAF8-954E-B47B-D694A8BB76FC}"/>
              </a:ext>
            </a:extLst>
          </p:cNvPr>
          <p:cNvSpPr>
            <a:spLocks noGrp="1"/>
          </p:cNvSpPr>
          <p:nvPr>
            <p:ph type="title"/>
          </p:nvPr>
        </p:nvSpPr>
        <p:spPr/>
        <p:txBody>
          <a:bodyPr/>
          <a:lstStyle/>
          <a:p>
            <a:r>
              <a:rPr lang="en-US" dirty="0"/>
              <a:t>What is DOM?</a:t>
            </a:r>
          </a:p>
        </p:txBody>
      </p:sp>
      <p:sp>
        <p:nvSpPr>
          <p:cNvPr id="3" name="Content Placeholder 2">
            <a:extLst>
              <a:ext uri="{FF2B5EF4-FFF2-40B4-BE49-F238E27FC236}">
                <a16:creationId xmlns:a16="http://schemas.microsoft.com/office/drawing/2014/main" id="{E286D313-6768-9C4D-BEEE-19F52C9E5EC7}"/>
              </a:ext>
            </a:extLst>
          </p:cNvPr>
          <p:cNvSpPr>
            <a:spLocks noGrp="1"/>
          </p:cNvSpPr>
          <p:nvPr>
            <p:ph idx="1"/>
          </p:nvPr>
        </p:nvSpPr>
        <p:spPr/>
        <p:txBody>
          <a:bodyPr/>
          <a:lstStyle/>
          <a:p>
            <a:r>
              <a:rPr lang="en-US" dirty="0"/>
              <a:t>The Document Object Model (DOM) is an application programming interface (</a:t>
            </a:r>
            <a:r>
              <a:rPr lang="en-US" i="1" dirty="0">
                <a:hlinkClick r:id="rId2"/>
              </a:rPr>
              <a:t>API</a:t>
            </a:r>
            <a:r>
              <a:rPr lang="en-US" dirty="0"/>
              <a:t>) for valid </a:t>
            </a:r>
            <a:r>
              <a:rPr lang="en-US" i="1" dirty="0">
                <a:hlinkClick r:id="rId3"/>
              </a:rPr>
              <a:t>HTML</a:t>
            </a:r>
            <a:r>
              <a:rPr lang="en-US" dirty="0"/>
              <a:t> and well-formed </a:t>
            </a:r>
            <a:r>
              <a:rPr lang="en-US" i="1" dirty="0">
                <a:hlinkClick r:id="rId4"/>
              </a:rPr>
              <a:t>XML</a:t>
            </a:r>
            <a:r>
              <a:rPr lang="en-US" dirty="0"/>
              <a:t>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p:txBody>
      </p:sp>
    </p:spTree>
    <p:extLst>
      <p:ext uri="{BB962C8B-B14F-4D97-AF65-F5344CB8AC3E}">
        <p14:creationId xmlns:p14="http://schemas.microsoft.com/office/powerpoint/2010/main" val="206450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66D5-6ECC-4349-B0DB-3A4E09609AAB}"/>
              </a:ext>
            </a:extLst>
          </p:cNvPr>
          <p:cNvSpPr>
            <a:spLocks noGrp="1"/>
          </p:cNvSpPr>
          <p:nvPr>
            <p:ph type="title"/>
          </p:nvPr>
        </p:nvSpPr>
        <p:spPr/>
        <p:txBody>
          <a:bodyPr/>
          <a:lstStyle/>
          <a:p>
            <a:r>
              <a:rPr lang="en-US" dirty="0"/>
              <a:t>What is SVG? </a:t>
            </a:r>
          </a:p>
        </p:txBody>
      </p:sp>
      <p:sp>
        <p:nvSpPr>
          <p:cNvPr id="3" name="Content Placeholder 2">
            <a:extLst>
              <a:ext uri="{FF2B5EF4-FFF2-40B4-BE49-F238E27FC236}">
                <a16:creationId xmlns:a16="http://schemas.microsoft.com/office/drawing/2014/main" id="{B708D19A-6E45-FD4D-85BE-79D69210FE61}"/>
              </a:ext>
            </a:extLst>
          </p:cNvPr>
          <p:cNvSpPr>
            <a:spLocks noGrp="1"/>
          </p:cNvSpPr>
          <p:nvPr>
            <p:ph idx="1"/>
          </p:nvPr>
        </p:nvSpPr>
        <p:spPr/>
        <p:txBody>
          <a:bodyPr/>
          <a:lstStyle/>
          <a:p>
            <a:r>
              <a:rPr lang="en-US" dirty="0"/>
              <a:t>SVG stands for Scalable Vector Graphics.</a:t>
            </a:r>
          </a:p>
          <a:p>
            <a:r>
              <a:rPr lang="en-US" dirty="0"/>
              <a:t>SVG is used to define vector-based graphics for the Web.</a:t>
            </a:r>
          </a:p>
          <a:p>
            <a:r>
              <a:rPr lang="en-US" dirty="0"/>
              <a:t>SVG defines the graphics in XML format.</a:t>
            </a:r>
          </a:p>
          <a:p>
            <a:r>
              <a:rPr lang="en-US" dirty="0"/>
              <a:t>Every element and every attribute in SVG files can be animated.</a:t>
            </a:r>
          </a:p>
          <a:p>
            <a:r>
              <a:rPr lang="en-US" dirty="0"/>
              <a:t>SVG is a W3C recommendation.</a:t>
            </a:r>
          </a:p>
          <a:p>
            <a:r>
              <a:rPr lang="en-US" dirty="0"/>
              <a:t>SVG integrates with other W3C standards such as the DOM and XSL.</a:t>
            </a:r>
          </a:p>
          <a:p>
            <a:endParaRPr lang="en-US" dirty="0"/>
          </a:p>
        </p:txBody>
      </p:sp>
    </p:spTree>
    <p:extLst>
      <p:ext uri="{BB962C8B-B14F-4D97-AF65-F5344CB8AC3E}">
        <p14:creationId xmlns:p14="http://schemas.microsoft.com/office/powerpoint/2010/main" val="1170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1FE1-1F9E-3348-89BB-60443BB02E57}"/>
              </a:ext>
            </a:extLst>
          </p:cNvPr>
          <p:cNvSpPr>
            <a:spLocks noGrp="1"/>
          </p:cNvSpPr>
          <p:nvPr>
            <p:ph type="title"/>
          </p:nvPr>
        </p:nvSpPr>
        <p:spPr>
          <a:xfrm>
            <a:off x="838200" y="0"/>
            <a:ext cx="10515600" cy="1325563"/>
          </a:xfrm>
        </p:spPr>
        <p:txBody>
          <a:bodyPr>
            <a:normAutofit/>
          </a:bodyPr>
          <a:lstStyle/>
          <a:p>
            <a:r>
              <a:rPr lang="en-US" b="1" dirty="0"/>
              <a:t>SVG Group Element</a:t>
            </a:r>
            <a:endParaRPr lang="en-US" dirty="0"/>
          </a:p>
        </p:txBody>
      </p:sp>
      <p:pic>
        <p:nvPicPr>
          <p:cNvPr id="5" name="Content Placeholder 4">
            <a:extLst>
              <a:ext uri="{FF2B5EF4-FFF2-40B4-BE49-F238E27FC236}">
                <a16:creationId xmlns:a16="http://schemas.microsoft.com/office/drawing/2014/main" id="{E6CB048F-7BFF-8A41-991A-B660F93F7D9D}"/>
              </a:ext>
            </a:extLst>
          </p:cNvPr>
          <p:cNvPicPr>
            <a:picLocks noGrp="1" noChangeAspect="1"/>
          </p:cNvPicPr>
          <p:nvPr>
            <p:ph idx="1"/>
          </p:nvPr>
        </p:nvPicPr>
        <p:blipFill>
          <a:blip r:embed="rId2"/>
          <a:stretch>
            <a:fillRect/>
          </a:stretch>
        </p:blipFill>
        <p:spPr>
          <a:xfrm>
            <a:off x="548268" y="3800653"/>
            <a:ext cx="10515600" cy="2012308"/>
          </a:xfrm>
        </p:spPr>
      </p:pic>
      <p:sp>
        <p:nvSpPr>
          <p:cNvPr id="6" name="Content Placeholder 2">
            <a:extLst>
              <a:ext uri="{FF2B5EF4-FFF2-40B4-BE49-F238E27FC236}">
                <a16:creationId xmlns:a16="http://schemas.microsoft.com/office/drawing/2014/main" id="{C47DFC2C-06AA-1049-83E2-4E62D0012370}"/>
              </a:ext>
            </a:extLst>
          </p:cNvPr>
          <p:cNvSpPr txBox="1">
            <a:spLocks/>
          </p:cNvSpPr>
          <p:nvPr/>
        </p:nvSpPr>
        <p:spPr>
          <a:xfrm>
            <a:off x="693234" y="1045038"/>
            <a:ext cx="10515600" cy="5812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SVG Group Element is used to group SVG elements together.</a:t>
            </a:r>
          </a:p>
          <a:p>
            <a:r>
              <a:rPr lang="en-US" dirty="0"/>
              <a:t>The SVG Group Element is a </a:t>
            </a:r>
            <a:r>
              <a:rPr lang="en-US" b="1" dirty="0"/>
              <a:t>container</a:t>
            </a:r>
            <a:r>
              <a:rPr lang="en-US" dirty="0"/>
              <a:t> that contains all child SVG elements defined inside of it.</a:t>
            </a:r>
          </a:p>
          <a:p>
            <a:r>
              <a:rPr lang="en-US" dirty="0"/>
              <a:t>The SVG Group Element is defined by </a:t>
            </a:r>
            <a:r>
              <a:rPr lang="en-US" b="1" dirty="0"/>
              <a:t>&lt;g&gt;</a:t>
            </a:r>
            <a:r>
              <a:rPr lang="en-US" dirty="0"/>
              <a:t> and </a:t>
            </a:r>
            <a:r>
              <a:rPr lang="en-US" b="1" dirty="0"/>
              <a:t>&lt;/g&gt;</a:t>
            </a:r>
            <a:r>
              <a:rPr lang="en-US" dirty="0"/>
              <a:t>.</a:t>
            </a:r>
          </a:p>
          <a:p>
            <a:r>
              <a:rPr lang="en-US" dirty="0"/>
              <a:t>The SVG Group Element can be nested inside of other SVG Group Elements:</a:t>
            </a:r>
          </a:p>
          <a:p>
            <a:endParaRPr lang="en-US" dirty="0"/>
          </a:p>
          <a:p>
            <a:endParaRPr lang="en-US" dirty="0"/>
          </a:p>
          <a:p>
            <a:endParaRPr lang="en-US" dirty="0"/>
          </a:p>
          <a:p>
            <a:endParaRPr lang="en-US" dirty="0"/>
          </a:p>
          <a:p>
            <a:r>
              <a:rPr lang="en-US" dirty="0"/>
              <a:t>Any transformation applied to the SVG Group Element is applied to all of the child elements contained inside.</a:t>
            </a:r>
          </a:p>
          <a:p>
            <a:endParaRPr lang="en-US" dirty="0"/>
          </a:p>
        </p:txBody>
      </p:sp>
    </p:spTree>
    <p:extLst>
      <p:ext uri="{BB962C8B-B14F-4D97-AF65-F5344CB8AC3E}">
        <p14:creationId xmlns:p14="http://schemas.microsoft.com/office/powerpoint/2010/main" val="281622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D9BD-BFAF-7743-8F05-6DF9881DFA29}"/>
              </a:ext>
            </a:extLst>
          </p:cNvPr>
          <p:cNvSpPr>
            <a:spLocks noGrp="1"/>
          </p:cNvSpPr>
          <p:nvPr>
            <p:ph type="title"/>
          </p:nvPr>
        </p:nvSpPr>
        <p:spPr>
          <a:xfrm>
            <a:off x="838200" y="366247"/>
            <a:ext cx="9426497" cy="1325563"/>
          </a:xfrm>
        </p:spPr>
        <p:txBody>
          <a:bodyPr>
            <a:normAutofit fontScale="90000"/>
          </a:bodyPr>
          <a:lstStyle/>
          <a:p>
            <a:r>
              <a:rPr lang="en-US" sz="4900" b="1" dirty="0"/>
              <a:t>We will cover two major uses of </a:t>
            </a:r>
            <a:br>
              <a:rPr lang="en-US" sz="4900" b="1" dirty="0"/>
            </a:br>
            <a:r>
              <a:rPr lang="en-US" sz="4900" b="1" dirty="0"/>
              <a:t>the SVG Group Element:</a:t>
            </a:r>
            <a:br>
              <a:rPr lang="en-US" dirty="0"/>
            </a:br>
            <a:endParaRPr lang="en-US" dirty="0"/>
          </a:p>
        </p:txBody>
      </p:sp>
      <p:sp>
        <p:nvSpPr>
          <p:cNvPr id="3" name="Content Placeholder 2">
            <a:extLst>
              <a:ext uri="{FF2B5EF4-FFF2-40B4-BE49-F238E27FC236}">
                <a16:creationId xmlns:a16="http://schemas.microsoft.com/office/drawing/2014/main" id="{C59BDD78-EECD-AC44-9C69-E449A27F59EB}"/>
              </a:ext>
            </a:extLst>
          </p:cNvPr>
          <p:cNvSpPr>
            <a:spLocks noGrp="1"/>
          </p:cNvSpPr>
          <p:nvPr>
            <p:ph idx="1"/>
          </p:nvPr>
        </p:nvSpPr>
        <p:spPr/>
        <p:txBody>
          <a:bodyPr/>
          <a:lstStyle/>
          <a:p>
            <a:r>
              <a:rPr lang="en-US" b="1" dirty="0"/>
              <a:t>Grouping</a:t>
            </a:r>
            <a:r>
              <a:rPr lang="en-US" dirty="0"/>
              <a:t> - To group a set of SVG elements that share the same attribute</a:t>
            </a:r>
          </a:p>
          <a:p>
            <a:endParaRPr lang="en-US" b="1" dirty="0"/>
          </a:p>
          <a:p>
            <a:r>
              <a:rPr lang="en-US" b="1" dirty="0"/>
              <a:t>Transforming</a:t>
            </a:r>
            <a:r>
              <a:rPr lang="en-US" dirty="0"/>
              <a:t> - To define a new coordinate system for a set of SVG elements by applying a transformation to each coordinate specified in this set of SVG elements</a:t>
            </a:r>
            <a:br>
              <a:rPr lang="en-US" dirty="0"/>
            </a:br>
            <a:endParaRPr lang="en-US" dirty="0"/>
          </a:p>
        </p:txBody>
      </p:sp>
    </p:spTree>
    <p:extLst>
      <p:ext uri="{BB962C8B-B14F-4D97-AF65-F5344CB8AC3E}">
        <p14:creationId xmlns:p14="http://schemas.microsoft.com/office/powerpoint/2010/main" val="332349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676B-9BF3-4E46-8591-5948E0CC437A}"/>
              </a:ext>
            </a:extLst>
          </p:cNvPr>
          <p:cNvSpPr>
            <a:spLocks noGrp="1"/>
          </p:cNvSpPr>
          <p:nvPr>
            <p:ph type="title"/>
          </p:nvPr>
        </p:nvSpPr>
        <p:spPr>
          <a:xfrm>
            <a:off x="838200" y="365125"/>
            <a:ext cx="10515600" cy="2021236"/>
          </a:xfrm>
        </p:spPr>
        <p:txBody>
          <a:bodyPr>
            <a:normAutofit fontScale="90000"/>
          </a:bodyPr>
          <a:lstStyle/>
          <a:p>
            <a:r>
              <a:rPr lang="en-US" b="1" dirty="0"/>
              <a:t>Grouping SVG Elements Together</a:t>
            </a:r>
            <a:br>
              <a:rPr lang="en-US" b="1" dirty="0"/>
            </a:br>
            <a:r>
              <a:rPr lang="en-US" dirty="0"/>
              <a:t>We start with 4 SVG Basic Shape Elements (2 circles and 2 rectangles):</a:t>
            </a:r>
            <a:br>
              <a:rPr lang="en-US" dirty="0"/>
            </a:br>
            <a:endParaRPr lang="en-US" dirty="0"/>
          </a:p>
        </p:txBody>
      </p:sp>
      <p:pic>
        <p:nvPicPr>
          <p:cNvPr id="6" name="Content Placeholder 5">
            <a:extLst>
              <a:ext uri="{FF2B5EF4-FFF2-40B4-BE49-F238E27FC236}">
                <a16:creationId xmlns:a16="http://schemas.microsoft.com/office/drawing/2014/main" id="{5792290B-EAD4-3242-BB15-0A4636B73992}"/>
              </a:ext>
            </a:extLst>
          </p:cNvPr>
          <p:cNvPicPr>
            <a:picLocks noGrp="1" noChangeAspect="1"/>
          </p:cNvPicPr>
          <p:nvPr>
            <p:ph idx="1"/>
          </p:nvPr>
        </p:nvPicPr>
        <p:blipFill>
          <a:blip r:embed="rId3"/>
          <a:stretch>
            <a:fillRect/>
          </a:stretch>
        </p:blipFill>
        <p:spPr>
          <a:xfrm>
            <a:off x="1166000" y="2415033"/>
            <a:ext cx="9509981" cy="4113213"/>
          </a:xfrm>
        </p:spPr>
      </p:pic>
      <p:pic>
        <p:nvPicPr>
          <p:cNvPr id="8" name="Picture 7">
            <a:extLst>
              <a:ext uri="{FF2B5EF4-FFF2-40B4-BE49-F238E27FC236}">
                <a16:creationId xmlns:a16="http://schemas.microsoft.com/office/drawing/2014/main" id="{78BC6EC0-4B7B-3641-B41B-18B1B5D6B198}"/>
              </a:ext>
            </a:extLst>
          </p:cNvPr>
          <p:cNvPicPr>
            <a:picLocks noChangeAspect="1"/>
          </p:cNvPicPr>
          <p:nvPr/>
        </p:nvPicPr>
        <p:blipFill>
          <a:blip r:embed="rId4"/>
          <a:stretch>
            <a:fillRect/>
          </a:stretch>
        </p:blipFill>
        <p:spPr>
          <a:xfrm>
            <a:off x="1165999" y="1943492"/>
            <a:ext cx="9509981" cy="2054972"/>
          </a:xfrm>
          <a:prstGeom prst="rect">
            <a:avLst/>
          </a:prstGeom>
        </p:spPr>
      </p:pic>
    </p:spTree>
    <p:extLst>
      <p:ext uri="{BB962C8B-B14F-4D97-AF65-F5344CB8AC3E}">
        <p14:creationId xmlns:p14="http://schemas.microsoft.com/office/powerpoint/2010/main" val="76011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485</Words>
  <Application>Microsoft Macintosh PowerPoint</Application>
  <PresentationFormat>Widescreen</PresentationFormat>
  <Paragraphs>78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Intro to D3</vt:lpstr>
      <vt:lpstr>What is D3? </vt:lpstr>
      <vt:lpstr>Examples</vt:lpstr>
      <vt:lpstr>Advanced Examples</vt:lpstr>
      <vt:lpstr>What is DOM?</vt:lpstr>
      <vt:lpstr>What is SVG? </vt:lpstr>
      <vt:lpstr>SVG Group Element</vt:lpstr>
      <vt:lpstr>We will cover two major uses of  the SVG Group Element: </vt:lpstr>
      <vt:lpstr>Grouping SVG Elements Together We start with 4 SVG Basic Shape Elements (2 circles and 2 rectangles): </vt:lpstr>
      <vt:lpstr>PowerPoint Presentation</vt:lpstr>
      <vt:lpstr>Transforming SVG Elements Together</vt:lpstr>
      <vt:lpstr>SVG Transform Attribute</vt:lpstr>
      <vt:lpstr>Equivalent Expressions</vt:lpstr>
      <vt:lpstr>Transforming SVG Elements Together </vt:lpstr>
      <vt:lpstr>SVG Transform as a Coordinate Space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Kazutaka Takahashi</dc:creator>
  <cp:lastModifiedBy>Kazutaka Takahashi</cp:lastModifiedBy>
  <cp:revision>8</cp:revision>
  <dcterms:created xsi:type="dcterms:W3CDTF">2019-02-19T15:13:54Z</dcterms:created>
  <dcterms:modified xsi:type="dcterms:W3CDTF">2019-02-19T19:47:16Z</dcterms:modified>
</cp:coreProperties>
</file>