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90" r:id="rId26"/>
    <p:sldId id="291"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1" roundtripDataSignature="AMtx7mj2Ze4SuSSsO+lzDZvkN8f0oSCe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27148F-C818-490E-B406-9967C33922B4}">
  <a:tblStyle styleId="{CA27148F-C818-490E-B406-9967C33922B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41" Type="http://customschemas.google.com/relationships/presentationmetadata" Target="metadata"/><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13698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ba5864ca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ba5864c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26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017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96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17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540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1969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799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143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618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432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32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ba5864ca8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ba5864c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85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080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6540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81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62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1151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457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2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048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583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5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707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730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6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405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855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70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43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593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3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164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25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rcc-uchicago/Intro_DL_Image_Classific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colab.research.google.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colab.research.goo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6ba5864ca8_0_0"/>
          <p:cNvSpPr txBox="1">
            <a:spLocks noGrp="1"/>
          </p:cNvSpPr>
          <p:nvPr>
            <p:ph type="ctrTitle"/>
          </p:nvPr>
        </p:nvSpPr>
        <p:spPr>
          <a:xfrm>
            <a:off x="441875" y="1149425"/>
            <a:ext cx="10541700" cy="39771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Introduction to Deep Learning for Image Classification</a:t>
            </a:r>
            <a:endParaRPr/>
          </a:p>
          <a:p>
            <a:pPr marL="0" lvl="0" indent="0" algn="ctr" rtl="0">
              <a:spcBef>
                <a:spcPts val="0"/>
              </a:spcBef>
              <a:spcAft>
                <a:spcPts val="0"/>
              </a:spcAft>
              <a:buNone/>
            </a:pPr>
            <a:endParaRPr/>
          </a:p>
          <a:p>
            <a:pPr marL="0" lvl="0" indent="0" algn="ctr" rtl="0">
              <a:spcBef>
                <a:spcPts val="0"/>
              </a:spcBef>
              <a:spcAft>
                <a:spcPts val="0"/>
              </a:spcAft>
              <a:buNone/>
            </a:pPr>
            <a:r>
              <a:rPr lang="en-US"/>
              <a:t>Nov. 26, 2019</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p:nvPr/>
        </p:nvSpPr>
        <p:spPr>
          <a:xfrm>
            <a:off x="335780" y="504059"/>
            <a:ext cx="11491129" cy="1800396"/>
          </a:xfrm>
          <a:prstGeom prst="rect">
            <a:avLst/>
          </a:prstGeom>
          <a:solidFill>
            <a:srgbClr val="FFFFFF"/>
          </a:solidFill>
          <a:ln>
            <a:noFill/>
          </a:ln>
        </p:spPr>
        <p:txBody>
          <a:bodyPr spcFirstLastPara="1" wrap="square" lIns="0" tIns="203125" rIns="0" bIns="101550" anchor="ctr"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Squared loss: a popular loss function</a:t>
            </a:r>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02124"/>
              </a:buClr>
              <a:buSzPts val="1800"/>
              <a:buFont typeface="Arial"/>
              <a:buNone/>
            </a:pPr>
            <a:r>
              <a:rPr lang="en-US" sz="1800" b="0" i="0" u="none" strike="noStrike" cap="none">
                <a:solidFill>
                  <a:srgbClr val="202124"/>
                </a:solidFill>
                <a:latin typeface="Arial"/>
                <a:ea typeface="Arial"/>
                <a:cs typeface="Arial"/>
                <a:sym typeface="Arial"/>
              </a:rPr>
              <a:t>The linear regression models we examine here use a loss function called </a:t>
            </a:r>
            <a:r>
              <a:rPr lang="en-US" sz="1800" b="1" i="0" u="none" strike="noStrike" cap="none">
                <a:solidFill>
                  <a:srgbClr val="202124"/>
                </a:solidFill>
                <a:latin typeface="Arial"/>
                <a:ea typeface="Arial"/>
                <a:cs typeface="Arial"/>
                <a:sym typeface="Arial"/>
              </a:rPr>
              <a:t>squared loss</a:t>
            </a:r>
            <a:r>
              <a:rPr lang="en-US" sz="1800" b="0" i="0" u="none" strike="noStrike" cap="none">
                <a:solidFill>
                  <a:srgbClr val="202124"/>
                </a:solidFill>
                <a:latin typeface="Arial"/>
                <a:ea typeface="Arial"/>
                <a:cs typeface="Arial"/>
                <a:sym typeface="Arial"/>
              </a:rPr>
              <a:t> (also known as </a:t>
            </a:r>
            <a:r>
              <a:rPr lang="en-US" sz="1800" b="1" i="0" u="none" strike="noStrike" cap="none">
                <a:solidFill>
                  <a:srgbClr val="202124"/>
                </a:solidFill>
                <a:latin typeface="Arial"/>
                <a:ea typeface="Arial"/>
                <a:cs typeface="Arial"/>
                <a:sym typeface="Arial"/>
              </a:rPr>
              <a:t>L</a:t>
            </a:r>
            <a:r>
              <a:rPr lang="en-US" sz="1800" b="1" i="0" u="none" strike="noStrike" cap="none" baseline="-25000">
                <a:solidFill>
                  <a:srgbClr val="202124"/>
                </a:solidFill>
                <a:latin typeface="Arial"/>
                <a:ea typeface="Arial"/>
                <a:cs typeface="Arial"/>
                <a:sym typeface="Arial"/>
              </a:rPr>
              <a:t>2</a:t>
            </a:r>
            <a:r>
              <a:rPr lang="en-US" sz="1800" b="1" i="0" u="none" strike="noStrike" cap="none">
                <a:solidFill>
                  <a:srgbClr val="202124"/>
                </a:solidFill>
                <a:latin typeface="Arial"/>
                <a:ea typeface="Arial"/>
                <a:cs typeface="Arial"/>
                <a:sym typeface="Arial"/>
              </a:rPr>
              <a:t> loss</a:t>
            </a:r>
            <a:r>
              <a:rPr lang="en-US" sz="1800" b="0" i="0" u="none" strike="noStrike" cap="none">
                <a:solidFill>
                  <a:srgbClr val="202124"/>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202124"/>
              </a:buClr>
              <a:buSzPts val="1800"/>
              <a:buFont typeface="Arial"/>
              <a:buNone/>
            </a:pPr>
            <a:r>
              <a:rPr lang="en-US" sz="1800" b="0" i="0" u="none" strike="noStrike" cap="none">
                <a:solidFill>
                  <a:srgbClr val="202124"/>
                </a:solidFill>
                <a:latin typeface="Arial"/>
                <a:ea typeface="Arial"/>
                <a:cs typeface="Arial"/>
                <a:sym typeface="Arial"/>
              </a:rPr>
              <a:t>The squared loss for a single example is as follows</a:t>
            </a:r>
            <a:r>
              <a:rPr lang="en-US" sz="1200" b="0" i="0" u="none" strike="noStrike" cap="none">
                <a:solidFill>
                  <a:srgbClr val="202124"/>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pic>
        <p:nvPicPr>
          <p:cNvPr id="143" name="Google Shape;143;p8"/>
          <p:cNvPicPr preferRelativeResize="0"/>
          <p:nvPr/>
        </p:nvPicPr>
        <p:blipFill rotWithShape="1">
          <a:blip r:embed="rId3">
            <a:alphaModFix/>
          </a:blip>
          <a:srcRect l="26344" t="46425" r="30505" b="44299"/>
          <a:stretch/>
        </p:blipFill>
        <p:spPr>
          <a:xfrm>
            <a:off x="334537" y="2397513"/>
            <a:ext cx="11351941" cy="1372570"/>
          </a:xfrm>
          <a:prstGeom prst="rect">
            <a:avLst/>
          </a:prstGeom>
          <a:noFill/>
          <a:ln>
            <a:noFill/>
          </a:ln>
        </p:spPr>
      </p:pic>
      <p:sp>
        <p:nvSpPr>
          <p:cNvPr id="144" name="Google Shape;144;p8"/>
          <p:cNvSpPr/>
          <p:nvPr/>
        </p:nvSpPr>
        <p:spPr>
          <a:xfrm>
            <a:off x="334536" y="4224520"/>
            <a:ext cx="113519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202124"/>
                </a:solidFill>
                <a:latin typeface="Arial"/>
                <a:ea typeface="Arial"/>
                <a:cs typeface="Arial"/>
                <a:sym typeface="Arial"/>
              </a:rPr>
              <a:t>Mean square error</a:t>
            </a:r>
            <a:r>
              <a:rPr lang="en-US" sz="1800" b="0" i="0">
                <a:solidFill>
                  <a:srgbClr val="202124"/>
                </a:solidFill>
                <a:latin typeface="Arial"/>
                <a:ea typeface="Arial"/>
                <a:cs typeface="Arial"/>
                <a:sym typeface="Arial"/>
              </a:rPr>
              <a:t> (</a:t>
            </a:r>
            <a:r>
              <a:rPr lang="en-US" sz="1800" b="1" i="0">
                <a:solidFill>
                  <a:srgbClr val="202124"/>
                </a:solidFill>
                <a:latin typeface="Arial"/>
                <a:ea typeface="Arial"/>
                <a:cs typeface="Arial"/>
                <a:sym typeface="Arial"/>
              </a:rPr>
              <a:t>MSE</a:t>
            </a:r>
            <a:r>
              <a:rPr lang="en-US" sz="1800" b="0" i="0">
                <a:solidFill>
                  <a:srgbClr val="202124"/>
                </a:solidFill>
                <a:latin typeface="Arial"/>
                <a:ea typeface="Arial"/>
                <a:cs typeface="Arial"/>
                <a:sym typeface="Arial"/>
              </a:rPr>
              <a:t>) is the average squared loss per example over the whole dataset. </a:t>
            </a:r>
            <a:endParaRPr/>
          </a:p>
          <a:p>
            <a:pPr marL="0" marR="0" lvl="0" indent="0" algn="l" rtl="0">
              <a:spcBef>
                <a:spcPts val="0"/>
              </a:spcBef>
              <a:spcAft>
                <a:spcPts val="0"/>
              </a:spcAft>
              <a:buNone/>
            </a:pPr>
            <a:r>
              <a:rPr lang="en-US" sz="1800" b="0" i="0">
                <a:solidFill>
                  <a:srgbClr val="202124"/>
                </a:solidFill>
                <a:latin typeface="Arial"/>
                <a:ea typeface="Arial"/>
                <a:cs typeface="Arial"/>
                <a:sym typeface="Arial"/>
              </a:rPr>
              <a:t>To calculate MSE, sum up all the squared losses for individual examples and then divide by the number of examples:</a:t>
            </a:r>
            <a:endParaRPr/>
          </a:p>
        </p:txBody>
      </p:sp>
      <p:pic>
        <p:nvPicPr>
          <p:cNvPr id="145" name="Google Shape;145;p8"/>
          <p:cNvPicPr preferRelativeResize="0"/>
          <p:nvPr/>
        </p:nvPicPr>
        <p:blipFill rotWithShape="1">
          <a:blip r:embed="rId3">
            <a:alphaModFix/>
          </a:blip>
          <a:srcRect l="40758" t="62024" r="27071" b="28700"/>
          <a:stretch/>
        </p:blipFill>
        <p:spPr>
          <a:xfrm>
            <a:off x="334537" y="5069791"/>
            <a:ext cx="8463776" cy="1372570"/>
          </a:xfrm>
          <a:prstGeom prst="rect">
            <a:avLst/>
          </a:prstGeom>
          <a:noFill/>
          <a:ln>
            <a:noFill/>
          </a:ln>
        </p:spPr>
      </p:pic>
      <p:sp>
        <p:nvSpPr>
          <p:cNvPr id="146" name="Google Shape;146;p8"/>
          <p:cNvSpPr txBox="1"/>
          <p:nvPr/>
        </p:nvSpPr>
        <p:spPr>
          <a:xfrm>
            <a:off x="334536" y="6257695"/>
            <a:ext cx="7032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to minimize the loss (in the case here,  to minimize the MSE)?</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p:nvPr/>
        </p:nvSpPr>
        <p:spPr>
          <a:xfrm>
            <a:off x="648629" y="467681"/>
            <a:ext cx="60238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rgbClr val="202124"/>
                </a:solidFill>
                <a:latin typeface="Arial"/>
                <a:ea typeface="Arial"/>
                <a:cs typeface="Arial"/>
                <a:sym typeface="Arial"/>
              </a:rPr>
              <a:t>Reducing loss: an </a:t>
            </a:r>
            <a:r>
              <a:rPr lang="en-US" sz="2800">
                <a:solidFill>
                  <a:srgbClr val="202124"/>
                </a:solidFill>
                <a:latin typeface="Arial"/>
                <a:ea typeface="Arial"/>
                <a:cs typeface="Arial"/>
                <a:sym typeface="Arial"/>
              </a:rPr>
              <a:t>i</a:t>
            </a:r>
            <a:r>
              <a:rPr lang="en-US" sz="2800" b="0">
                <a:solidFill>
                  <a:srgbClr val="202124"/>
                </a:solidFill>
                <a:latin typeface="Arial"/>
                <a:ea typeface="Arial"/>
                <a:cs typeface="Arial"/>
                <a:sym typeface="Arial"/>
              </a:rPr>
              <a:t>terative approach</a:t>
            </a:r>
            <a:endParaRPr sz="2800" b="0">
              <a:solidFill>
                <a:srgbClr val="202124"/>
              </a:solidFill>
              <a:latin typeface="Arial"/>
              <a:ea typeface="Arial"/>
              <a:cs typeface="Arial"/>
              <a:sym typeface="Arial"/>
            </a:endParaRPr>
          </a:p>
        </p:txBody>
      </p:sp>
      <p:sp>
        <p:nvSpPr>
          <p:cNvPr id="152" name="Google Shape;152;p9"/>
          <p:cNvSpPr txBox="1">
            <a:spLocks noGrp="1"/>
          </p:cNvSpPr>
          <p:nvPr>
            <p:ph type="body" idx="1"/>
          </p:nvPr>
        </p:nvSpPr>
        <p:spPr>
          <a:xfrm>
            <a:off x="648629" y="1312669"/>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This figure suggests the iterative trial-and-error process that machine learning algorithms use to train a model:</a:t>
            </a:r>
            <a:endParaRPr/>
          </a:p>
        </p:txBody>
      </p:sp>
      <p:sp>
        <p:nvSpPr>
          <p:cNvPr id="153" name="Google Shape;153;p9" descr="The cycle of moving from features and labels to models and prediction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4" name="Google Shape;154;p9"/>
          <p:cNvPicPr preferRelativeResize="0"/>
          <p:nvPr/>
        </p:nvPicPr>
        <p:blipFill rotWithShape="1">
          <a:blip r:embed="rId3">
            <a:alphaModFix/>
          </a:blip>
          <a:srcRect/>
          <a:stretch/>
        </p:blipFill>
        <p:spPr>
          <a:xfrm>
            <a:off x="1043955" y="1896030"/>
            <a:ext cx="8857784" cy="3980316"/>
          </a:xfrm>
          <a:prstGeom prst="rect">
            <a:avLst/>
          </a:prstGeom>
          <a:noFill/>
          <a:ln>
            <a:noFill/>
          </a:ln>
        </p:spPr>
      </p:pic>
      <p:sp>
        <p:nvSpPr>
          <p:cNvPr id="155" name="Google Shape;155;p9"/>
          <p:cNvSpPr/>
          <p:nvPr/>
        </p:nvSpPr>
        <p:spPr>
          <a:xfrm>
            <a:off x="688974" y="5526703"/>
            <a:ext cx="1047525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"model" takes one or more features as input and returns one prediction () as output. </a:t>
            </a:r>
            <a:endParaRPr/>
          </a:p>
        </p:txBody>
      </p:sp>
      <p:grpSp>
        <p:nvGrpSpPr>
          <p:cNvPr id="156" name="Google Shape;156;p9"/>
          <p:cNvGrpSpPr/>
          <p:nvPr/>
        </p:nvGrpSpPr>
        <p:grpSpPr>
          <a:xfrm>
            <a:off x="8240481" y="1932248"/>
            <a:ext cx="2923748" cy="400110"/>
            <a:chOff x="8871626" y="1886302"/>
            <a:chExt cx="2923748" cy="400110"/>
          </a:xfrm>
        </p:grpSpPr>
        <p:sp>
          <p:nvSpPr>
            <p:cNvPr id="157" name="Google Shape;157;p9"/>
            <p:cNvSpPr txBox="1"/>
            <p:nvPr/>
          </p:nvSpPr>
          <p:spPr>
            <a:xfrm>
              <a:off x="9542834" y="1886302"/>
              <a:ext cx="225254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0000"/>
                  </a:solidFill>
                  <a:latin typeface="Arial"/>
                  <a:ea typeface="Arial"/>
                  <a:cs typeface="Arial"/>
                  <a:sym typeface="Arial"/>
                </a:rPr>
                <a:t>backpropagation</a:t>
              </a:r>
              <a:endParaRPr sz="2000" b="1">
                <a:solidFill>
                  <a:srgbClr val="FF0000"/>
                </a:solidFill>
                <a:latin typeface="Arial"/>
                <a:ea typeface="Arial"/>
                <a:cs typeface="Arial"/>
                <a:sym typeface="Arial"/>
              </a:endParaRPr>
            </a:p>
          </p:txBody>
        </p:sp>
        <p:sp>
          <p:nvSpPr>
            <p:cNvPr id="158" name="Google Shape;158;p9"/>
            <p:cNvSpPr/>
            <p:nvPr/>
          </p:nvSpPr>
          <p:spPr>
            <a:xfrm rot="5400000">
              <a:off x="9080770" y="1760481"/>
              <a:ext cx="252920" cy="671208"/>
            </a:xfrm>
            <a:prstGeom prst="downArrow">
              <a:avLst>
                <a:gd name="adj1" fmla="val 50000"/>
                <a:gd name="adj2" fmla="val 50000"/>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body" idx="1"/>
          </p:nvPr>
        </p:nvSpPr>
        <p:spPr>
          <a:xfrm>
            <a:off x="648629" y="1323821"/>
            <a:ext cx="10515600" cy="509643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Let’s consider a model just shown that takes one feature and returns one prediction:</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What initial values should we set for </a:t>
            </a:r>
            <a:r>
              <a:rPr lang="en-US" sz="2000" i="1"/>
              <a:t>b</a:t>
            </a:r>
            <a:r>
              <a:rPr lang="en-US" sz="2000"/>
              <a:t> and </a:t>
            </a:r>
            <a:r>
              <a:rPr lang="en-US" sz="2000" i="1"/>
              <a:t>w</a:t>
            </a:r>
            <a:r>
              <a:rPr lang="en-US" sz="2000" i="1" baseline="-25000"/>
              <a:t>1</a:t>
            </a:r>
            <a:r>
              <a:rPr lang="en-US" sz="2000"/>
              <a:t>? For linear regression problems, it turns out that the starting values aren't important. We could pick random values, such as:</a:t>
            </a: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Assume that the first feature value is 10; plugging that feature value into the prediction function yields:</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200"/>
              <a:buNone/>
            </a:pPr>
            <a:endParaRPr sz="2200"/>
          </a:p>
          <a:p>
            <a:pPr marL="0" lvl="0" indent="0" algn="l" rtl="0">
              <a:lnSpc>
                <a:spcPct val="90000"/>
              </a:lnSpc>
              <a:spcBef>
                <a:spcPts val="1000"/>
              </a:spcBef>
              <a:spcAft>
                <a:spcPts val="0"/>
              </a:spcAft>
              <a:buClr>
                <a:schemeClr val="dk1"/>
              </a:buClr>
              <a:buSzPts val="2000"/>
              <a:buNone/>
            </a:pPr>
            <a:r>
              <a:rPr lang="en-US" sz="2000"/>
              <a:t>The "Compute Loss" part of the diagram is the loss function that the model will use</a:t>
            </a:r>
            <a:endParaRPr/>
          </a:p>
        </p:txBody>
      </p:sp>
      <p:sp>
        <p:nvSpPr>
          <p:cNvPr id="164" name="Google Shape;164;p10"/>
          <p:cNvSpPr/>
          <p:nvPr/>
        </p:nvSpPr>
        <p:spPr>
          <a:xfrm>
            <a:off x="648629" y="467681"/>
            <a:ext cx="60238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rgbClr val="202124"/>
                </a:solidFill>
                <a:latin typeface="Arial"/>
                <a:ea typeface="Arial"/>
                <a:cs typeface="Arial"/>
                <a:sym typeface="Arial"/>
              </a:rPr>
              <a:t>Reducing loss: an </a:t>
            </a:r>
            <a:r>
              <a:rPr lang="en-US" sz="2800">
                <a:solidFill>
                  <a:srgbClr val="202124"/>
                </a:solidFill>
                <a:latin typeface="Arial"/>
                <a:ea typeface="Arial"/>
                <a:cs typeface="Arial"/>
                <a:sym typeface="Arial"/>
              </a:rPr>
              <a:t>i</a:t>
            </a:r>
            <a:r>
              <a:rPr lang="en-US" sz="2800" b="0">
                <a:solidFill>
                  <a:srgbClr val="202124"/>
                </a:solidFill>
                <a:latin typeface="Arial"/>
                <a:ea typeface="Arial"/>
                <a:cs typeface="Arial"/>
                <a:sym typeface="Arial"/>
              </a:rPr>
              <a:t>terative approach</a:t>
            </a:r>
            <a:endParaRPr sz="2800" b="0">
              <a:solidFill>
                <a:srgbClr val="202124"/>
              </a:solidFill>
              <a:latin typeface="Arial"/>
              <a:ea typeface="Arial"/>
              <a:cs typeface="Arial"/>
              <a:sym typeface="Arial"/>
            </a:endParaRPr>
          </a:p>
        </p:txBody>
      </p:sp>
      <p:pic>
        <p:nvPicPr>
          <p:cNvPr id="165" name="Google Shape;165;p10"/>
          <p:cNvPicPr preferRelativeResize="0"/>
          <p:nvPr/>
        </p:nvPicPr>
        <p:blipFill rotWithShape="1">
          <a:blip r:embed="rId3">
            <a:alphaModFix/>
          </a:blip>
          <a:srcRect l="45305" t="47793" r="39331" b="46589"/>
          <a:stretch/>
        </p:blipFill>
        <p:spPr>
          <a:xfrm>
            <a:off x="470802" y="1704048"/>
            <a:ext cx="3908809" cy="803868"/>
          </a:xfrm>
          <a:prstGeom prst="rect">
            <a:avLst/>
          </a:prstGeom>
          <a:noFill/>
          <a:ln>
            <a:noFill/>
          </a:ln>
        </p:spPr>
      </p:pic>
      <p:pic>
        <p:nvPicPr>
          <p:cNvPr id="166" name="Google Shape;166;p10"/>
          <p:cNvPicPr preferRelativeResize="0"/>
          <p:nvPr/>
        </p:nvPicPr>
        <p:blipFill rotWithShape="1">
          <a:blip r:embed="rId4">
            <a:alphaModFix/>
          </a:blip>
          <a:srcRect l="37305" t="35200" r="49131" b="57377"/>
          <a:stretch/>
        </p:blipFill>
        <p:spPr>
          <a:xfrm>
            <a:off x="389106" y="3221062"/>
            <a:ext cx="3472890" cy="1068835"/>
          </a:xfrm>
          <a:prstGeom prst="rect">
            <a:avLst/>
          </a:prstGeom>
          <a:noFill/>
          <a:ln>
            <a:noFill/>
          </a:ln>
        </p:spPr>
      </p:pic>
      <p:pic>
        <p:nvPicPr>
          <p:cNvPr id="167" name="Google Shape;167;p10"/>
          <p:cNvPicPr preferRelativeResize="0"/>
          <p:nvPr/>
        </p:nvPicPr>
        <p:blipFill rotWithShape="1">
          <a:blip r:embed="rId4">
            <a:alphaModFix/>
          </a:blip>
          <a:srcRect l="55412" t="45573" r="33135" b="49902"/>
          <a:stretch/>
        </p:blipFill>
        <p:spPr>
          <a:xfrm>
            <a:off x="648629" y="5054102"/>
            <a:ext cx="2932015" cy="65175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txBox="1">
            <a:spLocks noGrp="1"/>
          </p:cNvSpPr>
          <p:nvPr>
            <p:ph type="body" idx="1"/>
          </p:nvPr>
        </p:nvSpPr>
        <p:spPr>
          <a:xfrm>
            <a:off x="648629" y="1319787"/>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Suppose we use the squared loss function. The loss function takes in two input values:</a:t>
            </a:r>
            <a:endParaRPr/>
          </a:p>
          <a:p>
            <a:pPr marL="0" lvl="0" indent="0" algn="l" rtl="0">
              <a:lnSpc>
                <a:spcPct val="90000"/>
              </a:lnSpc>
              <a:spcBef>
                <a:spcPts val="1000"/>
              </a:spcBef>
              <a:spcAft>
                <a:spcPts val="0"/>
              </a:spcAft>
              <a:buClr>
                <a:schemeClr val="dk1"/>
              </a:buClr>
              <a:buSzPts val="2000"/>
              <a:buNone/>
            </a:pPr>
            <a:r>
              <a:rPr lang="en-US" sz="2000"/>
              <a:t>y′: The model's prediction for features </a:t>
            </a:r>
            <a:r>
              <a:rPr lang="en-US" sz="2000" i="1"/>
              <a:t>x</a:t>
            </a:r>
            <a:endParaRPr sz="2000"/>
          </a:p>
          <a:p>
            <a:pPr marL="0" lvl="0" indent="0" algn="l" rtl="0">
              <a:lnSpc>
                <a:spcPct val="90000"/>
              </a:lnSpc>
              <a:spcBef>
                <a:spcPts val="1000"/>
              </a:spcBef>
              <a:spcAft>
                <a:spcPts val="0"/>
              </a:spcAft>
              <a:buClr>
                <a:schemeClr val="dk1"/>
              </a:buClr>
              <a:buSzPts val="2000"/>
              <a:buNone/>
            </a:pPr>
            <a:r>
              <a:rPr lang="en-US" sz="2000"/>
              <a:t>y: The correct label corresponding to features </a:t>
            </a:r>
            <a:r>
              <a:rPr lang="en-US" sz="2000" i="1"/>
              <a:t>x</a:t>
            </a:r>
            <a:endParaRPr/>
          </a:p>
          <a:p>
            <a:pPr marL="0" lvl="0" indent="0" algn="l" rtl="0">
              <a:lnSpc>
                <a:spcPct val="90000"/>
              </a:lnSpc>
              <a:spcBef>
                <a:spcPts val="1000"/>
              </a:spcBef>
              <a:spcAft>
                <a:spcPts val="0"/>
              </a:spcAft>
              <a:buClr>
                <a:schemeClr val="dk1"/>
              </a:buClr>
              <a:buSzPts val="2000"/>
              <a:buNone/>
            </a:pPr>
            <a:r>
              <a:rPr lang="en-US" sz="2000"/>
              <a:t>The machine learning system examines the value of the loss function and generates new values for </a:t>
            </a:r>
            <a:r>
              <a:rPr lang="en-US" sz="2000" i="1"/>
              <a:t>b</a:t>
            </a:r>
            <a:r>
              <a:rPr lang="en-US" sz="2000"/>
              <a:t> and </a:t>
            </a:r>
            <a:r>
              <a:rPr lang="en-US" sz="2000" i="1"/>
              <a:t>w</a:t>
            </a:r>
            <a:r>
              <a:rPr lang="en-US" sz="2000" i="1" baseline="-25000"/>
              <a:t>1</a:t>
            </a:r>
            <a:endParaRPr sz="2000"/>
          </a:p>
          <a:p>
            <a:pPr marL="0" lvl="0" indent="0" algn="l" rtl="0">
              <a:lnSpc>
                <a:spcPct val="90000"/>
              </a:lnSpc>
              <a:spcBef>
                <a:spcPts val="1000"/>
              </a:spcBef>
              <a:spcAft>
                <a:spcPts val="0"/>
              </a:spcAft>
              <a:buClr>
                <a:schemeClr val="dk1"/>
              </a:buClr>
              <a:buSzPts val="2000"/>
              <a:buNone/>
            </a:pPr>
            <a:r>
              <a:rPr lang="en-US" sz="2000"/>
              <a:t>Then the machine learning system re-evaluates all those features against all those labels, yielding a new value for the loss function, which yields new parameter values. And the learning continues iterating until the algorithm discovers the model parameters with the lowest possible loss. </a:t>
            </a:r>
            <a:endParaRPr sz="2000"/>
          </a:p>
          <a:p>
            <a:pPr marL="0" lvl="0" indent="0" algn="l" rtl="0">
              <a:lnSpc>
                <a:spcPct val="90000"/>
              </a:lnSpc>
              <a:spcBef>
                <a:spcPts val="1000"/>
              </a:spcBef>
              <a:spcAft>
                <a:spcPts val="0"/>
              </a:spcAft>
              <a:buClr>
                <a:schemeClr val="dk1"/>
              </a:buClr>
              <a:buSzPts val="2000"/>
              <a:buNone/>
            </a:pPr>
            <a:r>
              <a:rPr lang="en-US" sz="2000"/>
              <a:t>Usually, it iterates until overall loss stops changing or at least changes extremely slowly.  🡪 the model has </a:t>
            </a:r>
            <a:r>
              <a:rPr lang="en-US" sz="2000" b="1"/>
              <a:t>converged</a:t>
            </a:r>
            <a:r>
              <a:rPr lang="en-US" sz="2000"/>
              <a: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73" name="Google Shape;173;p11"/>
          <p:cNvSpPr/>
          <p:nvPr/>
        </p:nvSpPr>
        <p:spPr>
          <a:xfrm>
            <a:off x="648629" y="467681"/>
            <a:ext cx="60238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rgbClr val="202124"/>
                </a:solidFill>
                <a:latin typeface="Arial"/>
                <a:ea typeface="Arial"/>
                <a:cs typeface="Arial"/>
                <a:sym typeface="Arial"/>
              </a:rPr>
              <a:t>Reducing loss: an </a:t>
            </a:r>
            <a:r>
              <a:rPr lang="en-US" sz="2800">
                <a:solidFill>
                  <a:srgbClr val="202124"/>
                </a:solidFill>
                <a:latin typeface="Arial"/>
                <a:ea typeface="Arial"/>
                <a:cs typeface="Arial"/>
                <a:sym typeface="Arial"/>
              </a:rPr>
              <a:t>i</a:t>
            </a:r>
            <a:r>
              <a:rPr lang="en-US" sz="2800" b="0">
                <a:solidFill>
                  <a:srgbClr val="202124"/>
                </a:solidFill>
                <a:latin typeface="Arial"/>
                <a:ea typeface="Arial"/>
                <a:cs typeface="Arial"/>
                <a:sym typeface="Arial"/>
              </a:rPr>
              <a:t>terative approach</a:t>
            </a:r>
            <a:endParaRPr sz="2800" b="0">
              <a:solidFill>
                <a:srgbClr val="202124"/>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p:nvPr/>
        </p:nvSpPr>
        <p:spPr>
          <a:xfrm>
            <a:off x="648629" y="467681"/>
            <a:ext cx="466448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rgbClr val="202124"/>
                </a:solidFill>
                <a:latin typeface="Arial"/>
                <a:ea typeface="Arial"/>
                <a:cs typeface="Arial"/>
                <a:sym typeface="Arial"/>
              </a:rPr>
              <a:t>A simple numerical example</a:t>
            </a:r>
            <a:endParaRPr sz="2800" b="0">
              <a:solidFill>
                <a:srgbClr val="202124"/>
              </a:solidFill>
              <a:latin typeface="Arial"/>
              <a:ea typeface="Arial"/>
              <a:cs typeface="Arial"/>
              <a:sym typeface="Arial"/>
            </a:endParaRPr>
          </a:p>
        </p:txBody>
      </p:sp>
      <p:graphicFrame>
        <p:nvGraphicFramePr>
          <p:cNvPr id="179" name="Google Shape;179;p12"/>
          <p:cNvGraphicFramePr/>
          <p:nvPr/>
        </p:nvGraphicFramePr>
        <p:xfrm>
          <a:off x="2812538" y="1938682"/>
          <a:ext cx="6125300" cy="1828850"/>
        </p:xfrm>
        <a:graphic>
          <a:graphicData uri="http://schemas.openxmlformats.org/drawingml/2006/table">
            <a:tbl>
              <a:tblPr>
                <a:noFill/>
                <a:tableStyleId>{CA27148F-C818-490E-B406-9967C33922B4}</a:tableStyleId>
              </a:tblPr>
              <a:tblGrid>
                <a:gridCol w="1531325"/>
                <a:gridCol w="1531325"/>
                <a:gridCol w="1531325"/>
                <a:gridCol w="1531325"/>
              </a:tblGrid>
              <a:tr h="228600">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i="1" u="none" strike="noStrike" cap="none"/>
                        <a:t>input</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i="1" u="none" strike="noStrike" cap="none"/>
                        <a:t>Output</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r>
              <a:tr h="228600">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r>
              <a:tr h="22860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0</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r>
              <a:tr h="22860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r>
              <a:tr h="228600">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r>
            </a:tbl>
          </a:graphicData>
        </a:graphic>
      </p:graphicFrame>
      <p:sp>
        <p:nvSpPr>
          <p:cNvPr id="180" name="Google Shape;180;p12"/>
          <p:cNvSpPr/>
          <p:nvPr/>
        </p:nvSpPr>
        <p:spPr>
          <a:xfrm>
            <a:off x="554845" y="1206477"/>
            <a:ext cx="793678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212121"/>
                </a:solidFill>
                <a:latin typeface="Calibri"/>
                <a:ea typeface="Calibri"/>
                <a:cs typeface="Calibri"/>
                <a:sym typeface="Calibri"/>
              </a:rPr>
              <a:t> Build a model to predict the output column given the three input columns</a:t>
            </a:r>
            <a:endParaRPr sz="2000">
              <a:solidFill>
                <a:schemeClr val="dk1"/>
              </a:solidFill>
              <a:latin typeface="Calibri"/>
              <a:ea typeface="Calibri"/>
              <a:cs typeface="Calibri"/>
              <a:sym typeface="Calibri"/>
            </a:endParaRPr>
          </a:p>
        </p:txBody>
      </p:sp>
      <p:pic>
        <p:nvPicPr>
          <p:cNvPr id="181" name="Google Shape;181;p12"/>
          <p:cNvPicPr preferRelativeResize="0"/>
          <p:nvPr/>
        </p:nvPicPr>
        <p:blipFill rotWithShape="1">
          <a:blip r:embed="rId3">
            <a:alphaModFix/>
          </a:blip>
          <a:srcRect l="42185" t="78059" r="42452" b="16323"/>
          <a:stretch/>
        </p:blipFill>
        <p:spPr>
          <a:xfrm>
            <a:off x="554845" y="5085644"/>
            <a:ext cx="3908809" cy="803868"/>
          </a:xfrm>
          <a:prstGeom prst="rect">
            <a:avLst/>
          </a:prstGeom>
          <a:noFill/>
          <a:ln>
            <a:noFill/>
          </a:ln>
        </p:spPr>
      </p:pic>
      <p:sp>
        <p:nvSpPr>
          <p:cNvPr id="182" name="Google Shape;182;p12"/>
          <p:cNvSpPr/>
          <p:nvPr/>
        </p:nvSpPr>
        <p:spPr>
          <a:xfrm>
            <a:off x="648629" y="4643831"/>
            <a:ext cx="853765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202124"/>
                </a:solidFill>
                <a:latin typeface="Calibri"/>
                <a:ea typeface="Calibri"/>
                <a:cs typeface="Calibri"/>
                <a:sym typeface="Calibri"/>
              </a:rPr>
              <a:t>As shown previously, a model that relies on three features might look as follows:</a:t>
            </a: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p:nvPr/>
        </p:nvSpPr>
        <p:spPr>
          <a:xfrm>
            <a:off x="797168" y="822012"/>
            <a:ext cx="8956431" cy="3785652"/>
          </a:xfrm>
          <a:prstGeom prst="rect">
            <a:avLst/>
          </a:prstGeom>
          <a:blipFill rotWithShape="1">
            <a:blip r:embed="rId3">
              <a:alphaModFix/>
            </a:blip>
            <a:stretch>
              <a:fillRect l="-748" t="-965" r="-680" b="-19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a:spLocks noGrp="1"/>
          </p:cNvSpPr>
          <p:nvPr>
            <p:ph type="body" idx="1"/>
          </p:nvPr>
        </p:nvSpPr>
        <p:spPr>
          <a:xfrm>
            <a:off x="714214" y="523768"/>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On Colab Jupyter Notebook, move your cursor (or use ‘Down’ arrow button on your keyboard) to the cell containing </a:t>
            </a:r>
            <a:endParaRPr/>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Press Shift + Enter to execute the cell</a:t>
            </a:r>
            <a:endParaRPr/>
          </a:p>
          <a:p>
            <a:pPr marL="228600" lvl="0" indent="-101600" algn="l" rtl="0">
              <a:lnSpc>
                <a:spcPct val="90000"/>
              </a:lnSpc>
              <a:spcBef>
                <a:spcPts val="1000"/>
              </a:spcBef>
              <a:spcAft>
                <a:spcPts val="0"/>
              </a:spcAft>
              <a:buClr>
                <a:schemeClr val="dk1"/>
              </a:buClr>
              <a:buSzPts val="2000"/>
              <a:buNone/>
            </a:pPr>
            <a:endParaRPr sz="2000"/>
          </a:p>
        </p:txBody>
      </p:sp>
      <p:sp>
        <p:nvSpPr>
          <p:cNvPr id="193" name="Google Shape;193;p14"/>
          <p:cNvSpPr/>
          <p:nvPr/>
        </p:nvSpPr>
        <p:spPr>
          <a:xfrm>
            <a:off x="1257300" y="1372444"/>
            <a:ext cx="10845800" cy="37548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AF00DB"/>
                </a:solidFill>
                <a:latin typeface="Courier New"/>
                <a:ea typeface="Courier New"/>
                <a:cs typeface="Courier New"/>
                <a:sym typeface="Courier New"/>
              </a:rPr>
              <a:t>import</a:t>
            </a:r>
            <a:r>
              <a:rPr lang="en-US" sz="1400">
                <a:solidFill>
                  <a:srgbClr val="000000"/>
                </a:solidFill>
                <a:latin typeface="Courier New"/>
                <a:ea typeface="Courier New"/>
                <a:cs typeface="Courier New"/>
                <a:sym typeface="Courier New"/>
              </a:rPr>
              <a:t> numpy </a:t>
            </a:r>
            <a:r>
              <a:rPr lang="en-US" sz="1400">
                <a:solidFill>
                  <a:srgbClr val="AF00DB"/>
                </a:solidFill>
                <a:latin typeface="Courier New"/>
                <a:ea typeface="Courier New"/>
                <a:cs typeface="Courier New"/>
                <a:sym typeface="Courier New"/>
              </a:rPr>
              <a:t>as</a:t>
            </a:r>
            <a:r>
              <a:rPr lang="en-US" sz="1400">
                <a:solidFill>
                  <a:srgbClr val="000000"/>
                </a:solidFill>
                <a:latin typeface="Courier New"/>
                <a:ea typeface="Courier New"/>
                <a:cs typeface="Courier New"/>
                <a:sym typeface="Courier New"/>
              </a:rPr>
              <a:t> np</a:t>
            </a:r>
            <a:endParaRPr sz="14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400">
                <a:solidFill>
                  <a:srgbClr val="008000"/>
                </a:solidFill>
                <a:latin typeface="Courier New"/>
                <a:ea typeface="Courier New"/>
                <a:cs typeface="Courier New"/>
                <a:sym typeface="Courier New"/>
              </a:rPr>
              <a:t># input dataset</a:t>
            </a:r>
            <a:endParaRPr sz="14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X = np.array([  [</a:t>
            </a:r>
            <a:r>
              <a:rPr lang="en-US" sz="1400">
                <a:solidFill>
                  <a:srgbClr val="09885A"/>
                </a:solidFill>
                <a:latin typeface="Courier New"/>
                <a:ea typeface="Courier New"/>
                <a:cs typeface="Courier New"/>
                <a:sym typeface="Courier New"/>
              </a:rPr>
              <a:t>0</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0</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                [</a:t>
            </a:r>
            <a:r>
              <a:rPr lang="en-US" sz="1400">
                <a:solidFill>
                  <a:srgbClr val="09885A"/>
                </a:solidFill>
                <a:latin typeface="Courier New"/>
                <a:ea typeface="Courier New"/>
                <a:cs typeface="Courier New"/>
                <a:sym typeface="Courier New"/>
              </a:rPr>
              <a:t>0</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                [</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0</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                [</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 ])</a:t>
            </a:r>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    </a:t>
            </a:r>
            <a:endParaRPr/>
          </a:p>
          <a:p>
            <a:pPr marL="0" marR="0" lvl="0" indent="0" algn="l" rtl="0">
              <a:spcBef>
                <a:spcPts val="0"/>
              </a:spcBef>
              <a:spcAft>
                <a:spcPts val="0"/>
              </a:spcAft>
              <a:buNone/>
            </a:pPr>
            <a:r>
              <a:rPr lang="en-US" sz="1400">
                <a:solidFill>
                  <a:srgbClr val="008000"/>
                </a:solidFill>
                <a:latin typeface="Courier New"/>
                <a:ea typeface="Courier New"/>
                <a:cs typeface="Courier New"/>
                <a:sym typeface="Courier New"/>
              </a:rPr>
              <a:t># output dataset            </a:t>
            </a:r>
            <a:endParaRPr sz="14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y = np.array([[</a:t>
            </a:r>
            <a:r>
              <a:rPr lang="en-US" sz="1400">
                <a:solidFill>
                  <a:srgbClr val="09885A"/>
                </a:solidFill>
                <a:latin typeface="Courier New"/>
                <a:ea typeface="Courier New"/>
                <a:cs typeface="Courier New"/>
                <a:sym typeface="Courier New"/>
              </a:rPr>
              <a:t>0</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0</a:t>
            </a:r>
            <a:r>
              <a:rPr lang="en-US" sz="1400">
                <a:solidFill>
                  <a:srgbClr val="000000"/>
                </a:solidFill>
                <a:latin typeface="Courier New"/>
                <a:ea typeface="Courier New"/>
                <a:cs typeface="Courier New"/>
                <a:sym typeface="Courier New"/>
              </a:rPr>
              <a:t>]]).T</a:t>
            </a:r>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
            </a:r>
            <a:br>
              <a:rPr lang="en-US" sz="1400">
                <a:solidFill>
                  <a:srgbClr val="000000"/>
                </a:solidFill>
                <a:latin typeface="Courier New"/>
                <a:ea typeface="Courier New"/>
                <a:cs typeface="Courier New"/>
                <a:sym typeface="Courier New"/>
              </a:rPr>
            </a:br>
            <a:r>
              <a:rPr lang="en-US" sz="1400">
                <a:solidFill>
                  <a:srgbClr val="008000"/>
                </a:solidFill>
                <a:latin typeface="Courier New"/>
                <a:ea typeface="Courier New"/>
                <a:cs typeface="Courier New"/>
                <a:sym typeface="Courier New"/>
              </a:rPr>
              <a:t># seed random numbers to make calculation deterministic (just a good practice)</a:t>
            </a:r>
            <a:endParaRPr sz="14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np.random.seed(</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
            </a:r>
            <a:br>
              <a:rPr lang="en-US" sz="1400">
                <a:solidFill>
                  <a:srgbClr val="000000"/>
                </a:solidFill>
                <a:latin typeface="Courier New"/>
                <a:ea typeface="Courier New"/>
                <a:cs typeface="Courier New"/>
                <a:sym typeface="Courier New"/>
              </a:rPr>
            </a:br>
            <a:r>
              <a:rPr lang="en-US" sz="1400">
                <a:solidFill>
                  <a:srgbClr val="008000"/>
                </a:solidFill>
                <a:latin typeface="Courier New"/>
                <a:ea typeface="Courier New"/>
                <a:cs typeface="Courier New"/>
                <a:sym typeface="Courier New"/>
              </a:rPr>
              <a:t># initialize weights randomly with mean 0</a:t>
            </a:r>
            <a:endParaRPr sz="14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W0 = </a:t>
            </a:r>
            <a:r>
              <a:rPr lang="en-US" sz="1400">
                <a:solidFill>
                  <a:srgbClr val="09885A"/>
                </a:solidFill>
                <a:latin typeface="Courier New"/>
                <a:ea typeface="Courier New"/>
                <a:cs typeface="Courier New"/>
                <a:sym typeface="Courier New"/>
              </a:rPr>
              <a:t>2</a:t>
            </a:r>
            <a:r>
              <a:rPr lang="en-US" sz="1400">
                <a:solidFill>
                  <a:srgbClr val="000000"/>
                </a:solidFill>
                <a:latin typeface="Courier New"/>
                <a:ea typeface="Courier New"/>
                <a:cs typeface="Courier New"/>
                <a:sym typeface="Courier New"/>
              </a:rPr>
              <a:t>*np.random.random((</a:t>
            </a:r>
            <a:r>
              <a:rPr lang="en-US" sz="1400">
                <a:solidFill>
                  <a:srgbClr val="09885A"/>
                </a:solidFill>
                <a:latin typeface="Courier New"/>
                <a:ea typeface="Courier New"/>
                <a:cs typeface="Courier New"/>
                <a:sym typeface="Courier New"/>
              </a:rPr>
              <a:t>3</a:t>
            </a:r>
            <a:r>
              <a:rPr lang="en-US" sz="1400">
                <a:solidFill>
                  <a:srgbClr val="000000"/>
                </a:solidFill>
                <a:latin typeface="Courier New"/>
                <a:ea typeface="Courier New"/>
                <a:cs typeface="Courier New"/>
                <a:sym typeface="Courier New"/>
              </a:rPr>
              <a:t>,</a:t>
            </a:r>
            <a:r>
              <a:rPr lang="en-US" sz="1400">
                <a:solidFill>
                  <a:srgbClr val="09885A"/>
                </a:solidFill>
                <a:latin typeface="Courier New"/>
                <a:ea typeface="Courier New"/>
                <a:cs typeface="Courier New"/>
                <a:sym typeface="Courier New"/>
              </a:rPr>
              <a:t>1</a:t>
            </a:r>
            <a:r>
              <a:rPr lang="en-US" sz="1400">
                <a:solidFill>
                  <a:srgbClr val="000000"/>
                </a:solidFill>
                <a:latin typeface="Courier New"/>
                <a:ea typeface="Courier New"/>
                <a:cs typeface="Courier New"/>
                <a:sym typeface="Courier New"/>
              </a:rPr>
              <a:t>)) - </a:t>
            </a:r>
            <a:r>
              <a:rPr lang="en-US" sz="1400">
                <a:solidFill>
                  <a:srgbClr val="09885A"/>
                </a:solidFill>
                <a:latin typeface="Courier New"/>
                <a:ea typeface="Courier New"/>
                <a:cs typeface="Courier New"/>
                <a:sym typeface="Courier New"/>
              </a:rPr>
              <a:t>1</a:t>
            </a:r>
            <a:endParaRPr sz="14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400">
                <a:solidFill>
                  <a:srgbClr val="795E26"/>
                </a:solidFill>
                <a:latin typeface="Courier New"/>
                <a:ea typeface="Courier New"/>
                <a:cs typeface="Courier New"/>
                <a:sym typeface="Courier New"/>
              </a:rPr>
              <a:t>print</a:t>
            </a:r>
            <a:r>
              <a:rPr lang="en-US" sz="1400">
                <a:solidFill>
                  <a:srgbClr val="000000"/>
                </a:solidFill>
                <a:latin typeface="Courier New"/>
                <a:ea typeface="Courier New"/>
                <a:cs typeface="Courier New"/>
                <a:sym typeface="Courier New"/>
              </a:rPr>
              <a:t>(</a:t>
            </a:r>
            <a:r>
              <a:rPr lang="en-US" sz="1400">
                <a:solidFill>
                  <a:srgbClr val="A31515"/>
                </a:solidFill>
                <a:latin typeface="Courier New"/>
                <a:ea typeface="Courier New"/>
                <a:cs typeface="Courier New"/>
                <a:sym typeface="Courier New"/>
              </a:rPr>
              <a:t>'X = \n {} \n y =\n {}'</a:t>
            </a:r>
            <a:r>
              <a:rPr lang="en-US" sz="1400">
                <a:solidFill>
                  <a:srgbClr val="000000"/>
                </a:solidFill>
                <a:latin typeface="Courier New"/>
                <a:ea typeface="Courier New"/>
                <a:cs typeface="Courier New"/>
                <a:sym typeface="Courier New"/>
              </a:rPr>
              <a:t>.</a:t>
            </a:r>
            <a:r>
              <a:rPr lang="en-US" sz="1400">
                <a:solidFill>
                  <a:srgbClr val="795E26"/>
                </a:solidFill>
                <a:latin typeface="Courier New"/>
                <a:ea typeface="Courier New"/>
                <a:cs typeface="Courier New"/>
                <a:sym typeface="Courier New"/>
              </a:rPr>
              <a:t>format</a:t>
            </a:r>
            <a:r>
              <a:rPr lang="en-US" sz="1400">
                <a:solidFill>
                  <a:srgbClr val="000000"/>
                </a:solidFill>
                <a:latin typeface="Courier New"/>
                <a:ea typeface="Courier New"/>
                <a:cs typeface="Courier New"/>
                <a:sym typeface="Courier New"/>
              </a:rPr>
              <a:t>(X, y))</a:t>
            </a:r>
            <a:endParaRPr/>
          </a:p>
          <a:p>
            <a:pPr marL="0" marR="0" lvl="0" indent="0" algn="l" rtl="0">
              <a:spcBef>
                <a:spcPts val="0"/>
              </a:spcBef>
              <a:spcAft>
                <a:spcPts val="0"/>
              </a:spcAft>
              <a:buNone/>
            </a:pPr>
            <a:r>
              <a:rPr lang="en-US" sz="1400">
                <a:solidFill>
                  <a:srgbClr val="795E26"/>
                </a:solidFill>
                <a:latin typeface="Courier New"/>
                <a:ea typeface="Courier New"/>
                <a:cs typeface="Courier New"/>
                <a:sym typeface="Courier New"/>
              </a:rPr>
              <a:t>print</a:t>
            </a:r>
            <a:r>
              <a:rPr lang="en-US" sz="1400">
                <a:solidFill>
                  <a:srgbClr val="000000"/>
                </a:solidFill>
                <a:latin typeface="Courier New"/>
                <a:ea typeface="Courier New"/>
                <a:cs typeface="Courier New"/>
                <a:sym typeface="Courier New"/>
              </a:rPr>
              <a:t>(</a:t>
            </a:r>
            <a:r>
              <a:rPr lang="en-US" sz="1400">
                <a:solidFill>
                  <a:srgbClr val="A31515"/>
                </a:solidFill>
                <a:latin typeface="Courier New"/>
                <a:ea typeface="Courier New"/>
                <a:cs typeface="Courier New"/>
                <a:sym typeface="Courier New"/>
              </a:rPr>
              <a:t>'init weights = \n {}'</a:t>
            </a:r>
            <a:r>
              <a:rPr lang="en-US" sz="1400">
                <a:solidFill>
                  <a:srgbClr val="000000"/>
                </a:solidFill>
                <a:latin typeface="Courier New"/>
                <a:ea typeface="Courier New"/>
                <a:cs typeface="Courier New"/>
                <a:sym typeface="Courier New"/>
              </a:rPr>
              <a:t>.</a:t>
            </a:r>
            <a:r>
              <a:rPr lang="en-US" sz="1400">
                <a:solidFill>
                  <a:srgbClr val="795E26"/>
                </a:solidFill>
                <a:latin typeface="Courier New"/>
                <a:ea typeface="Courier New"/>
                <a:cs typeface="Courier New"/>
                <a:sym typeface="Courier New"/>
              </a:rPr>
              <a:t>format</a:t>
            </a:r>
            <a:r>
              <a:rPr lang="en-US" sz="1400">
                <a:solidFill>
                  <a:srgbClr val="000000"/>
                </a:solidFill>
                <a:latin typeface="Courier New"/>
                <a:ea typeface="Courier New"/>
                <a:cs typeface="Courier New"/>
                <a:sym typeface="Courier New"/>
              </a:rPr>
              <a:t>(W0))</a:t>
            </a:r>
            <a:endParaRPr sz="1400" b="0">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body" idx="1"/>
          </p:nvPr>
        </p:nvSpPr>
        <p:spPr>
          <a:xfrm>
            <a:off x="812800" y="517524"/>
            <a:ext cx="10515600" cy="60864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b="1"/>
              <a:t>Step 2- Forward propagation</a:t>
            </a:r>
            <a:endParaRPr sz="2000" b="1"/>
          </a:p>
          <a:p>
            <a:pPr marL="0" lvl="0" indent="0" algn="l" rtl="0">
              <a:lnSpc>
                <a:spcPct val="90000"/>
              </a:lnSpc>
              <a:spcBef>
                <a:spcPts val="1000"/>
              </a:spcBef>
              <a:spcAft>
                <a:spcPts val="0"/>
              </a:spcAft>
              <a:buClr>
                <a:schemeClr val="dk1"/>
              </a:buClr>
              <a:buSzPts val="2000"/>
              <a:buNone/>
            </a:pPr>
            <a:r>
              <a:rPr lang="en-US" sz="2000"/>
              <a:t>The next natural step to do after initializing the model at random is to check its performance. </a:t>
            </a: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We start from the input we have, we pass them through the network layer and calculate the actual output of the model straightforwardly.</a:t>
            </a:r>
            <a:endParaRPr/>
          </a:p>
          <a:p>
            <a:pPr marL="0" lvl="0" indent="0" algn="l" rtl="0">
              <a:lnSpc>
                <a:spcPct val="90000"/>
              </a:lnSpc>
              <a:spcBef>
                <a:spcPts val="1000"/>
              </a:spcBef>
              <a:spcAft>
                <a:spcPts val="0"/>
              </a:spcAft>
              <a:buClr>
                <a:schemeClr val="dk1"/>
              </a:buClr>
              <a:buSzPts val="2000"/>
              <a:buNone/>
            </a:pPr>
            <a:r>
              <a:rPr lang="en-US" sz="2000"/>
              <a:t>This step is called </a:t>
            </a:r>
            <a:r>
              <a:rPr lang="en-US" sz="2000" b="1"/>
              <a:t>forward-propagation</a:t>
            </a:r>
            <a:r>
              <a:rPr lang="en-US" sz="2000"/>
              <a:t>, because the calculation flow is going in the natural </a:t>
            </a:r>
            <a:r>
              <a:rPr lang="en-US" sz="2000" b="1"/>
              <a:t>forward</a:t>
            </a:r>
            <a:r>
              <a:rPr lang="en-US" sz="2000"/>
              <a:t> direction from the input -&gt; through the neural network -&gt; to the output.</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What is the dimension of l1</a:t>
            </a:r>
            <a:endParaRPr/>
          </a:p>
          <a:p>
            <a:pPr marL="0" lvl="0" indent="0" algn="l" rtl="0">
              <a:lnSpc>
                <a:spcPct val="90000"/>
              </a:lnSpc>
              <a:spcBef>
                <a:spcPts val="1000"/>
              </a:spcBef>
              <a:spcAft>
                <a:spcPts val="0"/>
              </a:spcAft>
              <a:buClr>
                <a:schemeClr val="dk1"/>
              </a:buClr>
              <a:buSzPts val="2000"/>
              <a:buNone/>
            </a:pPr>
            <a:r>
              <a:rPr lang="en-US" sz="2000"/>
              <a:t>hint: </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p:txBody>
      </p:sp>
      <p:sp>
        <p:nvSpPr>
          <p:cNvPr id="199" name="Google Shape;199;p15"/>
          <p:cNvSpPr/>
          <p:nvPr/>
        </p:nvSpPr>
        <p:spPr>
          <a:xfrm>
            <a:off x="812800" y="3504149"/>
            <a:ext cx="85725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008000"/>
                </a:solidFill>
                <a:latin typeface="Courier New"/>
                <a:ea typeface="Courier New"/>
                <a:cs typeface="Courier New"/>
                <a:sym typeface="Courier New"/>
              </a:rPr>
              <a:t># forward propagation</a:t>
            </a:r>
            <a:endParaRPr sz="14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l0 = X </a:t>
            </a:r>
            <a:r>
              <a:rPr lang="en-US" sz="1400">
                <a:solidFill>
                  <a:srgbClr val="008000"/>
                </a:solidFill>
                <a:latin typeface="Courier New"/>
                <a:ea typeface="Courier New"/>
                <a:cs typeface="Courier New"/>
                <a:sym typeface="Courier New"/>
              </a:rPr>
              <a:t># layer 0  (input layer)</a:t>
            </a:r>
            <a:endParaRPr sz="14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l1 = np.dot(l0,W0) </a:t>
            </a:r>
            <a:r>
              <a:rPr lang="en-US" sz="1400">
                <a:solidFill>
                  <a:srgbClr val="008000"/>
                </a:solidFill>
                <a:latin typeface="Courier New"/>
                <a:ea typeface="Courier New"/>
                <a:cs typeface="Courier New"/>
                <a:sym typeface="Courier New"/>
              </a:rPr>
              <a:t># layer 1 (output layer)</a:t>
            </a:r>
            <a:endParaRPr sz="14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    </a:t>
            </a:r>
            <a:endParaRPr sz="1400" b="0">
              <a:solidFill>
                <a:srgbClr val="000000"/>
              </a:solidFill>
              <a:latin typeface="Courier New"/>
              <a:ea typeface="Courier New"/>
              <a:cs typeface="Courier New"/>
              <a:sym typeface="Courier New"/>
            </a:endParaRPr>
          </a:p>
        </p:txBody>
      </p:sp>
      <p:sp>
        <p:nvSpPr>
          <p:cNvPr id="200" name="Google Shape;200;p15"/>
          <p:cNvSpPr/>
          <p:nvPr/>
        </p:nvSpPr>
        <p:spPr>
          <a:xfrm>
            <a:off x="812800" y="5624085"/>
            <a:ext cx="85725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000000"/>
                </a:solidFill>
                <a:latin typeface="Courier New"/>
                <a:ea typeface="Courier New"/>
                <a:cs typeface="Courier New"/>
                <a:sym typeface="Courier New"/>
              </a:rPr>
              <a:t>print(l1.shape)     </a:t>
            </a:r>
            <a:endParaRPr sz="1400" b="0">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6"/>
          <p:cNvSpPr txBox="1">
            <a:spLocks noGrp="1"/>
          </p:cNvSpPr>
          <p:nvPr>
            <p:ph type="body" idx="1"/>
          </p:nvPr>
        </p:nvSpPr>
        <p:spPr>
          <a:xfrm>
            <a:off x="812800" y="517524"/>
            <a:ext cx="10515600" cy="6251576"/>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000"/>
              <a:buNone/>
            </a:pPr>
            <a:r>
              <a:rPr lang="en-US" sz="2000" b="1" dirty="0"/>
              <a:t>Step 3- Calculate loss value via the loss function</a:t>
            </a:r>
            <a:endParaRPr sz="2000" b="1" dirty="0"/>
          </a:p>
          <a:p>
            <a:pPr marL="0" lvl="0" indent="0" algn="l" rtl="0">
              <a:lnSpc>
                <a:spcPct val="80000"/>
              </a:lnSpc>
              <a:spcBef>
                <a:spcPts val="1000"/>
              </a:spcBef>
              <a:spcAft>
                <a:spcPts val="0"/>
              </a:spcAft>
              <a:buClr>
                <a:schemeClr val="dk1"/>
              </a:buClr>
              <a:buSzPts val="2000"/>
              <a:buNone/>
            </a:pPr>
            <a:r>
              <a:rPr lang="en-US" sz="2000" dirty="0"/>
              <a:t>Right now, in one hand, we have the actual output of our randomly initialized neural network. On the other hand, we have the desired output we would like the network to </a:t>
            </a:r>
            <a:r>
              <a:rPr lang="en-US" sz="2000" b="1" dirty="0"/>
              <a:t>learn</a:t>
            </a:r>
            <a:r>
              <a:rPr lang="en-US" sz="2000" dirty="0"/>
              <a:t>. </a:t>
            </a:r>
            <a:endParaRPr sz="2000" dirty="0"/>
          </a:p>
          <a:p>
            <a:pPr marL="0" lvl="0" indent="0" algn="l" rtl="0">
              <a:lnSpc>
                <a:spcPct val="80000"/>
              </a:lnSpc>
              <a:spcBef>
                <a:spcPts val="1000"/>
              </a:spcBef>
              <a:spcAft>
                <a:spcPts val="0"/>
              </a:spcAft>
              <a:buClr>
                <a:schemeClr val="dk1"/>
              </a:buClr>
              <a:buSzPts val="2000"/>
              <a:buNone/>
            </a:pPr>
            <a:r>
              <a:rPr lang="en-US" sz="2000" dirty="0"/>
              <a:t>Let’s put them both in the same table. </a:t>
            </a:r>
            <a:endParaRPr dirty="0"/>
          </a:p>
          <a:p>
            <a:pPr marL="0" lvl="0" indent="0" algn="l" rtl="0">
              <a:lnSpc>
                <a:spcPct val="80000"/>
              </a:lnSpc>
              <a:spcBef>
                <a:spcPts val="1000"/>
              </a:spcBef>
              <a:spcAft>
                <a:spcPts val="0"/>
              </a:spcAft>
              <a:buClr>
                <a:schemeClr val="dk1"/>
              </a:buClr>
              <a:buSzPts val="2000"/>
              <a:buNone/>
            </a:pPr>
            <a:endParaRPr sz="2000" dirty="0"/>
          </a:p>
          <a:p>
            <a:pPr marL="0" lvl="0" indent="0" algn="l" rtl="0">
              <a:lnSpc>
                <a:spcPct val="80000"/>
              </a:lnSpc>
              <a:spcBef>
                <a:spcPts val="1000"/>
              </a:spcBef>
              <a:spcAft>
                <a:spcPts val="0"/>
              </a:spcAft>
              <a:buClr>
                <a:schemeClr val="dk1"/>
              </a:buClr>
              <a:buSzPts val="2000"/>
              <a:buNone/>
            </a:pPr>
            <a:endParaRPr sz="2000" dirty="0"/>
          </a:p>
          <a:p>
            <a:pPr marL="0" lvl="0" indent="0" algn="l" rtl="0">
              <a:lnSpc>
                <a:spcPct val="80000"/>
              </a:lnSpc>
              <a:spcBef>
                <a:spcPts val="1000"/>
              </a:spcBef>
              <a:spcAft>
                <a:spcPts val="0"/>
              </a:spcAft>
              <a:buClr>
                <a:schemeClr val="dk1"/>
              </a:buClr>
              <a:buSzPts val="2000"/>
              <a:buNone/>
            </a:pPr>
            <a:endParaRPr sz="2000" dirty="0"/>
          </a:p>
          <a:p>
            <a:pPr marL="0" lvl="0" indent="0" algn="l" rtl="0">
              <a:lnSpc>
                <a:spcPct val="80000"/>
              </a:lnSpc>
              <a:spcBef>
                <a:spcPts val="1000"/>
              </a:spcBef>
              <a:spcAft>
                <a:spcPts val="0"/>
              </a:spcAft>
              <a:buClr>
                <a:schemeClr val="dk1"/>
              </a:buClr>
              <a:buSzPts val="2000"/>
              <a:buNone/>
            </a:pPr>
            <a:endParaRPr sz="2000" dirty="0"/>
          </a:p>
          <a:p>
            <a:pPr marL="0" lvl="0" indent="0" algn="l" rtl="0">
              <a:lnSpc>
                <a:spcPct val="80000"/>
              </a:lnSpc>
              <a:spcBef>
                <a:spcPts val="1000"/>
              </a:spcBef>
              <a:spcAft>
                <a:spcPts val="0"/>
              </a:spcAft>
              <a:buClr>
                <a:schemeClr val="dk1"/>
              </a:buClr>
              <a:buSzPts val="2000"/>
              <a:buNone/>
            </a:pPr>
            <a:endParaRPr sz="2000" dirty="0"/>
          </a:p>
          <a:p>
            <a:pPr marL="0" lvl="0" indent="0" algn="l" rtl="0">
              <a:lnSpc>
                <a:spcPct val="80000"/>
              </a:lnSpc>
              <a:spcBef>
                <a:spcPts val="1000"/>
              </a:spcBef>
              <a:spcAft>
                <a:spcPts val="0"/>
              </a:spcAft>
              <a:buClr>
                <a:schemeClr val="dk1"/>
              </a:buClr>
              <a:buSzPts val="2000"/>
              <a:buNone/>
            </a:pPr>
            <a:endParaRPr sz="2000" dirty="0"/>
          </a:p>
          <a:p>
            <a:pPr marL="0" lvl="0" indent="0" algn="l" rtl="0">
              <a:lnSpc>
                <a:spcPct val="80000"/>
              </a:lnSpc>
              <a:spcBef>
                <a:spcPts val="1000"/>
              </a:spcBef>
              <a:spcAft>
                <a:spcPts val="0"/>
              </a:spcAft>
              <a:buClr>
                <a:schemeClr val="dk1"/>
              </a:buClr>
              <a:buSzPts val="2000"/>
              <a:buNone/>
            </a:pPr>
            <a:r>
              <a:rPr lang="en-US" sz="2000" dirty="0"/>
              <a:t>In order to be able to generalize to any problem, we define what we call: </a:t>
            </a:r>
            <a:r>
              <a:rPr lang="en-US" sz="2000" b="1" dirty="0"/>
              <a:t>loss function</a:t>
            </a:r>
            <a:r>
              <a:rPr lang="en-US" sz="2000" dirty="0"/>
              <a:t>. Basically it is a performance metric on how well the neural network manages to reach its goal of generating outputs as close as possible to the desired values.</a:t>
            </a:r>
            <a:endParaRPr dirty="0"/>
          </a:p>
          <a:p>
            <a:pPr marL="0" lvl="0" indent="0" algn="l" rtl="0">
              <a:lnSpc>
                <a:spcPct val="80000"/>
              </a:lnSpc>
              <a:spcBef>
                <a:spcPts val="1000"/>
              </a:spcBef>
              <a:spcAft>
                <a:spcPts val="0"/>
              </a:spcAft>
              <a:buClr>
                <a:schemeClr val="dk1"/>
              </a:buClr>
              <a:buSzPts val="2000"/>
              <a:buNone/>
            </a:pPr>
            <a:r>
              <a:rPr lang="en-US" sz="2000" dirty="0"/>
              <a:t>The most intuitive loss function is simply </a:t>
            </a:r>
            <a:r>
              <a:rPr lang="en-US" sz="2000" i="1" dirty="0"/>
              <a:t>loss = (Desired output — actual output)</a:t>
            </a:r>
            <a:r>
              <a:rPr lang="en-US" sz="2000" dirty="0"/>
              <a:t>. However, if we want the loss function to reflect an </a:t>
            </a:r>
            <a:r>
              <a:rPr lang="en-US" sz="2000" b="1" dirty="0"/>
              <a:t>absolute error</a:t>
            </a:r>
            <a:r>
              <a:rPr lang="en-US" sz="2000" dirty="0"/>
              <a:t> on the performance regardless weather it’s overshooting or undershooting we can define it as:</a:t>
            </a:r>
            <a:endParaRPr dirty="0"/>
          </a:p>
          <a:p>
            <a:pPr marL="0" lvl="0" indent="0" algn="l" rtl="0">
              <a:lnSpc>
                <a:spcPct val="80000"/>
              </a:lnSpc>
              <a:spcBef>
                <a:spcPts val="1000"/>
              </a:spcBef>
              <a:spcAft>
                <a:spcPts val="0"/>
              </a:spcAft>
              <a:buClr>
                <a:schemeClr val="dk1"/>
              </a:buClr>
              <a:buSzPts val="2000"/>
              <a:buNone/>
            </a:pPr>
            <a:r>
              <a:rPr lang="en-US" sz="2000" dirty="0"/>
              <a:t/>
            </a:r>
            <a:br>
              <a:rPr lang="en-US" sz="2000" dirty="0"/>
            </a:br>
            <a:r>
              <a:rPr lang="en-US" sz="2000" i="1" dirty="0"/>
              <a:t>loss = Absolute value of (desired — actual )</a:t>
            </a:r>
            <a:r>
              <a:rPr lang="en-US" sz="2000" dirty="0"/>
              <a:t>.</a:t>
            </a:r>
            <a:endParaRPr sz="2000" dirty="0"/>
          </a:p>
        </p:txBody>
      </p:sp>
      <p:graphicFrame>
        <p:nvGraphicFramePr>
          <p:cNvPr id="206" name="Google Shape;206;p16"/>
          <p:cNvGraphicFramePr/>
          <p:nvPr/>
        </p:nvGraphicFramePr>
        <p:xfrm>
          <a:off x="901701" y="2007394"/>
          <a:ext cx="9296400" cy="1828850"/>
        </p:xfrm>
        <a:graphic>
          <a:graphicData uri="http://schemas.openxmlformats.org/drawingml/2006/table">
            <a:tbl>
              <a:tblPr>
                <a:noFill/>
                <a:tableStyleId>{CA27148F-C818-490E-B406-9967C33922B4}</a:tableStyleId>
              </a:tblPr>
              <a:tblGrid>
                <a:gridCol w="2609100"/>
                <a:gridCol w="3334500"/>
                <a:gridCol w="3352800"/>
              </a:tblGrid>
              <a:tr h="228600">
                <a:tc>
                  <a:txBody>
                    <a:bodyPr/>
                    <a:lstStyle/>
                    <a:p>
                      <a:pPr marL="0" marR="0" lvl="0" indent="0" algn="ctr" rtl="0">
                        <a:spcBef>
                          <a:spcPts val="0"/>
                        </a:spcBef>
                        <a:spcAft>
                          <a:spcPts val="0"/>
                        </a:spcAft>
                        <a:buNone/>
                      </a:pPr>
                      <a:r>
                        <a:rPr lang="en-US" sz="1800" b="1" i="1" u="none" strike="noStrike" cap="none"/>
                        <a:t>input</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i="1" u="none" strike="noStrike" cap="none"/>
                        <a:t>predicted output</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r>
                        <a:rPr lang="en-US" sz="1800" b="1" i="1" u="none" strike="noStrike" cap="none"/>
                        <a:t>desired output (labels)</a:t>
                      </a:r>
                      <a:endParaRPr sz="18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r>
              <a:tr h="228600">
                <a:tc>
                  <a:txBody>
                    <a:bodyPr/>
                    <a:lstStyle/>
                    <a:p>
                      <a:pPr marL="0" marR="0" lvl="0" indent="0" algn="ctr" rtl="0">
                        <a:spcBef>
                          <a:spcPts val="0"/>
                        </a:spcBef>
                        <a:spcAft>
                          <a:spcPts val="0"/>
                        </a:spcAft>
                        <a:buNone/>
                      </a:pPr>
                      <a:r>
                        <a:rPr lang="en-US" sz="1800" u="none" strike="noStrike" cap="none"/>
                        <a:t>(0, 0, 1)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-0.99977125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r>
              <a:tr h="228600">
                <a:tc>
                  <a:txBody>
                    <a:bodyPr/>
                    <a:lstStyle/>
                    <a:p>
                      <a:pPr marL="0" marR="0" lvl="0" indent="0" algn="ctr" rtl="0">
                        <a:spcBef>
                          <a:spcPts val="0"/>
                        </a:spcBef>
                        <a:spcAft>
                          <a:spcPts val="0"/>
                        </a:spcAft>
                        <a:buNone/>
                      </a:pPr>
                      <a:r>
                        <a:rPr lang="en-US" sz="1800" u="none" strike="noStrike" cap="none"/>
                        <a:t>(1, 1, 1)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-0.55912226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r>
              <a:tr h="228600">
                <a:tc>
                  <a:txBody>
                    <a:bodyPr/>
                    <a:lstStyle/>
                    <a:p>
                      <a:pPr marL="0" marR="0" lvl="0" indent="0" algn="ctr" rtl="0">
                        <a:spcBef>
                          <a:spcPts val="0"/>
                        </a:spcBef>
                        <a:spcAft>
                          <a:spcPts val="0"/>
                        </a:spcAft>
                        <a:buNone/>
                      </a:pPr>
                      <a:r>
                        <a:rPr lang="en-US" sz="1800" u="none" strike="noStrike" cap="none"/>
                        <a:t>(1, 0, 1)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-1.16572724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r>
              <a:tr h="228600">
                <a:tc>
                  <a:txBody>
                    <a:bodyPr/>
                    <a:lstStyle/>
                    <a:p>
                      <a:pPr marL="0" marR="0" lvl="0" indent="0" algn="ctr" rtl="0">
                        <a:spcBef>
                          <a:spcPts val="0"/>
                        </a:spcBef>
                        <a:spcAft>
                          <a:spcPts val="0"/>
                        </a:spcAft>
                        <a:buNone/>
                      </a:pPr>
                      <a:r>
                        <a:rPr lang="en-US" sz="1800" u="none" strike="noStrike" cap="none"/>
                        <a:t>(0, 1, 0)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t>-0.72507825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body" idx="1"/>
          </p:nvPr>
        </p:nvSpPr>
        <p:spPr>
          <a:xfrm>
            <a:off x="838200" y="419100"/>
            <a:ext cx="10515600" cy="57578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Several situations can lead to the same total sum of errors.</a:t>
            </a:r>
            <a:endParaRPr/>
          </a:p>
          <a:p>
            <a:pPr marL="0" lvl="0" indent="0" algn="l" rtl="0">
              <a:lnSpc>
                <a:spcPct val="90000"/>
              </a:lnSpc>
              <a:spcBef>
                <a:spcPts val="1000"/>
              </a:spcBef>
              <a:spcAft>
                <a:spcPts val="0"/>
              </a:spcAft>
              <a:buClr>
                <a:schemeClr val="dk1"/>
              </a:buClr>
              <a:buSzPts val="2000"/>
              <a:buNone/>
            </a:pPr>
            <a:r>
              <a:rPr lang="en-US" sz="2000"/>
              <a:t>For instance, lot of small errors or few big errors can sum up exactly to the same total amount of error. </a:t>
            </a:r>
            <a:endParaRPr sz="2000"/>
          </a:p>
          <a:p>
            <a:pPr marL="0" lvl="0" indent="0" algn="l" rtl="0">
              <a:lnSpc>
                <a:spcPct val="90000"/>
              </a:lnSpc>
              <a:spcBef>
                <a:spcPts val="1000"/>
              </a:spcBef>
              <a:spcAft>
                <a:spcPts val="0"/>
              </a:spcAft>
              <a:buClr>
                <a:schemeClr val="dk1"/>
              </a:buClr>
              <a:buSzPts val="2000"/>
              <a:buNone/>
            </a:pPr>
            <a:r>
              <a:rPr lang="en-US" sz="2000"/>
              <a:t>Since we would like the prediction to work under </a:t>
            </a:r>
            <a:r>
              <a:rPr lang="en-US" sz="2000" b="1"/>
              <a:t>any</a:t>
            </a:r>
            <a:r>
              <a:rPr lang="en-US" sz="2000"/>
              <a:t> situation, it is more preferable to have a distribution of lot of small errors, rather than a few big ones.</a:t>
            </a:r>
            <a:endParaRPr sz="2000"/>
          </a:p>
          <a:p>
            <a:pPr marL="0" lvl="0" indent="0" algn="l" rtl="0">
              <a:lnSpc>
                <a:spcPct val="90000"/>
              </a:lnSpc>
              <a:spcBef>
                <a:spcPts val="1000"/>
              </a:spcBef>
              <a:spcAft>
                <a:spcPts val="0"/>
              </a:spcAft>
              <a:buClr>
                <a:schemeClr val="dk1"/>
              </a:buClr>
              <a:buSzPts val="2000"/>
              <a:buNone/>
            </a:pPr>
            <a:r>
              <a:rPr lang="en-US" sz="2000"/>
              <a:t>To encourage the neural network to converge to such situation, we can define the loss function to be the </a:t>
            </a:r>
            <a:r>
              <a:rPr lang="en-US" sz="2000" b="1"/>
              <a:t>sum of squares</a:t>
            </a:r>
            <a:r>
              <a:rPr lang="en-US" sz="2000"/>
              <a:t> of the absolute errors (which is one of the most famous loss functions in neural networks). This way, small errors are counted much less than large errors!</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What we care about, is to minimize the overall error over the whole dataset (total of the sum of the squares of the errors!).</a:t>
            </a:r>
            <a:endParaRPr/>
          </a:p>
          <a:p>
            <a:pPr marL="0" lvl="0" indent="0" algn="l" rtl="0">
              <a:lnSpc>
                <a:spcPct val="90000"/>
              </a:lnSpc>
              <a:spcBef>
                <a:spcPts val="1000"/>
              </a:spcBef>
              <a:spcAft>
                <a:spcPts val="0"/>
              </a:spcAft>
              <a:buClr>
                <a:schemeClr val="dk1"/>
              </a:buClr>
              <a:buSzPts val="2000"/>
              <a:buNone/>
            </a:pPr>
            <a:r>
              <a:rPr lang="en-US" sz="2000"/>
              <a:t>We can now just transform our problem now to an optimization process that aims to minimize this loss function.</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6ba5864ca8_0_6"/>
          <p:cNvSpPr txBox="1">
            <a:spLocks noGrp="1"/>
          </p:cNvSpPr>
          <p:nvPr>
            <p:ph type="subTitle" idx="1"/>
          </p:nvPr>
        </p:nvSpPr>
        <p:spPr>
          <a:xfrm>
            <a:off x="811600" y="517975"/>
            <a:ext cx="10861800" cy="16557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SzPts val="2400"/>
              <a:buChar char="●"/>
            </a:pPr>
            <a:r>
              <a:rPr lang="en-US"/>
              <a:t>Use your UC email address to login your Google account, and then click “Slides”</a:t>
            </a:r>
            <a:endParaRPr/>
          </a:p>
          <a:p>
            <a:pPr marL="457200" lvl="0" indent="-381000" algn="l" rtl="0">
              <a:lnSpc>
                <a:spcPct val="150000"/>
              </a:lnSpc>
              <a:spcBef>
                <a:spcPts val="0"/>
              </a:spcBef>
              <a:spcAft>
                <a:spcPts val="0"/>
              </a:spcAft>
              <a:buSzPts val="2400"/>
              <a:buChar char="●"/>
            </a:pPr>
            <a:r>
              <a:rPr lang="en-US"/>
              <a:t>Search the file name:  workshop_Intro_DL_112619.pptx</a:t>
            </a:r>
            <a:endParaRPr/>
          </a:p>
          <a:p>
            <a:pPr marL="457200" lvl="0" indent="-381000" algn="l" rtl="0">
              <a:lnSpc>
                <a:spcPct val="150000"/>
              </a:lnSpc>
              <a:spcBef>
                <a:spcPts val="0"/>
              </a:spcBef>
              <a:spcAft>
                <a:spcPts val="0"/>
              </a:spcAft>
              <a:buSzPts val="2400"/>
              <a:buChar char="●"/>
            </a:pPr>
            <a:r>
              <a:rPr lang="en-US"/>
              <a:t>Click </a:t>
            </a:r>
            <a:r>
              <a:rPr lang="en-US" u="sng">
                <a:solidFill>
                  <a:schemeClr val="hlink"/>
                </a:solidFill>
                <a:hlinkClick r:id="rId3"/>
              </a:rPr>
              <a:t>https://github.com/rcc-uchicago/Intro_DL_Image_Classification</a:t>
            </a:r>
            <a:r>
              <a:rPr lang="en-US"/>
              <a:t> and download the entire folder</a:t>
            </a:r>
            <a:endParaRPr/>
          </a:p>
          <a:p>
            <a:pPr marL="457200" lvl="0" indent="-381000" algn="l" rtl="0">
              <a:lnSpc>
                <a:spcPct val="150000"/>
              </a:lnSpc>
              <a:spcBef>
                <a:spcPts val="0"/>
              </a:spcBef>
              <a:spcAft>
                <a:spcPts val="0"/>
              </a:spcAft>
              <a:buSzPts val="2400"/>
              <a:buChar char="●"/>
            </a:pPr>
            <a:r>
              <a:rPr lang="en-US"/>
              <a:t>unzip the folder and then upload “work_temp of image_classification_workshop.jpynb” onto your Google Drive (You do not need to upload another .jpynb notebook file now).</a:t>
            </a:r>
            <a:endParaRPr/>
          </a:p>
          <a:p>
            <a:pPr marL="457200" lvl="0" indent="-381000" algn="l" rtl="0">
              <a:lnSpc>
                <a:spcPct val="150000"/>
              </a:lnSpc>
              <a:spcBef>
                <a:spcPts val="0"/>
              </a:spcBef>
              <a:spcAft>
                <a:spcPts val="0"/>
              </a:spcAft>
              <a:buSzPts val="2400"/>
              <a:buChar char="●"/>
            </a:pPr>
            <a:r>
              <a:rPr lang="en-US"/>
              <a:t>Use Google Colaboratory to open it.  </a:t>
            </a:r>
            <a:endParaRPr/>
          </a:p>
          <a:p>
            <a:pPr marL="457200" lvl="0" indent="0" algn="l" rtl="0">
              <a:lnSpc>
                <a:spcPct val="150000"/>
              </a:lnSpc>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txBox="1">
            <a:spLocks noGrp="1"/>
          </p:cNvSpPr>
          <p:nvPr>
            <p:ph type="body" idx="1"/>
          </p:nvPr>
        </p:nvSpPr>
        <p:spPr>
          <a:xfrm>
            <a:off x="838200" y="622300"/>
            <a:ext cx="10515600" cy="55546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b="1"/>
              <a:t>Step 4- Differentiation</a:t>
            </a:r>
            <a:endParaRPr/>
          </a:p>
          <a:p>
            <a:pPr marL="0" lvl="0" indent="0" algn="l" rtl="0">
              <a:lnSpc>
                <a:spcPct val="90000"/>
              </a:lnSpc>
              <a:spcBef>
                <a:spcPts val="1000"/>
              </a:spcBef>
              <a:spcAft>
                <a:spcPts val="0"/>
              </a:spcAft>
              <a:buClr>
                <a:schemeClr val="dk1"/>
              </a:buClr>
              <a:buSzPts val="2000"/>
              <a:buNone/>
            </a:pPr>
            <a:r>
              <a:rPr lang="en-US" sz="2000"/>
              <a:t>Obviously we can use any optimization technique that modifies the internal weights of neural networks in order to minimize the total loss function that we previously defined. </a:t>
            </a: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In mathematics differentiation can guide us how to optimize the weights called. </a:t>
            </a:r>
            <a:endParaRPr/>
          </a:p>
          <a:p>
            <a:pPr marL="0" lvl="0" indent="0" algn="l" rtl="0">
              <a:lnSpc>
                <a:spcPct val="90000"/>
              </a:lnSpc>
              <a:spcBef>
                <a:spcPts val="1000"/>
              </a:spcBef>
              <a:spcAft>
                <a:spcPts val="0"/>
              </a:spcAft>
              <a:buClr>
                <a:schemeClr val="dk1"/>
              </a:buClr>
              <a:buSzPts val="2000"/>
              <a:buNone/>
            </a:pPr>
            <a:r>
              <a:rPr lang="en-US" sz="2000"/>
              <a:t>Basically it deals with the derivative of the loss function. the derivative of a function at a certain point gives the rate or the speed of which this function is changing its values at this point.</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100000"/>
              </a:lnSpc>
              <a:spcBef>
                <a:spcPts val="0"/>
              </a:spcBef>
              <a:spcAft>
                <a:spcPts val="0"/>
              </a:spcAft>
              <a:buClr>
                <a:schemeClr val="dk1"/>
              </a:buClr>
              <a:buSzPts val="2000"/>
              <a:buNone/>
            </a:pPr>
            <a:r>
              <a:rPr lang="en-US" sz="2000"/>
              <a:t>The learning process is actually saying this:</a:t>
            </a:r>
            <a:endParaRPr/>
          </a:p>
          <a:p>
            <a:pPr marL="228600" lvl="0" indent="-228600" algn="l" rtl="0">
              <a:lnSpc>
                <a:spcPct val="100000"/>
              </a:lnSpc>
              <a:spcBef>
                <a:spcPts val="0"/>
              </a:spcBef>
              <a:spcAft>
                <a:spcPts val="0"/>
              </a:spcAft>
              <a:buClr>
                <a:schemeClr val="dk1"/>
              </a:buClr>
              <a:buSzPts val="2000"/>
              <a:buChar char="•"/>
            </a:pPr>
            <a:r>
              <a:rPr lang="en-US" sz="2000"/>
              <a:t>Let’s check the derivative.</a:t>
            </a:r>
            <a:endParaRPr/>
          </a:p>
          <a:p>
            <a:pPr marL="228600" lvl="0" indent="-228600" algn="l" rtl="0">
              <a:lnSpc>
                <a:spcPct val="100000"/>
              </a:lnSpc>
              <a:spcBef>
                <a:spcPts val="0"/>
              </a:spcBef>
              <a:spcAft>
                <a:spcPts val="0"/>
              </a:spcAft>
              <a:buClr>
                <a:schemeClr val="dk1"/>
              </a:buClr>
              <a:buSzPts val="2000"/>
              <a:buChar char="•"/>
            </a:pPr>
            <a:r>
              <a:rPr lang="en-US" sz="2000"/>
              <a:t>If it is positive, meaning the error increases if we increase the weights, then we should decrease the weight.</a:t>
            </a:r>
            <a:endParaRPr/>
          </a:p>
          <a:p>
            <a:pPr marL="228600" lvl="0" indent="-228600" algn="l" rtl="0">
              <a:lnSpc>
                <a:spcPct val="100000"/>
              </a:lnSpc>
              <a:spcBef>
                <a:spcPts val="0"/>
              </a:spcBef>
              <a:spcAft>
                <a:spcPts val="0"/>
              </a:spcAft>
              <a:buClr>
                <a:schemeClr val="dk1"/>
              </a:buClr>
              <a:buSzPts val="2000"/>
              <a:buChar char="•"/>
            </a:pPr>
            <a:r>
              <a:rPr lang="en-US" sz="2000"/>
              <a:t>If it’s negative, meaning the error decreases if we increase the weights, then we should increase the weight.</a:t>
            </a:r>
            <a:endParaRPr/>
          </a:p>
          <a:p>
            <a:pPr marL="228600" lvl="0" indent="-228600" algn="l" rtl="0">
              <a:lnSpc>
                <a:spcPct val="100000"/>
              </a:lnSpc>
              <a:spcBef>
                <a:spcPts val="0"/>
              </a:spcBef>
              <a:spcAft>
                <a:spcPts val="0"/>
              </a:spcAft>
              <a:buClr>
                <a:schemeClr val="dk1"/>
              </a:buClr>
              <a:buSzPts val="2000"/>
              <a:buChar char="•"/>
            </a:pPr>
            <a:r>
              <a:rPr lang="en-US" sz="2000"/>
              <a:t>If it’s 0, we do nothing, we reach our stable point.</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19" descr="https://miro.medium.com/max/609/1*dvgzK4beVXBGBELDXP9JpA.png"/>
          <p:cNvPicPr preferRelativeResize="0"/>
          <p:nvPr/>
        </p:nvPicPr>
        <p:blipFill rotWithShape="1">
          <a:blip r:embed="rId3">
            <a:alphaModFix/>
          </a:blip>
          <a:srcRect/>
          <a:stretch/>
        </p:blipFill>
        <p:spPr>
          <a:xfrm>
            <a:off x="2857500" y="1562100"/>
            <a:ext cx="6477000" cy="42672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0"/>
          <p:cNvSpPr txBox="1">
            <a:spLocks noGrp="1"/>
          </p:cNvSpPr>
          <p:nvPr>
            <p:ph type="body" idx="1"/>
          </p:nvPr>
        </p:nvSpPr>
        <p:spPr>
          <a:xfrm>
            <a:off x="838200" y="622300"/>
            <a:ext cx="10515600" cy="5554663"/>
          </a:xfrm>
          <a:prstGeom prst="rect">
            <a:avLst/>
          </a:prstGeom>
          <a:blipFill rotWithShape="1">
            <a:blip r:embed="rId3">
              <a:alphaModFix/>
            </a:blip>
            <a:stretch>
              <a:fillRect l="-637" t="-1097"/>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227" name="Google Shape;227;p20" descr="https://miro.medium.com/max/1869/1*b-s03CtU7Kiz47IQ9XMBjQ.png"/>
          <p:cNvPicPr preferRelativeResize="0"/>
          <p:nvPr/>
        </p:nvPicPr>
        <p:blipFill rotWithShape="1">
          <a:blip r:embed="rId4">
            <a:alphaModFix/>
          </a:blip>
          <a:srcRect/>
          <a:stretch/>
        </p:blipFill>
        <p:spPr>
          <a:xfrm>
            <a:off x="3562350" y="3399631"/>
            <a:ext cx="5067300" cy="271938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body" idx="1"/>
          </p:nvPr>
        </p:nvSpPr>
        <p:spPr>
          <a:xfrm>
            <a:off x="800100" y="762000"/>
            <a:ext cx="10515600" cy="57197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dirty="0"/>
              <a:t>However, in most cases composing the functions is very hard. </a:t>
            </a:r>
            <a:endParaRPr sz="2000" dirty="0"/>
          </a:p>
          <a:p>
            <a:pPr marL="0" lvl="0" indent="0" algn="l" rtl="0">
              <a:lnSpc>
                <a:spcPct val="90000"/>
              </a:lnSpc>
              <a:spcBef>
                <a:spcPts val="1000"/>
              </a:spcBef>
              <a:spcAft>
                <a:spcPts val="0"/>
              </a:spcAft>
              <a:buClr>
                <a:schemeClr val="dk1"/>
              </a:buClr>
              <a:buSzPts val="2000"/>
              <a:buNone/>
            </a:pPr>
            <a:r>
              <a:rPr lang="en-US" sz="2000" dirty="0"/>
              <a:t>In addition,  for every composition one has to calculate the dedicated derivative of the composition (which is not at all scalable and very error prone).</a:t>
            </a:r>
            <a:endParaRPr dirty="0"/>
          </a:p>
          <a:p>
            <a:pPr marL="0" lvl="0" indent="0" algn="l" rtl="0">
              <a:lnSpc>
                <a:spcPct val="90000"/>
              </a:lnSpc>
              <a:spcBef>
                <a:spcPts val="1000"/>
              </a:spcBef>
              <a:spcAft>
                <a:spcPts val="0"/>
              </a:spcAft>
              <a:buClr>
                <a:schemeClr val="dk1"/>
              </a:buClr>
              <a:buSzPts val="2000"/>
              <a:buNone/>
            </a:pPr>
            <a:r>
              <a:rPr lang="en-US" sz="2000" dirty="0"/>
              <a:t>Because derivative is decomposable, we can use back-propagation to solve the problem.</a:t>
            </a:r>
            <a:endParaRPr dirty="0"/>
          </a:p>
          <a:p>
            <a:pPr marL="0" lvl="0" indent="0" algn="l" rtl="0">
              <a:lnSpc>
                <a:spcPct val="90000"/>
              </a:lnSpc>
              <a:spcBef>
                <a:spcPts val="1000"/>
              </a:spcBef>
              <a:spcAft>
                <a:spcPts val="0"/>
              </a:spcAft>
              <a:buClr>
                <a:schemeClr val="dk1"/>
              </a:buClr>
              <a:buSzPts val="2000"/>
              <a:buNone/>
            </a:pPr>
            <a:endParaRPr sz="2000" dirty="0"/>
          </a:p>
          <a:p>
            <a:pPr marL="0" lvl="0" indent="0" algn="l" rtl="0">
              <a:lnSpc>
                <a:spcPct val="90000"/>
              </a:lnSpc>
              <a:spcBef>
                <a:spcPts val="1000"/>
              </a:spcBef>
              <a:spcAft>
                <a:spcPts val="0"/>
              </a:spcAft>
              <a:buClr>
                <a:schemeClr val="dk1"/>
              </a:buClr>
              <a:buSzPts val="2000"/>
              <a:buNone/>
            </a:pPr>
            <a:r>
              <a:rPr lang="en-US" sz="2000" dirty="0"/>
              <a:t>We have the starting point of errors, which is the loss function, and we know how to calculate its derivative.  If we know how to calculate the derivative of each function from the composition, we can propagate back the error from the end to the start.</a:t>
            </a:r>
            <a:endParaRPr dirty="0"/>
          </a:p>
          <a:p>
            <a:pPr marL="0" lvl="0" indent="0" algn="l" rtl="0">
              <a:lnSpc>
                <a:spcPct val="90000"/>
              </a:lnSpc>
              <a:spcBef>
                <a:spcPts val="1000"/>
              </a:spcBef>
              <a:spcAft>
                <a:spcPts val="0"/>
              </a:spcAft>
              <a:buClr>
                <a:schemeClr val="dk1"/>
              </a:buClr>
              <a:buSzPts val="2000"/>
              <a:buNone/>
            </a:pPr>
            <a:endParaRPr sz="2000" dirty="0"/>
          </a:p>
          <a:p>
            <a:pPr marL="0" indent="0">
              <a:buSzPts val="2000"/>
              <a:buNone/>
            </a:pPr>
            <a:r>
              <a:rPr lang="en-US" sz="2000" dirty="0"/>
              <a:t>If we create a library of </a:t>
            </a:r>
            <a:r>
              <a:rPr lang="en-US" sz="2000" b="1" dirty="0"/>
              <a:t>differentiable</a:t>
            </a:r>
            <a:r>
              <a:rPr lang="en-US" sz="2000" dirty="0"/>
              <a:t> functions or layers where for each function we know how to forward-propagate (by directly applying the function) and how to back-propagate (by calculating the derivative of the function), we can compose any complex neural network. We only need to keep a stack of the function calls during the forward pass and their parameters, in order to know the way back to back-propagate the errors using the derivatives of these functions. </a:t>
            </a:r>
          </a:p>
          <a:p>
            <a:pPr marL="0" lvl="0" indent="0" algn="l" rtl="0">
              <a:lnSpc>
                <a:spcPct val="90000"/>
              </a:lnSpc>
              <a:spcBef>
                <a:spcPts val="1000"/>
              </a:spcBef>
              <a:spcAft>
                <a:spcPts val="0"/>
              </a:spcAft>
              <a:buClr>
                <a:schemeClr val="dk1"/>
              </a:buClr>
              <a:buSzPts val="2000"/>
              <a:buNone/>
            </a:pPr>
            <a:endParaRPr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body" idx="1"/>
          </p:nvPr>
        </p:nvSpPr>
        <p:spPr>
          <a:xfrm>
            <a:off x="838200" y="800100"/>
            <a:ext cx="10515600" cy="53768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In neural network, any layer can forward its results to many other layers, in this case, in order to do back-propagation, we sum the deltas coming from all the target layers. Thus our linear calculation stack can become a complex calculation graph.</a:t>
            </a:r>
            <a:endParaRPr/>
          </a:p>
          <a:p>
            <a:pPr marL="0" lvl="0" indent="0" algn="l" rtl="0">
              <a:lnSpc>
                <a:spcPct val="90000"/>
              </a:lnSpc>
              <a:spcBef>
                <a:spcPts val="1000"/>
              </a:spcBef>
              <a:spcAft>
                <a:spcPts val="0"/>
              </a:spcAft>
              <a:buClr>
                <a:schemeClr val="dk1"/>
              </a:buClr>
              <a:buSzPts val="2000"/>
              <a:buNone/>
            </a:pPr>
            <a:r>
              <a:rPr lang="en-US" sz="2000"/>
              <a:t>The process of back-propagating errors follows this schemas:</a:t>
            </a:r>
            <a:endParaRPr/>
          </a:p>
          <a:p>
            <a:pPr marL="228600" lvl="0" indent="-228600" algn="l" rtl="0">
              <a:lnSpc>
                <a:spcPct val="90000"/>
              </a:lnSpc>
              <a:spcBef>
                <a:spcPts val="1000"/>
              </a:spcBef>
              <a:spcAft>
                <a:spcPts val="0"/>
              </a:spcAft>
              <a:buClr>
                <a:schemeClr val="dk1"/>
              </a:buClr>
              <a:buSzPts val="2000"/>
              <a:buChar char="•"/>
            </a:pPr>
            <a:r>
              <a:rPr lang="en-US" sz="2000"/>
              <a:t>Input -&gt; Forward calls -&gt; Loss function -&gt; derivative -&gt; back-propagation of errors. </a:t>
            </a:r>
            <a:endParaRPr/>
          </a:p>
        </p:txBody>
      </p:sp>
      <p:pic>
        <p:nvPicPr>
          <p:cNvPr id="4" name="Picture 2" descr="https://miro.medium.com/max/524/1*0hf4gLbc-2V5RMXBhluJ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851" y="2559527"/>
            <a:ext cx="4758298" cy="4432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32;p21"/>
          <p:cNvSpPr txBox="1">
            <a:spLocks noGrp="1"/>
          </p:cNvSpPr>
          <p:nvPr>
            <p:ph type="body" idx="1"/>
          </p:nvPr>
        </p:nvSpPr>
        <p:spPr>
          <a:xfrm>
            <a:off x="800100" y="762000"/>
            <a:ext cx="10515600" cy="57197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dirty="0" smtClean="0"/>
              <a:t>Step 6 - Weight update</a:t>
            </a:r>
            <a:endParaRPr sz="2000" b="1" dirty="0"/>
          </a:p>
          <a:p>
            <a:pPr marL="342900">
              <a:buSzPts val="2000"/>
            </a:pPr>
            <a:r>
              <a:rPr lang="en-US" sz="2000" dirty="0"/>
              <a:t>As we presented earlier, the derivative is just the rate of which the error changes relatively to the weight changes.  </a:t>
            </a:r>
            <a:endParaRPr lang="en-US" sz="2000" dirty="0" smtClean="0"/>
          </a:p>
          <a:p>
            <a:pPr marL="342900">
              <a:buSzPts val="2000"/>
            </a:pPr>
            <a:r>
              <a:rPr lang="en-US" sz="2000" dirty="0" smtClean="0"/>
              <a:t>For </a:t>
            </a:r>
            <a:r>
              <a:rPr lang="en-US" sz="2000" dirty="0"/>
              <a:t>real-life problems we shouldn’t update the weights with such big steps. </a:t>
            </a:r>
          </a:p>
          <a:p>
            <a:pPr marL="457200" lvl="1" indent="0">
              <a:buSzPts val="2000"/>
              <a:buNone/>
            </a:pPr>
            <a:r>
              <a:rPr lang="en-US" sz="1600" dirty="0" smtClean="0"/>
              <a:t>Any </a:t>
            </a:r>
            <a:r>
              <a:rPr lang="en-US" sz="1600" dirty="0"/>
              <a:t>big change in weights will lead to a chaotic behavior. </a:t>
            </a:r>
          </a:p>
          <a:p>
            <a:pPr indent="-457200">
              <a:buSzPts val="2000"/>
            </a:pPr>
            <a:r>
              <a:rPr lang="en-US" sz="2000" dirty="0" smtClean="0"/>
              <a:t>A </a:t>
            </a:r>
            <a:r>
              <a:rPr lang="en-US" sz="2000" dirty="0"/>
              <a:t>general rule of weight updates is </a:t>
            </a:r>
            <a:r>
              <a:rPr lang="en-US" sz="2000" dirty="0" smtClean="0"/>
              <a:t>:  New </a:t>
            </a:r>
            <a:r>
              <a:rPr lang="en-US" sz="2000" dirty="0"/>
              <a:t>weight = old weight — Derivative * learning </a:t>
            </a:r>
            <a:r>
              <a:rPr lang="en-US" sz="2000" dirty="0" smtClean="0"/>
              <a:t>rate.  In </a:t>
            </a:r>
            <a:r>
              <a:rPr lang="en-US" sz="2000" dirty="0"/>
              <a:t>order to validate this equation:</a:t>
            </a:r>
          </a:p>
          <a:p>
            <a:pPr lvl="1">
              <a:buFont typeface="Wingdings" charset="2"/>
              <a:buChar char="ü"/>
            </a:pPr>
            <a:r>
              <a:rPr lang="en-US" sz="1600" dirty="0"/>
              <a:t>If the derivative rate is positive, it means that an increase in weight will increase the error, thus the new weight should be smaller.</a:t>
            </a:r>
          </a:p>
          <a:p>
            <a:pPr lvl="1">
              <a:buFont typeface="Wingdings" charset="2"/>
              <a:buChar char="ü"/>
            </a:pPr>
            <a:r>
              <a:rPr lang="en-US" sz="1600" dirty="0"/>
              <a:t>If the derivative rate is negative, it means that an increase in weight will decrease the error, thus we need to increase the weights.</a:t>
            </a:r>
          </a:p>
          <a:p>
            <a:pPr lvl="1">
              <a:buFont typeface="Wingdings" charset="2"/>
              <a:buChar char="ü"/>
            </a:pPr>
            <a:r>
              <a:rPr lang="en-US" sz="1600" dirty="0"/>
              <a:t>If the derivative is 0, it means that we are in a stable minimum. Thus, no update on the weights is needed -&gt; we reached a stable state.</a:t>
            </a:r>
          </a:p>
          <a:p>
            <a:pPr marL="342900">
              <a:buSzPts val="2000"/>
            </a:pPr>
            <a:r>
              <a:rPr lang="en-US" sz="2000" dirty="0" smtClean="0"/>
              <a:t>Quite a few </a:t>
            </a:r>
            <a:r>
              <a:rPr lang="en-US" sz="2000" dirty="0"/>
              <a:t>weight update methods exist. These methods are often called </a:t>
            </a:r>
            <a:r>
              <a:rPr lang="en-US" sz="2000" b="1" dirty="0" smtClean="0"/>
              <a:t>optimizers</a:t>
            </a:r>
            <a:r>
              <a:rPr lang="en-US" sz="2000" dirty="0" smtClean="0"/>
              <a:t> (but</a:t>
            </a:r>
            <a:endParaRPr lang="en-US" sz="2000" dirty="0"/>
          </a:p>
          <a:p>
            <a:pPr marL="0" lvl="0" indent="0" algn="l" rtl="0">
              <a:lnSpc>
                <a:spcPct val="90000"/>
              </a:lnSpc>
              <a:spcBef>
                <a:spcPts val="1000"/>
              </a:spcBef>
              <a:spcAft>
                <a:spcPts val="0"/>
              </a:spcAft>
              <a:buClr>
                <a:schemeClr val="dk1"/>
              </a:buClr>
              <a:buSzPts val="2000"/>
              <a:buNone/>
            </a:pPr>
            <a:r>
              <a:rPr lang="en-US" sz="2000" dirty="0" smtClean="0"/>
              <a:t> we are not going to cover them in this workshop).</a:t>
            </a:r>
          </a:p>
          <a:p>
            <a:pPr marL="0" lvl="0" indent="0" algn="l" rtl="0">
              <a:lnSpc>
                <a:spcPct val="90000"/>
              </a:lnSpc>
              <a:spcBef>
                <a:spcPts val="1000"/>
              </a:spcBef>
              <a:spcAft>
                <a:spcPts val="0"/>
              </a:spcAft>
              <a:buClr>
                <a:schemeClr val="dk1"/>
              </a:buClr>
              <a:buSzPts val="2000"/>
              <a:buNone/>
            </a:pPr>
            <a:endParaRPr sz="2000" dirty="0"/>
          </a:p>
        </p:txBody>
      </p:sp>
    </p:spTree>
    <p:extLst>
      <p:ext uri="{BB962C8B-B14F-4D97-AF65-F5344CB8AC3E}">
        <p14:creationId xmlns:p14="http://schemas.microsoft.com/office/powerpoint/2010/main" val="2100684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2;p21"/>
          <p:cNvSpPr txBox="1">
            <a:spLocks noGrp="1"/>
          </p:cNvSpPr>
          <p:nvPr>
            <p:ph type="body" idx="1"/>
          </p:nvPr>
        </p:nvSpPr>
        <p:spPr>
          <a:xfrm>
            <a:off x="921124" y="438990"/>
            <a:ext cx="10515600" cy="5719763"/>
          </a:xfrm>
          <a:prstGeom prst="rect">
            <a:avLst/>
          </a:prstGeom>
          <a:noFill/>
          <a:ln>
            <a:noFill/>
          </a:ln>
        </p:spPr>
        <p:txBody>
          <a:bodyPr spcFirstLastPara="1" wrap="square" lIns="91425" tIns="45700" rIns="91425" bIns="45700" anchor="t" anchorCtr="0">
            <a:noAutofit/>
          </a:bodyPr>
          <a:lstStyle/>
          <a:p>
            <a:pPr marL="114300" indent="0">
              <a:buNone/>
            </a:pPr>
            <a:r>
              <a:rPr lang="en-US" sz="2000" b="1" dirty="0"/>
              <a:t>Step 7- Iterate until </a:t>
            </a:r>
            <a:r>
              <a:rPr lang="en-US" sz="2000" b="1" dirty="0" smtClean="0"/>
              <a:t>convergence</a:t>
            </a:r>
          </a:p>
          <a:p>
            <a:pPr marL="114300" indent="0">
              <a:buNone/>
            </a:pPr>
            <a:r>
              <a:rPr lang="en-US" sz="2000" dirty="0" smtClean="0"/>
              <a:t>How </a:t>
            </a:r>
            <a:r>
              <a:rPr lang="en-US" sz="2000" dirty="0"/>
              <a:t>many iterations are needed to converge</a:t>
            </a:r>
            <a:r>
              <a:rPr lang="en-US" sz="2000" dirty="0" smtClean="0"/>
              <a:t>?</a:t>
            </a:r>
          </a:p>
          <a:p>
            <a:pPr marL="114300" indent="0">
              <a:buNone/>
            </a:pPr>
            <a:endParaRPr lang="en-US" sz="2000" b="1" dirty="0"/>
          </a:p>
          <a:p>
            <a:pPr marL="114300" indent="0">
              <a:buNone/>
            </a:pPr>
            <a:r>
              <a:rPr lang="en-US" sz="2000" b="1" dirty="0" smtClean="0"/>
              <a:t>Overall picture</a:t>
            </a:r>
            <a:endParaRPr lang="en-US" sz="2000" b="1" dirty="0"/>
          </a:p>
          <a:p>
            <a:pPr marL="0" lvl="0" indent="0" algn="l" rtl="0">
              <a:lnSpc>
                <a:spcPct val="90000"/>
              </a:lnSpc>
              <a:spcBef>
                <a:spcPts val="1000"/>
              </a:spcBef>
              <a:spcAft>
                <a:spcPts val="0"/>
              </a:spcAft>
              <a:buClr>
                <a:schemeClr val="dk1"/>
              </a:buClr>
              <a:buSzPts val="2000"/>
              <a:buNone/>
            </a:pPr>
            <a:endParaRPr sz="2000" dirty="0"/>
          </a:p>
        </p:txBody>
      </p:sp>
      <p:pic>
        <p:nvPicPr>
          <p:cNvPr id="1026" name="Picture 2" descr="https://miro.medium.com/max/4565/1*mi-10dMgdMLQbIHkrG6-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440" y="2662517"/>
            <a:ext cx="7743818" cy="384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833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4"/>
          <p:cNvSpPr txBox="1">
            <a:spLocks noGrp="1"/>
          </p:cNvSpPr>
          <p:nvPr>
            <p:ph type="body" idx="1"/>
          </p:nvPr>
        </p:nvSpPr>
        <p:spPr>
          <a:xfrm>
            <a:off x="838200" y="609600"/>
            <a:ext cx="10515600" cy="55673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None/>
            </a:pPr>
            <a:r>
              <a:rPr lang="en-US" sz="3000">
                <a:latin typeface="Arial"/>
                <a:ea typeface="Arial"/>
                <a:cs typeface="Arial"/>
                <a:sym typeface="Arial"/>
              </a:rPr>
              <a:t>Image Classification</a:t>
            </a:r>
            <a:endParaRPr/>
          </a:p>
          <a:p>
            <a:pPr marL="0" lvl="0" indent="0" algn="l" rtl="0">
              <a:lnSpc>
                <a:spcPct val="100000"/>
              </a:lnSpc>
              <a:spcBef>
                <a:spcPts val="1000"/>
              </a:spcBef>
              <a:spcAft>
                <a:spcPts val="0"/>
              </a:spcAft>
              <a:buClr>
                <a:schemeClr val="dk1"/>
              </a:buClr>
              <a:buSzPts val="2000"/>
              <a:buNone/>
            </a:pPr>
            <a:endParaRPr sz="2000"/>
          </a:p>
          <a:p>
            <a:pPr marL="0" lvl="0" indent="0" algn="l" rtl="0">
              <a:lnSpc>
                <a:spcPct val="100000"/>
              </a:lnSpc>
              <a:spcBef>
                <a:spcPts val="1000"/>
              </a:spcBef>
              <a:spcAft>
                <a:spcPts val="0"/>
              </a:spcAft>
              <a:buClr>
                <a:schemeClr val="dk1"/>
              </a:buClr>
              <a:buSzPts val="2000"/>
              <a:buNone/>
            </a:pPr>
            <a:r>
              <a:rPr lang="en-US" sz="2000"/>
              <a:t>The problem of Image Classification goes like this: Given a set of images that are all labeled with a single category, we are asked to predict these categories for a novel set of test images and measure the accuracy of the predictions. </a:t>
            </a:r>
            <a:endParaRPr sz="2000"/>
          </a:p>
          <a:p>
            <a:pPr marL="0" lvl="0" indent="0" algn="l" rtl="0">
              <a:lnSpc>
                <a:spcPct val="100000"/>
              </a:lnSpc>
              <a:spcBef>
                <a:spcPts val="1000"/>
              </a:spcBef>
              <a:spcAft>
                <a:spcPts val="0"/>
              </a:spcAft>
              <a:buClr>
                <a:schemeClr val="dk1"/>
              </a:buClr>
              <a:buSzPts val="2000"/>
              <a:buNone/>
            </a:pPr>
            <a:r>
              <a:rPr lang="en-US" sz="2000"/>
              <a:t>There are a variety of challenges associated with this task, including viewpoint variation, scale variation, intra-class variation, image deformation, image occlusion, illumination conditions, background clutter etc.</a:t>
            </a:r>
            <a:endParaRPr/>
          </a:p>
          <a:p>
            <a:pPr marL="0" lvl="0" indent="0" algn="l" rtl="0">
              <a:lnSpc>
                <a:spcPct val="100000"/>
              </a:lnSpc>
              <a:spcBef>
                <a:spcPts val="1000"/>
              </a:spcBef>
              <a:spcAft>
                <a:spcPts val="0"/>
              </a:spcAft>
              <a:buClr>
                <a:schemeClr val="dk1"/>
              </a:buClr>
              <a:buSzPts val="2000"/>
              <a:buNone/>
            </a:pPr>
            <a:r>
              <a:rPr lang="en-US" sz="2000"/>
              <a:t>How might we go about writing an algorithm that can classify images into distinct categories? Computer Vision researchers have come up with a data-driven approach to solve this. Instead of trying to specify what every one of the image categories of interest look like directly in code, they provide the computer with many examples of each image class and then develop learning algorithms that look at these examples and learn about the visual appearance of each class. </a:t>
            </a:r>
            <a:endParaRPr sz="2000"/>
          </a:p>
          <a:p>
            <a:pPr marL="0" lvl="0" indent="0" algn="l" rtl="0">
              <a:lnSpc>
                <a:spcPct val="100000"/>
              </a:lnSpc>
              <a:spcBef>
                <a:spcPts val="1000"/>
              </a:spcBef>
              <a:spcAft>
                <a:spcPts val="0"/>
              </a:spcAft>
              <a:buClr>
                <a:schemeClr val="dk1"/>
              </a:buClr>
              <a:buSzPts val="2000"/>
              <a:buNone/>
            </a:pPr>
            <a:r>
              <a:rPr lang="en-US" sz="2000"/>
              <a:t>In other words, they first accumulate a training dataset of labeled images, then feed it to the computer in order for it to get familiar with the data.</a:t>
            </a:r>
            <a:endParaRPr/>
          </a:p>
          <a:p>
            <a:pPr marL="228600" lvl="0" indent="-101600" algn="l" rtl="0">
              <a:lnSpc>
                <a:spcPct val="100000"/>
              </a:lnSpc>
              <a:spcBef>
                <a:spcPts val="1000"/>
              </a:spcBef>
              <a:spcAft>
                <a:spcPts val="0"/>
              </a:spcAft>
              <a:buClr>
                <a:schemeClr val="dk1"/>
              </a:buClr>
              <a:buSzPts val="2000"/>
              <a:buNone/>
            </a:pPr>
            <a:endParaRPr sz="2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Given that fact, the complete image classification pipeline can be formalized as follows:</a:t>
            </a:r>
            <a:endParaRPr/>
          </a:p>
          <a:p>
            <a:pPr marL="228600" lvl="0" indent="-228600" algn="l" rtl="0">
              <a:lnSpc>
                <a:spcPct val="90000"/>
              </a:lnSpc>
              <a:spcBef>
                <a:spcPts val="1000"/>
              </a:spcBef>
              <a:spcAft>
                <a:spcPts val="0"/>
              </a:spcAft>
              <a:buClr>
                <a:schemeClr val="dk1"/>
              </a:buClr>
              <a:buSzPts val="2000"/>
              <a:buChar char="•"/>
            </a:pPr>
            <a:r>
              <a:rPr lang="en-US" sz="2000"/>
              <a:t>Our input is a training dataset that consists of </a:t>
            </a:r>
            <a:r>
              <a:rPr lang="en-US" sz="2000" i="1"/>
              <a:t>N</a:t>
            </a:r>
            <a:r>
              <a:rPr lang="en-US" sz="2000"/>
              <a:t> images, each labeled with one of </a:t>
            </a:r>
            <a:r>
              <a:rPr lang="en-US" sz="2000" i="1"/>
              <a:t>K</a:t>
            </a:r>
            <a:r>
              <a:rPr lang="en-US" sz="2000"/>
              <a:t> different classes.</a:t>
            </a:r>
            <a:endParaRPr/>
          </a:p>
          <a:p>
            <a:pPr marL="228600" lvl="0" indent="-228600" algn="l" rtl="0">
              <a:lnSpc>
                <a:spcPct val="90000"/>
              </a:lnSpc>
              <a:spcBef>
                <a:spcPts val="1000"/>
              </a:spcBef>
              <a:spcAft>
                <a:spcPts val="0"/>
              </a:spcAft>
              <a:buClr>
                <a:schemeClr val="dk1"/>
              </a:buClr>
              <a:buSzPts val="2000"/>
              <a:buChar char="•"/>
            </a:pPr>
            <a:r>
              <a:rPr lang="en-US" sz="2000"/>
              <a:t>Then, we use this training set to train a classifier to learn what every one of the classes looks like.</a:t>
            </a:r>
            <a:endParaRPr/>
          </a:p>
          <a:p>
            <a:pPr marL="228600" lvl="0" indent="-228600" algn="l" rtl="0">
              <a:lnSpc>
                <a:spcPct val="90000"/>
              </a:lnSpc>
              <a:spcBef>
                <a:spcPts val="1000"/>
              </a:spcBef>
              <a:spcAft>
                <a:spcPts val="0"/>
              </a:spcAft>
              <a:buClr>
                <a:schemeClr val="dk1"/>
              </a:buClr>
              <a:buSzPts val="2000"/>
              <a:buChar char="•"/>
            </a:pPr>
            <a:r>
              <a:rPr lang="en-US" sz="2000"/>
              <a:t>In the end, we evaluate the quality of the classifier by asking it to predict labels for a new set of images that it has never seen before. We will then compare the true labels of these images to the ones predicted by the classifier.</a:t>
            </a:r>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body" idx="1"/>
          </p:nvPr>
        </p:nvSpPr>
        <p:spPr>
          <a:xfrm>
            <a:off x="838200" y="410308"/>
            <a:ext cx="10515600" cy="576665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latin typeface="Arial"/>
                <a:ea typeface="Arial"/>
                <a:cs typeface="Arial"/>
                <a:sym typeface="Arial"/>
              </a:rPr>
              <a:t>Convolutional Neural Networks</a:t>
            </a:r>
            <a:endParaRPr sz="2000" b="1"/>
          </a:p>
          <a:p>
            <a:pPr marL="0" lvl="0" indent="0" algn="l" rtl="0">
              <a:lnSpc>
                <a:spcPct val="100000"/>
              </a:lnSpc>
              <a:spcBef>
                <a:spcPts val="1000"/>
              </a:spcBef>
              <a:spcAft>
                <a:spcPts val="0"/>
              </a:spcAft>
              <a:buClr>
                <a:schemeClr val="dk1"/>
              </a:buClr>
              <a:buSzPts val="2000"/>
              <a:buNone/>
            </a:pPr>
            <a:r>
              <a:rPr lang="en-US" sz="2000" b="1"/>
              <a:t>Convolutional Neural Networks (CNNs)</a:t>
            </a:r>
            <a:r>
              <a:rPr lang="en-US" sz="2000"/>
              <a:t> is the most popular neural network model being used for image classification problem. </a:t>
            </a:r>
            <a:endParaRPr sz="2000"/>
          </a:p>
          <a:p>
            <a:pPr marL="0" lvl="0" indent="0" algn="l" rtl="0">
              <a:lnSpc>
                <a:spcPct val="100000"/>
              </a:lnSpc>
              <a:spcBef>
                <a:spcPts val="1000"/>
              </a:spcBef>
              <a:spcAft>
                <a:spcPts val="0"/>
              </a:spcAft>
              <a:buClr>
                <a:schemeClr val="dk1"/>
              </a:buClr>
              <a:buSzPts val="2000"/>
              <a:buNone/>
            </a:pPr>
            <a:r>
              <a:rPr lang="en-US" sz="2000"/>
              <a:t>The big idea behind CNNs is that a local understanding of an image is good enough. The practical benefit is that having fewer parameters greatly improves the time it takes to learn as well as reduces the amount of data required to train the model. </a:t>
            </a:r>
            <a:endParaRPr sz="2000"/>
          </a:p>
          <a:p>
            <a:pPr marL="0" lvl="0" indent="0" algn="l" rtl="0">
              <a:lnSpc>
                <a:spcPct val="100000"/>
              </a:lnSpc>
              <a:spcBef>
                <a:spcPts val="1000"/>
              </a:spcBef>
              <a:spcAft>
                <a:spcPts val="0"/>
              </a:spcAft>
              <a:buClr>
                <a:schemeClr val="dk1"/>
              </a:buClr>
              <a:buSzPts val="2000"/>
              <a:buNone/>
            </a:pPr>
            <a:r>
              <a:rPr lang="en-US" sz="2000"/>
              <a:t>Instead of a fully connected network of weights from each pixel, a CNN has just enough weights to look at a small patch of the image. It’s like reading a book by using a magnifying glass; eventually, you read the whole page, but you look at only a small patch of the page at any given time.</a:t>
            </a:r>
            <a:endParaRPr/>
          </a:p>
          <a:p>
            <a:pPr marL="0" lvl="0" indent="0" algn="l" rtl="0">
              <a:lnSpc>
                <a:spcPct val="10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527539" y="468923"/>
            <a:ext cx="11195538" cy="13129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We are going to use Google’s Colab for this workshop</a:t>
            </a:r>
            <a:endParaRPr sz="3600">
              <a:latin typeface="Arial"/>
              <a:ea typeface="Arial"/>
              <a:cs typeface="Arial"/>
              <a:sym typeface="Arial"/>
            </a:endParaRPr>
          </a:p>
        </p:txBody>
      </p:sp>
      <p:sp>
        <p:nvSpPr>
          <p:cNvPr id="95" name="Google Shape;95;p1"/>
          <p:cNvSpPr txBox="1">
            <a:spLocks noGrp="1"/>
          </p:cNvSpPr>
          <p:nvPr>
            <p:ph type="subTitle" idx="1"/>
          </p:nvPr>
        </p:nvSpPr>
        <p:spPr>
          <a:xfrm>
            <a:off x="527539" y="2508738"/>
            <a:ext cx="11007969" cy="27490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Google’s </a:t>
            </a:r>
            <a:r>
              <a:rPr lang="en-US" u="sng">
                <a:solidFill>
                  <a:schemeClr val="hlink"/>
                </a:solidFill>
                <a:hlinkClick r:id="rId3"/>
              </a:rPr>
              <a:t>Colab</a:t>
            </a:r>
            <a:r>
              <a:rPr lang="en-US"/>
              <a:t> is basically Google Docs for interactive, runnable Jupyter Notebooks, and it is a fantastic resource for playing around with machine learning models. It comes with great sharing and collaboration features and even a free GPU runtime!</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If you have never used Colab, please follow the instruction below; otherwise, you can skip it:</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body" idx="1"/>
          </p:nvPr>
        </p:nvSpPr>
        <p:spPr>
          <a:xfrm>
            <a:off x="838200" y="4053008"/>
            <a:ext cx="10515600" cy="280499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000"/>
              <a:buNone/>
            </a:pPr>
            <a:r>
              <a:rPr lang="en-US" sz="2000"/>
              <a:t>Consider a 256 x 256 image. CNN can efficiently scan it chunk by chunk — say, a 5 × 5 window. The 5 × 5 window slides along the image (usually left to right, and top to bottom), as shown above. </a:t>
            </a:r>
            <a:endParaRPr/>
          </a:p>
          <a:p>
            <a:pPr marL="0" lvl="0" indent="0" algn="l" rtl="0">
              <a:lnSpc>
                <a:spcPct val="100000"/>
              </a:lnSpc>
              <a:spcBef>
                <a:spcPts val="1000"/>
              </a:spcBef>
              <a:spcAft>
                <a:spcPts val="0"/>
              </a:spcAft>
              <a:buClr>
                <a:schemeClr val="dk1"/>
              </a:buClr>
              <a:buSzPts val="2000"/>
              <a:buNone/>
            </a:pPr>
            <a:r>
              <a:rPr lang="en-US" sz="2000"/>
              <a:t>How “quickly” it slides is called its stride length. For example, a stride length of 2 means the 5 × 5 sliding window moves by 2 pixels at a time until it spans the entire image.</a:t>
            </a:r>
            <a:endParaRPr/>
          </a:p>
          <a:p>
            <a:pPr marL="0" lvl="0" indent="0" algn="l" rtl="0">
              <a:lnSpc>
                <a:spcPct val="100000"/>
              </a:lnSpc>
              <a:spcBef>
                <a:spcPts val="1000"/>
              </a:spcBef>
              <a:spcAft>
                <a:spcPts val="0"/>
              </a:spcAft>
              <a:buClr>
                <a:schemeClr val="dk1"/>
              </a:buClr>
              <a:buSzPts val="2000"/>
              <a:buNone/>
            </a:pPr>
            <a:r>
              <a:rPr lang="en-US" sz="2000"/>
              <a:t>A convolution is a weighted sum of the pixel values of the image, as the window slides across the whole image. Turns out, this convolution process throughout an image with a weight matrix produces another image (of the same size, depending on the convention). Convolving is the process of applying a convolution.</a:t>
            </a:r>
            <a:endParaRPr sz="2000"/>
          </a:p>
        </p:txBody>
      </p:sp>
      <p:pic>
        <p:nvPicPr>
          <p:cNvPr id="264" name="Google Shape;264;p27"/>
          <p:cNvPicPr preferRelativeResize="0"/>
          <p:nvPr/>
        </p:nvPicPr>
        <p:blipFill rotWithShape="1">
          <a:blip r:embed="rId3">
            <a:alphaModFix/>
          </a:blip>
          <a:srcRect/>
          <a:stretch/>
        </p:blipFill>
        <p:spPr>
          <a:xfrm>
            <a:off x="3918439" y="191294"/>
            <a:ext cx="3886200" cy="38100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txBox="1">
            <a:spLocks noGrp="1"/>
          </p:cNvSpPr>
          <p:nvPr>
            <p:ph type="body" idx="1"/>
          </p:nvPr>
        </p:nvSpPr>
        <p:spPr>
          <a:xfrm>
            <a:off x="838200" y="4217126"/>
            <a:ext cx="10515600" cy="227745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A typical CNN has multiple convolution layers. Each convolutional layer typically generates many alternate convolutions, so the weight matrix is a tensor of 5 × 5 × n, where n is the number of convolutions.</a:t>
            </a:r>
            <a:endParaRPr/>
          </a:p>
          <a:p>
            <a:pPr marL="0" lvl="0" indent="0" algn="l" rtl="0">
              <a:lnSpc>
                <a:spcPct val="90000"/>
              </a:lnSpc>
              <a:spcBef>
                <a:spcPts val="1000"/>
              </a:spcBef>
              <a:spcAft>
                <a:spcPts val="0"/>
              </a:spcAft>
              <a:buClr>
                <a:schemeClr val="dk1"/>
              </a:buClr>
              <a:buSzPts val="2000"/>
              <a:buNone/>
            </a:pPr>
            <a:r>
              <a:rPr lang="en-US" sz="2000"/>
              <a:t>As an example, let’s say an image goes through a convolution layer on a weight matrix of 5 × 5 × 64. It generates 64 convolutions by sliding a 5 × 5 window. Therefore, this model has 5 × 5 × 64 (= 1,600) parameters, which is remarkably fewer parameters than a fully connected network, 256 × 256 (= 65,536).</a:t>
            </a:r>
            <a:endParaRPr/>
          </a:p>
          <a:p>
            <a:pPr marL="0" lvl="0" indent="0" algn="l" rtl="0">
              <a:lnSpc>
                <a:spcPct val="90000"/>
              </a:lnSpc>
              <a:spcBef>
                <a:spcPts val="1000"/>
              </a:spcBef>
              <a:spcAft>
                <a:spcPts val="0"/>
              </a:spcAft>
              <a:buClr>
                <a:schemeClr val="dk1"/>
              </a:buClr>
              <a:buSzPts val="2000"/>
              <a:buNone/>
            </a:pPr>
            <a:endParaRPr sz="2000"/>
          </a:p>
        </p:txBody>
      </p:sp>
      <p:pic>
        <p:nvPicPr>
          <p:cNvPr id="270" name="Google Shape;270;p28"/>
          <p:cNvPicPr preferRelativeResize="0"/>
          <p:nvPr/>
        </p:nvPicPr>
        <p:blipFill rotWithShape="1">
          <a:blip r:embed="rId3">
            <a:alphaModFix/>
          </a:blip>
          <a:srcRect/>
          <a:stretch/>
        </p:blipFill>
        <p:spPr>
          <a:xfrm>
            <a:off x="3918439" y="191294"/>
            <a:ext cx="3886200" cy="381000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9"/>
          <p:cNvSpPr txBox="1">
            <a:spLocks noGrp="1"/>
          </p:cNvSpPr>
          <p:nvPr>
            <p:ph type="body" idx="1"/>
          </p:nvPr>
        </p:nvSpPr>
        <p:spPr>
          <a:xfrm>
            <a:off x="838200" y="4419602"/>
            <a:ext cx="10515600" cy="12532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The beauty of the CNN is that the number of parameters is independent of the size of the original image. You can run the same CNN on a 300 × 300 image, and the number of parameters won’t change in the convolution layer.</a:t>
            </a:r>
            <a:endParaRPr/>
          </a:p>
          <a:p>
            <a:pPr marL="228600" lvl="0" indent="-50800" algn="l" rtl="0">
              <a:lnSpc>
                <a:spcPct val="90000"/>
              </a:lnSpc>
              <a:spcBef>
                <a:spcPts val="1000"/>
              </a:spcBef>
              <a:spcAft>
                <a:spcPts val="0"/>
              </a:spcAft>
              <a:buClr>
                <a:schemeClr val="dk1"/>
              </a:buClr>
              <a:buSzPts val="2800"/>
              <a:buNone/>
            </a:pPr>
            <a:endParaRPr/>
          </a:p>
        </p:txBody>
      </p:sp>
      <p:pic>
        <p:nvPicPr>
          <p:cNvPr id="276" name="Google Shape;276;p29"/>
          <p:cNvPicPr preferRelativeResize="0"/>
          <p:nvPr/>
        </p:nvPicPr>
        <p:blipFill rotWithShape="1">
          <a:blip r:embed="rId3">
            <a:alphaModFix/>
          </a:blip>
          <a:srcRect/>
          <a:stretch/>
        </p:blipFill>
        <p:spPr>
          <a:xfrm>
            <a:off x="3918439" y="191294"/>
            <a:ext cx="3886200" cy="381000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body" idx="1"/>
          </p:nvPr>
        </p:nvSpPr>
        <p:spPr>
          <a:xfrm>
            <a:off x="838200" y="633046"/>
            <a:ext cx="10515600" cy="554391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b="1">
                <a:latin typeface="Arial"/>
                <a:ea typeface="Arial"/>
                <a:cs typeface="Arial"/>
                <a:sym typeface="Arial"/>
              </a:rPr>
              <a:t>Data Augmentation</a:t>
            </a:r>
            <a:endParaRPr/>
          </a:p>
          <a:p>
            <a:pPr marL="0" lvl="0" indent="0" algn="l" rtl="0">
              <a:lnSpc>
                <a:spcPct val="100000"/>
              </a:lnSpc>
              <a:spcBef>
                <a:spcPts val="1000"/>
              </a:spcBef>
              <a:spcAft>
                <a:spcPts val="0"/>
              </a:spcAft>
              <a:buClr>
                <a:schemeClr val="dk1"/>
              </a:buClr>
              <a:buSzPts val="2400"/>
              <a:buNone/>
            </a:pPr>
            <a:r>
              <a:rPr lang="en-US" sz="2400"/>
              <a:t>Data augmentation is often used in order to improve generalization properties. Typically, random cropping of rescaled images together with random horizontal ﬂipping and random RGB color and brightness shifts are used. </a:t>
            </a:r>
            <a:endParaRPr sz="2400"/>
          </a:p>
          <a:p>
            <a:pPr marL="0" lvl="0" indent="0" algn="l" rtl="0">
              <a:lnSpc>
                <a:spcPct val="100000"/>
              </a:lnSpc>
              <a:spcBef>
                <a:spcPts val="1000"/>
              </a:spcBef>
              <a:spcAft>
                <a:spcPts val="0"/>
              </a:spcAft>
              <a:buClr>
                <a:schemeClr val="dk1"/>
              </a:buClr>
              <a:buSzPts val="2400"/>
              <a:buNone/>
            </a:pPr>
            <a:r>
              <a:rPr lang="en-US" sz="2400"/>
              <a:t>Different schemes exist for rescaling and cropping the images (i.e. single scale vs. multi scale training). Multi-crop evaluation during test time is also often used, although computationally more expensive and with limited performance improvement. </a:t>
            </a:r>
            <a:endParaRPr sz="2400"/>
          </a:p>
          <a:p>
            <a:pPr marL="0" lvl="0" indent="0" algn="l" rtl="0">
              <a:lnSpc>
                <a:spcPct val="100000"/>
              </a:lnSpc>
              <a:spcBef>
                <a:spcPts val="1000"/>
              </a:spcBef>
              <a:spcAft>
                <a:spcPts val="0"/>
              </a:spcAft>
              <a:buClr>
                <a:schemeClr val="dk1"/>
              </a:buClr>
              <a:buSzPts val="2400"/>
              <a:buNone/>
            </a:pPr>
            <a:r>
              <a:rPr lang="en-US" sz="2400"/>
              <a:t>Note that the goal of the random rescaling and cropping is to learn the important features of each object at different scales and positions. </a:t>
            </a:r>
            <a:endParaRPr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a:buNone/>
            </a:pPr>
            <a:r>
              <a:rPr lang="en-US" sz="2800" b="1">
                <a:latin typeface="Arial"/>
                <a:ea typeface="Arial"/>
                <a:cs typeface="Arial"/>
                <a:sym typeface="Arial"/>
              </a:rPr>
              <a:t>Fashion MNIST Dataset</a:t>
            </a:r>
            <a:endParaRPr sz="2800">
              <a:latin typeface="Arial"/>
              <a:ea typeface="Arial"/>
              <a:cs typeface="Arial"/>
              <a:sym typeface="Arial"/>
            </a:endParaRPr>
          </a:p>
        </p:txBody>
      </p:sp>
      <p:pic>
        <p:nvPicPr>
          <p:cNvPr id="287" name="Google Shape;287;p31"/>
          <p:cNvPicPr preferRelativeResize="0">
            <a:picLocks noGrp="1"/>
          </p:cNvPicPr>
          <p:nvPr>
            <p:ph type="body" idx="1"/>
          </p:nvPr>
        </p:nvPicPr>
        <p:blipFill rotWithShape="1">
          <a:blip r:embed="rId3">
            <a:alphaModFix/>
          </a:blip>
          <a:srcRect/>
          <a:stretch/>
        </p:blipFill>
        <p:spPr>
          <a:xfrm>
            <a:off x="2954216" y="1312154"/>
            <a:ext cx="5369169" cy="5381088"/>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a:buNone/>
            </a:pPr>
            <a:r>
              <a:rPr lang="en-US" sz="2800" b="1">
                <a:latin typeface="Arial"/>
                <a:ea typeface="Arial"/>
                <a:cs typeface="Arial"/>
                <a:sym typeface="Arial"/>
              </a:rPr>
              <a:t>Training CNN Models on Fashion MNIST</a:t>
            </a:r>
            <a:br>
              <a:rPr lang="en-US" sz="2800" b="1">
                <a:latin typeface="Arial"/>
                <a:ea typeface="Arial"/>
                <a:cs typeface="Arial"/>
                <a:sym typeface="Arial"/>
              </a:rPr>
            </a:br>
            <a:endParaRPr sz="2800">
              <a:latin typeface="Arial"/>
              <a:ea typeface="Arial"/>
              <a:cs typeface="Arial"/>
              <a:sym typeface="Arial"/>
            </a:endParaRPr>
          </a:p>
        </p:txBody>
      </p:sp>
      <p:sp>
        <p:nvSpPr>
          <p:cNvPr id="293" name="Google Shape;293;p32"/>
          <p:cNvSpPr txBox="1">
            <a:spLocks noGrp="1"/>
          </p:cNvSpPr>
          <p:nvPr>
            <p:ph type="body" idx="1"/>
          </p:nvPr>
        </p:nvSpPr>
        <p:spPr>
          <a:xfrm>
            <a:off x="838200" y="1430215"/>
            <a:ext cx="10515600" cy="47467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For all the models (except for the pre-trained one), here is the approach:</a:t>
            </a:r>
            <a:endParaRPr/>
          </a:p>
          <a:p>
            <a:pPr marL="228600" lvl="0" indent="-228600" algn="l" rtl="0">
              <a:lnSpc>
                <a:spcPct val="90000"/>
              </a:lnSpc>
              <a:spcBef>
                <a:spcPts val="1000"/>
              </a:spcBef>
              <a:spcAft>
                <a:spcPts val="0"/>
              </a:spcAft>
              <a:buClr>
                <a:schemeClr val="dk1"/>
              </a:buClr>
              <a:buSzPts val="2000"/>
              <a:buChar char="•"/>
            </a:pPr>
            <a:r>
              <a:rPr lang="en-US" sz="2000"/>
              <a:t>Split the original training data (60,000 images) into </a:t>
            </a:r>
            <a:r>
              <a:rPr lang="en-US" sz="2000" b="1"/>
              <a:t>80% training</a:t>
            </a:r>
            <a:r>
              <a:rPr lang="en-US" sz="2000"/>
              <a:t> (48,000 images) and </a:t>
            </a:r>
            <a:r>
              <a:rPr lang="en-US" sz="2000" b="1"/>
              <a:t>20% validation</a:t>
            </a:r>
            <a:r>
              <a:rPr lang="en-US" sz="2000"/>
              <a:t> (12000 images) optimize the classifier, while keeping the test data (10,000 images) to finally evaluate the accuracy of the model on the data it has never seen. </a:t>
            </a:r>
            <a:endParaRPr sz="2000"/>
          </a:p>
          <a:p>
            <a:pPr marL="685800" lvl="1" indent="-228600" algn="l" rtl="0">
              <a:lnSpc>
                <a:spcPct val="90000"/>
              </a:lnSpc>
              <a:spcBef>
                <a:spcPts val="500"/>
              </a:spcBef>
              <a:spcAft>
                <a:spcPts val="0"/>
              </a:spcAft>
              <a:buClr>
                <a:schemeClr val="dk1"/>
              </a:buClr>
              <a:buSzPts val="2000"/>
              <a:buFont typeface="Noto Sans Symbols"/>
              <a:buChar char="❖"/>
            </a:pPr>
            <a:r>
              <a:rPr lang="en-US" sz="2000" i="1"/>
              <a:t>This helps to see whether we are over-fitting on the training data and whether we should lower the learning rate and train for more epochs if validation accuracy is higher than training accuracy or stop over-training if training accuracy shift higher than the validation.</a:t>
            </a:r>
            <a:endParaRPr/>
          </a:p>
          <a:p>
            <a:pPr marL="228600" lvl="0" indent="-228600" algn="l" rtl="0">
              <a:lnSpc>
                <a:spcPct val="90000"/>
              </a:lnSpc>
              <a:spcBef>
                <a:spcPts val="1000"/>
              </a:spcBef>
              <a:spcAft>
                <a:spcPts val="0"/>
              </a:spcAft>
              <a:buClr>
                <a:schemeClr val="dk1"/>
              </a:buClr>
              <a:buSzPts val="2000"/>
              <a:buChar char="•"/>
            </a:pPr>
            <a:r>
              <a:rPr lang="en-US" sz="2000"/>
              <a:t>Train the model for 10 epochs with batch size of 256, compiled with </a:t>
            </a:r>
            <a:r>
              <a:rPr lang="en-US" sz="2000" b="1"/>
              <a:t>categorical crossentropy</a:t>
            </a:r>
            <a:r>
              <a:rPr lang="en-US" sz="2000"/>
              <a:t> loss function and </a:t>
            </a:r>
            <a:r>
              <a:rPr lang="en-US" sz="2000" b="1"/>
              <a:t>Adam</a:t>
            </a:r>
            <a:r>
              <a:rPr lang="en-US" sz="2000"/>
              <a:t> optimizer.</a:t>
            </a:r>
            <a:endParaRPr/>
          </a:p>
          <a:p>
            <a:pPr marL="228600" lvl="0" indent="-228600" algn="l" rtl="0">
              <a:lnSpc>
                <a:spcPct val="90000"/>
              </a:lnSpc>
              <a:spcBef>
                <a:spcPts val="1000"/>
              </a:spcBef>
              <a:spcAft>
                <a:spcPts val="0"/>
              </a:spcAft>
              <a:buClr>
                <a:schemeClr val="dk1"/>
              </a:buClr>
              <a:buSzPts val="2000"/>
              <a:buChar char="•"/>
            </a:pPr>
            <a:r>
              <a:rPr lang="en-US" sz="2000"/>
              <a:t>Then, add </a:t>
            </a:r>
            <a:r>
              <a:rPr lang="en-US" sz="2000" b="1"/>
              <a:t>data augmentation</a:t>
            </a:r>
            <a:r>
              <a:rPr lang="en-US" sz="2000"/>
              <a:t>, which generates new training samples by rotating, shifting and zooming on the training samples, and train the model on updated data for another 50 epochs.</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b="1"/>
              <a:t>Sign up for Colab</a:t>
            </a:r>
            <a:endParaRPr b="1"/>
          </a:p>
          <a:p>
            <a:pPr marL="228600" lvl="0" indent="-228600" algn="l" rtl="0">
              <a:lnSpc>
                <a:spcPct val="80000"/>
              </a:lnSpc>
              <a:spcBef>
                <a:spcPts val="1000"/>
              </a:spcBef>
              <a:spcAft>
                <a:spcPts val="0"/>
              </a:spcAft>
              <a:buClr>
                <a:schemeClr val="dk1"/>
              </a:buClr>
              <a:buSzPts val="2800"/>
              <a:buChar char="•"/>
            </a:pPr>
            <a:r>
              <a:rPr lang="en-US"/>
              <a:t>Anyone with a Google Drive account can sign up for Colab by heading to </a:t>
            </a:r>
            <a:r>
              <a:rPr lang="en-US" u="sng">
                <a:solidFill>
                  <a:schemeClr val="hlink"/>
                </a:solidFill>
                <a:hlinkClick r:id="rId3"/>
              </a:rPr>
              <a:t>colab.research.google.com </a:t>
            </a:r>
            <a:r>
              <a:rPr lang="en-US"/>
              <a:t>and following the listed instructions.</a:t>
            </a:r>
            <a:endParaRPr/>
          </a:p>
          <a:p>
            <a:pPr marL="228600" lvl="0" indent="-228600" algn="l" rtl="0">
              <a:lnSpc>
                <a:spcPct val="80000"/>
              </a:lnSpc>
              <a:spcBef>
                <a:spcPts val="1000"/>
              </a:spcBef>
              <a:spcAft>
                <a:spcPts val="0"/>
              </a:spcAft>
              <a:buClr>
                <a:schemeClr val="dk1"/>
              </a:buClr>
              <a:buSzPts val="2800"/>
              <a:buChar char="•"/>
            </a:pPr>
            <a:r>
              <a:rPr lang="en-US" b="1"/>
              <a:t>Create a new notebook</a:t>
            </a:r>
            <a:endParaRPr/>
          </a:p>
          <a:p>
            <a:pPr marL="228600" lvl="0" indent="-228600" algn="l" rtl="0">
              <a:lnSpc>
                <a:spcPct val="80000"/>
              </a:lnSpc>
              <a:spcBef>
                <a:spcPts val="1000"/>
              </a:spcBef>
              <a:spcAft>
                <a:spcPts val="0"/>
              </a:spcAft>
              <a:buClr>
                <a:schemeClr val="dk1"/>
              </a:buClr>
              <a:buSzPts val="2800"/>
              <a:buChar char="•"/>
            </a:pPr>
            <a:r>
              <a:rPr lang="en-US" i="1"/>
              <a:t>File -&gt; New Notebook. </a:t>
            </a:r>
            <a:r>
              <a:rPr lang="en-US"/>
              <a:t>Either Python 2 or 3 will work, but I would recommend Python 3 (that’s what the rest of this tutorial will be using)</a:t>
            </a:r>
            <a:endParaRPr/>
          </a:p>
          <a:p>
            <a:pPr marL="228600" lvl="0" indent="-228600" algn="l" rtl="0">
              <a:lnSpc>
                <a:spcPct val="80000"/>
              </a:lnSpc>
              <a:spcBef>
                <a:spcPts val="1000"/>
              </a:spcBef>
              <a:spcAft>
                <a:spcPts val="0"/>
              </a:spcAft>
              <a:buClr>
                <a:schemeClr val="dk1"/>
              </a:buClr>
              <a:buSzPts val="2800"/>
              <a:buChar char="•"/>
            </a:pPr>
            <a:r>
              <a:rPr lang="en-US" b="1"/>
              <a:t>Set up the GPU runtime </a:t>
            </a:r>
            <a:r>
              <a:rPr lang="en-US" sz="2400"/>
              <a:t>(we do not need GPU for this workshop actually)</a:t>
            </a:r>
            <a:endParaRPr sz="2400"/>
          </a:p>
          <a:p>
            <a:pPr marL="228600" lvl="0" indent="-228600" algn="l" rtl="0">
              <a:lnSpc>
                <a:spcPct val="80000"/>
              </a:lnSpc>
              <a:spcBef>
                <a:spcPts val="1000"/>
              </a:spcBef>
              <a:spcAft>
                <a:spcPts val="0"/>
              </a:spcAft>
              <a:buClr>
                <a:schemeClr val="dk1"/>
              </a:buClr>
              <a:buSzPts val="2800"/>
              <a:buChar char="•"/>
            </a:pPr>
            <a:r>
              <a:rPr lang="en-US" i="1"/>
              <a:t>Runtime -&gt; Change runtime type -&gt; Hardware Accelerator -&gt; GPU. </a:t>
            </a:r>
            <a:r>
              <a:rPr lang="en-US"/>
              <a:t>Free GPU cycles!</a:t>
            </a:r>
            <a:endParaRPr/>
          </a:p>
          <a:p>
            <a:pPr marL="228600" lvl="0" indent="-50800" algn="l" rtl="0">
              <a:lnSpc>
                <a:spcPct val="8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p:nvPr/>
        </p:nvSpPr>
        <p:spPr>
          <a:xfrm>
            <a:off x="715108" y="702605"/>
            <a:ext cx="6096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Arial"/>
                <a:ea typeface="Arial"/>
                <a:cs typeface="Arial"/>
                <a:sym typeface="Arial"/>
              </a:rPr>
              <a:t>Let’s start with: linear regression</a:t>
            </a:r>
            <a:endParaRPr sz="2800" b="0" i="0">
              <a:solidFill>
                <a:srgbClr val="202124"/>
              </a:solidFill>
              <a:latin typeface="Arial"/>
              <a:ea typeface="Arial"/>
              <a:cs typeface="Arial"/>
              <a:sym typeface="Arial"/>
            </a:endParaRPr>
          </a:p>
        </p:txBody>
      </p:sp>
      <p:sp>
        <p:nvSpPr>
          <p:cNvPr id="106" name="Google Shape;106;p3"/>
          <p:cNvSpPr txBox="1"/>
          <p:nvPr/>
        </p:nvSpPr>
        <p:spPr>
          <a:xfrm>
            <a:off x="715108" y="1817077"/>
            <a:ext cx="10550769"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It has long been known that crickets (an insect species) chirp more frequently on hotter days than on cooler days. For decades, professional and amateur scientists have cataloged data on chirps-per-minute and temperature.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Now you are asked to learn a model to predict this relationship.  Using this data, you want to explore this relationship.</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First, examine your data by plotting it.</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4"/>
          <p:cNvPicPr preferRelativeResize="0"/>
          <p:nvPr/>
        </p:nvPicPr>
        <p:blipFill rotWithShape="1">
          <a:blip r:embed="rId3">
            <a:alphaModFix/>
          </a:blip>
          <a:srcRect/>
          <a:stretch/>
        </p:blipFill>
        <p:spPr>
          <a:xfrm>
            <a:off x="2766279" y="499697"/>
            <a:ext cx="5838825" cy="4381500"/>
          </a:xfrm>
          <a:prstGeom prst="rect">
            <a:avLst/>
          </a:prstGeom>
          <a:noFill/>
          <a:ln>
            <a:noFill/>
          </a:ln>
        </p:spPr>
      </p:pic>
      <p:sp>
        <p:nvSpPr>
          <p:cNvPr id="112" name="Google Shape;112;p4"/>
          <p:cNvSpPr/>
          <p:nvPr/>
        </p:nvSpPr>
        <p:spPr>
          <a:xfrm>
            <a:off x="1090245" y="5256334"/>
            <a:ext cx="1048043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As expected, the plot shows the temperature rising with the number of chirps. Is this relationship between chirps and temperature linear? </a:t>
            </a:r>
            <a:endParaRPr/>
          </a:p>
        </p:txBody>
      </p:sp>
      <p:sp>
        <p:nvSpPr>
          <p:cNvPr id="113" name="Google Shape;113;p4"/>
          <p:cNvSpPr/>
          <p:nvPr/>
        </p:nvSpPr>
        <p:spPr>
          <a:xfrm>
            <a:off x="1090244" y="5792691"/>
            <a:ext cx="980049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Yes, you could draw a single straight line like the above to approximate this relationship.</a:t>
            </a:r>
            <a:endParaRPr sz="2000">
              <a:solidFill>
                <a:schemeClr val="dk1"/>
              </a:solidFill>
              <a:latin typeface="Calibri"/>
              <a:ea typeface="Calibri"/>
              <a:cs typeface="Calibri"/>
              <a:sym typeface="Calibri"/>
            </a:endParaRPr>
          </a:p>
        </p:txBody>
      </p:sp>
      <p:pic>
        <p:nvPicPr>
          <p:cNvPr id="114" name="Google Shape;114;p4"/>
          <p:cNvPicPr preferRelativeResize="0"/>
          <p:nvPr/>
        </p:nvPicPr>
        <p:blipFill rotWithShape="1">
          <a:blip r:embed="rId4">
            <a:alphaModFix/>
          </a:blip>
          <a:srcRect/>
          <a:stretch/>
        </p:blipFill>
        <p:spPr>
          <a:xfrm>
            <a:off x="2766279" y="499697"/>
            <a:ext cx="5838825" cy="4381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5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p:nvPr/>
        </p:nvSpPr>
        <p:spPr>
          <a:xfrm>
            <a:off x="422030" y="887494"/>
            <a:ext cx="1121195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Although the line doesn't pass through every dot, it does clearly show the relationship between chirps and temperature. Using the equation for a line, you could write down this relationship as follows:</a:t>
            </a:r>
            <a:endParaRPr sz="2000">
              <a:solidFill>
                <a:schemeClr val="dk1"/>
              </a:solidFill>
              <a:latin typeface="Calibri"/>
              <a:ea typeface="Calibri"/>
              <a:cs typeface="Calibri"/>
              <a:sym typeface="Calibri"/>
            </a:endParaRPr>
          </a:p>
        </p:txBody>
      </p:sp>
      <p:pic>
        <p:nvPicPr>
          <p:cNvPr id="120" name="Google Shape;120;p5"/>
          <p:cNvPicPr preferRelativeResize="0"/>
          <p:nvPr/>
        </p:nvPicPr>
        <p:blipFill rotWithShape="1">
          <a:blip r:embed="rId3">
            <a:alphaModFix/>
          </a:blip>
          <a:srcRect l="45384" t="23137" r="43794" b="71859"/>
          <a:stretch/>
        </p:blipFill>
        <p:spPr>
          <a:xfrm>
            <a:off x="110532" y="1683358"/>
            <a:ext cx="2753248" cy="715852"/>
          </a:xfrm>
          <a:prstGeom prst="rect">
            <a:avLst/>
          </a:prstGeom>
          <a:noFill/>
          <a:ln>
            <a:noFill/>
          </a:ln>
        </p:spPr>
      </p:pic>
      <p:sp>
        <p:nvSpPr>
          <p:cNvPr id="121" name="Google Shape;121;p5"/>
          <p:cNvSpPr/>
          <p:nvPr/>
        </p:nvSpPr>
        <p:spPr>
          <a:xfrm>
            <a:off x="422030" y="2487188"/>
            <a:ext cx="1001820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202124"/>
                </a:solidFill>
                <a:latin typeface="Calibri"/>
                <a:ea typeface="Calibri"/>
                <a:cs typeface="Calibri"/>
                <a:sym typeface="Calibri"/>
              </a:rPr>
              <a:t>By convention in machine learning, you'll write the equation for a model slightly differently:</a:t>
            </a:r>
            <a:endParaRPr/>
          </a:p>
        </p:txBody>
      </p:sp>
      <p:pic>
        <p:nvPicPr>
          <p:cNvPr id="122" name="Google Shape;122;p5"/>
          <p:cNvPicPr preferRelativeResize="0"/>
          <p:nvPr/>
        </p:nvPicPr>
        <p:blipFill rotWithShape="1">
          <a:blip r:embed="rId3">
            <a:alphaModFix/>
          </a:blip>
          <a:srcRect l="45305" t="47793" r="39331" b="46589"/>
          <a:stretch/>
        </p:blipFill>
        <p:spPr>
          <a:xfrm>
            <a:off x="180870" y="2975276"/>
            <a:ext cx="3908809" cy="803868"/>
          </a:xfrm>
          <a:prstGeom prst="rect">
            <a:avLst/>
          </a:prstGeom>
          <a:noFill/>
          <a:ln>
            <a:noFill/>
          </a:ln>
        </p:spPr>
      </p:pic>
      <p:sp>
        <p:nvSpPr>
          <p:cNvPr id="123" name="Google Shape;123;p5"/>
          <p:cNvSpPr/>
          <p:nvPr/>
        </p:nvSpPr>
        <p:spPr>
          <a:xfrm>
            <a:off x="422029" y="3842222"/>
            <a:ext cx="11211951"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202124"/>
                </a:solidFill>
                <a:latin typeface="Calibri"/>
                <a:ea typeface="Calibri"/>
                <a:cs typeface="Calibri"/>
                <a:sym typeface="Calibri"/>
              </a:rPr>
              <a:t>Although this model uses only one feature, a more sophisticated model might rely on multiple features, each having a separate weight (w1, w2, etc.). </a:t>
            </a:r>
            <a:endParaRPr/>
          </a:p>
          <a:p>
            <a:pPr marL="0" marR="0" lvl="0" indent="0" algn="l" rtl="0">
              <a:spcBef>
                <a:spcPts val="0"/>
              </a:spcBef>
              <a:spcAft>
                <a:spcPts val="0"/>
              </a:spcAft>
              <a:buNone/>
            </a:pPr>
            <a:endParaRPr sz="2000">
              <a:solidFill>
                <a:srgbClr val="202124"/>
              </a:solidFill>
              <a:latin typeface="Calibri"/>
              <a:ea typeface="Calibri"/>
              <a:cs typeface="Calibri"/>
              <a:sym typeface="Calibri"/>
            </a:endParaRPr>
          </a:p>
          <a:p>
            <a:pPr marL="0" marR="0" lvl="0" indent="0" algn="l" rtl="0">
              <a:spcBef>
                <a:spcPts val="0"/>
              </a:spcBef>
              <a:spcAft>
                <a:spcPts val="0"/>
              </a:spcAft>
              <a:buNone/>
            </a:pPr>
            <a:r>
              <a:rPr lang="en-US" sz="2000" b="0" i="0">
                <a:solidFill>
                  <a:srgbClr val="202124"/>
                </a:solidFill>
                <a:latin typeface="Calibri"/>
                <a:ea typeface="Calibri"/>
                <a:cs typeface="Calibri"/>
                <a:sym typeface="Calibri"/>
              </a:rPr>
              <a:t>For instance, a model that relies on three features might look as follows: </a:t>
            </a:r>
            <a:endParaRPr sz="2000" b="0" i="0">
              <a:solidFill>
                <a:srgbClr val="202124"/>
              </a:solidFill>
              <a:latin typeface="Calibri"/>
              <a:ea typeface="Calibri"/>
              <a:cs typeface="Calibri"/>
              <a:sym typeface="Calibri"/>
            </a:endParaRPr>
          </a:p>
        </p:txBody>
      </p:sp>
      <p:pic>
        <p:nvPicPr>
          <p:cNvPr id="124" name="Google Shape;124;p5"/>
          <p:cNvPicPr preferRelativeResize="0"/>
          <p:nvPr/>
        </p:nvPicPr>
        <p:blipFill rotWithShape="1">
          <a:blip r:embed="rId3">
            <a:alphaModFix/>
          </a:blip>
          <a:srcRect l="42185" t="78059" r="42452" b="16323"/>
          <a:stretch/>
        </p:blipFill>
        <p:spPr>
          <a:xfrm>
            <a:off x="293076" y="5228739"/>
            <a:ext cx="3908809" cy="80386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a:t>Training</a:t>
            </a:r>
            <a:r>
              <a:rPr lang="en-US" sz="2000"/>
              <a:t> a model simply means learning (determining) good values for all the weights and the bias from labeled examples. </a:t>
            </a:r>
            <a:endParaRPr sz="2000"/>
          </a:p>
          <a:p>
            <a:pPr marL="0" lvl="0" indent="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In supervised learning, a machine learning algorithm builds a model by examining many examples and attempting to find a model that minimizes loss.</a:t>
            </a:r>
            <a:endParaRPr/>
          </a:p>
          <a:p>
            <a:pPr marL="0" lvl="0" indent="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Loss is the penalty for a bad prediction. That is, </a:t>
            </a:r>
            <a:r>
              <a:rPr lang="en-US" sz="2000" b="1"/>
              <a:t>loss</a:t>
            </a:r>
            <a:r>
              <a:rPr lang="en-US" sz="2000"/>
              <a:t> is a number indicating how bad the model's prediction was on a single example. If the model's prediction is perfect, the loss is zero; otherwise, the loss is greater. The goal of training a model is to find a set of weights and biases that have </a:t>
            </a:r>
            <a:r>
              <a:rPr lang="en-US" sz="2000" i="1"/>
              <a:t>low</a:t>
            </a:r>
            <a:r>
              <a:rPr lang="en-US" sz="2000"/>
              <a:t> loss, on average, across all examples. </a:t>
            </a:r>
            <a:endParaRPr sz="2000"/>
          </a:p>
          <a:p>
            <a:pPr marL="228600" lvl="0" indent="-101600" algn="l" rtl="0">
              <a:lnSpc>
                <a:spcPct val="90000"/>
              </a:lnSpc>
              <a:spcBef>
                <a:spcPts val="1000"/>
              </a:spcBef>
              <a:spcAft>
                <a:spcPts val="0"/>
              </a:spcAft>
              <a:buClr>
                <a:schemeClr val="dk1"/>
              </a:buClr>
              <a:buSzPts val="2000"/>
              <a:buNone/>
            </a:pPr>
            <a:endParaRPr sz="2000"/>
          </a:p>
        </p:txBody>
      </p:sp>
      <p:sp>
        <p:nvSpPr>
          <p:cNvPr id="130" name="Google Shape;130;p6"/>
          <p:cNvSpPr/>
          <p:nvPr/>
        </p:nvSpPr>
        <p:spPr>
          <a:xfrm>
            <a:off x="715108" y="702605"/>
            <a:ext cx="6096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Training and Loss</a:t>
            </a:r>
            <a:endParaRPr sz="2800" b="0" i="0">
              <a:solidFill>
                <a:srgbClr val="202124"/>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body" idx="1"/>
          </p:nvPr>
        </p:nvSpPr>
        <p:spPr>
          <a:xfrm>
            <a:off x="727667" y="69016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For example, the figure below shows a high loss model on the left and a low loss model on the right. </a:t>
            </a:r>
            <a:endParaRPr sz="2000"/>
          </a:p>
        </p:txBody>
      </p:sp>
      <p:pic>
        <p:nvPicPr>
          <p:cNvPr id="136" name="Google Shape;136;p7"/>
          <p:cNvPicPr preferRelativeResize="0"/>
          <p:nvPr/>
        </p:nvPicPr>
        <p:blipFill rotWithShape="1">
          <a:blip r:embed="rId3">
            <a:alphaModFix/>
          </a:blip>
          <a:srcRect/>
          <a:stretch/>
        </p:blipFill>
        <p:spPr>
          <a:xfrm>
            <a:off x="1996900" y="1517223"/>
            <a:ext cx="7488743" cy="2496248"/>
          </a:xfrm>
          <a:prstGeom prst="rect">
            <a:avLst/>
          </a:prstGeom>
          <a:noFill/>
          <a:ln>
            <a:noFill/>
          </a:ln>
        </p:spPr>
      </p:pic>
      <p:sp>
        <p:nvSpPr>
          <p:cNvPr id="137" name="Google Shape;137;p7"/>
          <p:cNvSpPr/>
          <p:nvPr/>
        </p:nvSpPr>
        <p:spPr>
          <a:xfrm>
            <a:off x="937846" y="4267776"/>
            <a:ext cx="989427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arrows represent loss.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blue lines represent predictions.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Notice that the arrows in the left plot are much longer than their counterparts in the right plot.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the line in the right plot is a much better predictive model than the line in the left plot.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You may create a mathematical function—a loss function—that would aggregate the individual losses in a meaningful fashion.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2346</Words>
  <Application>Microsoft Macintosh PowerPoint</Application>
  <PresentationFormat>Widescreen</PresentationFormat>
  <Paragraphs>243</Paragraphs>
  <Slides>35</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Courier New</vt:lpstr>
      <vt:lpstr>Noto Sans Symbols</vt:lpstr>
      <vt:lpstr>Wingdings</vt:lpstr>
      <vt:lpstr>Arial</vt:lpstr>
      <vt:lpstr>Office Theme</vt:lpstr>
      <vt:lpstr>Introduction to Deep Learning for Image Classification  Nov. 26, 2019</vt:lpstr>
      <vt:lpstr>PowerPoint Presentation</vt:lpstr>
      <vt:lpstr>We are going to use Google’s Colab for this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Fashion MNIST Dataset</vt:lpstr>
      <vt:lpstr>Training CNN Models on Fashion MNIST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 for Image Classification  Nov. 26, 2019</dc:title>
  <dc:creator>mpowe2</dc:creator>
  <cp:lastModifiedBy>Microsoft Office User</cp:lastModifiedBy>
  <cp:revision>3</cp:revision>
  <dcterms:created xsi:type="dcterms:W3CDTF">2019-11-23T16:03:50Z</dcterms:created>
  <dcterms:modified xsi:type="dcterms:W3CDTF">2019-11-26T16:43:23Z</dcterms:modified>
</cp:coreProperties>
</file>