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88" r:id="rId3"/>
    <p:sldId id="256" r:id="rId4"/>
    <p:sldId id="257" r:id="rId5"/>
    <p:sldId id="258" r:id="rId6"/>
    <p:sldId id="259" r:id="rId7"/>
    <p:sldId id="260" r:id="rId8"/>
    <p:sldId id="261" r:id="rId9"/>
    <p:sldId id="262" r:id="rId10"/>
    <p:sldId id="263" r:id="rId11"/>
    <p:sldId id="264" r:id="rId12"/>
    <p:sldId id="265"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6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5" autoAdjust="0"/>
    <p:restoredTop sz="94660"/>
  </p:normalViewPr>
  <p:slideViewPr>
    <p:cSldViewPr snapToGrid="0">
      <p:cViewPr varScale="1">
        <p:scale>
          <a:sx n="82" d="100"/>
          <a:sy n="82" d="100"/>
        </p:scale>
        <p:origin x="102"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39FD02-99E1-477A-9684-B02DE89D2CF3}"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409EF-40D6-48B4-B56A-B3DC0A9F5D0D}" type="slidenum">
              <a:rPr lang="en-US" smtClean="0"/>
              <a:t>‹#›</a:t>
            </a:fld>
            <a:endParaRPr lang="en-US"/>
          </a:p>
        </p:txBody>
      </p:sp>
    </p:spTree>
    <p:extLst>
      <p:ext uri="{BB962C8B-B14F-4D97-AF65-F5344CB8AC3E}">
        <p14:creationId xmlns:p14="http://schemas.microsoft.com/office/powerpoint/2010/main" val="331116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39FD02-99E1-477A-9684-B02DE89D2CF3}"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409EF-40D6-48B4-B56A-B3DC0A9F5D0D}" type="slidenum">
              <a:rPr lang="en-US" smtClean="0"/>
              <a:t>‹#›</a:t>
            </a:fld>
            <a:endParaRPr lang="en-US"/>
          </a:p>
        </p:txBody>
      </p:sp>
    </p:spTree>
    <p:extLst>
      <p:ext uri="{BB962C8B-B14F-4D97-AF65-F5344CB8AC3E}">
        <p14:creationId xmlns:p14="http://schemas.microsoft.com/office/powerpoint/2010/main" val="132522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39FD02-99E1-477A-9684-B02DE89D2CF3}"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409EF-40D6-48B4-B56A-B3DC0A9F5D0D}" type="slidenum">
              <a:rPr lang="en-US" smtClean="0"/>
              <a:t>‹#›</a:t>
            </a:fld>
            <a:endParaRPr lang="en-US"/>
          </a:p>
        </p:txBody>
      </p:sp>
    </p:spTree>
    <p:extLst>
      <p:ext uri="{BB962C8B-B14F-4D97-AF65-F5344CB8AC3E}">
        <p14:creationId xmlns:p14="http://schemas.microsoft.com/office/powerpoint/2010/main" val="915244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39FD02-99E1-477A-9684-B02DE89D2CF3}"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409EF-40D6-48B4-B56A-B3DC0A9F5D0D}" type="slidenum">
              <a:rPr lang="en-US" smtClean="0"/>
              <a:t>‹#›</a:t>
            </a:fld>
            <a:endParaRPr lang="en-US"/>
          </a:p>
        </p:txBody>
      </p:sp>
    </p:spTree>
    <p:extLst>
      <p:ext uri="{BB962C8B-B14F-4D97-AF65-F5344CB8AC3E}">
        <p14:creationId xmlns:p14="http://schemas.microsoft.com/office/powerpoint/2010/main" val="74401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C39FD02-99E1-477A-9684-B02DE89D2CF3}"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409EF-40D6-48B4-B56A-B3DC0A9F5D0D}" type="slidenum">
              <a:rPr lang="en-US" smtClean="0"/>
              <a:t>‹#›</a:t>
            </a:fld>
            <a:endParaRPr lang="en-US"/>
          </a:p>
        </p:txBody>
      </p:sp>
    </p:spTree>
    <p:extLst>
      <p:ext uri="{BB962C8B-B14F-4D97-AF65-F5344CB8AC3E}">
        <p14:creationId xmlns:p14="http://schemas.microsoft.com/office/powerpoint/2010/main" val="2618748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39FD02-99E1-477A-9684-B02DE89D2CF3}"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1409EF-40D6-48B4-B56A-B3DC0A9F5D0D}" type="slidenum">
              <a:rPr lang="en-US" smtClean="0"/>
              <a:t>‹#›</a:t>
            </a:fld>
            <a:endParaRPr lang="en-US"/>
          </a:p>
        </p:txBody>
      </p:sp>
    </p:spTree>
    <p:extLst>
      <p:ext uri="{BB962C8B-B14F-4D97-AF65-F5344CB8AC3E}">
        <p14:creationId xmlns:p14="http://schemas.microsoft.com/office/powerpoint/2010/main" val="185239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39FD02-99E1-477A-9684-B02DE89D2CF3}" type="datetimeFigureOut">
              <a:rPr lang="en-US" smtClean="0"/>
              <a:t>11/25/2019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1409EF-40D6-48B4-B56A-B3DC0A9F5D0D}" type="slidenum">
              <a:rPr lang="en-US" smtClean="0"/>
              <a:t>‹#›</a:t>
            </a:fld>
            <a:endParaRPr lang="en-US"/>
          </a:p>
        </p:txBody>
      </p:sp>
    </p:spTree>
    <p:extLst>
      <p:ext uri="{BB962C8B-B14F-4D97-AF65-F5344CB8AC3E}">
        <p14:creationId xmlns:p14="http://schemas.microsoft.com/office/powerpoint/2010/main" val="403091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39FD02-99E1-477A-9684-B02DE89D2CF3}" type="datetimeFigureOut">
              <a:rPr lang="en-US" smtClean="0"/>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1409EF-40D6-48B4-B56A-B3DC0A9F5D0D}" type="slidenum">
              <a:rPr lang="en-US" smtClean="0"/>
              <a:t>‹#›</a:t>
            </a:fld>
            <a:endParaRPr lang="en-US"/>
          </a:p>
        </p:txBody>
      </p:sp>
    </p:spTree>
    <p:extLst>
      <p:ext uri="{BB962C8B-B14F-4D97-AF65-F5344CB8AC3E}">
        <p14:creationId xmlns:p14="http://schemas.microsoft.com/office/powerpoint/2010/main" val="3501370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39FD02-99E1-477A-9684-B02DE89D2CF3}" type="datetimeFigureOut">
              <a:rPr lang="en-US" smtClean="0"/>
              <a:t>11/25/2019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1409EF-40D6-48B4-B56A-B3DC0A9F5D0D}" type="slidenum">
              <a:rPr lang="en-US" smtClean="0"/>
              <a:t>‹#›</a:t>
            </a:fld>
            <a:endParaRPr lang="en-US"/>
          </a:p>
        </p:txBody>
      </p:sp>
    </p:spTree>
    <p:extLst>
      <p:ext uri="{BB962C8B-B14F-4D97-AF65-F5344CB8AC3E}">
        <p14:creationId xmlns:p14="http://schemas.microsoft.com/office/powerpoint/2010/main" val="3370528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39FD02-99E1-477A-9684-B02DE89D2CF3}"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1409EF-40D6-48B4-B56A-B3DC0A9F5D0D}" type="slidenum">
              <a:rPr lang="en-US" smtClean="0"/>
              <a:t>‹#›</a:t>
            </a:fld>
            <a:endParaRPr lang="en-US"/>
          </a:p>
        </p:txBody>
      </p:sp>
    </p:spTree>
    <p:extLst>
      <p:ext uri="{BB962C8B-B14F-4D97-AF65-F5344CB8AC3E}">
        <p14:creationId xmlns:p14="http://schemas.microsoft.com/office/powerpoint/2010/main" val="4023892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39FD02-99E1-477A-9684-B02DE89D2CF3}"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1409EF-40D6-48B4-B56A-B3DC0A9F5D0D}" type="slidenum">
              <a:rPr lang="en-US" smtClean="0"/>
              <a:t>‹#›</a:t>
            </a:fld>
            <a:endParaRPr lang="en-US"/>
          </a:p>
        </p:txBody>
      </p:sp>
    </p:spTree>
    <p:extLst>
      <p:ext uri="{BB962C8B-B14F-4D97-AF65-F5344CB8AC3E}">
        <p14:creationId xmlns:p14="http://schemas.microsoft.com/office/powerpoint/2010/main" val="2652568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39FD02-99E1-477A-9684-B02DE89D2CF3}" type="datetimeFigureOut">
              <a:rPr lang="en-US" smtClean="0"/>
              <a:t>11/25/2019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409EF-40D6-48B4-B56A-B3DC0A9F5D0D}" type="slidenum">
              <a:rPr lang="en-US" smtClean="0"/>
              <a:t>‹#›</a:t>
            </a:fld>
            <a:endParaRPr lang="en-US"/>
          </a:p>
        </p:txBody>
      </p:sp>
    </p:spTree>
    <p:extLst>
      <p:ext uri="{BB962C8B-B14F-4D97-AF65-F5344CB8AC3E}">
        <p14:creationId xmlns:p14="http://schemas.microsoft.com/office/powerpoint/2010/main" val="829577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colab.research.googl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olab.research.googl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iamtrask.github.io/2015/07/12/basic-python-network/" TargetMode="External"/><Relationship Id="rId2" Type="http://schemas.openxmlformats.org/officeDocument/2006/relationships/hyperlink" Target="https://medium.com/datathings/neural-networks-and-backpropagation-explained-in-a-simple-way-f540a3611f5e" TargetMode="External"/><Relationship Id="rId1" Type="http://schemas.openxmlformats.org/officeDocument/2006/relationships/slideLayout" Target="../slideLayouts/slideLayout2.xml"/><Relationship Id="rId4" Type="http://schemas.openxmlformats.org/officeDocument/2006/relationships/hyperlink" Target="https://towardsdatascience.com/the-4-convolutional-neural-network-models-that-can-classify-your-fashion-images-9fe7f3e5399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7539" y="468923"/>
            <a:ext cx="11195538" cy="1312986"/>
          </a:xfrm>
        </p:spPr>
        <p:txBody>
          <a:bodyPr>
            <a:normAutofit/>
          </a:bodyPr>
          <a:lstStyle/>
          <a:p>
            <a:pPr algn="l"/>
            <a:r>
              <a:rPr lang="en-US" sz="3600" dirty="0" smtClean="0">
                <a:latin typeface="Arial" panose="020B0604020202020204" pitchFamily="34" charset="0"/>
                <a:cs typeface="Arial" panose="020B0604020202020204" pitchFamily="34" charset="0"/>
              </a:rPr>
              <a:t>We are going to use Google’s </a:t>
            </a:r>
            <a:r>
              <a:rPr lang="en-US" sz="3600" dirty="0" err="1" smtClean="0">
                <a:latin typeface="Arial" panose="020B0604020202020204" pitchFamily="34" charset="0"/>
                <a:cs typeface="Arial" panose="020B0604020202020204" pitchFamily="34" charset="0"/>
              </a:rPr>
              <a:t>Colab</a:t>
            </a:r>
            <a:r>
              <a:rPr lang="en-US" sz="3600" dirty="0" smtClean="0">
                <a:latin typeface="Arial" panose="020B0604020202020204" pitchFamily="34" charset="0"/>
                <a:cs typeface="Arial" panose="020B0604020202020204" pitchFamily="34" charset="0"/>
              </a:rPr>
              <a:t> for this workshop</a:t>
            </a:r>
            <a:endParaRPr lang="en-US" sz="36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27539" y="2508738"/>
            <a:ext cx="11007969" cy="2749062"/>
          </a:xfrm>
        </p:spPr>
        <p:txBody>
          <a:bodyPr/>
          <a:lstStyle/>
          <a:p>
            <a:pPr algn="l"/>
            <a:r>
              <a:rPr lang="en-US" dirty="0"/>
              <a:t>Google’s </a:t>
            </a:r>
            <a:r>
              <a:rPr lang="en-US" dirty="0" err="1">
                <a:hlinkClick r:id="rId2"/>
              </a:rPr>
              <a:t>Colab</a:t>
            </a:r>
            <a:r>
              <a:rPr lang="en-US" dirty="0"/>
              <a:t> is basically Google Docs for interactive, runnable </a:t>
            </a:r>
            <a:r>
              <a:rPr lang="en-US" dirty="0" err="1"/>
              <a:t>Jupyter</a:t>
            </a:r>
            <a:r>
              <a:rPr lang="en-US" dirty="0"/>
              <a:t> Notebooks, and it is a fantastic resource for playing around with machine learning models. It comes with great sharing and collaboration features and even a free GPU runtime</a:t>
            </a:r>
            <a:r>
              <a:rPr lang="en-US" dirty="0" smtClean="0"/>
              <a:t>!</a:t>
            </a:r>
          </a:p>
          <a:p>
            <a:pPr algn="l"/>
            <a:endParaRPr lang="en-US" dirty="0" smtClean="0"/>
          </a:p>
          <a:p>
            <a:pPr algn="l"/>
            <a:r>
              <a:rPr lang="en-US" dirty="0" smtClean="0"/>
              <a:t>If you have never used </a:t>
            </a:r>
            <a:r>
              <a:rPr lang="en-US" dirty="0" err="1" smtClean="0"/>
              <a:t>Colab</a:t>
            </a:r>
            <a:r>
              <a:rPr lang="en-US" dirty="0" smtClean="0"/>
              <a:t>, please follow the instruction below; otherwise, you can skip it:</a:t>
            </a:r>
          </a:p>
          <a:p>
            <a:pPr algn="l"/>
            <a:endParaRPr lang="en-US" dirty="0"/>
          </a:p>
          <a:p>
            <a:pPr algn="l"/>
            <a:endParaRPr lang="en-US" dirty="0" smtClean="0"/>
          </a:p>
        </p:txBody>
      </p:sp>
    </p:spTree>
    <p:extLst>
      <p:ext uri="{BB962C8B-B14F-4D97-AF65-F5344CB8AC3E}">
        <p14:creationId xmlns:p14="http://schemas.microsoft.com/office/powerpoint/2010/main" val="1458682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8629" y="1323821"/>
            <a:ext cx="10515600" cy="5096433"/>
          </a:xfrm>
        </p:spPr>
        <p:txBody>
          <a:bodyPr>
            <a:normAutofit/>
          </a:bodyPr>
          <a:lstStyle/>
          <a:p>
            <a:pPr marL="0" indent="0">
              <a:buNone/>
            </a:pPr>
            <a:r>
              <a:rPr lang="en-US" sz="2000" dirty="0" smtClean="0"/>
              <a:t>Let’s </a:t>
            </a:r>
            <a:r>
              <a:rPr lang="en-US" sz="2000" dirty="0"/>
              <a:t>consider a model just shown that takes one feature and returns one </a:t>
            </a:r>
            <a:r>
              <a:rPr lang="en-US" sz="2000" dirty="0" smtClean="0"/>
              <a:t>prediction:</a:t>
            </a:r>
          </a:p>
          <a:p>
            <a:pPr marL="0" indent="0">
              <a:buNone/>
            </a:pPr>
            <a:endParaRPr lang="en-US" sz="2000" dirty="0"/>
          </a:p>
          <a:p>
            <a:pPr marL="0" indent="0">
              <a:buNone/>
            </a:pPr>
            <a:endParaRPr lang="en-US" sz="2000" dirty="0" smtClean="0"/>
          </a:p>
          <a:p>
            <a:pPr marL="0" indent="0">
              <a:buNone/>
            </a:pPr>
            <a:r>
              <a:rPr lang="en-US" sz="2000" dirty="0"/>
              <a:t>What initial values should we set for </a:t>
            </a:r>
            <a:r>
              <a:rPr lang="en-US" sz="2000" i="1" dirty="0"/>
              <a:t>b</a:t>
            </a:r>
            <a:r>
              <a:rPr lang="en-US" sz="2000" dirty="0"/>
              <a:t> and </a:t>
            </a:r>
            <a:r>
              <a:rPr lang="en-US" sz="2000" i="1" dirty="0"/>
              <a:t>w</a:t>
            </a:r>
            <a:r>
              <a:rPr lang="en-US" sz="2000" i="1" baseline="-25000" dirty="0"/>
              <a:t>1</a:t>
            </a:r>
            <a:r>
              <a:rPr lang="en-US" sz="2000" dirty="0"/>
              <a:t>? For linear regression problems, it turns out that the starting values aren't important. We could pick random values</a:t>
            </a:r>
            <a:r>
              <a:rPr lang="en-US" sz="2000" dirty="0" smtClean="0"/>
              <a:t>, such as:</a:t>
            </a:r>
            <a:endParaRPr lang="en-US" sz="2000"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r>
              <a:rPr lang="en-US" sz="2000" dirty="0" smtClean="0"/>
              <a:t>Assume </a:t>
            </a:r>
            <a:r>
              <a:rPr lang="en-US" sz="2000" dirty="0"/>
              <a:t>that the first feature value is </a:t>
            </a:r>
            <a:r>
              <a:rPr lang="en-US" sz="2000" dirty="0" smtClean="0"/>
              <a:t>10; plugging </a:t>
            </a:r>
            <a:r>
              <a:rPr lang="en-US" sz="2000" dirty="0"/>
              <a:t>that feature value into the prediction function yields</a:t>
            </a:r>
            <a:r>
              <a:rPr lang="en-US" sz="2000" dirty="0" smtClean="0"/>
              <a:t>:</a:t>
            </a:r>
          </a:p>
          <a:p>
            <a:pPr marL="0" indent="0">
              <a:buNone/>
            </a:pPr>
            <a:endParaRPr lang="en-US" sz="2000" dirty="0"/>
          </a:p>
          <a:p>
            <a:pPr marL="0" indent="0">
              <a:buNone/>
            </a:pPr>
            <a:endParaRPr lang="en-US" sz="2200" dirty="0" smtClean="0"/>
          </a:p>
          <a:p>
            <a:pPr marL="0" indent="0">
              <a:buNone/>
            </a:pPr>
            <a:r>
              <a:rPr lang="en-US" sz="2000" dirty="0"/>
              <a:t>The "Compute Loss" part of the diagram is </a:t>
            </a:r>
            <a:r>
              <a:rPr lang="en-US" sz="2000" dirty="0" smtClean="0"/>
              <a:t>the loss function</a:t>
            </a:r>
            <a:r>
              <a:rPr lang="en-US" sz="2000" dirty="0"/>
              <a:t> </a:t>
            </a:r>
            <a:r>
              <a:rPr lang="en-US" sz="2000" dirty="0" smtClean="0"/>
              <a:t>that </a:t>
            </a:r>
            <a:r>
              <a:rPr lang="en-US" sz="2000" dirty="0"/>
              <a:t>the model will use</a:t>
            </a:r>
          </a:p>
        </p:txBody>
      </p:sp>
      <p:sp>
        <p:nvSpPr>
          <p:cNvPr id="4" name="Rectangle 3"/>
          <p:cNvSpPr/>
          <p:nvPr/>
        </p:nvSpPr>
        <p:spPr>
          <a:xfrm>
            <a:off x="648629" y="467681"/>
            <a:ext cx="6023829" cy="523220"/>
          </a:xfrm>
          <a:prstGeom prst="rect">
            <a:avLst/>
          </a:prstGeom>
        </p:spPr>
        <p:txBody>
          <a:bodyPr wrap="none">
            <a:spAutoFit/>
          </a:bodyPr>
          <a:lstStyle/>
          <a:p>
            <a:r>
              <a:rPr lang="en-US" sz="2800" b="0" dirty="0" smtClean="0">
                <a:solidFill>
                  <a:srgbClr val="202124"/>
                </a:solidFill>
                <a:effectLst/>
                <a:latin typeface="Arial" panose="020B0604020202020204" pitchFamily="34" charset="0"/>
                <a:cs typeface="Arial" panose="020B0604020202020204" pitchFamily="34" charset="0"/>
              </a:rPr>
              <a:t>Reducing loss: an </a:t>
            </a:r>
            <a:r>
              <a:rPr lang="en-US" sz="2800" dirty="0">
                <a:solidFill>
                  <a:srgbClr val="202124"/>
                </a:solidFill>
                <a:latin typeface="Arial" panose="020B0604020202020204" pitchFamily="34" charset="0"/>
                <a:cs typeface="Arial" panose="020B0604020202020204" pitchFamily="34" charset="0"/>
              </a:rPr>
              <a:t>i</a:t>
            </a:r>
            <a:r>
              <a:rPr lang="en-US" sz="2800" b="0" dirty="0" smtClean="0">
                <a:solidFill>
                  <a:srgbClr val="202124"/>
                </a:solidFill>
                <a:effectLst/>
                <a:latin typeface="Arial" panose="020B0604020202020204" pitchFamily="34" charset="0"/>
                <a:cs typeface="Arial" panose="020B0604020202020204" pitchFamily="34" charset="0"/>
              </a:rPr>
              <a:t>terative approach</a:t>
            </a:r>
            <a:endParaRPr lang="en-US" sz="2800" b="0" dirty="0">
              <a:solidFill>
                <a:srgbClr val="202124"/>
              </a:solidFill>
              <a:effectLst/>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2"/>
          <a:srcRect l="45305" t="47793" r="39332" b="46589"/>
          <a:stretch/>
        </p:blipFill>
        <p:spPr>
          <a:xfrm>
            <a:off x="470802" y="1704048"/>
            <a:ext cx="3908809" cy="803868"/>
          </a:xfrm>
          <a:prstGeom prst="rect">
            <a:avLst/>
          </a:prstGeom>
        </p:spPr>
      </p:pic>
      <p:pic>
        <p:nvPicPr>
          <p:cNvPr id="6" name="Picture 5"/>
          <p:cNvPicPr>
            <a:picLocks noChangeAspect="1"/>
          </p:cNvPicPr>
          <p:nvPr/>
        </p:nvPicPr>
        <p:blipFill rotWithShape="1">
          <a:blip r:embed="rId3"/>
          <a:srcRect l="37305" t="35201" r="49131" b="57377"/>
          <a:stretch/>
        </p:blipFill>
        <p:spPr>
          <a:xfrm>
            <a:off x="389106" y="3221062"/>
            <a:ext cx="3472890" cy="1068835"/>
          </a:xfrm>
          <a:prstGeom prst="rect">
            <a:avLst/>
          </a:prstGeom>
        </p:spPr>
      </p:pic>
      <p:pic>
        <p:nvPicPr>
          <p:cNvPr id="8" name="Picture 7"/>
          <p:cNvPicPr>
            <a:picLocks noChangeAspect="1"/>
          </p:cNvPicPr>
          <p:nvPr/>
        </p:nvPicPr>
        <p:blipFill rotWithShape="1">
          <a:blip r:embed="rId3"/>
          <a:srcRect l="55413" t="45573" r="33135" b="49902"/>
          <a:stretch/>
        </p:blipFill>
        <p:spPr>
          <a:xfrm>
            <a:off x="648629" y="5054102"/>
            <a:ext cx="2932015" cy="651754"/>
          </a:xfrm>
          <a:prstGeom prst="rect">
            <a:avLst/>
          </a:prstGeom>
        </p:spPr>
      </p:pic>
    </p:spTree>
    <p:extLst>
      <p:ext uri="{BB962C8B-B14F-4D97-AF65-F5344CB8AC3E}">
        <p14:creationId xmlns:p14="http://schemas.microsoft.com/office/powerpoint/2010/main" val="557291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8629" y="1319787"/>
            <a:ext cx="10515600" cy="4351338"/>
          </a:xfrm>
        </p:spPr>
        <p:txBody>
          <a:bodyPr>
            <a:normAutofit/>
          </a:bodyPr>
          <a:lstStyle/>
          <a:p>
            <a:pPr marL="0" indent="0">
              <a:buNone/>
            </a:pPr>
            <a:r>
              <a:rPr lang="en-US" sz="2000" dirty="0"/>
              <a:t>Suppose we use the squared loss function. The loss function takes in two input values:</a:t>
            </a:r>
          </a:p>
          <a:p>
            <a:pPr marL="0" indent="0">
              <a:buNone/>
            </a:pPr>
            <a:r>
              <a:rPr lang="en-US" sz="2000" dirty="0"/>
              <a:t>y′: The model's prediction for features </a:t>
            </a:r>
            <a:r>
              <a:rPr lang="en-US" sz="2000" i="1" dirty="0"/>
              <a:t>x</a:t>
            </a:r>
            <a:endParaRPr lang="en-US" sz="2000" dirty="0"/>
          </a:p>
          <a:p>
            <a:pPr marL="0" indent="0">
              <a:buNone/>
            </a:pPr>
            <a:r>
              <a:rPr lang="en-US" sz="2000" dirty="0"/>
              <a:t>y: The correct label corresponding to features </a:t>
            </a:r>
            <a:r>
              <a:rPr lang="en-US" sz="2000" i="1" dirty="0" smtClean="0"/>
              <a:t>x</a:t>
            </a:r>
            <a:endParaRPr lang="en-US" dirty="0" smtClean="0"/>
          </a:p>
          <a:p>
            <a:pPr marL="0" indent="0">
              <a:buNone/>
            </a:pPr>
            <a:r>
              <a:rPr lang="en-US" sz="2000" dirty="0" smtClean="0"/>
              <a:t>The </a:t>
            </a:r>
            <a:r>
              <a:rPr lang="en-US" sz="2000" dirty="0"/>
              <a:t>machine learning system examines the value of the loss function and generates new values for </a:t>
            </a:r>
            <a:r>
              <a:rPr lang="en-US" sz="2000" i="1" dirty="0"/>
              <a:t>b</a:t>
            </a:r>
            <a:r>
              <a:rPr lang="en-US" sz="2000" dirty="0"/>
              <a:t> and </a:t>
            </a:r>
            <a:r>
              <a:rPr lang="en-US" sz="2000" i="1" dirty="0" smtClean="0"/>
              <a:t>w</a:t>
            </a:r>
            <a:r>
              <a:rPr lang="en-US" sz="2000" i="1" baseline="-25000" dirty="0" smtClean="0"/>
              <a:t>1</a:t>
            </a:r>
            <a:endParaRPr lang="en-US" sz="2000" dirty="0" smtClean="0"/>
          </a:p>
          <a:p>
            <a:pPr marL="0" indent="0">
              <a:buNone/>
            </a:pPr>
            <a:r>
              <a:rPr lang="en-US" sz="2000" dirty="0" smtClean="0"/>
              <a:t>Then the </a:t>
            </a:r>
            <a:r>
              <a:rPr lang="en-US" sz="2000" dirty="0"/>
              <a:t>machine learning system re-evaluates all those features against all those labels, yielding a new value for the loss function, which yields new parameter values. And the learning continues iterating until the algorithm discovers the model parameters with the lowest possible loss. </a:t>
            </a:r>
            <a:endParaRPr lang="en-US" sz="2000" dirty="0" smtClean="0"/>
          </a:p>
          <a:p>
            <a:pPr marL="0" indent="0">
              <a:buNone/>
            </a:pPr>
            <a:r>
              <a:rPr lang="en-US" sz="2000" dirty="0" smtClean="0"/>
              <a:t>Usually</a:t>
            </a:r>
            <a:r>
              <a:rPr lang="en-US" sz="2000" dirty="0"/>
              <a:t>, </a:t>
            </a:r>
            <a:r>
              <a:rPr lang="en-US" sz="2000" dirty="0" smtClean="0"/>
              <a:t>it iterates </a:t>
            </a:r>
            <a:r>
              <a:rPr lang="en-US" sz="2000" dirty="0"/>
              <a:t>until overall loss stops changing or at least changes extremely slowly. </a:t>
            </a:r>
            <a:r>
              <a:rPr lang="en-US" sz="2000" dirty="0" smtClean="0"/>
              <a:t> </a:t>
            </a:r>
            <a:r>
              <a:rPr lang="en-US" sz="2000" dirty="0" smtClean="0">
                <a:sym typeface="Wingdings" panose="05000000000000000000" pitchFamily="2" charset="2"/>
              </a:rPr>
              <a:t> </a:t>
            </a:r>
            <a:r>
              <a:rPr lang="en-US" sz="2000" dirty="0" smtClean="0"/>
              <a:t>the </a:t>
            </a:r>
            <a:r>
              <a:rPr lang="en-US" sz="2000" dirty="0"/>
              <a:t>model has </a:t>
            </a:r>
            <a:r>
              <a:rPr lang="en-US" sz="2000" b="1" dirty="0"/>
              <a:t>converged</a:t>
            </a:r>
            <a:r>
              <a:rPr lang="en-US" sz="2000" dirty="0"/>
              <a:t>.</a:t>
            </a:r>
          </a:p>
          <a:p>
            <a:pPr marL="0" indent="0">
              <a:buNone/>
            </a:pPr>
            <a:endParaRPr lang="en-US" dirty="0" smtClean="0"/>
          </a:p>
          <a:p>
            <a:pPr marL="0" indent="0">
              <a:buNone/>
            </a:pPr>
            <a:endParaRPr lang="en-US" dirty="0"/>
          </a:p>
        </p:txBody>
      </p:sp>
      <p:sp>
        <p:nvSpPr>
          <p:cNvPr id="4" name="Rectangle 3"/>
          <p:cNvSpPr/>
          <p:nvPr/>
        </p:nvSpPr>
        <p:spPr>
          <a:xfrm>
            <a:off x="648629" y="467681"/>
            <a:ext cx="6023829" cy="523220"/>
          </a:xfrm>
          <a:prstGeom prst="rect">
            <a:avLst/>
          </a:prstGeom>
        </p:spPr>
        <p:txBody>
          <a:bodyPr wrap="none">
            <a:spAutoFit/>
          </a:bodyPr>
          <a:lstStyle/>
          <a:p>
            <a:r>
              <a:rPr lang="en-US" sz="2800" b="0" dirty="0" smtClean="0">
                <a:solidFill>
                  <a:srgbClr val="202124"/>
                </a:solidFill>
                <a:effectLst/>
                <a:latin typeface="Arial" panose="020B0604020202020204" pitchFamily="34" charset="0"/>
                <a:cs typeface="Arial" panose="020B0604020202020204" pitchFamily="34" charset="0"/>
              </a:rPr>
              <a:t>Reducing loss: an </a:t>
            </a:r>
            <a:r>
              <a:rPr lang="en-US" sz="2800" dirty="0">
                <a:solidFill>
                  <a:srgbClr val="202124"/>
                </a:solidFill>
                <a:latin typeface="Arial" panose="020B0604020202020204" pitchFamily="34" charset="0"/>
                <a:cs typeface="Arial" panose="020B0604020202020204" pitchFamily="34" charset="0"/>
              </a:rPr>
              <a:t>i</a:t>
            </a:r>
            <a:r>
              <a:rPr lang="en-US" sz="2800" b="0" dirty="0" smtClean="0">
                <a:solidFill>
                  <a:srgbClr val="202124"/>
                </a:solidFill>
                <a:effectLst/>
                <a:latin typeface="Arial" panose="020B0604020202020204" pitchFamily="34" charset="0"/>
                <a:cs typeface="Arial" panose="020B0604020202020204" pitchFamily="34" charset="0"/>
              </a:rPr>
              <a:t>terative approach</a:t>
            </a:r>
            <a:endParaRPr lang="en-US" sz="2800" b="0" dirty="0">
              <a:solidFill>
                <a:srgbClr val="202124"/>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2819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8629" y="467681"/>
            <a:ext cx="4664482" cy="523220"/>
          </a:xfrm>
          <a:prstGeom prst="rect">
            <a:avLst/>
          </a:prstGeom>
        </p:spPr>
        <p:txBody>
          <a:bodyPr wrap="none">
            <a:spAutoFit/>
          </a:bodyPr>
          <a:lstStyle/>
          <a:p>
            <a:r>
              <a:rPr lang="en-US" sz="2800" b="0" dirty="0" smtClean="0">
                <a:solidFill>
                  <a:srgbClr val="202124"/>
                </a:solidFill>
                <a:effectLst/>
                <a:latin typeface="Arial" panose="020B0604020202020204" pitchFamily="34" charset="0"/>
                <a:cs typeface="Arial" panose="020B0604020202020204" pitchFamily="34" charset="0"/>
              </a:rPr>
              <a:t>A simple numerical example</a:t>
            </a:r>
            <a:endParaRPr lang="en-US" sz="2800" b="0" dirty="0">
              <a:solidFill>
                <a:srgbClr val="202124"/>
              </a:solidFill>
              <a:effectLst/>
              <a:latin typeface="Arial" panose="020B0604020202020204" pitchFamily="34" charset="0"/>
              <a:cs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08987927"/>
              </p:ext>
            </p:extLst>
          </p:nvPr>
        </p:nvGraphicFramePr>
        <p:xfrm>
          <a:off x="2812538" y="1938682"/>
          <a:ext cx="6125308" cy="1828800"/>
        </p:xfrm>
        <a:graphic>
          <a:graphicData uri="http://schemas.openxmlformats.org/drawingml/2006/table">
            <a:tbl>
              <a:tblPr/>
              <a:tblGrid>
                <a:gridCol w="1531327">
                  <a:extLst>
                    <a:ext uri="{9D8B030D-6E8A-4147-A177-3AD203B41FA5}">
                      <a16:colId xmlns:a16="http://schemas.microsoft.com/office/drawing/2014/main" val="160292956"/>
                    </a:ext>
                  </a:extLst>
                </a:gridCol>
                <a:gridCol w="1531327">
                  <a:extLst>
                    <a:ext uri="{9D8B030D-6E8A-4147-A177-3AD203B41FA5}">
                      <a16:colId xmlns:a16="http://schemas.microsoft.com/office/drawing/2014/main" val="2256375247"/>
                    </a:ext>
                  </a:extLst>
                </a:gridCol>
                <a:gridCol w="1531327">
                  <a:extLst>
                    <a:ext uri="{9D8B030D-6E8A-4147-A177-3AD203B41FA5}">
                      <a16:colId xmlns:a16="http://schemas.microsoft.com/office/drawing/2014/main" val="640626533"/>
                    </a:ext>
                  </a:extLst>
                </a:gridCol>
                <a:gridCol w="1531327">
                  <a:extLst>
                    <a:ext uri="{9D8B030D-6E8A-4147-A177-3AD203B41FA5}">
                      <a16:colId xmlns:a16="http://schemas.microsoft.com/office/drawing/2014/main" val="2391101286"/>
                    </a:ext>
                  </a:extLst>
                </a:gridCol>
              </a:tblGrid>
              <a:tr h="0">
                <a:tc>
                  <a:txBody>
                    <a:bodyPr/>
                    <a:lstStyle/>
                    <a:p>
                      <a:pPr algn="ctr" fontAlgn="ctr"/>
                      <a:endParaRPr lang="en-US" b="1" dirty="0">
                        <a:effectLst/>
                      </a:endParaRPr>
                    </a:p>
                  </a:txBody>
                  <a:tcPr anchor="ctr">
                    <a:lnL>
                      <a:noFill/>
                    </a:lnL>
                    <a:lnR>
                      <a:noFill/>
                    </a:lnR>
                    <a:lnT>
                      <a:noFill/>
                    </a:lnT>
                    <a:lnB>
                      <a:noFill/>
                    </a:lnB>
                    <a:solidFill>
                      <a:schemeClr val="bg1">
                        <a:lumMod val="85000"/>
                      </a:schemeClr>
                    </a:solidFill>
                  </a:tcPr>
                </a:tc>
                <a:tc>
                  <a:txBody>
                    <a:bodyPr/>
                    <a:lstStyle/>
                    <a:p>
                      <a:pPr algn="ctr" fontAlgn="ctr"/>
                      <a:r>
                        <a:rPr lang="en-US" b="1" i="1" dirty="0">
                          <a:effectLst/>
                        </a:rPr>
                        <a:t>input</a:t>
                      </a:r>
                      <a:endParaRPr lang="en-US" b="1" dirty="0">
                        <a:effectLst/>
                      </a:endParaRPr>
                    </a:p>
                  </a:txBody>
                  <a:tcPr anchor="ctr">
                    <a:lnL>
                      <a:noFill/>
                    </a:lnL>
                    <a:lnR>
                      <a:noFill/>
                    </a:lnR>
                    <a:lnT>
                      <a:noFill/>
                    </a:lnT>
                    <a:lnB>
                      <a:noFill/>
                    </a:lnB>
                    <a:solidFill>
                      <a:schemeClr val="bg1">
                        <a:lumMod val="85000"/>
                      </a:schemeClr>
                    </a:solidFill>
                  </a:tcPr>
                </a:tc>
                <a:tc>
                  <a:txBody>
                    <a:bodyPr/>
                    <a:lstStyle/>
                    <a:p>
                      <a:pPr algn="ctr" fontAlgn="ctr"/>
                      <a:endParaRPr lang="en-US" b="1" dirty="0">
                        <a:effectLst/>
                      </a:endParaRPr>
                    </a:p>
                  </a:txBody>
                  <a:tcPr anchor="ctr">
                    <a:lnL>
                      <a:noFill/>
                    </a:lnL>
                    <a:lnR>
                      <a:noFill/>
                    </a:lnR>
                    <a:lnT>
                      <a:noFill/>
                    </a:lnT>
                    <a:lnB>
                      <a:noFill/>
                    </a:lnB>
                    <a:solidFill>
                      <a:schemeClr val="bg1">
                        <a:lumMod val="85000"/>
                      </a:schemeClr>
                    </a:solidFill>
                  </a:tcPr>
                </a:tc>
                <a:tc>
                  <a:txBody>
                    <a:bodyPr/>
                    <a:lstStyle/>
                    <a:p>
                      <a:pPr algn="ctr" fontAlgn="ctr"/>
                      <a:r>
                        <a:rPr lang="en-US" b="1" i="1" dirty="0">
                          <a:effectLst/>
                        </a:rPr>
                        <a:t>Output</a:t>
                      </a:r>
                      <a:endParaRPr lang="en-US" b="1" dirty="0">
                        <a:effectLst/>
                      </a:endParaRPr>
                    </a:p>
                  </a:txBody>
                  <a:tcPr anchor="ctr">
                    <a:lnL>
                      <a:noFill/>
                    </a:lnL>
                    <a:lnR>
                      <a:noFill/>
                    </a:lnR>
                    <a:lnT>
                      <a:noFill/>
                    </a:lnT>
                    <a:lnB>
                      <a:noFill/>
                    </a:lnB>
                    <a:solidFill>
                      <a:schemeClr val="bg1">
                        <a:lumMod val="85000"/>
                      </a:schemeClr>
                    </a:solidFill>
                  </a:tcPr>
                </a:tc>
                <a:extLst>
                  <a:ext uri="{0D108BD9-81ED-4DB2-BD59-A6C34878D82A}">
                    <a16:rowId xmlns:a16="http://schemas.microsoft.com/office/drawing/2014/main" val="1955933029"/>
                  </a:ext>
                </a:extLst>
              </a:tr>
              <a:tr h="0">
                <a:tc>
                  <a:txBody>
                    <a:bodyPr/>
                    <a:lstStyle/>
                    <a:p>
                      <a:pPr algn="ctr" fontAlgn="ctr"/>
                      <a:r>
                        <a:rPr lang="en-US">
                          <a:effectLst/>
                        </a:rPr>
                        <a:t>0</a:t>
                      </a:r>
                    </a:p>
                  </a:txBody>
                  <a:tcPr anchor="ctr">
                    <a:lnL>
                      <a:noFill/>
                    </a:lnL>
                    <a:lnR>
                      <a:noFill/>
                    </a:lnR>
                    <a:lnT>
                      <a:noFill/>
                    </a:lnT>
                    <a:lnB>
                      <a:noFill/>
                    </a:lnB>
                    <a:solidFill>
                      <a:srgbClr val="FFFFFF"/>
                    </a:solidFill>
                  </a:tcPr>
                </a:tc>
                <a:tc>
                  <a:txBody>
                    <a:bodyPr/>
                    <a:lstStyle/>
                    <a:p>
                      <a:pPr algn="ctr" fontAlgn="ctr"/>
                      <a:r>
                        <a:rPr lang="en-US">
                          <a:effectLst/>
                        </a:rPr>
                        <a:t>0</a:t>
                      </a:r>
                    </a:p>
                  </a:txBody>
                  <a:tcPr anchor="ctr">
                    <a:lnL>
                      <a:noFill/>
                    </a:lnL>
                    <a:lnR>
                      <a:noFill/>
                    </a:lnR>
                    <a:lnT>
                      <a:noFill/>
                    </a:lnT>
                    <a:lnB>
                      <a:noFill/>
                    </a:lnB>
                    <a:solidFill>
                      <a:srgbClr val="FFFFFF"/>
                    </a:solidFill>
                  </a:tcPr>
                </a:tc>
                <a:tc>
                  <a:txBody>
                    <a:bodyPr/>
                    <a:lstStyle/>
                    <a:p>
                      <a:pPr algn="ctr" fontAlgn="ctr"/>
                      <a:r>
                        <a:rPr lang="en-US">
                          <a:effectLst/>
                        </a:rPr>
                        <a:t>1</a:t>
                      </a:r>
                    </a:p>
                  </a:txBody>
                  <a:tcPr anchor="ctr">
                    <a:lnL>
                      <a:noFill/>
                    </a:lnL>
                    <a:lnR>
                      <a:noFill/>
                    </a:lnR>
                    <a:lnT>
                      <a:noFill/>
                    </a:lnT>
                    <a:lnB>
                      <a:noFill/>
                    </a:lnB>
                    <a:solidFill>
                      <a:srgbClr val="FFFFFF"/>
                    </a:solidFill>
                  </a:tcPr>
                </a:tc>
                <a:tc>
                  <a:txBody>
                    <a:bodyPr/>
                    <a:lstStyle/>
                    <a:p>
                      <a:pPr algn="ctr" fontAlgn="ctr"/>
                      <a:r>
                        <a:rPr lang="en-US" dirty="0">
                          <a:effectLst/>
                        </a:rPr>
                        <a:t>0</a:t>
                      </a:r>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4152720945"/>
                  </a:ext>
                </a:extLst>
              </a:tr>
              <a:tr h="0">
                <a:tc>
                  <a:txBody>
                    <a:bodyPr/>
                    <a:lstStyle/>
                    <a:p>
                      <a:pPr algn="ctr" fontAlgn="ctr"/>
                      <a:r>
                        <a:rPr lang="en-US">
                          <a:effectLst/>
                        </a:rPr>
                        <a:t>1</a:t>
                      </a:r>
                    </a:p>
                  </a:txBody>
                  <a:tcPr anchor="ctr">
                    <a:lnL>
                      <a:noFill/>
                    </a:lnL>
                    <a:lnR>
                      <a:noFill/>
                    </a:lnR>
                    <a:lnT>
                      <a:noFill/>
                    </a:lnT>
                    <a:lnB>
                      <a:noFill/>
                    </a:lnB>
                    <a:solidFill>
                      <a:srgbClr val="FFFFFF"/>
                    </a:solidFill>
                  </a:tcPr>
                </a:tc>
                <a:tc>
                  <a:txBody>
                    <a:bodyPr/>
                    <a:lstStyle/>
                    <a:p>
                      <a:pPr algn="ctr" fontAlgn="ctr"/>
                      <a:r>
                        <a:rPr lang="en-US" dirty="0">
                          <a:effectLst/>
                        </a:rPr>
                        <a:t>1</a:t>
                      </a:r>
                    </a:p>
                  </a:txBody>
                  <a:tcPr anchor="ctr">
                    <a:lnL>
                      <a:noFill/>
                    </a:lnL>
                    <a:lnR>
                      <a:noFill/>
                    </a:lnR>
                    <a:lnT>
                      <a:noFill/>
                    </a:lnT>
                    <a:lnB>
                      <a:noFill/>
                    </a:lnB>
                    <a:solidFill>
                      <a:srgbClr val="FFFFFF"/>
                    </a:solidFill>
                  </a:tcPr>
                </a:tc>
                <a:tc>
                  <a:txBody>
                    <a:bodyPr/>
                    <a:lstStyle/>
                    <a:p>
                      <a:pPr algn="ctr" fontAlgn="ctr"/>
                      <a:r>
                        <a:rPr lang="en-US">
                          <a:effectLst/>
                        </a:rPr>
                        <a:t>1</a:t>
                      </a:r>
                    </a:p>
                  </a:txBody>
                  <a:tcPr anchor="ctr">
                    <a:lnL>
                      <a:noFill/>
                    </a:lnL>
                    <a:lnR>
                      <a:noFill/>
                    </a:lnR>
                    <a:lnT>
                      <a:noFill/>
                    </a:lnT>
                    <a:lnB>
                      <a:noFill/>
                    </a:lnB>
                    <a:solidFill>
                      <a:srgbClr val="FFFFFF"/>
                    </a:solidFill>
                  </a:tcPr>
                </a:tc>
                <a:tc>
                  <a:txBody>
                    <a:bodyPr/>
                    <a:lstStyle/>
                    <a:p>
                      <a:pPr algn="ctr" fontAlgn="ctr"/>
                      <a:r>
                        <a:rPr lang="en-US" dirty="0" smtClean="0">
                          <a:effectLst/>
                        </a:rPr>
                        <a:t>0</a:t>
                      </a:r>
                      <a:endParaRPr lang="en-US" dirty="0">
                        <a:effectLst/>
                      </a:endParaRPr>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3040937452"/>
                  </a:ext>
                </a:extLst>
              </a:tr>
              <a:tr h="0">
                <a:tc>
                  <a:txBody>
                    <a:bodyPr/>
                    <a:lstStyle/>
                    <a:p>
                      <a:pPr algn="ctr" fontAlgn="ctr"/>
                      <a:r>
                        <a:rPr lang="en-US">
                          <a:effectLst/>
                        </a:rPr>
                        <a:t>1</a:t>
                      </a:r>
                    </a:p>
                  </a:txBody>
                  <a:tcPr anchor="ctr">
                    <a:lnL>
                      <a:noFill/>
                    </a:lnL>
                    <a:lnR>
                      <a:noFill/>
                    </a:lnR>
                    <a:lnT>
                      <a:noFill/>
                    </a:lnT>
                    <a:lnB>
                      <a:noFill/>
                    </a:lnB>
                    <a:solidFill>
                      <a:srgbClr val="FFFFFF"/>
                    </a:solidFill>
                  </a:tcPr>
                </a:tc>
                <a:tc>
                  <a:txBody>
                    <a:bodyPr/>
                    <a:lstStyle/>
                    <a:p>
                      <a:pPr algn="ctr" fontAlgn="ctr"/>
                      <a:r>
                        <a:rPr lang="en-US">
                          <a:effectLst/>
                        </a:rPr>
                        <a:t>0</a:t>
                      </a:r>
                    </a:p>
                  </a:txBody>
                  <a:tcPr anchor="ctr">
                    <a:lnL>
                      <a:noFill/>
                    </a:lnL>
                    <a:lnR>
                      <a:noFill/>
                    </a:lnR>
                    <a:lnT>
                      <a:noFill/>
                    </a:lnT>
                    <a:lnB>
                      <a:noFill/>
                    </a:lnB>
                    <a:solidFill>
                      <a:srgbClr val="FFFFFF"/>
                    </a:solidFill>
                  </a:tcPr>
                </a:tc>
                <a:tc>
                  <a:txBody>
                    <a:bodyPr/>
                    <a:lstStyle/>
                    <a:p>
                      <a:pPr algn="ctr" fontAlgn="ctr"/>
                      <a:r>
                        <a:rPr lang="en-US">
                          <a:effectLst/>
                        </a:rPr>
                        <a:t>1</a:t>
                      </a:r>
                    </a:p>
                  </a:txBody>
                  <a:tcPr anchor="ctr">
                    <a:lnL>
                      <a:noFill/>
                    </a:lnL>
                    <a:lnR>
                      <a:noFill/>
                    </a:lnR>
                    <a:lnT>
                      <a:noFill/>
                    </a:lnT>
                    <a:lnB>
                      <a:noFill/>
                    </a:lnB>
                    <a:solidFill>
                      <a:srgbClr val="FFFFFF"/>
                    </a:solidFill>
                  </a:tcPr>
                </a:tc>
                <a:tc>
                  <a:txBody>
                    <a:bodyPr/>
                    <a:lstStyle/>
                    <a:p>
                      <a:pPr algn="ctr" fontAlgn="ctr"/>
                      <a:r>
                        <a:rPr lang="en-US" dirty="0">
                          <a:effectLst/>
                        </a:rPr>
                        <a:t>1</a:t>
                      </a:r>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3882700803"/>
                  </a:ext>
                </a:extLst>
              </a:tr>
              <a:tr h="0">
                <a:tc>
                  <a:txBody>
                    <a:bodyPr/>
                    <a:lstStyle/>
                    <a:p>
                      <a:pPr algn="ctr" fontAlgn="ctr"/>
                      <a:r>
                        <a:rPr lang="en-US">
                          <a:effectLst/>
                        </a:rPr>
                        <a:t>0</a:t>
                      </a:r>
                    </a:p>
                  </a:txBody>
                  <a:tcPr anchor="ctr">
                    <a:lnL>
                      <a:noFill/>
                    </a:lnL>
                    <a:lnR>
                      <a:noFill/>
                    </a:lnR>
                    <a:lnT>
                      <a:noFill/>
                    </a:lnT>
                    <a:lnB>
                      <a:noFill/>
                    </a:lnB>
                    <a:solidFill>
                      <a:srgbClr val="FFFFFF"/>
                    </a:solidFill>
                  </a:tcPr>
                </a:tc>
                <a:tc>
                  <a:txBody>
                    <a:bodyPr/>
                    <a:lstStyle/>
                    <a:p>
                      <a:pPr algn="ctr" fontAlgn="ctr"/>
                      <a:r>
                        <a:rPr lang="en-US">
                          <a:effectLst/>
                        </a:rPr>
                        <a:t>1</a:t>
                      </a:r>
                    </a:p>
                  </a:txBody>
                  <a:tcPr anchor="ctr">
                    <a:lnL>
                      <a:noFill/>
                    </a:lnL>
                    <a:lnR>
                      <a:noFill/>
                    </a:lnR>
                    <a:lnT>
                      <a:noFill/>
                    </a:lnT>
                    <a:lnB>
                      <a:noFill/>
                    </a:lnB>
                    <a:solidFill>
                      <a:srgbClr val="FFFFFF"/>
                    </a:solidFill>
                  </a:tcPr>
                </a:tc>
                <a:tc>
                  <a:txBody>
                    <a:bodyPr/>
                    <a:lstStyle/>
                    <a:p>
                      <a:pPr algn="ctr" fontAlgn="ctr"/>
                      <a:r>
                        <a:rPr lang="en-US">
                          <a:effectLst/>
                        </a:rPr>
                        <a:t>0</a:t>
                      </a:r>
                    </a:p>
                  </a:txBody>
                  <a:tcPr anchor="ctr">
                    <a:lnL>
                      <a:noFill/>
                    </a:lnL>
                    <a:lnR>
                      <a:noFill/>
                    </a:lnR>
                    <a:lnT>
                      <a:noFill/>
                    </a:lnT>
                    <a:lnB>
                      <a:noFill/>
                    </a:lnB>
                    <a:solidFill>
                      <a:srgbClr val="FFFFFF"/>
                    </a:solidFill>
                  </a:tcPr>
                </a:tc>
                <a:tc>
                  <a:txBody>
                    <a:bodyPr/>
                    <a:lstStyle/>
                    <a:p>
                      <a:pPr algn="ctr" fontAlgn="ctr"/>
                      <a:r>
                        <a:rPr lang="en-US" dirty="0" smtClean="0">
                          <a:effectLst/>
                        </a:rPr>
                        <a:t>1</a:t>
                      </a:r>
                      <a:endParaRPr lang="en-US" dirty="0">
                        <a:effectLst/>
                      </a:endParaRPr>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2630127672"/>
                  </a:ext>
                </a:extLst>
              </a:tr>
            </a:tbl>
          </a:graphicData>
        </a:graphic>
      </p:graphicFrame>
      <p:sp>
        <p:nvSpPr>
          <p:cNvPr id="10" name="Rectangle 9"/>
          <p:cNvSpPr/>
          <p:nvPr/>
        </p:nvSpPr>
        <p:spPr>
          <a:xfrm>
            <a:off x="554845" y="1206477"/>
            <a:ext cx="7936788" cy="400110"/>
          </a:xfrm>
          <a:prstGeom prst="rect">
            <a:avLst/>
          </a:prstGeom>
        </p:spPr>
        <p:txBody>
          <a:bodyPr wrap="none">
            <a:spAutoFit/>
          </a:bodyPr>
          <a:lstStyle/>
          <a:p>
            <a:r>
              <a:rPr lang="en-US" sz="2000" b="0" i="0" dirty="0" smtClean="0">
                <a:solidFill>
                  <a:srgbClr val="212121"/>
                </a:solidFill>
                <a:effectLst/>
              </a:rPr>
              <a:t> Build a model to predict the output column given the three input columns</a:t>
            </a:r>
            <a:endParaRPr lang="en-US" sz="2000" dirty="0"/>
          </a:p>
        </p:txBody>
      </p:sp>
      <p:pic>
        <p:nvPicPr>
          <p:cNvPr id="11" name="Picture 10"/>
          <p:cNvPicPr>
            <a:picLocks noChangeAspect="1"/>
          </p:cNvPicPr>
          <p:nvPr/>
        </p:nvPicPr>
        <p:blipFill rotWithShape="1">
          <a:blip r:embed="rId2"/>
          <a:srcRect l="42185" t="78059" r="42452" b="16323"/>
          <a:stretch/>
        </p:blipFill>
        <p:spPr>
          <a:xfrm>
            <a:off x="554845" y="5085644"/>
            <a:ext cx="3908809" cy="803868"/>
          </a:xfrm>
          <a:prstGeom prst="rect">
            <a:avLst/>
          </a:prstGeom>
        </p:spPr>
      </p:pic>
      <p:sp>
        <p:nvSpPr>
          <p:cNvPr id="12" name="Rectangle 11"/>
          <p:cNvSpPr/>
          <p:nvPr/>
        </p:nvSpPr>
        <p:spPr>
          <a:xfrm>
            <a:off x="648629" y="4643831"/>
            <a:ext cx="8537658" cy="400110"/>
          </a:xfrm>
          <a:prstGeom prst="rect">
            <a:avLst/>
          </a:prstGeom>
        </p:spPr>
        <p:txBody>
          <a:bodyPr wrap="none">
            <a:spAutoFit/>
          </a:bodyPr>
          <a:lstStyle/>
          <a:p>
            <a:r>
              <a:rPr lang="en-US" sz="2000" dirty="0" smtClean="0">
                <a:solidFill>
                  <a:srgbClr val="202124"/>
                </a:solidFill>
              </a:rPr>
              <a:t>As shown previously, a </a:t>
            </a:r>
            <a:r>
              <a:rPr lang="en-US" sz="2000" dirty="0">
                <a:solidFill>
                  <a:srgbClr val="202124"/>
                </a:solidFill>
              </a:rPr>
              <a:t>model that relies on three features might look as </a:t>
            </a:r>
            <a:r>
              <a:rPr lang="en-US" sz="2000" dirty="0" smtClean="0">
                <a:solidFill>
                  <a:srgbClr val="202124"/>
                </a:solidFill>
              </a:rPr>
              <a:t>follows:</a:t>
            </a:r>
            <a:endParaRPr lang="en-US" sz="2000" dirty="0"/>
          </a:p>
        </p:txBody>
      </p:sp>
    </p:spTree>
    <p:extLst>
      <p:ext uri="{BB962C8B-B14F-4D97-AF65-F5344CB8AC3E}">
        <p14:creationId xmlns:p14="http://schemas.microsoft.com/office/powerpoint/2010/main" val="2738286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p:cNvSpPr/>
              <p:nvPr/>
            </p:nvSpPr>
            <p:spPr>
              <a:xfrm>
                <a:off x="797168" y="822012"/>
                <a:ext cx="8956431" cy="3785652"/>
              </a:xfrm>
              <a:prstGeom prst="rect">
                <a:avLst/>
              </a:prstGeom>
            </p:spPr>
            <p:txBody>
              <a:bodyPr wrap="square">
                <a:spAutoFit/>
              </a:bodyPr>
              <a:lstStyle/>
              <a:p>
                <a:r>
                  <a:rPr lang="en-US" sz="2000" b="1" i="0" dirty="0" smtClean="0">
                    <a:effectLst/>
                  </a:rPr>
                  <a:t>Step 1- Model initialization</a:t>
                </a:r>
              </a:p>
              <a:p>
                <a:endParaRPr lang="en-US" sz="2000" b="1" i="0" dirty="0" smtClean="0">
                  <a:effectLst/>
                </a:endParaRPr>
              </a:p>
              <a:p>
                <a:r>
                  <a:rPr lang="en-US" sz="2000" b="0" i="0" dirty="0" smtClean="0">
                    <a:effectLst/>
                  </a:rPr>
                  <a:t>The first step of the learning, is to start from somewhere: the initial hypothesis </a:t>
                </a:r>
              </a:p>
              <a:p>
                <a:endParaRPr lang="en-US" sz="2000" dirty="0"/>
              </a:p>
              <a:p>
                <a:r>
                  <a:rPr lang="en-US" sz="2000" b="0" i="0" dirty="0" smtClean="0">
                    <a:effectLst/>
                  </a:rPr>
                  <a:t>Like in genetic algorithms and evolution theory, neural networks can start from anywhere. Thus  a </a:t>
                </a:r>
                <a:r>
                  <a:rPr lang="en-US" sz="2000" b="1" i="0" dirty="0" smtClean="0">
                    <a:effectLst/>
                  </a:rPr>
                  <a:t>random initialization</a:t>
                </a:r>
                <a:r>
                  <a:rPr lang="en-US" sz="2000" b="0" i="0" dirty="0" smtClean="0">
                    <a:effectLst/>
                  </a:rPr>
                  <a:t> of the model is a common practice. </a:t>
                </a:r>
                <a:endParaRPr lang="en-US" sz="2000" dirty="0" smtClean="0"/>
              </a:p>
              <a:p>
                <a:endParaRPr lang="en-US" sz="2000" b="0" i="0" dirty="0" smtClean="0">
                  <a:effectLst/>
                </a:endParaRPr>
              </a:p>
              <a:p>
                <a:r>
                  <a:rPr lang="en-US" sz="2000" dirty="0"/>
                  <a:t>In this example, we are exploring which model of the generic form </a:t>
                </a:r>
                <a:endParaRPr lang="en-US" sz="2000" dirty="0" smtClean="0"/>
              </a:p>
              <a:p>
                <a:pPr/>
                <a14:m>
                  <m:oMathPara xmlns:m="http://schemas.openxmlformats.org/officeDocument/2006/math">
                    <m:oMathParaPr>
                      <m:jc m:val="centerGroup"/>
                    </m:oMathParaPr>
                    <m:oMath xmlns:m="http://schemas.openxmlformats.org/officeDocument/2006/math">
                      <m:r>
                        <a:rPr lang="en-US" sz="2000" i="1" dirty="0" smtClean="0">
                          <a:latin typeface="Cambria Math" charset="0"/>
                        </a:rPr>
                        <m:t>𝑦</m:t>
                      </m:r>
                      <m:r>
                        <a:rPr lang="en-US" sz="2000" i="1" dirty="0" smtClean="0">
                          <a:latin typeface="Cambria Math" charset="0"/>
                        </a:rPr>
                        <m:t>=</m:t>
                      </m:r>
                      <m:r>
                        <a:rPr lang="en-US" sz="2000" i="1" dirty="0" err="1" smtClean="0">
                          <a:latin typeface="Cambria Math" charset="0"/>
                        </a:rPr>
                        <m:t>𝑊</m:t>
                      </m:r>
                      <m:r>
                        <a:rPr lang="en-US" sz="2000" i="1" dirty="0" smtClean="0">
                          <a:latin typeface="Cambria Math" charset="0"/>
                          <a:ea typeface="Cambria Math" charset="0"/>
                          <a:cs typeface="Cambria Math" charset="0"/>
                        </a:rPr>
                        <m:t>∙</m:t>
                      </m:r>
                      <m:r>
                        <a:rPr lang="en-US" sz="2000" i="1" dirty="0" err="1" smtClean="0">
                          <a:latin typeface="Cambria Math" charset="0"/>
                        </a:rPr>
                        <m:t>𝑥</m:t>
                      </m:r>
                      <m:r>
                        <a:rPr lang="en-US" sz="2000" i="1" dirty="0" smtClean="0">
                          <a:latin typeface="Cambria Math" charset="0"/>
                        </a:rPr>
                        <m:t> </m:t>
                      </m:r>
                    </m:oMath>
                  </m:oMathPara>
                </a14:m>
                <a:endParaRPr lang="en-US" sz="2000" dirty="0" smtClean="0"/>
              </a:p>
              <a:p>
                <a:endParaRPr lang="en-US" sz="2000" dirty="0"/>
              </a:p>
              <a:p>
                <a:r>
                  <a:rPr lang="en-US" sz="2000" dirty="0" smtClean="0"/>
                  <a:t>can </a:t>
                </a:r>
                <a:r>
                  <a:rPr lang="en-US" sz="2000" dirty="0"/>
                  <a:t>fit the best the current dataset. Where </a:t>
                </a:r>
                <a:r>
                  <a:rPr lang="en-US" sz="2000" b="1" dirty="0"/>
                  <a:t>W</a:t>
                </a:r>
                <a:r>
                  <a:rPr lang="en-US" sz="2000" dirty="0"/>
                  <a:t> is called the </a:t>
                </a:r>
                <a:r>
                  <a:rPr lang="en-US" sz="2000" i="1" dirty="0"/>
                  <a:t>weights</a:t>
                </a:r>
                <a:r>
                  <a:rPr lang="en-US" sz="2000" dirty="0"/>
                  <a:t> of the network and can be initialized randomly. These types of models are simply called linear layers.</a:t>
                </a:r>
                <a:endParaRPr lang="en-US" sz="2000" b="0" i="0" dirty="0">
                  <a:effectLst/>
                </a:endParaRPr>
              </a:p>
            </p:txBody>
          </p:sp>
        </mc:Choice>
        <mc:Fallback xmlns="">
          <p:sp>
            <p:nvSpPr>
              <p:cNvPr id="7" name="Rectangle 6"/>
              <p:cNvSpPr>
                <a:spLocks noRot="1" noChangeAspect="1" noMove="1" noResize="1" noEditPoints="1" noAdjustHandles="1" noChangeArrowheads="1" noChangeShapeType="1" noTextEdit="1"/>
              </p:cNvSpPr>
              <p:nvPr/>
            </p:nvSpPr>
            <p:spPr>
              <a:xfrm>
                <a:off x="797168" y="822012"/>
                <a:ext cx="8956431" cy="3785652"/>
              </a:xfrm>
              <a:prstGeom prst="rect">
                <a:avLst/>
              </a:prstGeom>
              <a:blipFill rotWithShape="0">
                <a:blip r:embed="rId2"/>
                <a:stretch>
                  <a:fillRect l="-749" t="-966" r="-681" b="-1932"/>
                </a:stretch>
              </a:blipFill>
            </p:spPr>
            <p:txBody>
              <a:bodyPr/>
              <a:lstStyle/>
              <a:p>
                <a:r>
                  <a:rPr lang="en-US">
                    <a:noFill/>
                  </a:rPr>
                  <a:t> </a:t>
                </a:r>
              </a:p>
            </p:txBody>
          </p:sp>
        </mc:Fallback>
      </mc:AlternateContent>
    </p:spTree>
    <p:extLst>
      <p:ext uri="{BB962C8B-B14F-4D97-AF65-F5344CB8AC3E}">
        <p14:creationId xmlns:p14="http://schemas.microsoft.com/office/powerpoint/2010/main" val="75869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214" y="523768"/>
            <a:ext cx="10515600" cy="4351338"/>
          </a:xfrm>
        </p:spPr>
        <p:txBody>
          <a:bodyPr>
            <a:noAutofit/>
          </a:bodyPr>
          <a:lstStyle/>
          <a:p>
            <a:r>
              <a:rPr lang="en-US" sz="2000" dirty="0" smtClean="0"/>
              <a:t>On </a:t>
            </a:r>
            <a:r>
              <a:rPr lang="en-US" sz="2000" dirty="0" err="1" smtClean="0"/>
              <a:t>Colab</a:t>
            </a:r>
            <a:r>
              <a:rPr lang="en-US" sz="2000" dirty="0" smtClean="0"/>
              <a:t> </a:t>
            </a:r>
            <a:r>
              <a:rPr lang="en-US" sz="2000" dirty="0" err="1" smtClean="0"/>
              <a:t>Jupyter</a:t>
            </a:r>
            <a:r>
              <a:rPr lang="en-US" sz="2000" dirty="0" smtClean="0"/>
              <a:t> Notebook, move your cursor (or use ‘Down’ arrow button on your keyboard) to the cell containing </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2000" dirty="0" smtClean="0"/>
              <a:t>Press Shift + Enter to execute the cell</a:t>
            </a:r>
          </a:p>
          <a:p>
            <a:endParaRPr lang="en-US" sz="2000" dirty="0"/>
          </a:p>
        </p:txBody>
      </p:sp>
      <p:sp>
        <p:nvSpPr>
          <p:cNvPr id="4" name="Rectangle 3"/>
          <p:cNvSpPr/>
          <p:nvPr/>
        </p:nvSpPr>
        <p:spPr>
          <a:xfrm>
            <a:off x="1257300" y="1372444"/>
            <a:ext cx="10845800" cy="3754874"/>
          </a:xfrm>
          <a:prstGeom prst="rect">
            <a:avLst/>
          </a:prstGeom>
        </p:spPr>
        <p:txBody>
          <a:bodyPr wrap="square">
            <a:spAutoFit/>
          </a:bodyPr>
          <a:lstStyle/>
          <a:p>
            <a:r>
              <a:rPr lang="pl-PL" sz="1400" dirty="0">
                <a:solidFill>
                  <a:srgbClr val="AF00DB"/>
                </a:solidFill>
                <a:latin typeface="Courier New" charset="0"/>
              </a:rPr>
              <a:t>import</a:t>
            </a:r>
            <a:r>
              <a:rPr lang="pl-PL" sz="1400" dirty="0">
                <a:solidFill>
                  <a:srgbClr val="000000"/>
                </a:solidFill>
                <a:latin typeface="Courier New" charset="0"/>
              </a:rPr>
              <a:t> </a:t>
            </a:r>
            <a:r>
              <a:rPr lang="pl-PL" sz="1400" dirty="0" err="1">
                <a:solidFill>
                  <a:srgbClr val="000000"/>
                </a:solidFill>
                <a:latin typeface="Courier New" charset="0"/>
              </a:rPr>
              <a:t>numpy</a:t>
            </a:r>
            <a:r>
              <a:rPr lang="pl-PL" sz="1400" dirty="0">
                <a:solidFill>
                  <a:srgbClr val="000000"/>
                </a:solidFill>
                <a:latin typeface="Courier New" charset="0"/>
              </a:rPr>
              <a:t> </a:t>
            </a:r>
            <a:r>
              <a:rPr lang="pl-PL" sz="1400" dirty="0">
                <a:solidFill>
                  <a:srgbClr val="AF00DB"/>
                </a:solidFill>
                <a:latin typeface="Courier New" charset="0"/>
              </a:rPr>
              <a:t>as</a:t>
            </a:r>
            <a:r>
              <a:rPr lang="pl-PL" sz="1400" dirty="0">
                <a:solidFill>
                  <a:srgbClr val="000000"/>
                </a:solidFill>
                <a:latin typeface="Courier New" charset="0"/>
              </a:rPr>
              <a:t> </a:t>
            </a:r>
            <a:r>
              <a:rPr lang="pl-PL" sz="1400" dirty="0" err="1">
                <a:solidFill>
                  <a:srgbClr val="000000"/>
                </a:solidFill>
                <a:latin typeface="Courier New" charset="0"/>
              </a:rPr>
              <a:t>np</a:t>
            </a:r>
            <a:endParaRPr lang="pl-PL" sz="1400" dirty="0">
              <a:solidFill>
                <a:srgbClr val="000000"/>
              </a:solidFill>
              <a:latin typeface="Courier New" charset="0"/>
            </a:endParaRPr>
          </a:p>
          <a:p>
            <a:r>
              <a:rPr lang="pl-PL" sz="1400" dirty="0">
                <a:solidFill>
                  <a:srgbClr val="008000"/>
                </a:solidFill>
                <a:latin typeface="Courier New" charset="0"/>
              </a:rPr>
              <a:t># </a:t>
            </a:r>
            <a:r>
              <a:rPr lang="pl-PL" sz="1400" dirty="0" err="1">
                <a:solidFill>
                  <a:srgbClr val="008000"/>
                </a:solidFill>
                <a:latin typeface="Courier New" charset="0"/>
              </a:rPr>
              <a:t>input</a:t>
            </a:r>
            <a:r>
              <a:rPr lang="pl-PL" sz="1400" dirty="0">
                <a:solidFill>
                  <a:srgbClr val="008000"/>
                </a:solidFill>
                <a:latin typeface="Courier New" charset="0"/>
              </a:rPr>
              <a:t> </a:t>
            </a:r>
            <a:r>
              <a:rPr lang="pl-PL" sz="1400" dirty="0" err="1">
                <a:solidFill>
                  <a:srgbClr val="008000"/>
                </a:solidFill>
                <a:latin typeface="Courier New" charset="0"/>
              </a:rPr>
              <a:t>dataset</a:t>
            </a:r>
            <a:endParaRPr lang="pl-PL" sz="1400" dirty="0">
              <a:solidFill>
                <a:srgbClr val="000000"/>
              </a:solidFill>
              <a:latin typeface="Courier New" charset="0"/>
            </a:endParaRPr>
          </a:p>
          <a:p>
            <a:r>
              <a:rPr lang="pl-PL" sz="1400" dirty="0">
                <a:solidFill>
                  <a:srgbClr val="000000"/>
                </a:solidFill>
                <a:latin typeface="Courier New" charset="0"/>
              </a:rPr>
              <a:t>X = </a:t>
            </a:r>
            <a:r>
              <a:rPr lang="pl-PL" sz="1400" dirty="0" err="1">
                <a:solidFill>
                  <a:srgbClr val="000000"/>
                </a:solidFill>
                <a:latin typeface="Courier New" charset="0"/>
              </a:rPr>
              <a:t>np.array</a:t>
            </a:r>
            <a:r>
              <a:rPr lang="pl-PL" sz="1400" dirty="0">
                <a:solidFill>
                  <a:srgbClr val="000000"/>
                </a:solidFill>
                <a:latin typeface="Courier New" charset="0"/>
              </a:rPr>
              <a:t>([  [</a:t>
            </a:r>
            <a:r>
              <a:rPr lang="pl-PL" sz="1400" dirty="0">
                <a:solidFill>
                  <a:srgbClr val="09885A"/>
                </a:solidFill>
                <a:latin typeface="Courier New" charset="0"/>
              </a:rPr>
              <a:t>0</a:t>
            </a:r>
            <a:r>
              <a:rPr lang="pl-PL" sz="1400" dirty="0">
                <a:solidFill>
                  <a:srgbClr val="000000"/>
                </a:solidFill>
                <a:latin typeface="Courier New" charset="0"/>
              </a:rPr>
              <a:t>,</a:t>
            </a:r>
            <a:r>
              <a:rPr lang="pl-PL" sz="1400" dirty="0">
                <a:solidFill>
                  <a:srgbClr val="09885A"/>
                </a:solidFill>
                <a:latin typeface="Courier New" charset="0"/>
              </a:rPr>
              <a:t>0</a:t>
            </a:r>
            <a:r>
              <a:rPr lang="pl-PL" sz="1400" dirty="0">
                <a:solidFill>
                  <a:srgbClr val="000000"/>
                </a:solidFill>
                <a:latin typeface="Courier New" charset="0"/>
              </a:rPr>
              <a:t>,</a:t>
            </a:r>
            <a:r>
              <a:rPr lang="pl-PL" sz="1400" dirty="0">
                <a:solidFill>
                  <a:srgbClr val="09885A"/>
                </a:solidFill>
                <a:latin typeface="Courier New" charset="0"/>
              </a:rPr>
              <a:t>1</a:t>
            </a:r>
            <a:r>
              <a:rPr lang="pl-PL" sz="1400" dirty="0">
                <a:solidFill>
                  <a:srgbClr val="000000"/>
                </a:solidFill>
                <a:latin typeface="Courier New" charset="0"/>
              </a:rPr>
              <a:t>],</a:t>
            </a:r>
          </a:p>
          <a:p>
            <a:r>
              <a:rPr lang="pl-PL" sz="1400" dirty="0">
                <a:solidFill>
                  <a:srgbClr val="000000"/>
                </a:solidFill>
                <a:latin typeface="Courier New" charset="0"/>
              </a:rPr>
              <a:t>                [</a:t>
            </a:r>
            <a:r>
              <a:rPr lang="pl-PL" sz="1400" dirty="0">
                <a:solidFill>
                  <a:srgbClr val="09885A"/>
                </a:solidFill>
                <a:latin typeface="Courier New" charset="0"/>
              </a:rPr>
              <a:t>0</a:t>
            </a:r>
            <a:r>
              <a:rPr lang="pl-PL" sz="1400" dirty="0">
                <a:solidFill>
                  <a:srgbClr val="000000"/>
                </a:solidFill>
                <a:latin typeface="Courier New" charset="0"/>
              </a:rPr>
              <a:t>,</a:t>
            </a:r>
            <a:r>
              <a:rPr lang="pl-PL" sz="1400" dirty="0">
                <a:solidFill>
                  <a:srgbClr val="09885A"/>
                </a:solidFill>
                <a:latin typeface="Courier New" charset="0"/>
              </a:rPr>
              <a:t>1</a:t>
            </a:r>
            <a:r>
              <a:rPr lang="pl-PL" sz="1400" dirty="0">
                <a:solidFill>
                  <a:srgbClr val="000000"/>
                </a:solidFill>
                <a:latin typeface="Courier New" charset="0"/>
              </a:rPr>
              <a:t>,</a:t>
            </a:r>
            <a:r>
              <a:rPr lang="pl-PL" sz="1400" dirty="0">
                <a:solidFill>
                  <a:srgbClr val="09885A"/>
                </a:solidFill>
                <a:latin typeface="Courier New" charset="0"/>
              </a:rPr>
              <a:t>1</a:t>
            </a:r>
            <a:r>
              <a:rPr lang="pl-PL" sz="1400" dirty="0">
                <a:solidFill>
                  <a:srgbClr val="000000"/>
                </a:solidFill>
                <a:latin typeface="Courier New" charset="0"/>
              </a:rPr>
              <a:t>],</a:t>
            </a:r>
          </a:p>
          <a:p>
            <a:r>
              <a:rPr lang="pl-PL" sz="1400" dirty="0">
                <a:solidFill>
                  <a:srgbClr val="000000"/>
                </a:solidFill>
                <a:latin typeface="Courier New" charset="0"/>
              </a:rPr>
              <a:t>                [</a:t>
            </a:r>
            <a:r>
              <a:rPr lang="pl-PL" sz="1400" dirty="0">
                <a:solidFill>
                  <a:srgbClr val="09885A"/>
                </a:solidFill>
                <a:latin typeface="Courier New" charset="0"/>
              </a:rPr>
              <a:t>1</a:t>
            </a:r>
            <a:r>
              <a:rPr lang="pl-PL" sz="1400" dirty="0">
                <a:solidFill>
                  <a:srgbClr val="000000"/>
                </a:solidFill>
                <a:latin typeface="Courier New" charset="0"/>
              </a:rPr>
              <a:t>,</a:t>
            </a:r>
            <a:r>
              <a:rPr lang="pl-PL" sz="1400" dirty="0">
                <a:solidFill>
                  <a:srgbClr val="09885A"/>
                </a:solidFill>
                <a:latin typeface="Courier New" charset="0"/>
              </a:rPr>
              <a:t>0</a:t>
            </a:r>
            <a:r>
              <a:rPr lang="pl-PL" sz="1400" dirty="0">
                <a:solidFill>
                  <a:srgbClr val="000000"/>
                </a:solidFill>
                <a:latin typeface="Courier New" charset="0"/>
              </a:rPr>
              <a:t>,</a:t>
            </a:r>
            <a:r>
              <a:rPr lang="pl-PL" sz="1400" dirty="0">
                <a:solidFill>
                  <a:srgbClr val="09885A"/>
                </a:solidFill>
                <a:latin typeface="Courier New" charset="0"/>
              </a:rPr>
              <a:t>1</a:t>
            </a:r>
            <a:r>
              <a:rPr lang="pl-PL" sz="1400" dirty="0">
                <a:solidFill>
                  <a:srgbClr val="000000"/>
                </a:solidFill>
                <a:latin typeface="Courier New" charset="0"/>
              </a:rPr>
              <a:t>],</a:t>
            </a:r>
          </a:p>
          <a:p>
            <a:r>
              <a:rPr lang="pl-PL" sz="1400" dirty="0">
                <a:solidFill>
                  <a:srgbClr val="000000"/>
                </a:solidFill>
                <a:latin typeface="Courier New" charset="0"/>
              </a:rPr>
              <a:t>                [</a:t>
            </a:r>
            <a:r>
              <a:rPr lang="pl-PL" sz="1400" dirty="0">
                <a:solidFill>
                  <a:srgbClr val="09885A"/>
                </a:solidFill>
                <a:latin typeface="Courier New" charset="0"/>
              </a:rPr>
              <a:t>1</a:t>
            </a:r>
            <a:r>
              <a:rPr lang="pl-PL" sz="1400" dirty="0">
                <a:solidFill>
                  <a:srgbClr val="000000"/>
                </a:solidFill>
                <a:latin typeface="Courier New" charset="0"/>
              </a:rPr>
              <a:t>,</a:t>
            </a:r>
            <a:r>
              <a:rPr lang="pl-PL" sz="1400" dirty="0">
                <a:solidFill>
                  <a:srgbClr val="09885A"/>
                </a:solidFill>
                <a:latin typeface="Courier New" charset="0"/>
              </a:rPr>
              <a:t>1</a:t>
            </a:r>
            <a:r>
              <a:rPr lang="pl-PL" sz="1400" dirty="0">
                <a:solidFill>
                  <a:srgbClr val="000000"/>
                </a:solidFill>
                <a:latin typeface="Courier New" charset="0"/>
              </a:rPr>
              <a:t>,</a:t>
            </a:r>
            <a:r>
              <a:rPr lang="pl-PL" sz="1400" dirty="0">
                <a:solidFill>
                  <a:srgbClr val="09885A"/>
                </a:solidFill>
                <a:latin typeface="Courier New" charset="0"/>
              </a:rPr>
              <a:t>1</a:t>
            </a:r>
            <a:r>
              <a:rPr lang="pl-PL" sz="1400" dirty="0">
                <a:solidFill>
                  <a:srgbClr val="000000"/>
                </a:solidFill>
                <a:latin typeface="Courier New" charset="0"/>
              </a:rPr>
              <a:t>] ])</a:t>
            </a:r>
          </a:p>
          <a:p>
            <a:r>
              <a:rPr lang="pl-PL" sz="1400" dirty="0">
                <a:solidFill>
                  <a:srgbClr val="000000"/>
                </a:solidFill>
                <a:latin typeface="Courier New" charset="0"/>
              </a:rPr>
              <a:t>    </a:t>
            </a:r>
          </a:p>
          <a:p>
            <a:r>
              <a:rPr lang="pl-PL" sz="1400" dirty="0">
                <a:solidFill>
                  <a:srgbClr val="008000"/>
                </a:solidFill>
                <a:latin typeface="Courier New" charset="0"/>
              </a:rPr>
              <a:t># </a:t>
            </a:r>
            <a:r>
              <a:rPr lang="pl-PL" sz="1400" dirty="0" err="1">
                <a:solidFill>
                  <a:srgbClr val="008000"/>
                </a:solidFill>
                <a:latin typeface="Courier New" charset="0"/>
              </a:rPr>
              <a:t>output</a:t>
            </a:r>
            <a:r>
              <a:rPr lang="pl-PL" sz="1400" dirty="0">
                <a:solidFill>
                  <a:srgbClr val="008000"/>
                </a:solidFill>
                <a:latin typeface="Courier New" charset="0"/>
              </a:rPr>
              <a:t> </a:t>
            </a:r>
            <a:r>
              <a:rPr lang="pl-PL" sz="1400" dirty="0" err="1">
                <a:solidFill>
                  <a:srgbClr val="008000"/>
                </a:solidFill>
                <a:latin typeface="Courier New" charset="0"/>
              </a:rPr>
              <a:t>dataset</a:t>
            </a:r>
            <a:r>
              <a:rPr lang="pl-PL" sz="1400" dirty="0">
                <a:solidFill>
                  <a:srgbClr val="008000"/>
                </a:solidFill>
                <a:latin typeface="Courier New" charset="0"/>
              </a:rPr>
              <a:t>            </a:t>
            </a:r>
            <a:endParaRPr lang="pl-PL" sz="1400" dirty="0">
              <a:solidFill>
                <a:srgbClr val="000000"/>
              </a:solidFill>
              <a:latin typeface="Courier New" charset="0"/>
            </a:endParaRPr>
          </a:p>
          <a:p>
            <a:r>
              <a:rPr lang="pl-PL" sz="1400" dirty="0">
                <a:solidFill>
                  <a:srgbClr val="000000"/>
                </a:solidFill>
                <a:latin typeface="Courier New" charset="0"/>
              </a:rPr>
              <a:t>y = </a:t>
            </a:r>
            <a:r>
              <a:rPr lang="pl-PL" sz="1400" dirty="0" err="1">
                <a:solidFill>
                  <a:srgbClr val="000000"/>
                </a:solidFill>
                <a:latin typeface="Courier New" charset="0"/>
              </a:rPr>
              <a:t>np.array</a:t>
            </a:r>
            <a:r>
              <a:rPr lang="pl-PL" sz="1400" dirty="0">
                <a:solidFill>
                  <a:srgbClr val="000000"/>
                </a:solidFill>
                <a:latin typeface="Courier New" charset="0"/>
              </a:rPr>
              <a:t>([[</a:t>
            </a:r>
            <a:r>
              <a:rPr lang="pl-PL" sz="1400" dirty="0">
                <a:solidFill>
                  <a:srgbClr val="09885A"/>
                </a:solidFill>
                <a:latin typeface="Courier New" charset="0"/>
              </a:rPr>
              <a:t>0</a:t>
            </a:r>
            <a:r>
              <a:rPr lang="pl-PL" sz="1400" dirty="0">
                <a:solidFill>
                  <a:srgbClr val="000000"/>
                </a:solidFill>
                <a:latin typeface="Courier New" charset="0"/>
              </a:rPr>
              <a:t>,</a:t>
            </a:r>
            <a:r>
              <a:rPr lang="pl-PL" sz="1400" dirty="0">
                <a:solidFill>
                  <a:srgbClr val="09885A"/>
                </a:solidFill>
                <a:latin typeface="Courier New" charset="0"/>
              </a:rPr>
              <a:t>1</a:t>
            </a:r>
            <a:r>
              <a:rPr lang="pl-PL" sz="1400" dirty="0">
                <a:solidFill>
                  <a:srgbClr val="000000"/>
                </a:solidFill>
                <a:latin typeface="Courier New" charset="0"/>
              </a:rPr>
              <a:t>,</a:t>
            </a:r>
            <a:r>
              <a:rPr lang="pl-PL" sz="1400" dirty="0">
                <a:solidFill>
                  <a:srgbClr val="09885A"/>
                </a:solidFill>
                <a:latin typeface="Courier New" charset="0"/>
              </a:rPr>
              <a:t>1</a:t>
            </a:r>
            <a:r>
              <a:rPr lang="pl-PL" sz="1400" dirty="0">
                <a:solidFill>
                  <a:srgbClr val="000000"/>
                </a:solidFill>
                <a:latin typeface="Courier New" charset="0"/>
              </a:rPr>
              <a:t>,</a:t>
            </a:r>
            <a:r>
              <a:rPr lang="pl-PL" sz="1400" dirty="0">
                <a:solidFill>
                  <a:srgbClr val="09885A"/>
                </a:solidFill>
                <a:latin typeface="Courier New" charset="0"/>
              </a:rPr>
              <a:t>0</a:t>
            </a:r>
            <a:r>
              <a:rPr lang="pl-PL" sz="1400" dirty="0">
                <a:solidFill>
                  <a:srgbClr val="000000"/>
                </a:solidFill>
                <a:latin typeface="Courier New" charset="0"/>
              </a:rPr>
              <a:t>]]).T</a:t>
            </a:r>
          </a:p>
          <a:p>
            <a:r>
              <a:rPr lang="pl-PL" sz="1400" dirty="0">
                <a:solidFill>
                  <a:srgbClr val="000000"/>
                </a:solidFill>
                <a:latin typeface="Courier New" charset="0"/>
              </a:rPr>
              <a:t/>
            </a:r>
            <a:br>
              <a:rPr lang="pl-PL" sz="1400" dirty="0">
                <a:solidFill>
                  <a:srgbClr val="000000"/>
                </a:solidFill>
                <a:latin typeface="Courier New" charset="0"/>
              </a:rPr>
            </a:br>
            <a:r>
              <a:rPr lang="pl-PL" sz="1400" dirty="0">
                <a:solidFill>
                  <a:srgbClr val="008000"/>
                </a:solidFill>
                <a:latin typeface="Courier New" charset="0"/>
              </a:rPr>
              <a:t># </a:t>
            </a:r>
            <a:r>
              <a:rPr lang="pl-PL" sz="1400" dirty="0" err="1">
                <a:solidFill>
                  <a:srgbClr val="008000"/>
                </a:solidFill>
                <a:latin typeface="Courier New" charset="0"/>
              </a:rPr>
              <a:t>seed</a:t>
            </a:r>
            <a:r>
              <a:rPr lang="pl-PL" sz="1400" dirty="0">
                <a:solidFill>
                  <a:srgbClr val="008000"/>
                </a:solidFill>
                <a:latin typeface="Courier New" charset="0"/>
              </a:rPr>
              <a:t> </a:t>
            </a:r>
            <a:r>
              <a:rPr lang="pl-PL" sz="1400" dirty="0" err="1">
                <a:solidFill>
                  <a:srgbClr val="008000"/>
                </a:solidFill>
                <a:latin typeface="Courier New" charset="0"/>
              </a:rPr>
              <a:t>random</a:t>
            </a:r>
            <a:r>
              <a:rPr lang="pl-PL" sz="1400" dirty="0">
                <a:solidFill>
                  <a:srgbClr val="008000"/>
                </a:solidFill>
                <a:latin typeface="Courier New" charset="0"/>
              </a:rPr>
              <a:t> </a:t>
            </a:r>
            <a:r>
              <a:rPr lang="pl-PL" sz="1400" dirty="0" err="1">
                <a:solidFill>
                  <a:srgbClr val="008000"/>
                </a:solidFill>
                <a:latin typeface="Courier New" charset="0"/>
              </a:rPr>
              <a:t>numbers</a:t>
            </a:r>
            <a:r>
              <a:rPr lang="pl-PL" sz="1400" dirty="0">
                <a:solidFill>
                  <a:srgbClr val="008000"/>
                </a:solidFill>
                <a:latin typeface="Courier New" charset="0"/>
              </a:rPr>
              <a:t> to </a:t>
            </a:r>
            <a:r>
              <a:rPr lang="pl-PL" sz="1400" dirty="0" err="1">
                <a:solidFill>
                  <a:srgbClr val="008000"/>
                </a:solidFill>
                <a:latin typeface="Courier New" charset="0"/>
              </a:rPr>
              <a:t>make</a:t>
            </a:r>
            <a:r>
              <a:rPr lang="pl-PL" sz="1400" dirty="0">
                <a:solidFill>
                  <a:srgbClr val="008000"/>
                </a:solidFill>
                <a:latin typeface="Courier New" charset="0"/>
              </a:rPr>
              <a:t> </a:t>
            </a:r>
            <a:r>
              <a:rPr lang="pl-PL" sz="1400" dirty="0" err="1">
                <a:solidFill>
                  <a:srgbClr val="008000"/>
                </a:solidFill>
                <a:latin typeface="Courier New" charset="0"/>
              </a:rPr>
              <a:t>calculation</a:t>
            </a:r>
            <a:r>
              <a:rPr lang="pl-PL" sz="1400" dirty="0">
                <a:solidFill>
                  <a:srgbClr val="008000"/>
                </a:solidFill>
                <a:latin typeface="Courier New" charset="0"/>
              </a:rPr>
              <a:t> </a:t>
            </a:r>
            <a:r>
              <a:rPr lang="pl-PL" sz="1400" dirty="0" err="1">
                <a:solidFill>
                  <a:srgbClr val="008000"/>
                </a:solidFill>
                <a:latin typeface="Courier New" charset="0"/>
              </a:rPr>
              <a:t>deterministic</a:t>
            </a:r>
            <a:r>
              <a:rPr lang="pl-PL" sz="1400" dirty="0">
                <a:solidFill>
                  <a:srgbClr val="008000"/>
                </a:solidFill>
                <a:latin typeface="Courier New" charset="0"/>
              </a:rPr>
              <a:t> (</a:t>
            </a:r>
            <a:r>
              <a:rPr lang="pl-PL" sz="1400" dirty="0" err="1">
                <a:solidFill>
                  <a:srgbClr val="008000"/>
                </a:solidFill>
                <a:latin typeface="Courier New" charset="0"/>
              </a:rPr>
              <a:t>just</a:t>
            </a:r>
            <a:r>
              <a:rPr lang="pl-PL" sz="1400" dirty="0">
                <a:solidFill>
                  <a:srgbClr val="008000"/>
                </a:solidFill>
                <a:latin typeface="Courier New" charset="0"/>
              </a:rPr>
              <a:t> a </a:t>
            </a:r>
            <a:r>
              <a:rPr lang="pl-PL" sz="1400" dirty="0" err="1">
                <a:solidFill>
                  <a:srgbClr val="008000"/>
                </a:solidFill>
                <a:latin typeface="Courier New" charset="0"/>
              </a:rPr>
              <a:t>good</a:t>
            </a:r>
            <a:r>
              <a:rPr lang="pl-PL" sz="1400" dirty="0">
                <a:solidFill>
                  <a:srgbClr val="008000"/>
                </a:solidFill>
                <a:latin typeface="Courier New" charset="0"/>
              </a:rPr>
              <a:t> </a:t>
            </a:r>
            <a:r>
              <a:rPr lang="pl-PL" sz="1400" dirty="0" err="1">
                <a:solidFill>
                  <a:srgbClr val="008000"/>
                </a:solidFill>
                <a:latin typeface="Courier New" charset="0"/>
              </a:rPr>
              <a:t>practice</a:t>
            </a:r>
            <a:r>
              <a:rPr lang="pl-PL" sz="1400" dirty="0">
                <a:solidFill>
                  <a:srgbClr val="008000"/>
                </a:solidFill>
                <a:latin typeface="Courier New" charset="0"/>
              </a:rPr>
              <a:t>)</a:t>
            </a:r>
            <a:endParaRPr lang="pl-PL" sz="1400" dirty="0">
              <a:solidFill>
                <a:srgbClr val="000000"/>
              </a:solidFill>
              <a:latin typeface="Courier New" charset="0"/>
            </a:endParaRPr>
          </a:p>
          <a:p>
            <a:r>
              <a:rPr lang="pl-PL" sz="1400" dirty="0" err="1">
                <a:solidFill>
                  <a:srgbClr val="000000"/>
                </a:solidFill>
                <a:latin typeface="Courier New" charset="0"/>
              </a:rPr>
              <a:t>np.random.seed</a:t>
            </a:r>
            <a:r>
              <a:rPr lang="pl-PL" sz="1400" dirty="0">
                <a:solidFill>
                  <a:srgbClr val="000000"/>
                </a:solidFill>
                <a:latin typeface="Courier New" charset="0"/>
              </a:rPr>
              <a:t>(</a:t>
            </a:r>
            <a:r>
              <a:rPr lang="pl-PL" sz="1400" dirty="0">
                <a:solidFill>
                  <a:srgbClr val="09885A"/>
                </a:solidFill>
                <a:latin typeface="Courier New" charset="0"/>
              </a:rPr>
              <a:t>1</a:t>
            </a:r>
            <a:r>
              <a:rPr lang="pl-PL" sz="1400" dirty="0">
                <a:solidFill>
                  <a:srgbClr val="000000"/>
                </a:solidFill>
                <a:latin typeface="Courier New" charset="0"/>
              </a:rPr>
              <a:t>)</a:t>
            </a:r>
          </a:p>
          <a:p>
            <a:r>
              <a:rPr lang="pl-PL" sz="1400" dirty="0">
                <a:solidFill>
                  <a:srgbClr val="000000"/>
                </a:solidFill>
                <a:latin typeface="Courier New" charset="0"/>
              </a:rPr>
              <a:t/>
            </a:r>
            <a:br>
              <a:rPr lang="pl-PL" sz="1400" dirty="0">
                <a:solidFill>
                  <a:srgbClr val="000000"/>
                </a:solidFill>
                <a:latin typeface="Courier New" charset="0"/>
              </a:rPr>
            </a:br>
            <a:r>
              <a:rPr lang="pl-PL" sz="1400" dirty="0">
                <a:solidFill>
                  <a:srgbClr val="008000"/>
                </a:solidFill>
                <a:latin typeface="Courier New" charset="0"/>
              </a:rPr>
              <a:t># </a:t>
            </a:r>
            <a:r>
              <a:rPr lang="pl-PL" sz="1400" dirty="0" err="1">
                <a:solidFill>
                  <a:srgbClr val="008000"/>
                </a:solidFill>
                <a:latin typeface="Courier New" charset="0"/>
              </a:rPr>
              <a:t>initialize</a:t>
            </a:r>
            <a:r>
              <a:rPr lang="pl-PL" sz="1400" dirty="0">
                <a:solidFill>
                  <a:srgbClr val="008000"/>
                </a:solidFill>
                <a:latin typeface="Courier New" charset="0"/>
              </a:rPr>
              <a:t> </a:t>
            </a:r>
            <a:r>
              <a:rPr lang="pl-PL" sz="1400" dirty="0" err="1">
                <a:solidFill>
                  <a:srgbClr val="008000"/>
                </a:solidFill>
                <a:latin typeface="Courier New" charset="0"/>
              </a:rPr>
              <a:t>weights</a:t>
            </a:r>
            <a:r>
              <a:rPr lang="pl-PL" sz="1400" dirty="0">
                <a:solidFill>
                  <a:srgbClr val="008000"/>
                </a:solidFill>
                <a:latin typeface="Courier New" charset="0"/>
              </a:rPr>
              <a:t> </a:t>
            </a:r>
            <a:r>
              <a:rPr lang="pl-PL" sz="1400" dirty="0" err="1">
                <a:solidFill>
                  <a:srgbClr val="008000"/>
                </a:solidFill>
                <a:latin typeface="Courier New" charset="0"/>
              </a:rPr>
              <a:t>randomly</a:t>
            </a:r>
            <a:r>
              <a:rPr lang="pl-PL" sz="1400" dirty="0">
                <a:solidFill>
                  <a:srgbClr val="008000"/>
                </a:solidFill>
                <a:latin typeface="Courier New" charset="0"/>
              </a:rPr>
              <a:t> with </a:t>
            </a:r>
            <a:r>
              <a:rPr lang="pl-PL" sz="1400" dirty="0" err="1">
                <a:solidFill>
                  <a:srgbClr val="008000"/>
                </a:solidFill>
                <a:latin typeface="Courier New" charset="0"/>
              </a:rPr>
              <a:t>mean</a:t>
            </a:r>
            <a:r>
              <a:rPr lang="pl-PL" sz="1400" dirty="0">
                <a:solidFill>
                  <a:srgbClr val="008000"/>
                </a:solidFill>
                <a:latin typeface="Courier New" charset="0"/>
              </a:rPr>
              <a:t> 0</a:t>
            </a:r>
            <a:endParaRPr lang="pl-PL" sz="1400" dirty="0">
              <a:solidFill>
                <a:srgbClr val="000000"/>
              </a:solidFill>
              <a:latin typeface="Courier New" charset="0"/>
            </a:endParaRPr>
          </a:p>
          <a:p>
            <a:r>
              <a:rPr lang="pl-PL" sz="1400" dirty="0">
                <a:solidFill>
                  <a:srgbClr val="000000"/>
                </a:solidFill>
                <a:latin typeface="Courier New" charset="0"/>
              </a:rPr>
              <a:t>W0 = </a:t>
            </a:r>
            <a:r>
              <a:rPr lang="pl-PL" sz="1400" dirty="0">
                <a:solidFill>
                  <a:srgbClr val="09885A"/>
                </a:solidFill>
                <a:latin typeface="Courier New" charset="0"/>
              </a:rPr>
              <a:t>2</a:t>
            </a:r>
            <a:r>
              <a:rPr lang="pl-PL" sz="1400" dirty="0">
                <a:solidFill>
                  <a:srgbClr val="000000"/>
                </a:solidFill>
                <a:latin typeface="Courier New" charset="0"/>
              </a:rPr>
              <a:t>*</a:t>
            </a:r>
            <a:r>
              <a:rPr lang="pl-PL" sz="1400" dirty="0" err="1">
                <a:solidFill>
                  <a:srgbClr val="000000"/>
                </a:solidFill>
                <a:latin typeface="Courier New" charset="0"/>
              </a:rPr>
              <a:t>np.random.random</a:t>
            </a:r>
            <a:r>
              <a:rPr lang="pl-PL" sz="1400" dirty="0">
                <a:solidFill>
                  <a:srgbClr val="000000"/>
                </a:solidFill>
                <a:latin typeface="Courier New" charset="0"/>
              </a:rPr>
              <a:t>((</a:t>
            </a:r>
            <a:r>
              <a:rPr lang="pl-PL" sz="1400" dirty="0">
                <a:solidFill>
                  <a:srgbClr val="09885A"/>
                </a:solidFill>
                <a:latin typeface="Courier New" charset="0"/>
              </a:rPr>
              <a:t>3</a:t>
            </a:r>
            <a:r>
              <a:rPr lang="pl-PL" sz="1400" dirty="0">
                <a:solidFill>
                  <a:srgbClr val="000000"/>
                </a:solidFill>
                <a:latin typeface="Courier New" charset="0"/>
              </a:rPr>
              <a:t>,</a:t>
            </a:r>
            <a:r>
              <a:rPr lang="pl-PL" sz="1400" dirty="0">
                <a:solidFill>
                  <a:srgbClr val="09885A"/>
                </a:solidFill>
                <a:latin typeface="Courier New" charset="0"/>
              </a:rPr>
              <a:t>1</a:t>
            </a:r>
            <a:r>
              <a:rPr lang="pl-PL" sz="1400" dirty="0">
                <a:solidFill>
                  <a:srgbClr val="000000"/>
                </a:solidFill>
                <a:latin typeface="Courier New" charset="0"/>
              </a:rPr>
              <a:t>)) - </a:t>
            </a:r>
            <a:r>
              <a:rPr lang="pl-PL" sz="1400" dirty="0">
                <a:solidFill>
                  <a:srgbClr val="09885A"/>
                </a:solidFill>
                <a:latin typeface="Courier New" charset="0"/>
              </a:rPr>
              <a:t>1</a:t>
            </a:r>
            <a:endParaRPr lang="pl-PL" sz="1400" dirty="0">
              <a:solidFill>
                <a:srgbClr val="000000"/>
              </a:solidFill>
              <a:latin typeface="Courier New" charset="0"/>
            </a:endParaRPr>
          </a:p>
          <a:p>
            <a:r>
              <a:rPr lang="pl-PL" sz="1400" dirty="0" err="1">
                <a:solidFill>
                  <a:srgbClr val="795E26"/>
                </a:solidFill>
                <a:latin typeface="Courier New" charset="0"/>
              </a:rPr>
              <a:t>print</a:t>
            </a:r>
            <a:r>
              <a:rPr lang="pl-PL" sz="1400" dirty="0">
                <a:solidFill>
                  <a:srgbClr val="000000"/>
                </a:solidFill>
                <a:latin typeface="Courier New" charset="0"/>
              </a:rPr>
              <a:t>(</a:t>
            </a:r>
            <a:r>
              <a:rPr lang="pl-PL" sz="1400" dirty="0">
                <a:solidFill>
                  <a:srgbClr val="A31515"/>
                </a:solidFill>
                <a:latin typeface="Courier New" charset="0"/>
              </a:rPr>
              <a:t>'X = \n {} \n y =\n {}'</a:t>
            </a:r>
            <a:r>
              <a:rPr lang="pl-PL" sz="1400" dirty="0">
                <a:solidFill>
                  <a:srgbClr val="000000"/>
                </a:solidFill>
                <a:latin typeface="Courier New" charset="0"/>
              </a:rPr>
              <a:t>.</a:t>
            </a:r>
            <a:r>
              <a:rPr lang="pl-PL" sz="1400" dirty="0">
                <a:solidFill>
                  <a:srgbClr val="795E26"/>
                </a:solidFill>
                <a:latin typeface="Courier New" charset="0"/>
              </a:rPr>
              <a:t>format</a:t>
            </a:r>
            <a:r>
              <a:rPr lang="pl-PL" sz="1400" dirty="0">
                <a:solidFill>
                  <a:srgbClr val="000000"/>
                </a:solidFill>
                <a:latin typeface="Courier New" charset="0"/>
              </a:rPr>
              <a:t>(X, y))</a:t>
            </a:r>
          </a:p>
          <a:p>
            <a:r>
              <a:rPr lang="pl-PL" sz="1400" dirty="0" err="1">
                <a:solidFill>
                  <a:srgbClr val="795E26"/>
                </a:solidFill>
                <a:latin typeface="Courier New" charset="0"/>
              </a:rPr>
              <a:t>print</a:t>
            </a:r>
            <a:r>
              <a:rPr lang="pl-PL" sz="1400" dirty="0">
                <a:solidFill>
                  <a:srgbClr val="000000"/>
                </a:solidFill>
                <a:latin typeface="Courier New" charset="0"/>
              </a:rPr>
              <a:t>(</a:t>
            </a:r>
            <a:r>
              <a:rPr lang="pl-PL" sz="1400" dirty="0">
                <a:solidFill>
                  <a:srgbClr val="A31515"/>
                </a:solidFill>
                <a:latin typeface="Courier New" charset="0"/>
              </a:rPr>
              <a:t>'</a:t>
            </a:r>
            <a:r>
              <a:rPr lang="pl-PL" sz="1400" dirty="0" err="1">
                <a:solidFill>
                  <a:srgbClr val="A31515"/>
                </a:solidFill>
                <a:latin typeface="Courier New" charset="0"/>
              </a:rPr>
              <a:t>init</a:t>
            </a:r>
            <a:r>
              <a:rPr lang="pl-PL" sz="1400" dirty="0">
                <a:solidFill>
                  <a:srgbClr val="A31515"/>
                </a:solidFill>
                <a:latin typeface="Courier New" charset="0"/>
              </a:rPr>
              <a:t> </a:t>
            </a:r>
            <a:r>
              <a:rPr lang="pl-PL" sz="1400" dirty="0" err="1">
                <a:solidFill>
                  <a:srgbClr val="A31515"/>
                </a:solidFill>
                <a:latin typeface="Courier New" charset="0"/>
              </a:rPr>
              <a:t>weights</a:t>
            </a:r>
            <a:r>
              <a:rPr lang="pl-PL" sz="1400" dirty="0">
                <a:solidFill>
                  <a:srgbClr val="A31515"/>
                </a:solidFill>
                <a:latin typeface="Courier New" charset="0"/>
              </a:rPr>
              <a:t> = \n {}'</a:t>
            </a:r>
            <a:r>
              <a:rPr lang="pl-PL" sz="1400" dirty="0">
                <a:solidFill>
                  <a:srgbClr val="000000"/>
                </a:solidFill>
                <a:latin typeface="Courier New" charset="0"/>
              </a:rPr>
              <a:t>.</a:t>
            </a:r>
            <a:r>
              <a:rPr lang="pl-PL" sz="1400" dirty="0">
                <a:solidFill>
                  <a:srgbClr val="795E26"/>
                </a:solidFill>
                <a:latin typeface="Courier New" charset="0"/>
              </a:rPr>
              <a:t>format</a:t>
            </a:r>
            <a:r>
              <a:rPr lang="pl-PL" sz="1400" dirty="0">
                <a:solidFill>
                  <a:srgbClr val="000000"/>
                </a:solidFill>
                <a:latin typeface="Courier New" charset="0"/>
              </a:rPr>
              <a:t>(W0))</a:t>
            </a:r>
            <a:endParaRPr lang="pl-PL" sz="1400" b="0" dirty="0">
              <a:solidFill>
                <a:srgbClr val="000000"/>
              </a:solidFill>
              <a:effectLst/>
              <a:latin typeface="Courier New" charset="0"/>
            </a:endParaRPr>
          </a:p>
        </p:txBody>
      </p:sp>
    </p:spTree>
    <p:extLst>
      <p:ext uri="{BB962C8B-B14F-4D97-AF65-F5344CB8AC3E}">
        <p14:creationId xmlns:p14="http://schemas.microsoft.com/office/powerpoint/2010/main" val="1504472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517524"/>
            <a:ext cx="10515600" cy="6086475"/>
          </a:xfrm>
        </p:spPr>
        <p:txBody>
          <a:bodyPr/>
          <a:lstStyle/>
          <a:p>
            <a:pPr marL="0" indent="0">
              <a:buNone/>
            </a:pPr>
            <a:r>
              <a:rPr lang="en-US" sz="2000" b="1" dirty="0"/>
              <a:t>Step 2- Forward </a:t>
            </a:r>
            <a:r>
              <a:rPr lang="en-US" sz="2000" b="1" dirty="0" smtClean="0"/>
              <a:t>propagation</a:t>
            </a:r>
            <a:endParaRPr lang="en-US" sz="2000" b="1" dirty="0"/>
          </a:p>
          <a:p>
            <a:pPr marL="0" indent="0">
              <a:buNone/>
            </a:pPr>
            <a:r>
              <a:rPr lang="en-US" sz="2000" dirty="0"/>
              <a:t>The next natural step to do after initializing the model at </a:t>
            </a:r>
            <a:r>
              <a:rPr lang="en-US" sz="2000" dirty="0" smtClean="0"/>
              <a:t>random </a:t>
            </a:r>
            <a:r>
              <a:rPr lang="en-US" sz="2000" dirty="0"/>
              <a:t>is to check its performance. </a:t>
            </a:r>
            <a:endParaRPr lang="en-US" sz="2000" dirty="0" smtClean="0"/>
          </a:p>
          <a:p>
            <a:pPr marL="0" indent="0">
              <a:buNone/>
            </a:pPr>
            <a:endParaRPr lang="en-US" sz="2000" dirty="0"/>
          </a:p>
          <a:p>
            <a:pPr marL="0" indent="0">
              <a:buNone/>
            </a:pPr>
            <a:r>
              <a:rPr lang="en-US" sz="2000" dirty="0" smtClean="0"/>
              <a:t>We </a:t>
            </a:r>
            <a:r>
              <a:rPr lang="en-US" sz="2000" dirty="0"/>
              <a:t>start from the input we have, we pass them through the network layer and calculate the actual output of the model straightforwardly</a:t>
            </a:r>
            <a:r>
              <a:rPr lang="en-US" sz="2000" dirty="0" smtClean="0"/>
              <a:t>.</a:t>
            </a:r>
          </a:p>
          <a:p>
            <a:pPr marL="0" indent="0">
              <a:buNone/>
            </a:pPr>
            <a:r>
              <a:rPr lang="en-US" sz="2000" dirty="0"/>
              <a:t>This step is called </a:t>
            </a:r>
            <a:r>
              <a:rPr lang="en-US" sz="2000" b="1" dirty="0"/>
              <a:t>forward-propagation</a:t>
            </a:r>
            <a:r>
              <a:rPr lang="en-US" sz="2000" dirty="0"/>
              <a:t>, because the calculation flow is going in the natural </a:t>
            </a:r>
            <a:r>
              <a:rPr lang="en-US" sz="2000" b="1" dirty="0"/>
              <a:t>forward</a:t>
            </a:r>
            <a:r>
              <a:rPr lang="en-US" sz="2000" dirty="0"/>
              <a:t> direction from the input -&gt; through the neural network -&gt; to the </a:t>
            </a:r>
            <a:r>
              <a:rPr lang="en-US" sz="2000" dirty="0" smtClean="0"/>
              <a:t>output.</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What is the dimension of l1</a:t>
            </a:r>
          </a:p>
          <a:p>
            <a:pPr marL="0" indent="0">
              <a:buNone/>
            </a:pPr>
            <a:r>
              <a:rPr lang="en-US" sz="2000" dirty="0" smtClean="0"/>
              <a:t>hint: </a:t>
            </a:r>
          </a:p>
          <a:p>
            <a:pPr marL="0" indent="0">
              <a:buNone/>
            </a:pPr>
            <a:endParaRPr lang="en-US" sz="2000" dirty="0" smtClean="0"/>
          </a:p>
          <a:p>
            <a:pPr marL="0" indent="0">
              <a:buNone/>
            </a:pPr>
            <a:endParaRPr lang="en-US" sz="2000" dirty="0"/>
          </a:p>
        </p:txBody>
      </p:sp>
      <p:sp>
        <p:nvSpPr>
          <p:cNvPr id="4" name="Rectangle 3"/>
          <p:cNvSpPr/>
          <p:nvPr/>
        </p:nvSpPr>
        <p:spPr>
          <a:xfrm>
            <a:off x="812800" y="3504149"/>
            <a:ext cx="8572500" cy="954107"/>
          </a:xfrm>
          <a:prstGeom prst="rect">
            <a:avLst/>
          </a:prstGeom>
        </p:spPr>
        <p:txBody>
          <a:bodyPr wrap="square">
            <a:spAutoFit/>
          </a:bodyPr>
          <a:lstStyle/>
          <a:p>
            <a:r>
              <a:rPr lang="en-US" sz="1400" dirty="0" smtClean="0">
                <a:solidFill>
                  <a:srgbClr val="008000"/>
                </a:solidFill>
                <a:latin typeface="Courier New" charset="0"/>
              </a:rPr>
              <a:t>#</a:t>
            </a:r>
            <a:r>
              <a:rPr lang="en-US" sz="1400" dirty="0">
                <a:solidFill>
                  <a:srgbClr val="008000"/>
                </a:solidFill>
                <a:latin typeface="Courier New" charset="0"/>
              </a:rPr>
              <a:t> forward propagation</a:t>
            </a:r>
            <a:endParaRPr lang="en-US" sz="1400" dirty="0">
              <a:solidFill>
                <a:srgbClr val="000000"/>
              </a:solidFill>
              <a:latin typeface="Courier New" charset="0"/>
            </a:endParaRPr>
          </a:p>
          <a:p>
            <a:r>
              <a:rPr lang="en-US" sz="1400" dirty="0" smtClean="0">
                <a:solidFill>
                  <a:srgbClr val="000000"/>
                </a:solidFill>
                <a:latin typeface="Courier New" charset="0"/>
              </a:rPr>
              <a:t>l0</a:t>
            </a:r>
            <a:r>
              <a:rPr lang="en-US" sz="1400" dirty="0">
                <a:solidFill>
                  <a:srgbClr val="000000"/>
                </a:solidFill>
                <a:latin typeface="Courier New" charset="0"/>
              </a:rPr>
              <a:t> = </a:t>
            </a:r>
            <a:r>
              <a:rPr lang="en-US" sz="1400" dirty="0" smtClean="0">
                <a:solidFill>
                  <a:srgbClr val="000000"/>
                </a:solidFill>
                <a:latin typeface="Courier New" charset="0"/>
              </a:rPr>
              <a:t>X </a:t>
            </a:r>
            <a:r>
              <a:rPr lang="en-US" sz="1400" dirty="0">
                <a:solidFill>
                  <a:srgbClr val="008000"/>
                </a:solidFill>
                <a:latin typeface="Courier New" charset="0"/>
              </a:rPr>
              <a:t># </a:t>
            </a:r>
            <a:r>
              <a:rPr lang="en-US" sz="1400" dirty="0" smtClean="0">
                <a:solidFill>
                  <a:srgbClr val="008000"/>
                </a:solidFill>
                <a:latin typeface="Courier New" charset="0"/>
              </a:rPr>
              <a:t>layer 0  (input layer)</a:t>
            </a:r>
            <a:endParaRPr lang="en-US" sz="1400" dirty="0">
              <a:solidFill>
                <a:srgbClr val="000000"/>
              </a:solidFill>
              <a:latin typeface="Courier New" charset="0"/>
            </a:endParaRPr>
          </a:p>
          <a:p>
            <a:r>
              <a:rPr lang="en-US" sz="1400" dirty="0" smtClean="0">
                <a:solidFill>
                  <a:srgbClr val="000000"/>
                </a:solidFill>
                <a:latin typeface="Courier New" charset="0"/>
              </a:rPr>
              <a:t>l1</a:t>
            </a:r>
            <a:r>
              <a:rPr lang="en-US" sz="1400" dirty="0">
                <a:solidFill>
                  <a:srgbClr val="000000"/>
                </a:solidFill>
                <a:latin typeface="Courier New" charset="0"/>
              </a:rPr>
              <a:t> = </a:t>
            </a:r>
            <a:r>
              <a:rPr lang="en-US" sz="1400" dirty="0" err="1" smtClean="0">
                <a:solidFill>
                  <a:srgbClr val="000000"/>
                </a:solidFill>
                <a:latin typeface="Courier New" charset="0"/>
              </a:rPr>
              <a:t>np.dot</a:t>
            </a:r>
            <a:r>
              <a:rPr lang="en-US" sz="1400" dirty="0" smtClean="0">
                <a:solidFill>
                  <a:srgbClr val="000000"/>
                </a:solidFill>
                <a:latin typeface="Courier New" charset="0"/>
              </a:rPr>
              <a:t>(l0,W0) </a:t>
            </a:r>
            <a:r>
              <a:rPr lang="en-US" sz="1400" dirty="0">
                <a:solidFill>
                  <a:srgbClr val="008000"/>
                </a:solidFill>
                <a:latin typeface="Courier New" charset="0"/>
              </a:rPr>
              <a:t># </a:t>
            </a:r>
            <a:r>
              <a:rPr lang="en-US" sz="1400" dirty="0" smtClean="0">
                <a:solidFill>
                  <a:srgbClr val="008000"/>
                </a:solidFill>
                <a:latin typeface="Courier New" charset="0"/>
              </a:rPr>
              <a:t>layer 1 (output layer)</a:t>
            </a:r>
            <a:endParaRPr lang="en-US" sz="1400" dirty="0">
              <a:solidFill>
                <a:srgbClr val="000000"/>
              </a:solidFill>
              <a:latin typeface="Courier New" charset="0"/>
            </a:endParaRPr>
          </a:p>
          <a:p>
            <a:r>
              <a:rPr lang="en-US" sz="1400" dirty="0">
                <a:solidFill>
                  <a:srgbClr val="000000"/>
                </a:solidFill>
                <a:latin typeface="Courier New" charset="0"/>
              </a:rPr>
              <a:t>    </a:t>
            </a:r>
            <a:endParaRPr lang="en-US" sz="1400" b="0" dirty="0">
              <a:solidFill>
                <a:srgbClr val="000000"/>
              </a:solidFill>
              <a:effectLst/>
              <a:latin typeface="Courier New" charset="0"/>
            </a:endParaRPr>
          </a:p>
        </p:txBody>
      </p:sp>
      <p:sp>
        <p:nvSpPr>
          <p:cNvPr id="6" name="Rectangle 5"/>
          <p:cNvSpPr/>
          <p:nvPr/>
        </p:nvSpPr>
        <p:spPr>
          <a:xfrm>
            <a:off x="812800" y="5624085"/>
            <a:ext cx="8572500" cy="307777"/>
          </a:xfrm>
          <a:prstGeom prst="rect">
            <a:avLst/>
          </a:prstGeom>
        </p:spPr>
        <p:txBody>
          <a:bodyPr wrap="square">
            <a:spAutoFit/>
          </a:bodyPr>
          <a:lstStyle/>
          <a:p>
            <a:r>
              <a:rPr lang="en-US" sz="1400" dirty="0" smtClean="0">
                <a:solidFill>
                  <a:srgbClr val="000000"/>
                </a:solidFill>
                <a:latin typeface="Courier New" charset="0"/>
              </a:rPr>
              <a:t>print(l1.shape)</a:t>
            </a:r>
            <a:r>
              <a:rPr lang="en-US" sz="1400" dirty="0">
                <a:solidFill>
                  <a:srgbClr val="000000"/>
                </a:solidFill>
                <a:latin typeface="Courier New" charset="0"/>
              </a:rPr>
              <a:t>     </a:t>
            </a:r>
            <a:endParaRPr lang="en-US" sz="1400" b="0" dirty="0">
              <a:solidFill>
                <a:srgbClr val="000000"/>
              </a:solidFill>
              <a:effectLst/>
              <a:latin typeface="Courier New" charset="0"/>
            </a:endParaRPr>
          </a:p>
        </p:txBody>
      </p:sp>
    </p:spTree>
    <p:extLst>
      <p:ext uri="{BB962C8B-B14F-4D97-AF65-F5344CB8AC3E}">
        <p14:creationId xmlns:p14="http://schemas.microsoft.com/office/powerpoint/2010/main" val="126661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00" y="517524"/>
            <a:ext cx="10515600" cy="6251576"/>
          </a:xfrm>
        </p:spPr>
        <p:txBody>
          <a:bodyPr>
            <a:normAutofit lnSpcReduction="10000"/>
          </a:bodyPr>
          <a:lstStyle/>
          <a:p>
            <a:pPr marL="0" indent="0">
              <a:buNone/>
            </a:pPr>
            <a:r>
              <a:rPr lang="en-US" sz="2000" b="1" dirty="0"/>
              <a:t>Step </a:t>
            </a:r>
            <a:r>
              <a:rPr lang="en-US" sz="2000" b="1" dirty="0" smtClean="0"/>
              <a:t>3- Calculate loss value via the loss function</a:t>
            </a:r>
            <a:endParaRPr lang="en-US" sz="2000" b="1" dirty="0"/>
          </a:p>
          <a:p>
            <a:pPr marL="0" indent="0">
              <a:buNone/>
            </a:pPr>
            <a:r>
              <a:rPr lang="en-US" sz="2000" dirty="0" smtClean="0"/>
              <a:t>Right now, </a:t>
            </a:r>
            <a:r>
              <a:rPr lang="en-US" sz="2000" dirty="0"/>
              <a:t>in one hand, we have the actual output of our randomly initialized neural network. On the other hand, we have the desired output we would like the network to </a:t>
            </a:r>
            <a:r>
              <a:rPr lang="en-US" sz="2000" b="1" dirty="0"/>
              <a:t>learn</a:t>
            </a:r>
            <a:r>
              <a:rPr lang="en-US" sz="2000" dirty="0"/>
              <a:t>. </a:t>
            </a:r>
            <a:endParaRPr lang="en-US" sz="2000" dirty="0" smtClean="0"/>
          </a:p>
          <a:p>
            <a:pPr marL="0" indent="0">
              <a:buNone/>
            </a:pPr>
            <a:r>
              <a:rPr lang="en-US" sz="2000" dirty="0" smtClean="0"/>
              <a:t>Let’s </a:t>
            </a:r>
            <a:r>
              <a:rPr lang="en-US" sz="2000" dirty="0"/>
              <a:t>put them both in the same table. </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en-US" sz="2000" dirty="0"/>
              <a:t>In order to be able to generalize to any problem, we define what we call: </a:t>
            </a:r>
            <a:r>
              <a:rPr lang="en-US" sz="2000" b="1" dirty="0"/>
              <a:t>loss function</a:t>
            </a:r>
            <a:r>
              <a:rPr lang="en-US" sz="2000" dirty="0"/>
              <a:t>. Basically it is a performance metric on how well the </a:t>
            </a:r>
            <a:r>
              <a:rPr lang="en-US" sz="2000" dirty="0" smtClean="0"/>
              <a:t>neural network </a:t>
            </a:r>
            <a:r>
              <a:rPr lang="en-US" sz="2000" dirty="0"/>
              <a:t>manages to reach its goal of generating outputs as close as possible to the desired values</a:t>
            </a:r>
            <a:r>
              <a:rPr lang="en-US" sz="2000" dirty="0" smtClean="0"/>
              <a:t>.</a:t>
            </a:r>
          </a:p>
          <a:p>
            <a:pPr marL="0" indent="0">
              <a:buNone/>
            </a:pPr>
            <a:r>
              <a:rPr lang="en-US" sz="2000" dirty="0"/>
              <a:t>The most intuitive loss function is simply </a:t>
            </a:r>
            <a:r>
              <a:rPr lang="en-US" sz="2000" i="1" dirty="0"/>
              <a:t>loss = (Desired output — actual output</a:t>
            </a:r>
            <a:r>
              <a:rPr lang="en-US" sz="2000" i="1" dirty="0" smtClean="0"/>
              <a:t>)</a:t>
            </a:r>
            <a:r>
              <a:rPr lang="en-US" sz="2000" dirty="0" smtClean="0"/>
              <a:t>. </a:t>
            </a:r>
            <a:r>
              <a:rPr lang="en-US" sz="2000" dirty="0"/>
              <a:t>However, </a:t>
            </a:r>
            <a:r>
              <a:rPr lang="en-US" sz="2000" dirty="0" smtClean="0"/>
              <a:t>if </a:t>
            </a:r>
            <a:r>
              <a:rPr lang="en-US" sz="2000" dirty="0"/>
              <a:t>we want the loss function to reflect an </a:t>
            </a:r>
            <a:r>
              <a:rPr lang="en-US" sz="2000" b="1" dirty="0"/>
              <a:t>absolute error</a:t>
            </a:r>
            <a:r>
              <a:rPr lang="en-US" sz="2000" dirty="0"/>
              <a:t> on the performance regardless </a:t>
            </a:r>
            <a:r>
              <a:rPr lang="en-US" sz="2000" dirty="0" smtClean="0"/>
              <a:t>weather </a:t>
            </a:r>
            <a:r>
              <a:rPr lang="en-US" sz="2000" dirty="0"/>
              <a:t>it’s overshooting or undershooting we can define it as</a:t>
            </a:r>
            <a:r>
              <a:rPr lang="en-US" sz="2000" dirty="0" smtClean="0"/>
              <a:t>:</a:t>
            </a:r>
          </a:p>
          <a:p>
            <a:pPr marL="0" indent="0">
              <a:buNone/>
            </a:pPr>
            <a:r>
              <a:rPr lang="en-US" sz="2000" dirty="0"/>
              <a:t/>
            </a:r>
            <a:br>
              <a:rPr lang="en-US" sz="2000" dirty="0"/>
            </a:br>
            <a:r>
              <a:rPr lang="en-US" sz="2000" i="1" dirty="0"/>
              <a:t>loss = Absolute value of (desired — actual )</a:t>
            </a:r>
            <a:r>
              <a:rPr lang="en-US" sz="2000" dirty="0"/>
              <a:t>.</a:t>
            </a:r>
            <a:endParaRPr lang="en-US" sz="2000" dirty="0" smtClean="0"/>
          </a:p>
        </p:txBody>
      </p:sp>
      <p:graphicFrame>
        <p:nvGraphicFramePr>
          <p:cNvPr id="5" name="Table 4"/>
          <p:cNvGraphicFramePr>
            <a:graphicFrameLocks noGrp="1"/>
          </p:cNvGraphicFramePr>
          <p:nvPr>
            <p:extLst>
              <p:ext uri="{D42A27DB-BD31-4B8C-83A1-F6EECF244321}">
                <p14:modId xmlns:p14="http://schemas.microsoft.com/office/powerpoint/2010/main" val="1336857605"/>
              </p:ext>
            </p:extLst>
          </p:nvPr>
        </p:nvGraphicFramePr>
        <p:xfrm>
          <a:off x="901701" y="2007394"/>
          <a:ext cx="9296400" cy="1828800"/>
        </p:xfrm>
        <a:graphic>
          <a:graphicData uri="http://schemas.openxmlformats.org/drawingml/2006/table">
            <a:tbl>
              <a:tblPr/>
              <a:tblGrid>
                <a:gridCol w="2609104">
                  <a:extLst>
                    <a:ext uri="{9D8B030D-6E8A-4147-A177-3AD203B41FA5}">
                      <a16:colId xmlns:a16="http://schemas.microsoft.com/office/drawing/2014/main" val="20000"/>
                    </a:ext>
                  </a:extLst>
                </a:gridCol>
                <a:gridCol w="3334495">
                  <a:extLst>
                    <a:ext uri="{9D8B030D-6E8A-4147-A177-3AD203B41FA5}">
                      <a16:colId xmlns:a16="http://schemas.microsoft.com/office/drawing/2014/main" val="20001"/>
                    </a:ext>
                  </a:extLst>
                </a:gridCol>
                <a:gridCol w="3352801">
                  <a:extLst>
                    <a:ext uri="{9D8B030D-6E8A-4147-A177-3AD203B41FA5}">
                      <a16:colId xmlns:a16="http://schemas.microsoft.com/office/drawing/2014/main" val="20002"/>
                    </a:ext>
                  </a:extLst>
                </a:gridCol>
              </a:tblGrid>
              <a:tr h="0">
                <a:tc>
                  <a:txBody>
                    <a:bodyPr/>
                    <a:lstStyle/>
                    <a:p>
                      <a:pPr algn="ctr" fontAlgn="ctr"/>
                      <a:r>
                        <a:rPr lang="en-US" b="1" i="1" dirty="0">
                          <a:effectLst/>
                        </a:rPr>
                        <a:t>input</a:t>
                      </a:r>
                      <a:endParaRPr lang="en-US" b="1" dirty="0">
                        <a:effectLst/>
                      </a:endParaRPr>
                    </a:p>
                  </a:txBody>
                  <a:tcPr anchor="ctr">
                    <a:lnL>
                      <a:noFill/>
                    </a:lnL>
                    <a:lnR>
                      <a:noFill/>
                    </a:lnR>
                    <a:lnT>
                      <a:noFill/>
                    </a:lnT>
                    <a:lnB>
                      <a:noFill/>
                    </a:lnB>
                    <a:solidFill>
                      <a:schemeClr val="bg1">
                        <a:lumMod val="85000"/>
                      </a:schemeClr>
                    </a:solidFill>
                  </a:tcPr>
                </a:tc>
                <a:tc>
                  <a:txBody>
                    <a:bodyPr/>
                    <a:lstStyle/>
                    <a:p>
                      <a:pPr algn="ctr" fontAlgn="ctr"/>
                      <a:r>
                        <a:rPr lang="en-US" b="1" i="1" dirty="0">
                          <a:effectLst/>
                        </a:rPr>
                        <a:t>predicted output</a:t>
                      </a:r>
                      <a:endParaRPr lang="en-US" b="1" dirty="0">
                        <a:effectLst/>
                      </a:endParaRPr>
                    </a:p>
                  </a:txBody>
                  <a:tcPr anchor="ctr">
                    <a:lnL>
                      <a:noFill/>
                    </a:lnL>
                    <a:lnR>
                      <a:noFill/>
                    </a:lnR>
                    <a:lnT>
                      <a:noFill/>
                    </a:lnT>
                    <a:lnB>
                      <a:noFill/>
                    </a:lnB>
                    <a:solidFill>
                      <a:schemeClr val="bg1">
                        <a:lumMod val="85000"/>
                      </a:schemeClr>
                    </a:solidFill>
                  </a:tcPr>
                </a:tc>
                <a:tc>
                  <a:txBody>
                    <a:bodyPr/>
                    <a:lstStyle/>
                    <a:p>
                      <a:pPr algn="ctr" fontAlgn="ctr"/>
                      <a:r>
                        <a:rPr lang="en-US" b="1" i="1" dirty="0" smtClean="0">
                          <a:effectLst/>
                        </a:rPr>
                        <a:t>desired </a:t>
                      </a:r>
                      <a:r>
                        <a:rPr lang="en-US" b="1" i="1" dirty="0">
                          <a:effectLst/>
                        </a:rPr>
                        <a:t>output (labels)</a:t>
                      </a:r>
                      <a:endParaRPr lang="en-US" b="1" dirty="0">
                        <a:effectLst/>
                      </a:endParaRPr>
                    </a:p>
                  </a:txBody>
                  <a:tcPr anchor="ctr">
                    <a:lnL>
                      <a:noFill/>
                    </a:lnL>
                    <a:lnR>
                      <a:noFill/>
                    </a:lnR>
                    <a:lnT>
                      <a:noFill/>
                    </a:lnT>
                    <a:lnB>
                      <a:noFill/>
                    </a:lnB>
                    <a:solidFill>
                      <a:schemeClr val="bg1">
                        <a:lumMod val="85000"/>
                      </a:schemeClr>
                    </a:solidFill>
                  </a:tcPr>
                </a:tc>
                <a:extLst>
                  <a:ext uri="{0D108BD9-81ED-4DB2-BD59-A6C34878D82A}">
                    <a16:rowId xmlns:a16="http://schemas.microsoft.com/office/drawing/2014/main" val="10000"/>
                  </a:ext>
                </a:extLst>
              </a:tr>
              <a:tr h="0">
                <a:tc>
                  <a:txBody>
                    <a:bodyPr/>
                    <a:lstStyle/>
                    <a:p>
                      <a:pPr algn="ctr" fontAlgn="ctr"/>
                      <a:r>
                        <a:rPr lang="mr-IN">
                          <a:effectLst/>
                        </a:rPr>
                        <a:t>(0, 0, 1)</a:t>
                      </a:r>
                    </a:p>
                  </a:txBody>
                  <a:tcPr anchor="ctr">
                    <a:lnL>
                      <a:noFill/>
                    </a:lnL>
                    <a:lnR>
                      <a:noFill/>
                    </a:lnR>
                    <a:lnT>
                      <a:noFill/>
                    </a:lnT>
                    <a:lnB>
                      <a:noFill/>
                    </a:lnB>
                    <a:solidFill>
                      <a:srgbClr val="FFFFFF"/>
                    </a:solidFill>
                  </a:tcPr>
                </a:tc>
                <a:tc>
                  <a:txBody>
                    <a:bodyPr/>
                    <a:lstStyle/>
                    <a:p>
                      <a:pPr algn="ctr" fontAlgn="ctr"/>
                      <a:r>
                        <a:rPr lang="mr-IN" dirty="0">
                          <a:effectLst/>
                        </a:rPr>
                        <a:t>-0.99977125</a:t>
                      </a:r>
                    </a:p>
                  </a:txBody>
                  <a:tcPr anchor="ctr">
                    <a:lnL>
                      <a:noFill/>
                    </a:lnL>
                    <a:lnR>
                      <a:noFill/>
                    </a:lnR>
                    <a:lnT>
                      <a:noFill/>
                    </a:lnT>
                    <a:lnB>
                      <a:noFill/>
                    </a:lnB>
                    <a:solidFill>
                      <a:schemeClr val="bg1">
                        <a:lumMod val="95000"/>
                      </a:schemeClr>
                    </a:solidFill>
                  </a:tcPr>
                </a:tc>
                <a:tc>
                  <a:txBody>
                    <a:bodyPr/>
                    <a:lstStyle/>
                    <a:p>
                      <a:pPr algn="ctr" fontAlgn="ctr"/>
                      <a:r>
                        <a:rPr lang="en-US" dirty="0">
                          <a:effectLst/>
                        </a:rPr>
                        <a:t>0</a:t>
                      </a:r>
                    </a:p>
                  </a:txBody>
                  <a:tcPr anchor="ctr">
                    <a:lnL>
                      <a:noFill/>
                    </a:lnL>
                    <a:lnR>
                      <a:noFill/>
                    </a:lnR>
                    <a:lnT>
                      <a:noFill/>
                    </a:lnT>
                    <a:lnB>
                      <a:noFill/>
                    </a:lnB>
                    <a:solidFill>
                      <a:srgbClr val="FFFFFF"/>
                    </a:solidFill>
                  </a:tcPr>
                </a:tc>
                <a:extLst>
                  <a:ext uri="{0D108BD9-81ED-4DB2-BD59-A6C34878D82A}">
                    <a16:rowId xmlns:a16="http://schemas.microsoft.com/office/drawing/2014/main" val="10001"/>
                  </a:ext>
                </a:extLst>
              </a:tr>
              <a:tr h="0">
                <a:tc>
                  <a:txBody>
                    <a:bodyPr/>
                    <a:lstStyle/>
                    <a:p>
                      <a:pPr algn="ctr" fontAlgn="ctr"/>
                      <a:r>
                        <a:rPr lang="cs-CZ">
                          <a:effectLst/>
                        </a:rPr>
                        <a:t>(1, 1, 1)</a:t>
                      </a:r>
                    </a:p>
                  </a:txBody>
                  <a:tcPr anchor="ctr">
                    <a:lnL>
                      <a:noFill/>
                    </a:lnL>
                    <a:lnR>
                      <a:noFill/>
                    </a:lnR>
                    <a:lnT>
                      <a:noFill/>
                    </a:lnT>
                    <a:lnB>
                      <a:noFill/>
                    </a:lnB>
                    <a:solidFill>
                      <a:srgbClr val="FFFFFF"/>
                    </a:solidFill>
                  </a:tcPr>
                </a:tc>
                <a:tc>
                  <a:txBody>
                    <a:bodyPr/>
                    <a:lstStyle/>
                    <a:p>
                      <a:pPr algn="ctr" fontAlgn="ctr"/>
                      <a:r>
                        <a:rPr lang="cs-CZ" dirty="0">
                          <a:effectLst/>
                        </a:rPr>
                        <a:t>-0.55912226</a:t>
                      </a:r>
                    </a:p>
                  </a:txBody>
                  <a:tcPr anchor="ctr">
                    <a:lnL>
                      <a:noFill/>
                    </a:lnL>
                    <a:lnR>
                      <a:noFill/>
                    </a:lnR>
                    <a:lnT>
                      <a:noFill/>
                    </a:lnT>
                    <a:lnB>
                      <a:noFill/>
                    </a:lnB>
                    <a:solidFill>
                      <a:schemeClr val="bg1">
                        <a:lumMod val="95000"/>
                      </a:schemeClr>
                    </a:solidFill>
                  </a:tcPr>
                </a:tc>
                <a:tc>
                  <a:txBody>
                    <a:bodyPr/>
                    <a:lstStyle/>
                    <a:p>
                      <a:pPr algn="ctr" fontAlgn="ctr"/>
                      <a:r>
                        <a:rPr lang="en-US">
                          <a:effectLst/>
                        </a:rPr>
                        <a:t>0</a:t>
                      </a:r>
                    </a:p>
                  </a:txBody>
                  <a:tcPr anchor="ctr">
                    <a:lnL>
                      <a:noFill/>
                    </a:lnL>
                    <a:lnR>
                      <a:noFill/>
                    </a:lnR>
                    <a:lnT>
                      <a:noFill/>
                    </a:lnT>
                    <a:lnB>
                      <a:noFill/>
                    </a:lnB>
                    <a:solidFill>
                      <a:srgbClr val="FFFFFF"/>
                    </a:solidFill>
                  </a:tcPr>
                </a:tc>
                <a:extLst>
                  <a:ext uri="{0D108BD9-81ED-4DB2-BD59-A6C34878D82A}">
                    <a16:rowId xmlns:a16="http://schemas.microsoft.com/office/drawing/2014/main" val="10002"/>
                  </a:ext>
                </a:extLst>
              </a:tr>
              <a:tr h="0">
                <a:tc>
                  <a:txBody>
                    <a:bodyPr/>
                    <a:lstStyle/>
                    <a:p>
                      <a:pPr algn="ctr" fontAlgn="ctr"/>
                      <a:r>
                        <a:rPr lang="is-IS">
                          <a:effectLst/>
                        </a:rPr>
                        <a:t>(1, 0, 1)</a:t>
                      </a:r>
                    </a:p>
                  </a:txBody>
                  <a:tcPr anchor="ctr">
                    <a:lnL>
                      <a:noFill/>
                    </a:lnL>
                    <a:lnR>
                      <a:noFill/>
                    </a:lnR>
                    <a:lnT>
                      <a:noFill/>
                    </a:lnT>
                    <a:lnB>
                      <a:noFill/>
                    </a:lnB>
                    <a:solidFill>
                      <a:srgbClr val="FFFFFF"/>
                    </a:solidFill>
                  </a:tcPr>
                </a:tc>
                <a:tc>
                  <a:txBody>
                    <a:bodyPr/>
                    <a:lstStyle/>
                    <a:p>
                      <a:pPr algn="ctr" fontAlgn="ctr"/>
                      <a:r>
                        <a:rPr lang="is-IS" dirty="0">
                          <a:effectLst/>
                        </a:rPr>
                        <a:t>-1.16572724</a:t>
                      </a:r>
                    </a:p>
                  </a:txBody>
                  <a:tcPr anchor="ctr">
                    <a:lnL>
                      <a:noFill/>
                    </a:lnL>
                    <a:lnR>
                      <a:noFill/>
                    </a:lnR>
                    <a:lnT>
                      <a:noFill/>
                    </a:lnT>
                    <a:lnB>
                      <a:noFill/>
                    </a:lnB>
                    <a:solidFill>
                      <a:schemeClr val="bg1">
                        <a:lumMod val="95000"/>
                      </a:schemeClr>
                    </a:solidFill>
                  </a:tcPr>
                </a:tc>
                <a:tc>
                  <a:txBody>
                    <a:bodyPr/>
                    <a:lstStyle/>
                    <a:p>
                      <a:pPr algn="ctr" fontAlgn="ctr"/>
                      <a:r>
                        <a:rPr lang="en-US">
                          <a:effectLst/>
                        </a:rPr>
                        <a:t>1</a:t>
                      </a:r>
                    </a:p>
                  </a:txBody>
                  <a:tcPr anchor="ctr">
                    <a:lnL>
                      <a:noFill/>
                    </a:lnL>
                    <a:lnR>
                      <a:noFill/>
                    </a:lnR>
                    <a:lnT>
                      <a:noFill/>
                    </a:lnT>
                    <a:lnB>
                      <a:noFill/>
                    </a:lnB>
                    <a:solidFill>
                      <a:srgbClr val="FFFFFF"/>
                    </a:solidFill>
                  </a:tcPr>
                </a:tc>
                <a:extLst>
                  <a:ext uri="{0D108BD9-81ED-4DB2-BD59-A6C34878D82A}">
                    <a16:rowId xmlns:a16="http://schemas.microsoft.com/office/drawing/2014/main" val="10003"/>
                  </a:ext>
                </a:extLst>
              </a:tr>
              <a:tr h="0">
                <a:tc>
                  <a:txBody>
                    <a:bodyPr/>
                    <a:lstStyle/>
                    <a:p>
                      <a:pPr algn="ctr" fontAlgn="ctr"/>
                      <a:r>
                        <a:rPr lang="cs-CZ">
                          <a:effectLst/>
                        </a:rPr>
                        <a:t>(0, 1, 0)</a:t>
                      </a:r>
                    </a:p>
                  </a:txBody>
                  <a:tcPr anchor="ctr">
                    <a:lnL>
                      <a:noFill/>
                    </a:lnL>
                    <a:lnR>
                      <a:noFill/>
                    </a:lnR>
                    <a:lnT>
                      <a:noFill/>
                    </a:lnT>
                    <a:lnB>
                      <a:noFill/>
                    </a:lnB>
                    <a:solidFill>
                      <a:srgbClr val="FFFFFF"/>
                    </a:solidFill>
                  </a:tcPr>
                </a:tc>
                <a:tc>
                  <a:txBody>
                    <a:bodyPr/>
                    <a:lstStyle/>
                    <a:p>
                      <a:pPr algn="ctr" fontAlgn="ctr"/>
                      <a:r>
                        <a:rPr lang="mr-IN" dirty="0">
                          <a:effectLst/>
                        </a:rPr>
                        <a:t>-0.72507825</a:t>
                      </a:r>
                    </a:p>
                  </a:txBody>
                  <a:tcPr anchor="ctr">
                    <a:lnL>
                      <a:noFill/>
                    </a:lnL>
                    <a:lnR>
                      <a:noFill/>
                    </a:lnR>
                    <a:lnT>
                      <a:noFill/>
                    </a:lnT>
                    <a:lnB>
                      <a:noFill/>
                    </a:lnB>
                    <a:solidFill>
                      <a:schemeClr val="bg1">
                        <a:lumMod val="95000"/>
                      </a:schemeClr>
                    </a:solidFill>
                  </a:tcPr>
                </a:tc>
                <a:tc>
                  <a:txBody>
                    <a:bodyPr/>
                    <a:lstStyle/>
                    <a:p>
                      <a:pPr algn="ctr" fontAlgn="ctr"/>
                      <a:r>
                        <a:rPr lang="en-US" dirty="0">
                          <a:effectLst/>
                        </a:rPr>
                        <a:t>1</a:t>
                      </a:r>
                    </a:p>
                  </a:txBody>
                  <a:tcPr anchor="ctr">
                    <a:lnL>
                      <a:noFill/>
                    </a:lnL>
                    <a:lnR>
                      <a:noFill/>
                    </a:lnR>
                    <a:lnT>
                      <a:noFill/>
                    </a:lnT>
                    <a:lnB>
                      <a:noFill/>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226390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9100"/>
            <a:ext cx="10515600" cy="5757863"/>
          </a:xfrm>
        </p:spPr>
        <p:txBody>
          <a:bodyPr>
            <a:normAutofit/>
          </a:bodyPr>
          <a:lstStyle/>
          <a:p>
            <a:pPr marL="0" indent="0">
              <a:buNone/>
            </a:pPr>
            <a:r>
              <a:rPr lang="en-US" sz="2000" dirty="0" smtClean="0"/>
              <a:t>Several </a:t>
            </a:r>
            <a:r>
              <a:rPr lang="en-US" sz="2000" dirty="0"/>
              <a:t>situations can lead to the same total sum of </a:t>
            </a:r>
            <a:r>
              <a:rPr lang="en-US" sz="2000" dirty="0" smtClean="0"/>
              <a:t>errors.</a:t>
            </a:r>
          </a:p>
          <a:p>
            <a:pPr marL="0" indent="0">
              <a:buNone/>
            </a:pPr>
            <a:r>
              <a:rPr lang="en-US" sz="2000" dirty="0"/>
              <a:t>F</a:t>
            </a:r>
            <a:r>
              <a:rPr lang="en-US" sz="2000" dirty="0" smtClean="0"/>
              <a:t>or </a:t>
            </a:r>
            <a:r>
              <a:rPr lang="en-US" sz="2000" dirty="0"/>
              <a:t>instance, lot of small errors or few big errors can sum up exactly to the same total amount of error. </a:t>
            </a:r>
            <a:endParaRPr lang="en-US" sz="2000" dirty="0" smtClean="0"/>
          </a:p>
          <a:p>
            <a:pPr marL="0" indent="0">
              <a:buNone/>
            </a:pPr>
            <a:r>
              <a:rPr lang="en-US" sz="2000" dirty="0" smtClean="0"/>
              <a:t>Since </a:t>
            </a:r>
            <a:r>
              <a:rPr lang="en-US" sz="2000" dirty="0"/>
              <a:t>we would like the prediction to work under </a:t>
            </a:r>
            <a:r>
              <a:rPr lang="en-US" sz="2000" b="1" dirty="0"/>
              <a:t>any</a:t>
            </a:r>
            <a:r>
              <a:rPr lang="en-US" sz="2000" dirty="0"/>
              <a:t> situation, it is more preferable to have a distribution of lot of small errors, rather than a few big ones</a:t>
            </a:r>
            <a:r>
              <a:rPr lang="en-US" sz="2000" dirty="0" smtClean="0"/>
              <a:t>.</a:t>
            </a:r>
            <a:endParaRPr lang="en-US" sz="2000" dirty="0"/>
          </a:p>
          <a:p>
            <a:pPr marL="0" indent="0">
              <a:buNone/>
            </a:pPr>
            <a:r>
              <a:rPr lang="en-US" sz="2000" dirty="0" smtClean="0"/>
              <a:t>To encourage </a:t>
            </a:r>
            <a:r>
              <a:rPr lang="en-US" sz="2000" dirty="0"/>
              <a:t>the </a:t>
            </a:r>
            <a:r>
              <a:rPr lang="en-US" sz="2000" dirty="0" smtClean="0"/>
              <a:t>neural network </a:t>
            </a:r>
            <a:r>
              <a:rPr lang="en-US" sz="2000" dirty="0"/>
              <a:t>to converge to such situation, we can define the loss function to be the </a:t>
            </a:r>
            <a:r>
              <a:rPr lang="en-US" sz="2000" b="1" dirty="0"/>
              <a:t>sum of squares</a:t>
            </a:r>
            <a:r>
              <a:rPr lang="en-US" sz="2000" dirty="0"/>
              <a:t> of the absolute errors (which is </a:t>
            </a:r>
            <a:r>
              <a:rPr lang="en-US" sz="2000" dirty="0" smtClean="0"/>
              <a:t>one of the </a:t>
            </a:r>
            <a:r>
              <a:rPr lang="en-US" sz="2000" dirty="0"/>
              <a:t>most famous loss </a:t>
            </a:r>
            <a:r>
              <a:rPr lang="en-US" sz="2000" dirty="0" smtClean="0"/>
              <a:t>functions </a:t>
            </a:r>
            <a:r>
              <a:rPr lang="en-US" sz="2000" dirty="0"/>
              <a:t>in </a:t>
            </a:r>
            <a:r>
              <a:rPr lang="en-US" sz="2000" dirty="0" smtClean="0"/>
              <a:t>neural networks). </a:t>
            </a:r>
            <a:r>
              <a:rPr lang="en-US" sz="2000" dirty="0"/>
              <a:t>This way, small errors are counted </a:t>
            </a:r>
            <a:r>
              <a:rPr lang="en-US" sz="2000" dirty="0" smtClean="0"/>
              <a:t>much </a:t>
            </a:r>
            <a:r>
              <a:rPr lang="en-US" sz="2000" dirty="0"/>
              <a:t>less than large errors</a:t>
            </a:r>
            <a:r>
              <a:rPr lang="en-US" sz="2000" dirty="0" smtClean="0"/>
              <a:t>!</a:t>
            </a:r>
          </a:p>
          <a:p>
            <a:pPr marL="0" indent="0">
              <a:buNone/>
            </a:pPr>
            <a:endParaRPr lang="en-US" sz="2000" dirty="0"/>
          </a:p>
          <a:p>
            <a:pPr marL="0" indent="0">
              <a:buNone/>
            </a:pPr>
            <a:r>
              <a:rPr lang="en-US" sz="2000" dirty="0" smtClean="0"/>
              <a:t>What </a:t>
            </a:r>
            <a:r>
              <a:rPr lang="en-US" sz="2000" dirty="0"/>
              <a:t>we care about, is to minimize the overall error over the whole dataset (total of the sum of the squares of the errors</a:t>
            </a:r>
            <a:r>
              <a:rPr lang="en-US" sz="2000" dirty="0" smtClean="0"/>
              <a:t>!).</a:t>
            </a:r>
          </a:p>
          <a:p>
            <a:pPr marL="0" indent="0">
              <a:buNone/>
            </a:pPr>
            <a:r>
              <a:rPr lang="en-US" sz="2000" dirty="0"/>
              <a:t>We can </a:t>
            </a:r>
            <a:r>
              <a:rPr lang="en-US" sz="2000" dirty="0" smtClean="0"/>
              <a:t>now just </a:t>
            </a:r>
            <a:r>
              <a:rPr lang="en-US" sz="2000" dirty="0"/>
              <a:t>transform our </a:t>
            </a:r>
            <a:r>
              <a:rPr lang="en-US" sz="2000" dirty="0" smtClean="0"/>
              <a:t>problem </a:t>
            </a:r>
            <a:r>
              <a:rPr lang="en-US" sz="2000" dirty="0"/>
              <a:t>now to an optimization process that aims to minimize this loss function.</a:t>
            </a:r>
          </a:p>
        </p:txBody>
      </p:sp>
    </p:spTree>
    <p:extLst>
      <p:ext uri="{BB962C8B-B14F-4D97-AF65-F5344CB8AC3E}">
        <p14:creationId xmlns:p14="http://schemas.microsoft.com/office/powerpoint/2010/main" val="19243954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2300"/>
            <a:ext cx="10515600" cy="5554663"/>
          </a:xfrm>
        </p:spPr>
        <p:txBody>
          <a:bodyPr/>
          <a:lstStyle/>
          <a:p>
            <a:pPr marL="0" indent="0">
              <a:buNone/>
            </a:pPr>
            <a:r>
              <a:rPr lang="en-US" sz="2000" b="1" dirty="0"/>
              <a:t>Step 4- Differentiation</a:t>
            </a:r>
          </a:p>
          <a:p>
            <a:pPr marL="0" indent="0">
              <a:buNone/>
            </a:pPr>
            <a:r>
              <a:rPr lang="en-US" sz="2000" dirty="0"/>
              <a:t>Obviously we can use any optimization technique that modifies the internal weights of neural networks in order to minimize the total loss function that we previously defined. </a:t>
            </a:r>
            <a:endParaRPr lang="en-US" sz="2000" dirty="0" smtClean="0"/>
          </a:p>
          <a:p>
            <a:pPr marL="0" indent="0">
              <a:buNone/>
            </a:pPr>
            <a:endParaRPr lang="en-US" sz="2000" dirty="0"/>
          </a:p>
          <a:p>
            <a:pPr marL="0" indent="0">
              <a:buNone/>
            </a:pPr>
            <a:r>
              <a:rPr lang="en-US" sz="2000" dirty="0" smtClean="0"/>
              <a:t>In </a:t>
            </a:r>
            <a:r>
              <a:rPr lang="en-US" sz="2000" dirty="0"/>
              <a:t>mathematics </a:t>
            </a:r>
            <a:r>
              <a:rPr lang="en-US" sz="2000" dirty="0" smtClean="0"/>
              <a:t>differentiation </a:t>
            </a:r>
            <a:r>
              <a:rPr lang="en-US" sz="2000" dirty="0"/>
              <a:t>can guide us how to optimize the weights </a:t>
            </a:r>
            <a:r>
              <a:rPr lang="en-US" sz="2000" dirty="0" smtClean="0"/>
              <a:t>called. </a:t>
            </a:r>
          </a:p>
          <a:p>
            <a:pPr marL="0" indent="0">
              <a:buNone/>
            </a:pPr>
            <a:r>
              <a:rPr lang="en-US" sz="2000" dirty="0" smtClean="0"/>
              <a:t>Basically </a:t>
            </a:r>
            <a:r>
              <a:rPr lang="en-US" sz="2000" dirty="0"/>
              <a:t>it deals with the derivative of the loss function. </a:t>
            </a:r>
            <a:r>
              <a:rPr lang="en-US" sz="2000" dirty="0" smtClean="0"/>
              <a:t>the </a:t>
            </a:r>
            <a:r>
              <a:rPr lang="en-US" sz="2000" dirty="0"/>
              <a:t>derivative of a function at a certain </a:t>
            </a:r>
            <a:r>
              <a:rPr lang="en-US" sz="2000" dirty="0" smtClean="0"/>
              <a:t>point </a:t>
            </a:r>
            <a:r>
              <a:rPr lang="en-US" sz="2000" dirty="0"/>
              <a:t>gives the rate or the speed of which this function is changing its values at this </a:t>
            </a:r>
            <a:r>
              <a:rPr lang="en-US" sz="2000" dirty="0" smtClean="0"/>
              <a:t>point.</a:t>
            </a:r>
            <a:endParaRPr lang="en-US" dirty="0" smtClean="0"/>
          </a:p>
          <a:p>
            <a:pPr marL="0" indent="0">
              <a:buNone/>
            </a:pPr>
            <a:endParaRPr lang="en-US" sz="2000" dirty="0"/>
          </a:p>
          <a:p>
            <a:pPr marL="0" indent="0">
              <a:lnSpc>
                <a:spcPct val="100000"/>
              </a:lnSpc>
              <a:spcBef>
                <a:spcPts val="0"/>
              </a:spcBef>
              <a:buNone/>
            </a:pPr>
            <a:r>
              <a:rPr lang="en-US" sz="2000" dirty="0"/>
              <a:t>The learning process is actually saying this:</a:t>
            </a:r>
          </a:p>
          <a:p>
            <a:pPr>
              <a:lnSpc>
                <a:spcPct val="100000"/>
              </a:lnSpc>
              <a:spcBef>
                <a:spcPts val="0"/>
              </a:spcBef>
            </a:pPr>
            <a:r>
              <a:rPr lang="en-US" sz="2000" dirty="0" smtClean="0"/>
              <a:t>Let’s </a:t>
            </a:r>
            <a:r>
              <a:rPr lang="en-US" sz="2000" dirty="0"/>
              <a:t>check the </a:t>
            </a:r>
            <a:r>
              <a:rPr lang="en-US" sz="2000" dirty="0" smtClean="0"/>
              <a:t>derivative.</a:t>
            </a:r>
          </a:p>
          <a:p>
            <a:pPr>
              <a:lnSpc>
                <a:spcPct val="100000"/>
              </a:lnSpc>
              <a:spcBef>
                <a:spcPts val="0"/>
              </a:spcBef>
            </a:pPr>
            <a:r>
              <a:rPr lang="en-US" sz="2000" dirty="0" smtClean="0"/>
              <a:t>If </a:t>
            </a:r>
            <a:r>
              <a:rPr lang="en-US" sz="2000" dirty="0"/>
              <a:t>it is positive, meaning the error increases if we increase the weights, then we should decrease the </a:t>
            </a:r>
            <a:r>
              <a:rPr lang="en-US" sz="2000" dirty="0" smtClean="0"/>
              <a:t>weight.</a:t>
            </a:r>
          </a:p>
          <a:p>
            <a:pPr>
              <a:lnSpc>
                <a:spcPct val="100000"/>
              </a:lnSpc>
              <a:spcBef>
                <a:spcPts val="0"/>
              </a:spcBef>
            </a:pPr>
            <a:r>
              <a:rPr lang="en-US" sz="2000" dirty="0" smtClean="0"/>
              <a:t>If </a:t>
            </a:r>
            <a:r>
              <a:rPr lang="en-US" sz="2000" dirty="0"/>
              <a:t>it’s negative, meaning the error decreases if we increase the weights, then we should increase the </a:t>
            </a:r>
            <a:r>
              <a:rPr lang="en-US" sz="2000" dirty="0" smtClean="0"/>
              <a:t>weight.</a:t>
            </a:r>
          </a:p>
          <a:p>
            <a:pPr>
              <a:lnSpc>
                <a:spcPct val="100000"/>
              </a:lnSpc>
              <a:spcBef>
                <a:spcPts val="0"/>
              </a:spcBef>
            </a:pPr>
            <a:r>
              <a:rPr lang="en-US" sz="2000" dirty="0" smtClean="0"/>
              <a:t>If </a:t>
            </a:r>
            <a:r>
              <a:rPr lang="en-US" sz="2000" dirty="0"/>
              <a:t>it’s 0, we do nothing, we reach our stable point.</a:t>
            </a:r>
          </a:p>
          <a:p>
            <a:pPr marL="0" indent="0">
              <a:buNone/>
            </a:pPr>
            <a:endParaRPr lang="en-US" sz="2000" dirty="0"/>
          </a:p>
        </p:txBody>
      </p:sp>
    </p:spTree>
    <p:extLst>
      <p:ext uri="{BB962C8B-B14F-4D97-AF65-F5344CB8AC3E}">
        <p14:creationId xmlns:p14="http://schemas.microsoft.com/office/powerpoint/2010/main" val="18901396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609/1*dvgzK4beVXBGBELDXP9Jp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562100"/>
            <a:ext cx="64770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929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Sign up for </a:t>
            </a:r>
            <a:r>
              <a:rPr lang="en-US" b="1" dirty="0" err="1"/>
              <a:t>Colab</a:t>
            </a:r>
            <a:endParaRPr lang="en-US" b="1" dirty="0"/>
          </a:p>
          <a:p>
            <a:r>
              <a:rPr lang="en-US" dirty="0"/>
              <a:t>Anyone with a Google Drive account can sign up for </a:t>
            </a:r>
            <a:r>
              <a:rPr lang="en-US" dirty="0" err="1"/>
              <a:t>Colab</a:t>
            </a:r>
            <a:r>
              <a:rPr lang="en-US" dirty="0"/>
              <a:t> by heading to </a:t>
            </a:r>
            <a:r>
              <a:rPr lang="en-US" dirty="0">
                <a:hlinkClick r:id="rId2"/>
              </a:rPr>
              <a:t>colab.research.google.com </a:t>
            </a:r>
            <a:r>
              <a:rPr lang="en-US" dirty="0"/>
              <a:t>and following the listed instructions.</a:t>
            </a:r>
          </a:p>
          <a:p>
            <a:r>
              <a:rPr lang="en-US" b="1" dirty="0"/>
              <a:t>Create a new notebook</a:t>
            </a:r>
          </a:p>
          <a:p>
            <a:r>
              <a:rPr lang="en-US" i="1" dirty="0"/>
              <a:t>File -&gt; New Notebook. </a:t>
            </a:r>
            <a:r>
              <a:rPr lang="en-US" dirty="0"/>
              <a:t>Either Python 2 or 3 will work, but I would recommend Python 3 (that’s what the rest of this tutorial will be using)</a:t>
            </a:r>
          </a:p>
          <a:p>
            <a:r>
              <a:rPr lang="en-US" b="1" dirty="0"/>
              <a:t>Set up the GPU runtime</a:t>
            </a:r>
          </a:p>
          <a:p>
            <a:r>
              <a:rPr lang="en-US" i="1" dirty="0"/>
              <a:t>Runtime -&gt; Change runtime type -&gt; Hardware Accelerator -&gt; GPU. </a:t>
            </a:r>
            <a:r>
              <a:rPr lang="en-US" dirty="0"/>
              <a:t>Free GPU cycles!</a:t>
            </a:r>
          </a:p>
          <a:p>
            <a:endParaRPr lang="en-US" dirty="0"/>
          </a:p>
        </p:txBody>
      </p:sp>
    </p:spTree>
    <p:extLst>
      <p:ext uri="{BB962C8B-B14F-4D97-AF65-F5344CB8AC3E}">
        <p14:creationId xmlns:p14="http://schemas.microsoft.com/office/powerpoint/2010/main" val="312385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838200" y="622300"/>
                <a:ext cx="10515600" cy="5554663"/>
              </a:xfrm>
            </p:spPr>
            <p:txBody>
              <a:bodyPr/>
              <a:lstStyle/>
              <a:p>
                <a:pPr marL="0" indent="0">
                  <a:buNone/>
                </a:pPr>
                <a:r>
                  <a:rPr lang="en-US" sz="2000" b="1" dirty="0"/>
                  <a:t>Step </a:t>
                </a:r>
                <a:r>
                  <a:rPr lang="en-US" sz="2000" b="1" dirty="0" smtClean="0"/>
                  <a:t>5- Back propagation</a:t>
                </a:r>
                <a:endParaRPr lang="en-US" sz="2000" b="1" dirty="0"/>
              </a:p>
              <a:p>
                <a:pPr marL="0" indent="0">
                  <a:buNone/>
                </a:pPr>
                <a:endParaRPr lang="en-US" sz="2000" dirty="0" smtClean="0"/>
              </a:p>
              <a:p>
                <a:pPr marL="0" indent="0">
                  <a:buNone/>
                </a:pPr>
                <a:r>
                  <a:rPr lang="en-US" sz="2000" dirty="0"/>
                  <a:t>In many cases, more layers are </a:t>
                </a:r>
                <a:r>
                  <a:rPr lang="en-US" sz="2000" dirty="0" smtClean="0"/>
                  <a:t>needed to </a:t>
                </a:r>
                <a:r>
                  <a:rPr lang="en-US" sz="2000" dirty="0"/>
                  <a:t>reach more variations in the functionality of the neural network. </a:t>
                </a:r>
                <a:r>
                  <a:rPr lang="en-US" sz="2000" dirty="0" smtClean="0"/>
                  <a:t>Certainly we </a:t>
                </a:r>
                <a:r>
                  <a:rPr lang="en-US" sz="2000" dirty="0"/>
                  <a:t>can always create one complicated function that represent the composition over the whole layers of the network. </a:t>
                </a:r>
                <a:endParaRPr lang="en-US" sz="2000" dirty="0" smtClean="0"/>
              </a:p>
              <a:p>
                <a:pPr marL="0" indent="0">
                  <a:buNone/>
                </a:pPr>
                <a:r>
                  <a:rPr lang="en-US" sz="2000" dirty="0" smtClean="0"/>
                  <a:t>For example, </a:t>
                </a:r>
                <a:r>
                  <a:rPr lang="en-US" sz="2000" dirty="0"/>
                  <a:t>if layer 1 is doing: </a:t>
                </a:r>
                <a14:m>
                  <m:oMath xmlns:m="http://schemas.openxmlformats.org/officeDocument/2006/math">
                    <m:r>
                      <a:rPr lang="en-US" sz="2000" i="1" dirty="0" smtClean="0">
                        <a:latin typeface="Cambria Math" charset="0"/>
                      </a:rPr>
                      <m:t>3</m:t>
                    </m:r>
                    <m:r>
                      <a:rPr lang="en-US" sz="2000" i="1" dirty="0" smtClean="0">
                        <a:latin typeface="Cambria Math" charset="0"/>
                        <a:ea typeface="Cambria Math" charset="0"/>
                        <a:cs typeface="Cambria Math" charset="0"/>
                      </a:rPr>
                      <m:t>∙</m:t>
                    </m:r>
                    <m:r>
                      <a:rPr lang="en-US" sz="2000" i="1" dirty="0" smtClean="0">
                        <a:latin typeface="Cambria Math" charset="0"/>
                      </a:rPr>
                      <m:t>𝑥</m:t>
                    </m:r>
                  </m:oMath>
                </a14:m>
                <a:r>
                  <a:rPr lang="en-US" sz="2000" dirty="0" smtClean="0"/>
                  <a:t> </a:t>
                </a:r>
                <a:r>
                  <a:rPr lang="en-US" sz="2000" dirty="0"/>
                  <a:t>to generate a hidden output </a:t>
                </a:r>
                <a14:m>
                  <m:oMath xmlns:m="http://schemas.openxmlformats.org/officeDocument/2006/math">
                    <m:r>
                      <a:rPr lang="en-US" sz="2000" i="1" dirty="0" smtClean="0">
                        <a:latin typeface="Cambria Math" charset="0"/>
                      </a:rPr>
                      <m:t>𝑧</m:t>
                    </m:r>
                  </m:oMath>
                </a14:m>
                <a:r>
                  <a:rPr lang="en-US" sz="2000" dirty="0"/>
                  <a:t>, and layer 2 is doing: </a:t>
                </a:r>
                <a14:m>
                  <m:oMath xmlns:m="http://schemas.openxmlformats.org/officeDocument/2006/math">
                    <m:r>
                      <a:rPr lang="en-US" sz="2000" i="1" dirty="0" smtClean="0">
                        <a:latin typeface="Cambria Math" charset="0"/>
                      </a:rPr>
                      <m:t>𝑧</m:t>
                    </m:r>
                    <m:r>
                      <a:rPr lang="en-US" sz="2000" i="1" dirty="0" smtClean="0">
                        <a:latin typeface="Cambria Math" charset="0"/>
                      </a:rPr>
                      <m:t>²</m:t>
                    </m:r>
                  </m:oMath>
                </a14:m>
                <a:r>
                  <a:rPr lang="en-US" sz="2000" dirty="0"/>
                  <a:t> to generate the final output, the composed network will be doing </a:t>
                </a:r>
                <a14:m>
                  <m:oMath xmlns:m="http://schemas.openxmlformats.org/officeDocument/2006/math">
                    <m:r>
                      <a:rPr lang="en-US" sz="2000" i="1" dirty="0" smtClean="0">
                        <a:latin typeface="Cambria Math" charset="0"/>
                      </a:rPr>
                      <m:t>(3</m:t>
                    </m:r>
                    <m:r>
                      <a:rPr lang="en-US" sz="2000" i="1" dirty="0" smtClean="0">
                        <a:latin typeface="Cambria Math" charset="0"/>
                        <a:ea typeface="Cambria Math" charset="0"/>
                        <a:cs typeface="Cambria Math" charset="0"/>
                      </a:rPr>
                      <m:t>∙</m:t>
                    </m:r>
                    <m:r>
                      <a:rPr lang="en-US" sz="2000" i="1" dirty="0" smtClean="0">
                        <a:latin typeface="Cambria Math" charset="0"/>
                      </a:rPr>
                      <m:t>𝑥</m:t>
                    </m:r>
                    <m:r>
                      <a:rPr lang="en-US" sz="2000" i="1" dirty="0" smtClean="0">
                        <a:latin typeface="Cambria Math" charset="0"/>
                      </a:rPr>
                      <m:t>)² = 9∙</m:t>
                    </m:r>
                    <m:r>
                      <a:rPr lang="en-US" sz="2000" i="1" dirty="0" smtClean="0">
                        <a:latin typeface="Cambria Math" charset="0"/>
                      </a:rPr>
                      <m:t>𝑥</m:t>
                    </m:r>
                    <m:r>
                      <a:rPr lang="en-US" sz="2000" i="1" dirty="0" smtClean="0">
                        <a:latin typeface="Cambria Math" charset="0"/>
                      </a:rPr>
                      <m:t>²</m:t>
                    </m:r>
                  </m:oMath>
                </a14:m>
                <a:endParaRPr lang="en-US" sz="2000" dirty="0" smtClean="0"/>
              </a:p>
              <a:p>
                <a:pPr marL="0" indent="0">
                  <a:buNone/>
                </a:pPr>
                <a:endParaRPr lang="en-US" sz="2000" dirty="0"/>
              </a:p>
              <a:p>
                <a:pPr marL="0" indent="0">
                  <a:buNone/>
                </a:pPr>
                <a:endParaRPr lang="en-US" sz="2000" dirty="0" smtClean="0"/>
              </a:p>
              <a:p>
                <a:pPr marL="0" indent="0">
                  <a:buNone/>
                </a:pPr>
                <a:endParaRPr lang="en-US" sz="2000" dirty="0"/>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838200" y="622300"/>
                <a:ext cx="10515600" cy="5554663"/>
              </a:xfrm>
              <a:blipFill rotWithShape="0">
                <a:blip r:embed="rId2"/>
                <a:stretch>
                  <a:fillRect l="-638" t="-1098"/>
                </a:stretch>
              </a:blipFill>
            </p:spPr>
            <p:txBody>
              <a:bodyPr/>
              <a:lstStyle/>
              <a:p>
                <a:r>
                  <a:rPr lang="en-US">
                    <a:noFill/>
                  </a:rPr>
                  <a:t> </a:t>
                </a:r>
              </a:p>
            </p:txBody>
          </p:sp>
        </mc:Fallback>
      </mc:AlternateContent>
      <p:pic>
        <p:nvPicPr>
          <p:cNvPr id="3074" name="Picture 2" descr="https://miro.medium.com/max/1869/1*b-s03CtU7Kiz47IQ9XMBjQ.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2350" y="3399631"/>
            <a:ext cx="5067300" cy="2719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2940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762000"/>
            <a:ext cx="10515600" cy="5719763"/>
          </a:xfrm>
        </p:spPr>
        <p:txBody>
          <a:bodyPr>
            <a:noAutofit/>
          </a:bodyPr>
          <a:lstStyle/>
          <a:p>
            <a:pPr marL="0" indent="0">
              <a:buNone/>
            </a:pPr>
            <a:r>
              <a:rPr lang="en-US" sz="2000" dirty="0" smtClean="0"/>
              <a:t>However, </a:t>
            </a:r>
            <a:r>
              <a:rPr lang="en-US" sz="2000" dirty="0"/>
              <a:t>in most cases composing the functions is very hard. </a:t>
            </a:r>
            <a:endParaRPr lang="en-US" sz="2000" dirty="0" smtClean="0"/>
          </a:p>
          <a:p>
            <a:pPr marL="0" indent="0">
              <a:buNone/>
            </a:pPr>
            <a:r>
              <a:rPr lang="en-US" sz="2000" dirty="0" smtClean="0"/>
              <a:t>In addition,  </a:t>
            </a:r>
            <a:r>
              <a:rPr lang="en-US" sz="2000" dirty="0"/>
              <a:t>for every composition one has to calculate the dedicated derivative of the composition (which is not at all scalable and very error prone</a:t>
            </a:r>
            <a:r>
              <a:rPr lang="en-US" sz="2000" dirty="0" smtClean="0"/>
              <a:t>).</a:t>
            </a:r>
          </a:p>
          <a:p>
            <a:pPr marL="0" indent="0">
              <a:buNone/>
            </a:pPr>
            <a:r>
              <a:rPr lang="en-US" sz="2000" dirty="0" smtClean="0"/>
              <a:t>Because derivative is decomposable, we can use back-propagation to solve the problem.</a:t>
            </a:r>
          </a:p>
          <a:p>
            <a:pPr marL="0" indent="0">
              <a:buNone/>
            </a:pPr>
            <a:endParaRPr lang="en-US" sz="2000" dirty="0"/>
          </a:p>
          <a:p>
            <a:pPr marL="0" indent="0">
              <a:buNone/>
            </a:pPr>
            <a:r>
              <a:rPr lang="en-US" sz="2000" dirty="0" smtClean="0"/>
              <a:t>We </a:t>
            </a:r>
            <a:r>
              <a:rPr lang="en-US" sz="2000" dirty="0"/>
              <a:t>have the starting point of errors, which is the loss function, and we know how to calculate its </a:t>
            </a:r>
            <a:r>
              <a:rPr lang="en-US" sz="2000" dirty="0" smtClean="0"/>
              <a:t>derivative.  If </a:t>
            </a:r>
            <a:r>
              <a:rPr lang="en-US" sz="2000" dirty="0"/>
              <a:t>we know how to calculate the derivative of each function from the composition, we can propagate back the error from the end to the start</a:t>
            </a:r>
            <a:r>
              <a:rPr lang="en-US" sz="2000" dirty="0" smtClean="0"/>
              <a:t>.</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647546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9300"/>
            <a:ext cx="10515600" cy="5427663"/>
          </a:xfrm>
        </p:spPr>
        <p:txBody>
          <a:bodyPr>
            <a:normAutofit/>
          </a:bodyPr>
          <a:lstStyle/>
          <a:p>
            <a:pPr marL="0" indent="0">
              <a:buNone/>
            </a:pPr>
            <a:r>
              <a:rPr lang="en-US" sz="2000" dirty="0"/>
              <a:t>Let’s consider the simple linear example: where we multiply the input 3 times to get a hidden layer, then we multiply the hidden (middle layer) 2 times to get the output.</a:t>
            </a:r>
          </a:p>
          <a:p>
            <a:r>
              <a:rPr lang="en-US" sz="2000" dirty="0"/>
              <a:t>input -&gt; 3.x -&gt; 2.x -&gt; </a:t>
            </a:r>
            <a:r>
              <a:rPr lang="en-US" sz="2000" dirty="0" smtClean="0"/>
              <a:t>output.</a:t>
            </a:r>
          </a:p>
          <a:p>
            <a:pPr marL="0" indent="0">
              <a:buNone/>
            </a:pPr>
            <a:r>
              <a:rPr lang="en-US" sz="2000" dirty="0" smtClean="0"/>
              <a:t>A 0.001 delta change on the input, will be translated to a 0.003 delta change after the first layer, then to 0.006 delta change on the output, which is the case if we compose both functions into one:</a:t>
            </a:r>
          </a:p>
          <a:p>
            <a:r>
              <a:rPr lang="en-US" sz="2000" dirty="0" smtClean="0"/>
              <a:t>input </a:t>
            </a:r>
            <a:r>
              <a:rPr lang="en-US" sz="2000" dirty="0"/>
              <a:t>-&gt; 6.x -&gt; output.</a:t>
            </a:r>
          </a:p>
          <a:p>
            <a:pPr marL="0" indent="0">
              <a:buNone/>
            </a:pPr>
            <a:r>
              <a:rPr lang="en-US" sz="2000" dirty="0"/>
              <a:t>Similarly an error on the output of 0.006, can be back-propagated to an error of 0.003 in the middle hidden stage, then to 0.001 on the </a:t>
            </a:r>
            <a:r>
              <a:rPr lang="en-US" sz="2000" dirty="0" smtClean="0"/>
              <a:t>input.</a:t>
            </a:r>
          </a:p>
          <a:p>
            <a:pPr marL="0" indent="0">
              <a:buNone/>
            </a:pPr>
            <a:endParaRPr lang="en-US" sz="2000" dirty="0"/>
          </a:p>
          <a:p>
            <a:pPr marL="0" indent="0">
              <a:buNone/>
            </a:pPr>
            <a:r>
              <a:rPr lang="en-US" sz="2000" dirty="0" smtClean="0"/>
              <a:t>If </a:t>
            </a:r>
            <a:r>
              <a:rPr lang="en-US" sz="2000" dirty="0"/>
              <a:t>we create a library of </a:t>
            </a:r>
            <a:r>
              <a:rPr lang="en-US" sz="2000" b="1" dirty="0"/>
              <a:t>differentiable</a:t>
            </a:r>
            <a:r>
              <a:rPr lang="en-US" sz="2000" dirty="0"/>
              <a:t> functions or layers where for each function we know how to forward-propagate (by directly applying the function) and how to back-propagate (by calculating the derivative of the function), we can compose any complex neural network. We only need to keep a stack of the function calls during the forward pass and their parameters, in order to know the way back to back-propagate the errors using the derivatives of these functions. </a:t>
            </a:r>
          </a:p>
        </p:txBody>
      </p:sp>
    </p:spTree>
    <p:extLst>
      <p:ext uri="{BB962C8B-B14F-4D97-AF65-F5344CB8AC3E}">
        <p14:creationId xmlns:p14="http://schemas.microsoft.com/office/powerpoint/2010/main" val="4259193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0100"/>
            <a:ext cx="10515600" cy="5376863"/>
          </a:xfrm>
        </p:spPr>
        <p:txBody>
          <a:bodyPr>
            <a:normAutofit/>
          </a:bodyPr>
          <a:lstStyle/>
          <a:p>
            <a:pPr marL="0" indent="0">
              <a:buNone/>
            </a:pPr>
            <a:r>
              <a:rPr lang="en-US" sz="2000" dirty="0"/>
              <a:t>In neural network, any layer can forward its results to many other layers, in this case, in order to do back-propagation, we sum the deltas coming from all the target layers. Thus our linear calculation stack can become </a:t>
            </a:r>
            <a:r>
              <a:rPr lang="en-US" sz="2000" dirty="0" smtClean="0"/>
              <a:t>a complex </a:t>
            </a:r>
            <a:r>
              <a:rPr lang="en-US" sz="2000" dirty="0"/>
              <a:t>calculation </a:t>
            </a:r>
            <a:r>
              <a:rPr lang="en-US" sz="2000" dirty="0" smtClean="0"/>
              <a:t>graph.</a:t>
            </a:r>
          </a:p>
          <a:p>
            <a:pPr marL="0" indent="0">
              <a:buNone/>
            </a:pPr>
            <a:r>
              <a:rPr lang="en-US" sz="2000" dirty="0" smtClean="0"/>
              <a:t>The </a:t>
            </a:r>
            <a:r>
              <a:rPr lang="en-US" sz="2000" dirty="0"/>
              <a:t>process of back-propagating errors </a:t>
            </a:r>
            <a:r>
              <a:rPr lang="en-US" sz="2000" dirty="0" smtClean="0"/>
              <a:t>follows </a:t>
            </a:r>
            <a:r>
              <a:rPr lang="en-US" sz="2000" dirty="0"/>
              <a:t>this </a:t>
            </a:r>
            <a:r>
              <a:rPr lang="en-US" sz="2000" dirty="0" smtClean="0"/>
              <a:t>schemas:</a:t>
            </a:r>
          </a:p>
          <a:p>
            <a:r>
              <a:rPr lang="en-US" sz="2000" dirty="0" smtClean="0"/>
              <a:t>Input </a:t>
            </a:r>
            <a:r>
              <a:rPr lang="en-US" sz="2000" dirty="0"/>
              <a:t>-&gt; Forward calls -&gt; Loss function -&gt; derivative -&gt; back-propagation of errors. </a:t>
            </a:r>
          </a:p>
        </p:txBody>
      </p:sp>
      <p:pic>
        <p:nvPicPr>
          <p:cNvPr id="4100" name="Picture 4" descr="https://miro.medium.com/max/2783/1*6q2Rgd8W9DoCN9Wfwc_9g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4400" y="2806704"/>
            <a:ext cx="5486400" cy="352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775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567363"/>
          </a:xfrm>
        </p:spPr>
        <p:txBody>
          <a:bodyPr>
            <a:normAutofit/>
          </a:bodyPr>
          <a:lstStyle/>
          <a:p>
            <a:pPr marL="0" indent="0">
              <a:buNone/>
            </a:pPr>
            <a:r>
              <a:rPr lang="en-US" sz="3000" dirty="0">
                <a:latin typeface="Arial" panose="020B0604020202020204" pitchFamily="34" charset="0"/>
                <a:cs typeface="Arial" panose="020B0604020202020204" pitchFamily="34" charset="0"/>
              </a:rPr>
              <a:t>Image Classification</a:t>
            </a:r>
          </a:p>
          <a:p>
            <a:pPr marL="0" indent="0">
              <a:lnSpc>
                <a:spcPct val="100000"/>
              </a:lnSpc>
              <a:buNone/>
            </a:pPr>
            <a:endParaRPr lang="en-US" sz="2000" dirty="0" smtClean="0"/>
          </a:p>
          <a:p>
            <a:pPr marL="0" indent="0">
              <a:lnSpc>
                <a:spcPct val="100000"/>
              </a:lnSpc>
              <a:buNone/>
            </a:pPr>
            <a:r>
              <a:rPr lang="en-US" sz="2000" dirty="0" smtClean="0"/>
              <a:t>The </a:t>
            </a:r>
            <a:r>
              <a:rPr lang="en-US" sz="2000" dirty="0"/>
              <a:t>problem of Image Classification goes like this: Given a set of images that are all labeled with a single category, we are asked to predict these categories for a novel set of test images and measure the accuracy of the predictions. </a:t>
            </a:r>
            <a:endParaRPr lang="en-US" sz="2000" dirty="0" smtClean="0"/>
          </a:p>
          <a:p>
            <a:pPr marL="0" indent="0">
              <a:lnSpc>
                <a:spcPct val="100000"/>
              </a:lnSpc>
              <a:buNone/>
            </a:pPr>
            <a:r>
              <a:rPr lang="en-US" sz="2000" dirty="0" smtClean="0"/>
              <a:t>There </a:t>
            </a:r>
            <a:r>
              <a:rPr lang="en-US" sz="2000" dirty="0"/>
              <a:t>are a variety of challenges associated with this task, including viewpoint variation, scale variation, intra-class variation, image deformation, image occlusion, illumination conditions, background clutter etc.</a:t>
            </a:r>
          </a:p>
          <a:p>
            <a:pPr marL="0" indent="0">
              <a:lnSpc>
                <a:spcPct val="100000"/>
              </a:lnSpc>
              <a:buNone/>
            </a:pPr>
            <a:r>
              <a:rPr lang="en-US" sz="2000" dirty="0"/>
              <a:t>How might we go about writing an algorithm that can classify images into distinct categories? Computer Vision researchers have come up with a data-driven approach to solve this. Instead of trying to specify what every one of the image categories of interest look like directly in code, they provide the computer with many examples of each image class and then develop learning algorithms that look at these examples and learn about the visual appearance of each class. </a:t>
            </a:r>
            <a:endParaRPr lang="en-US" sz="2000" dirty="0" smtClean="0"/>
          </a:p>
          <a:p>
            <a:pPr marL="0" indent="0">
              <a:lnSpc>
                <a:spcPct val="100000"/>
              </a:lnSpc>
              <a:buNone/>
            </a:pPr>
            <a:r>
              <a:rPr lang="en-US" sz="2000" dirty="0" smtClean="0"/>
              <a:t>In </a:t>
            </a:r>
            <a:r>
              <a:rPr lang="en-US" sz="2000" dirty="0"/>
              <a:t>other words, they first accumulate a training dataset of labeled images, then feed it to the computer in order for it to get familiar with the data.</a:t>
            </a:r>
          </a:p>
          <a:p>
            <a:pPr>
              <a:lnSpc>
                <a:spcPct val="100000"/>
              </a:lnSpc>
            </a:pPr>
            <a:endParaRPr lang="en-US" sz="2000" dirty="0"/>
          </a:p>
        </p:txBody>
      </p:sp>
    </p:spTree>
    <p:extLst>
      <p:ext uri="{BB962C8B-B14F-4D97-AF65-F5344CB8AC3E}">
        <p14:creationId xmlns:p14="http://schemas.microsoft.com/office/powerpoint/2010/main" val="1071137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a:t>Given that fact, the complete image classification pipeline can be formalized as follows:</a:t>
            </a:r>
          </a:p>
          <a:p>
            <a:r>
              <a:rPr lang="en-US" sz="2000" dirty="0"/>
              <a:t>Our input is a training dataset that consists of </a:t>
            </a:r>
            <a:r>
              <a:rPr lang="en-US" sz="2000" i="1" dirty="0"/>
              <a:t>N</a:t>
            </a:r>
            <a:r>
              <a:rPr lang="en-US" sz="2000" dirty="0"/>
              <a:t> images, each labeled with one of </a:t>
            </a:r>
            <a:r>
              <a:rPr lang="en-US" sz="2000" i="1" dirty="0"/>
              <a:t>K</a:t>
            </a:r>
            <a:r>
              <a:rPr lang="en-US" sz="2000" dirty="0"/>
              <a:t> different classes.</a:t>
            </a:r>
          </a:p>
          <a:p>
            <a:r>
              <a:rPr lang="en-US" sz="2000" dirty="0"/>
              <a:t>Then, we use this training set to train a classifier to learn what every one of the classes looks like.</a:t>
            </a:r>
          </a:p>
          <a:p>
            <a:r>
              <a:rPr lang="en-US" sz="2000" dirty="0"/>
              <a:t>In the end, we evaluate the quality of the classifier by asking it to predict labels for a new set of images that it has never seen before. We will then compare the true labels of these images to the ones predicted by the classifier.</a:t>
            </a:r>
          </a:p>
          <a:p>
            <a:endParaRPr lang="en-US" sz="2000" dirty="0"/>
          </a:p>
        </p:txBody>
      </p:sp>
    </p:spTree>
    <p:extLst>
      <p:ext uri="{BB962C8B-B14F-4D97-AF65-F5344CB8AC3E}">
        <p14:creationId xmlns:p14="http://schemas.microsoft.com/office/powerpoint/2010/main" val="1080387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0308"/>
            <a:ext cx="10515600" cy="5766655"/>
          </a:xfrm>
        </p:spPr>
        <p:txBody>
          <a:bodyPr>
            <a:normAutofit/>
          </a:bodyPr>
          <a:lstStyle/>
          <a:p>
            <a:pPr marL="0" indent="0">
              <a:buNone/>
            </a:pPr>
            <a:r>
              <a:rPr lang="en-US" b="1" dirty="0">
                <a:latin typeface="Arial" panose="020B0604020202020204" pitchFamily="34" charset="0"/>
                <a:cs typeface="Arial" panose="020B0604020202020204" pitchFamily="34" charset="0"/>
              </a:rPr>
              <a:t>Convolutional Neural </a:t>
            </a:r>
            <a:r>
              <a:rPr lang="en-US" b="1" dirty="0" smtClean="0">
                <a:latin typeface="Arial" panose="020B0604020202020204" pitchFamily="34" charset="0"/>
                <a:cs typeface="Arial" panose="020B0604020202020204" pitchFamily="34" charset="0"/>
              </a:rPr>
              <a:t>Networks</a:t>
            </a:r>
            <a:endParaRPr lang="en-US" sz="2000" b="1" dirty="0" smtClean="0"/>
          </a:p>
          <a:p>
            <a:pPr marL="0" indent="0">
              <a:lnSpc>
                <a:spcPct val="100000"/>
              </a:lnSpc>
              <a:buNone/>
            </a:pPr>
            <a:r>
              <a:rPr lang="en-US" sz="2000" b="1" dirty="0" smtClean="0"/>
              <a:t>Convolutional </a:t>
            </a:r>
            <a:r>
              <a:rPr lang="en-US" sz="2000" b="1" dirty="0"/>
              <a:t>Neural Networks (CNNs)</a:t>
            </a:r>
            <a:r>
              <a:rPr lang="en-US" sz="2000" dirty="0"/>
              <a:t> is the most popular neural network model being used for image classification problem. </a:t>
            </a:r>
            <a:endParaRPr lang="en-US" sz="2000" dirty="0" smtClean="0"/>
          </a:p>
          <a:p>
            <a:pPr marL="0" indent="0">
              <a:lnSpc>
                <a:spcPct val="100000"/>
              </a:lnSpc>
              <a:buNone/>
            </a:pPr>
            <a:r>
              <a:rPr lang="en-US" sz="2000" dirty="0" smtClean="0"/>
              <a:t>The </a:t>
            </a:r>
            <a:r>
              <a:rPr lang="en-US" sz="2000" dirty="0"/>
              <a:t>big idea behind CNNs is that a local understanding of an image is good enough. The practical benefit is that having fewer parameters greatly improves the time it takes to learn as well as reduces the amount of data required to train the model. </a:t>
            </a:r>
            <a:endParaRPr lang="en-US" sz="2000" dirty="0" smtClean="0"/>
          </a:p>
          <a:p>
            <a:pPr marL="0" indent="0">
              <a:lnSpc>
                <a:spcPct val="100000"/>
              </a:lnSpc>
              <a:buNone/>
            </a:pPr>
            <a:r>
              <a:rPr lang="en-US" sz="2000" dirty="0" smtClean="0"/>
              <a:t>Instead </a:t>
            </a:r>
            <a:r>
              <a:rPr lang="en-US" sz="2000" dirty="0"/>
              <a:t>of a fully connected network of weights from each pixel, a CNN has just enough weights to look at a small patch of the image. It’s like reading a book by using a magnifying glass; eventually, you read the whole page, but you look at only a small patch of the page at any given time.</a:t>
            </a:r>
          </a:p>
          <a:p>
            <a:pPr marL="0" indent="0">
              <a:lnSpc>
                <a:spcPct val="100000"/>
              </a:lnSpc>
              <a:buNone/>
            </a:pPr>
            <a:endParaRPr lang="en-US" dirty="0"/>
          </a:p>
        </p:txBody>
      </p:sp>
    </p:spTree>
    <p:extLst>
      <p:ext uri="{BB962C8B-B14F-4D97-AF65-F5344CB8AC3E}">
        <p14:creationId xmlns:p14="http://schemas.microsoft.com/office/powerpoint/2010/main" val="2897261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53008"/>
            <a:ext cx="10515600" cy="2804991"/>
          </a:xfrm>
        </p:spPr>
        <p:txBody>
          <a:bodyPr>
            <a:normAutofit/>
          </a:bodyPr>
          <a:lstStyle/>
          <a:p>
            <a:pPr marL="0" indent="0">
              <a:lnSpc>
                <a:spcPct val="100000"/>
              </a:lnSpc>
              <a:buNone/>
            </a:pPr>
            <a:r>
              <a:rPr lang="en-US" sz="2000" dirty="0"/>
              <a:t>Consider a 256 x 256 image. CNN can efficiently scan it chunk by chunk — say, a 5 × 5 window. The 5 × 5 window slides along the image (usually left to right, and top to bottom), as shown </a:t>
            </a:r>
            <a:r>
              <a:rPr lang="en-US" sz="2000" dirty="0" smtClean="0"/>
              <a:t>above. </a:t>
            </a:r>
          </a:p>
          <a:p>
            <a:pPr marL="0" indent="0">
              <a:lnSpc>
                <a:spcPct val="100000"/>
              </a:lnSpc>
              <a:buNone/>
            </a:pPr>
            <a:r>
              <a:rPr lang="en-US" sz="2000" dirty="0" smtClean="0"/>
              <a:t>How </a:t>
            </a:r>
            <a:r>
              <a:rPr lang="en-US" sz="2000" dirty="0"/>
              <a:t>“quickly” it slides is called its stride length. For example, a stride length of 2 means the 5 × 5 sliding window moves by 2 pixels at a time until it spans the entire image.</a:t>
            </a:r>
          </a:p>
          <a:p>
            <a:pPr marL="0" indent="0">
              <a:lnSpc>
                <a:spcPct val="100000"/>
              </a:lnSpc>
              <a:buNone/>
            </a:pPr>
            <a:r>
              <a:rPr lang="en-US" sz="2000" dirty="0"/>
              <a:t>A convolution is a weighted sum of the pixel values of the image, as the window slides across the whole image. Turns out, this convolution process throughout an image with a weight matrix produces another image (of the same size, depending on the convention). Convolving is the process of applying a convolution</a:t>
            </a:r>
            <a:r>
              <a:rPr lang="en-US" sz="2000" dirty="0" smtClean="0"/>
              <a:t>.</a:t>
            </a:r>
            <a:endParaRPr lang="en-US" sz="2000" dirty="0"/>
          </a:p>
        </p:txBody>
      </p:sp>
      <p:pic>
        <p:nvPicPr>
          <p:cNvPr id="4" name="Picture 3"/>
          <p:cNvPicPr>
            <a:picLocks noChangeAspect="1"/>
          </p:cNvPicPr>
          <p:nvPr/>
        </p:nvPicPr>
        <p:blipFill>
          <a:blip r:embed="rId2"/>
          <a:stretch>
            <a:fillRect/>
          </a:stretch>
        </p:blipFill>
        <p:spPr>
          <a:xfrm>
            <a:off x="3918439" y="191294"/>
            <a:ext cx="3886200" cy="3810000"/>
          </a:xfrm>
          <a:prstGeom prst="rect">
            <a:avLst/>
          </a:prstGeom>
        </p:spPr>
      </p:pic>
    </p:spTree>
    <p:extLst>
      <p:ext uri="{BB962C8B-B14F-4D97-AF65-F5344CB8AC3E}">
        <p14:creationId xmlns:p14="http://schemas.microsoft.com/office/powerpoint/2010/main" val="1893611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17126"/>
            <a:ext cx="10515600" cy="2277456"/>
          </a:xfrm>
        </p:spPr>
        <p:txBody>
          <a:bodyPr>
            <a:noAutofit/>
          </a:bodyPr>
          <a:lstStyle/>
          <a:p>
            <a:pPr marL="0" indent="0">
              <a:buNone/>
            </a:pPr>
            <a:r>
              <a:rPr lang="en-US" sz="2000" dirty="0" smtClean="0"/>
              <a:t>A </a:t>
            </a:r>
            <a:r>
              <a:rPr lang="en-US" sz="2000" dirty="0"/>
              <a:t>typical CNN has multiple convolution layers. Each convolutional layer typically generates many alternate convolutions, so the weight matrix is a tensor of 5 × 5 × n, where n is the number of convolutions.</a:t>
            </a:r>
          </a:p>
          <a:p>
            <a:pPr marL="0" indent="0">
              <a:buNone/>
            </a:pPr>
            <a:r>
              <a:rPr lang="en-US" sz="2000" dirty="0"/>
              <a:t>As an example, let’s say an image goes through a convolution layer on a weight matrix of 5 × 5 × 64. It generates 64 convolutions by sliding a 5 × 5 window. Therefore, this model has 5 × 5 × 64 (= 1,600) parameters, which is remarkably fewer parameters than a fully connected network, 256 × 256 (= 65,536</a:t>
            </a:r>
            <a:r>
              <a:rPr lang="en-US" sz="2000" dirty="0" smtClean="0"/>
              <a:t>).</a:t>
            </a:r>
          </a:p>
          <a:p>
            <a:pPr marL="0" indent="0">
              <a:buNone/>
            </a:pPr>
            <a:endParaRPr lang="en-US" sz="2000" dirty="0"/>
          </a:p>
        </p:txBody>
      </p:sp>
      <p:pic>
        <p:nvPicPr>
          <p:cNvPr id="4" name="Picture 3"/>
          <p:cNvPicPr>
            <a:picLocks noChangeAspect="1"/>
          </p:cNvPicPr>
          <p:nvPr/>
        </p:nvPicPr>
        <p:blipFill>
          <a:blip r:embed="rId2"/>
          <a:stretch>
            <a:fillRect/>
          </a:stretch>
        </p:blipFill>
        <p:spPr>
          <a:xfrm>
            <a:off x="3918439" y="191294"/>
            <a:ext cx="3886200" cy="3810000"/>
          </a:xfrm>
          <a:prstGeom prst="rect">
            <a:avLst/>
          </a:prstGeom>
        </p:spPr>
      </p:pic>
    </p:spTree>
    <p:extLst>
      <p:ext uri="{BB962C8B-B14F-4D97-AF65-F5344CB8AC3E}">
        <p14:creationId xmlns:p14="http://schemas.microsoft.com/office/powerpoint/2010/main" val="3603031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19602"/>
            <a:ext cx="10515600" cy="1253271"/>
          </a:xfrm>
        </p:spPr>
        <p:txBody>
          <a:bodyPr/>
          <a:lstStyle/>
          <a:p>
            <a:pPr marL="0" indent="0">
              <a:buNone/>
            </a:pPr>
            <a:r>
              <a:rPr lang="en-US" sz="2000" dirty="0"/>
              <a:t>The beauty of the CNN is that the number of parameters is independent of the size of the original image. You can run the same CNN on a 300 × 300 image, and the number of parameters won’t change in the convolution layer.</a:t>
            </a:r>
          </a:p>
          <a:p>
            <a:endParaRPr lang="en-US" dirty="0"/>
          </a:p>
        </p:txBody>
      </p:sp>
      <p:pic>
        <p:nvPicPr>
          <p:cNvPr id="4" name="Picture 3"/>
          <p:cNvPicPr>
            <a:picLocks noChangeAspect="1"/>
          </p:cNvPicPr>
          <p:nvPr/>
        </p:nvPicPr>
        <p:blipFill>
          <a:blip r:embed="rId2"/>
          <a:stretch>
            <a:fillRect/>
          </a:stretch>
        </p:blipFill>
        <p:spPr>
          <a:xfrm>
            <a:off x="3918439" y="191294"/>
            <a:ext cx="3886200" cy="3810000"/>
          </a:xfrm>
          <a:prstGeom prst="rect">
            <a:avLst/>
          </a:prstGeom>
        </p:spPr>
      </p:pic>
    </p:spTree>
    <p:extLst>
      <p:ext uri="{BB962C8B-B14F-4D97-AF65-F5344CB8AC3E}">
        <p14:creationId xmlns:p14="http://schemas.microsoft.com/office/powerpoint/2010/main" val="2991519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5108" y="702605"/>
            <a:ext cx="6096000" cy="523220"/>
          </a:xfrm>
          <a:prstGeom prst="rect">
            <a:avLst/>
          </a:prstGeom>
        </p:spPr>
        <p:txBody>
          <a:bodyPr>
            <a:spAutoFit/>
          </a:bodyPr>
          <a:lstStyle/>
          <a:p>
            <a:r>
              <a:rPr lang="en-US" sz="2800" dirty="0" smtClean="0">
                <a:latin typeface="Arial" panose="020B0604020202020204" pitchFamily="34" charset="0"/>
                <a:cs typeface="Arial" panose="020B0604020202020204" pitchFamily="34" charset="0"/>
              </a:rPr>
              <a:t>Let’s start with: </a:t>
            </a:r>
            <a:r>
              <a:rPr lang="en-US" sz="2800" b="0" dirty="0" smtClean="0">
                <a:effectLst/>
                <a:latin typeface="Arial" panose="020B0604020202020204" pitchFamily="34" charset="0"/>
                <a:cs typeface="Arial" panose="020B0604020202020204" pitchFamily="34" charset="0"/>
              </a:rPr>
              <a:t>linear regression</a:t>
            </a:r>
            <a:endParaRPr lang="en-US" sz="2800" b="0" i="0" dirty="0">
              <a:solidFill>
                <a:srgbClr val="202124"/>
              </a:solidFill>
              <a:effectLst/>
              <a:latin typeface="Arial" panose="020B0604020202020204" pitchFamily="34" charset="0"/>
              <a:cs typeface="Arial" panose="020B0604020202020204" pitchFamily="34" charset="0"/>
            </a:endParaRPr>
          </a:p>
        </p:txBody>
      </p:sp>
      <p:sp>
        <p:nvSpPr>
          <p:cNvPr id="5" name="TextBox 4"/>
          <p:cNvSpPr txBox="1"/>
          <p:nvPr/>
        </p:nvSpPr>
        <p:spPr>
          <a:xfrm>
            <a:off x="715108" y="1817077"/>
            <a:ext cx="10550769" cy="3170099"/>
          </a:xfrm>
          <a:prstGeom prst="rect">
            <a:avLst/>
          </a:prstGeom>
          <a:noFill/>
        </p:spPr>
        <p:txBody>
          <a:bodyPr wrap="square" rtlCol="0">
            <a:spAutoFit/>
          </a:bodyPr>
          <a:lstStyle/>
          <a:p>
            <a:r>
              <a:rPr lang="en-US" sz="2000" dirty="0">
                <a:cs typeface="Arial" panose="020B0604020202020204" pitchFamily="34" charset="0"/>
              </a:rPr>
              <a:t>It has long been known that crickets (an insect species) chirp more frequently on hotter days than on cooler days. For decades, professional and amateur scientists have cataloged data on chirps-per-minute and temperature. </a:t>
            </a:r>
            <a:endParaRPr lang="en-US" sz="2000" dirty="0" smtClean="0">
              <a:cs typeface="Arial" panose="020B0604020202020204" pitchFamily="34" charset="0"/>
            </a:endParaRPr>
          </a:p>
          <a:p>
            <a:endParaRPr lang="en-US" sz="2000" dirty="0" smtClean="0">
              <a:cs typeface="Arial" panose="020B0604020202020204" pitchFamily="34" charset="0"/>
            </a:endParaRPr>
          </a:p>
          <a:p>
            <a:r>
              <a:rPr lang="en-US" sz="2000" dirty="0" smtClean="0">
                <a:cs typeface="Arial" panose="020B0604020202020204" pitchFamily="34" charset="0"/>
              </a:rPr>
              <a:t>Now you are asked </a:t>
            </a:r>
            <a:r>
              <a:rPr lang="en-US" sz="2000" dirty="0">
                <a:cs typeface="Arial" panose="020B0604020202020204" pitchFamily="34" charset="0"/>
              </a:rPr>
              <a:t>to learn a model to predict this relationship.  </a:t>
            </a:r>
            <a:r>
              <a:rPr lang="en-US" sz="2000" dirty="0" smtClean="0">
                <a:cs typeface="Arial" panose="020B0604020202020204" pitchFamily="34" charset="0"/>
              </a:rPr>
              <a:t>Using </a:t>
            </a:r>
            <a:r>
              <a:rPr lang="en-US" sz="2000" dirty="0">
                <a:cs typeface="Arial" panose="020B0604020202020204" pitchFamily="34" charset="0"/>
              </a:rPr>
              <a:t>this data, you want to explore this relationship</a:t>
            </a:r>
            <a:r>
              <a:rPr lang="en-US" sz="2000" dirty="0" smtClean="0">
                <a:cs typeface="Arial" panose="020B0604020202020204" pitchFamily="34" charset="0"/>
              </a:rPr>
              <a:t>.</a:t>
            </a:r>
          </a:p>
          <a:p>
            <a:endParaRPr lang="en-US" sz="2000" dirty="0">
              <a:cs typeface="Arial" panose="020B0604020202020204" pitchFamily="34" charset="0"/>
            </a:endParaRPr>
          </a:p>
          <a:p>
            <a:pPr marL="342900" indent="-342900">
              <a:buFont typeface="Arial" panose="020B0604020202020204" pitchFamily="34" charset="0"/>
              <a:buChar char="•"/>
            </a:pPr>
            <a:r>
              <a:rPr lang="en-US" sz="2000" dirty="0">
                <a:cs typeface="Arial" panose="020B0604020202020204" pitchFamily="34" charset="0"/>
              </a:rPr>
              <a:t>First, examine your data by plotting </a:t>
            </a:r>
            <a:r>
              <a:rPr lang="en-US" sz="2000" dirty="0" smtClean="0">
                <a:cs typeface="Arial" panose="020B0604020202020204" pitchFamily="34" charset="0"/>
              </a:rPr>
              <a:t>it.</a:t>
            </a:r>
            <a:endParaRPr lang="en-US" sz="2000" dirty="0">
              <a:cs typeface="Arial" panose="020B0604020202020204" pitchFamily="34" charset="0"/>
            </a:endParaRPr>
          </a:p>
          <a:p>
            <a:r>
              <a:rPr lang="en-US" sz="2000" dirty="0" smtClean="0">
                <a:cs typeface="Arial" panose="020B0604020202020204" pitchFamily="34" charset="0"/>
              </a:rPr>
              <a:t/>
            </a:r>
            <a:br>
              <a:rPr lang="en-US" sz="2000" dirty="0" smtClean="0">
                <a:cs typeface="Arial" panose="020B0604020202020204" pitchFamily="34" charset="0"/>
              </a:rPr>
            </a:br>
            <a:endParaRPr lang="en-US" sz="2000" dirty="0">
              <a:cs typeface="Arial" panose="020B0604020202020204" pitchFamily="34" charset="0"/>
            </a:endParaRPr>
          </a:p>
        </p:txBody>
      </p:sp>
    </p:spTree>
    <p:extLst>
      <p:ext uri="{BB962C8B-B14F-4D97-AF65-F5344CB8AC3E}">
        <p14:creationId xmlns:p14="http://schemas.microsoft.com/office/powerpoint/2010/main" val="12907406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3046"/>
            <a:ext cx="10515600" cy="5543917"/>
          </a:xfrm>
        </p:spPr>
        <p:txBody>
          <a:bodyPr>
            <a:normAutofit/>
          </a:bodyPr>
          <a:lstStyle/>
          <a:p>
            <a:pPr marL="0" indent="0">
              <a:lnSpc>
                <a:spcPct val="100000"/>
              </a:lnSpc>
              <a:buNone/>
            </a:pPr>
            <a:r>
              <a:rPr lang="en-US" b="1" dirty="0">
                <a:latin typeface="Arial" panose="020B0604020202020204" pitchFamily="34" charset="0"/>
                <a:cs typeface="Arial" panose="020B0604020202020204" pitchFamily="34" charset="0"/>
              </a:rPr>
              <a:t>Data Augmentation</a:t>
            </a:r>
          </a:p>
          <a:p>
            <a:pPr marL="0" indent="0">
              <a:lnSpc>
                <a:spcPct val="100000"/>
              </a:lnSpc>
              <a:buNone/>
            </a:pPr>
            <a:r>
              <a:rPr lang="en-US" sz="2400" dirty="0" smtClean="0"/>
              <a:t>Data </a:t>
            </a:r>
            <a:r>
              <a:rPr lang="en-US" sz="2400" dirty="0"/>
              <a:t>augmentation is often used in order to improve </a:t>
            </a:r>
            <a:r>
              <a:rPr lang="en-US" sz="2400" dirty="0" smtClean="0"/>
              <a:t>generalization </a:t>
            </a:r>
            <a:r>
              <a:rPr lang="en-US" sz="2400" dirty="0"/>
              <a:t>properties. Typically, random cropping of rescaled images together with random horizontal ﬂipping and random RGB </a:t>
            </a:r>
            <a:r>
              <a:rPr lang="en-US" sz="2400" dirty="0" smtClean="0"/>
              <a:t>color </a:t>
            </a:r>
            <a:r>
              <a:rPr lang="en-US" sz="2400" dirty="0"/>
              <a:t>and brightness shifts are used. </a:t>
            </a:r>
            <a:endParaRPr lang="en-US" sz="2400" dirty="0" smtClean="0"/>
          </a:p>
          <a:p>
            <a:pPr marL="0" indent="0">
              <a:lnSpc>
                <a:spcPct val="100000"/>
              </a:lnSpc>
              <a:buNone/>
            </a:pPr>
            <a:r>
              <a:rPr lang="en-US" sz="2400" dirty="0" smtClean="0"/>
              <a:t>Different </a:t>
            </a:r>
            <a:r>
              <a:rPr lang="en-US" sz="2400" dirty="0"/>
              <a:t>schemes exist for rescaling and cropping the images (i.e. single scale vs. multi scale training). Multi-crop evaluation during test time is also often used, although computationally more expensive and with limited performance improvement. </a:t>
            </a:r>
            <a:endParaRPr lang="en-US" sz="2400" dirty="0" smtClean="0"/>
          </a:p>
          <a:p>
            <a:pPr marL="0" indent="0">
              <a:lnSpc>
                <a:spcPct val="100000"/>
              </a:lnSpc>
              <a:buNone/>
            </a:pPr>
            <a:r>
              <a:rPr lang="en-US" sz="2400" dirty="0" smtClean="0"/>
              <a:t>Note </a:t>
            </a:r>
            <a:r>
              <a:rPr lang="en-US" sz="2400" dirty="0"/>
              <a:t>that the goal of the random rescaling and cropping is to learn the important features of each object at different scales and positions. </a:t>
            </a:r>
            <a:endParaRPr lang="en-US" sz="2400" dirty="0"/>
          </a:p>
        </p:txBody>
      </p:sp>
    </p:spTree>
    <p:extLst>
      <p:ext uri="{BB962C8B-B14F-4D97-AF65-F5344CB8AC3E}">
        <p14:creationId xmlns:p14="http://schemas.microsoft.com/office/powerpoint/2010/main" val="31261948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Fashion MNIST </a:t>
            </a:r>
            <a:r>
              <a:rPr lang="en-US" sz="2800" b="1" dirty="0" smtClean="0">
                <a:latin typeface="Arial" panose="020B0604020202020204" pitchFamily="34" charset="0"/>
                <a:cs typeface="Arial" panose="020B0604020202020204" pitchFamily="34" charset="0"/>
              </a:rPr>
              <a:t>Dataset</a:t>
            </a:r>
            <a:endParaRPr lang="en-US" sz="28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2954216" y="1312154"/>
            <a:ext cx="5369169" cy="5381088"/>
          </a:xfrm>
          <a:prstGeom prst="rect">
            <a:avLst/>
          </a:prstGeom>
        </p:spPr>
      </p:pic>
    </p:spTree>
    <p:extLst>
      <p:ext uri="{BB962C8B-B14F-4D97-AF65-F5344CB8AC3E}">
        <p14:creationId xmlns:p14="http://schemas.microsoft.com/office/powerpoint/2010/main" val="2332537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Training CNN Models on Fashion MNIST</a:t>
            </a:r>
            <a:br>
              <a:rPr lang="en-US" sz="2800" b="1" dirty="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430215"/>
            <a:ext cx="10515600" cy="4746748"/>
          </a:xfrm>
        </p:spPr>
        <p:txBody>
          <a:bodyPr>
            <a:normAutofit/>
          </a:bodyPr>
          <a:lstStyle/>
          <a:p>
            <a:pPr marL="0" indent="0">
              <a:buNone/>
            </a:pPr>
            <a:r>
              <a:rPr lang="en-US" sz="2000" dirty="0"/>
              <a:t>For all the models (except for the pre-trained one), here is </a:t>
            </a:r>
            <a:r>
              <a:rPr lang="en-US" sz="2000" dirty="0" smtClean="0"/>
              <a:t>the </a:t>
            </a:r>
            <a:r>
              <a:rPr lang="en-US" sz="2000" dirty="0"/>
              <a:t>approach:</a:t>
            </a:r>
          </a:p>
          <a:p>
            <a:r>
              <a:rPr lang="en-US" sz="2000" dirty="0"/>
              <a:t>Split the original training data (60,000 images) into </a:t>
            </a:r>
            <a:r>
              <a:rPr lang="en-US" sz="2000" b="1" dirty="0"/>
              <a:t>80% training</a:t>
            </a:r>
            <a:r>
              <a:rPr lang="en-US" sz="2000" dirty="0"/>
              <a:t> (48,000 images) and </a:t>
            </a:r>
            <a:r>
              <a:rPr lang="en-US" sz="2000" b="1" dirty="0"/>
              <a:t>20% validation</a:t>
            </a:r>
            <a:r>
              <a:rPr lang="en-US" sz="2000" dirty="0"/>
              <a:t> (12000 images) optimize the classifier, while keeping the test data (10,000 images) to finally evaluate the accuracy of the model on the data it has never seen. </a:t>
            </a:r>
            <a:endParaRPr lang="en-US" sz="2000" dirty="0" smtClean="0"/>
          </a:p>
          <a:p>
            <a:pPr lvl="1">
              <a:buFont typeface="Wingdings" panose="05000000000000000000" pitchFamily="2" charset="2"/>
              <a:buChar char="v"/>
            </a:pPr>
            <a:r>
              <a:rPr lang="en-US" sz="2000" i="1" dirty="0" smtClean="0"/>
              <a:t>This </a:t>
            </a:r>
            <a:r>
              <a:rPr lang="en-US" sz="2000" i="1" dirty="0"/>
              <a:t>helps to see whether </a:t>
            </a:r>
            <a:r>
              <a:rPr lang="en-US" sz="2000" i="1" dirty="0" smtClean="0"/>
              <a:t>we are </a:t>
            </a:r>
            <a:r>
              <a:rPr lang="en-US" sz="2000" i="1" dirty="0"/>
              <a:t>over-fitting on the training data and whether </a:t>
            </a:r>
            <a:r>
              <a:rPr lang="en-US" sz="2000" i="1" dirty="0" smtClean="0"/>
              <a:t>we </a:t>
            </a:r>
            <a:r>
              <a:rPr lang="en-US" sz="2000" i="1" dirty="0"/>
              <a:t>should lower the learning rate and train for more epochs if validation accuracy is higher than training accuracy or stop over-training if training accuracy shift higher than the validation.</a:t>
            </a:r>
          </a:p>
          <a:p>
            <a:r>
              <a:rPr lang="en-US" sz="2000" dirty="0"/>
              <a:t>Train the model for 10 epochs with batch size of 256, </a:t>
            </a:r>
            <a:r>
              <a:rPr lang="en-US" sz="2000" dirty="0" smtClean="0"/>
              <a:t>compiled with</a:t>
            </a:r>
            <a:r>
              <a:rPr lang="en-US" sz="2000" dirty="0"/>
              <a:t> </a:t>
            </a:r>
            <a:r>
              <a:rPr lang="en-US" sz="2000" b="1" dirty="0" smtClean="0"/>
              <a:t>categorical </a:t>
            </a:r>
            <a:r>
              <a:rPr lang="en-US" sz="2000" b="1" dirty="0" err="1" smtClean="0"/>
              <a:t>crossentropy</a:t>
            </a:r>
            <a:r>
              <a:rPr lang="en-US" sz="2000" dirty="0"/>
              <a:t> loss function and </a:t>
            </a:r>
            <a:r>
              <a:rPr lang="en-US" sz="2000" b="1" dirty="0"/>
              <a:t>Adam</a:t>
            </a:r>
            <a:r>
              <a:rPr lang="en-US" sz="2000" dirty="0"/>
              <a:t> optimizer.</a:t>
            </a:r>
          </a:p>
          <a:p>
            <a:r>
              <a:rPr lang="en-US" sz="2000" dirty="0"/>
              <a:t>Then, add </a:t>
            </a:r>
            <a:r>
              <a:rPr lang="en-US" sz="2000" b="1" dirty="0"/>
              <a:t>data augmentation</a:t>
            </a:r>
            <a:r>
              <a:rPr lang="en-US" sz="2000" dirty="0"/>
              <a:t>, which generates new training samples by rotating, shifting and zooming on the training samples, and train the model on updated data for another 50 epochs.</a:t>
            </a:r>
          </a:p>
          <a:p>
            <a:pPr marL="0" indent="0">
              <a:buNone/>
            </a:pPr>
            <a:endParaRPr lang="en-US" sz="2000" dirty="0"/>
          </a:p>
        </p:txBody>
      </p:sp>
    </p:spTree>
    <p:extLst>
      <p:ext uri="{BB962C8B-B14F-4D97-AF65-F5344CB8AC3E}">
        <p14:creationId xmlns:p14="http://schemas.microsoft.com/office/powerpoint/2010/main" val="1962464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648629" y="4637736"/>
            <a:ext cx="10785231" cy="369332"/>
          </a:xfrm>
          <a:prstGeom prst="rect">
            <a:avLst/>
          </a:prstGeom>
        </p:spPr>
        <p:txBody>
          <a:bodyPr wrap="square">
            <a:spAutoFit/>
          </a:bodyPr>
          <a:lstStyle/>
          <a:p>
            <a:r>
              <a:rPr lang="en-US" dirty="0" smtClean="0">
                <a:hlinkClick r:id="rId2"/>
              </a:rPr>
              <a:t>https://medium.com/datathings/neural-networks-and-backpropagation-explained-in-a-simple-way-f540a3611f5e</a:t>
            </a:r>
            <a:endParaRPr lang="en-US" dirty="0"/>
          </a:p>
        </p:txBody>
      </p:sp>
      <p:sp>
        <p:nvSpPr>
          <p:cNvPr id="5" name="Rectangle 4"/>
          <p:cNvSpPr/>
          <p:nvPr/>
        </p:nvSpPr>
        <p:spPr>
          <a:xfrm>
            <a:off x="554845" y="5300172"/>
            <a:ext cx="6056658" cy="369332"/>
          </a:xfrm>
          <a:prstGeom prst="rect">
            <a:avLst/>
          </a:prstGeom>
        </p:spPr>
        <p:txBody>
          <a:bodyPr wrap="none">
            <a:spAutoFit/>
          </a:bodyPr>
          <a:lstStyle/>
          <a:p>
            <a:r>
              <a:rPr lang="en-US" dirty="0" smtClean="0">
                <a:hlinkClick r:id="rId3"/>
              </a:rPr>
              <a:t>https://iamtrask.github.io/2015/07/12/basic-python-network/</a:t>
            </a:r>
            <a:endParaRPr lang="en-US" dirty="0"/>
          </a:p>
        </p:txBody>
      </p:sp>
      <p:sp>
        <p:nvSpPr>
          <p:cNvPr id="6" name="Rectangle 5"/>
          <p:cNvSpPr/>
          <p:nvPr/>
        </p:nvSpPr>
        <p:spPr>
          <a:xfrm>
            <a:off x="554845" y="5886380"/>
            <a:ext cx="10640694" cy="646331"/>
          </a:xfrm>
          <a:prstGeom prst="rect">
            <a:avLst/>
          </a:prstGeom>
        </p:spPr>
        <p:txBody>
          <a:bodyPr wrap="square">
            <a:spAutoFit/>
          </a:bodyPr>
          <a:lstStyle/>
          <a:p>
            <a:r>
              <a:rPr lang="en-US" dirty="0" smtClean="0">
                <a:hlinkClick r:id="rId4"/>
              </a:rPr>
              <a:t>https://towardsdatascience.com/the-4-convolutional-neural-network-models-that-can-classify-your-fashion-images-9fe7f3e5399d</a:t>
            </a:r>
            <a:endParaRPr lang="en-US" dirty="0"/>
          </a:p>
        </p:txBody>
      </p:sp>
    </p:spTree>
    <p:extLst>
      <p:ext uri="{BB962C8B-B14F-4D97-AF65-F5344CB8AC3E}">
        <p14:creationId xmlns:p14="http://schemas.microsoft.com/office/powerpoint/2010/main" val="641994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66279" y="499697"/>
            <a:ext cx="5838825" cy="4381500"/>
          </a:xfrm>
          <a:prstGeom prst="rect">
            <a:avLst/>
          </a:prstGeom>
        </p:spPr>
      </p:pic>
      <p:sp>
        <p:nvSpPr>
          <p:cNvPr id="6" name="Rectangle 5"/>
          <p:cNvSpPr/>
          <p:nvPr/>
        </p:nvSpPr>
        <p:spPr>
          <a:xfrm>
            <a:off x="1090245" y="5256334"/>
            <a:ext cx="10480432" cy="707886"/>
          </a:xfrm>
          <a:prstGeom prst="rect">
            <a:avLst/>
          </a:prstGeom>
        </p:spPr>
        <p:txBody>
          <a:bodyPr wrap="square">
            <a:spAutoFit/>
          </a:bodyPr>
          <a:lstStyle/>
          <a:p>
            <a:r>
              <a:rPr lang="en-US" sz="2000" dirty="0" smtClean="0"/>
              <a:t>As expected, the plot shows the temperature rising with the number of chirps. Is this relationship between chirps and temperature linear? </a:t>
            </a:r>
          </a:p>
        </p:txBody>
      </p:sp>
      <p:sp>
        <p:nvSpPr>
          <p:cNvPr id="7" name="Rectangle 6"/>
          <p:cNvSpPr/>
          <p:nvPr/>
        </p:nvSpPr>
        <p:spPr>
          <a:xfrm>
            <a:off x="1090244" y="5792691"/>
            <a:ext cx="9800493" cy="707886"/>
          </a:xfrm>
          <a:prstGeom prst="rect">
            <a:avLst/>
          </a:prstGeom>
        </p:spPr>
        <p:txBody>
          <a:bodyPr wrap="square">
            <a:spAutoFit/>
          </a:bodyPr>
          <a:lstStyle/>
          <a:p>
            <a:endParaRPr lang="en-US" sz="2000" dirty="0" smtClean="0"/>
          </a:p>
          <a:p>
            <a:r>
              <a:rPr lang="en-US" sz="2000" dirty="0" smtClean="0"/>
              <a:t>Yes, you could draw a single straight line like the above to approximate this relationship.</a:t>
            </a:r>
            <a:endParaRPr lang="en-US" sz="2000" dirty="0"/>
          </a:p>
        </p:txBody>
      </p:sp>
      <p:pic>
        <p:nvPicPr>
          <p:cNvPr id="8" name="Picture 7"/>
          <p:cNvPicPr>
            <a:picLocks noChangeAspect="1"/>
          </p:cNvPicPr>
          <p:nvPr/>
        </p:nvPicPr>
        <p:blipFill>
          <a:blip r:embed="rId3"/>
          <a:stretch>
            <a:fillRect/>
          </a:stretch>
        </p:blipFill>
        <p:spPr>
          <a:xfrm>
            <a:off x="2766279" y="499697"/>
            <a:ext cx="5838825" cy="4381500"/>
          </a:xfrm>
          <a:prstGeom prst="rect">
            <a:avLst/>
          </a:prstGeom>
        </p:spPr>
      </p:pic>
    </p:spTree>
    <p:extLst>
      <p:ext uri="{BB962C8B-B14F-4D97-AF65-F5344CB8AC3E}">
        <p14:creationId xmlns:p14="http://schemas.microsoft.com/office/powerpoint/2010/main" val="189540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2030" y="887494"/>
            <a:ext cx="11211951" cy="707886"/>
          </a:xfrm>
          <a:prstGeom prst="rect">
            <a:avLst/>
          </a:prstGeom>
        </p:spPr>
        <p:txBody>
          <a:bodyPr wrap="square">
            <a:spAutoFit/>
          </a:bodyPr>
          <a:lstStyle/>
          <a:p>
            <a:r>
              <a:rPr lang="en-US" sz="2000" dirty="0" smtClean="0"/>
              <a:t>Although the line doesn't pass through every dot, it does clearly show the relationship between chirps and temperature. Using the equation for a line, you could write down this relationship as follows:</a:t>
            </a:r>
            <a:endParaRPr lang="en-US" sz="2000" dirty="0"/>
          </a:p>
        </p:txBody>
      </p:sp>
      <p:pic>
        <p:nvPicPr>
          <p:cNvPr id="8" name="Picture 7"/>
          <p:cNvPicPr>
            <a:picLocks noChangeAspect="1"/>
          </p:cNvPicPr>
          <p:nvPr/>
        </p:nvPicPr>
        <p:blipFill rotWithShape="1">
          <a:blip r:embed="rId2"/>
          <a:srcRect l="45385" t="23138" r="43794" b="71859"/>
          <a:stretch/>
        </p:blipFill>
        <p:spPr>
          <a:xfrm>
            <a:off x="110532" y="1683358"/>
            <a:ext cx="2753248" cy="715852"/>
          </a:xfrm>
          <a:prstGeom prst="rect">
            <a:avLst/>
          </a:prstGeom>
        </p:spPr>
      </p:pic>
      <p:sp>
        <p:nvSpPr>
          <p:cNvPr id="9" name="Rectangle 8"/>
          <p:cNvSpPr/>
          <p:nvPr/>
        </p:nvSpPr>
        <p:spPr>
          <a:xfrm>
            <a:off x="422030" y="2487188"/>
            <a:ext cx="10018207" cy="400110"/>
          </a:xfrm>
          <a:prstGeom prst="rect">
            <a:avLst/>
          </a:prstGeom>
        </p:spPr>
        <p:txBody>
          <a:bodyPr wrap="square">
            <a:spAutoFit/>
          </a:bodyPr>
          <a:lstStyle/>
          <a:p>
            <a:r>
              <a:rPr lang="en-US" sz="2000" b="0" i="0" dirty="0" smtClean="0">
                <a:solidFill>
                  <a:srgbClr val="202124"/>
                </a:solidFill>
                <a:effectLst/>
              </a:rPr>
              <a:t>By convention in machine learning, you'll write the equation for a model slightly differently:</a:t>
            </a:r>
          </a:p>
        </p:txBody>
      </p:sp>
      <p:pic>
        <p:nvPicPr>
          <p:cNvPr id="10" name="Picture 9"/>
          <p:cNvPicPr>
            <a:picLocks noChangeAspect="1"/>
          </p:cNvPicPr>
          <p:nvPr/>
        </p:nvPicPr>
        <p:blipFill rotWithShape="1">
          <a:blip r:embed="rId2"/>
          <a:srcRect l="45305" t="47793" r="39332" b="46589"/>
          <a:stretch/>
        </p:blipFill>
        <p:spPr>
          <a:xfrm>
            <a:off x="180870" y="2975276"/>
            <a:ext cx="3908809" cy="803868"/>
          </a:xfrm>
          <a:prstGeom prst="rect">
            <a:avLst/>
          </a:prstGeom>
        </p:spPr>
      </p:pic>
      <p:sp>
        <p:nvSpPr>
          <p:cNvPr id="11" name="Rectangle 10"/>
          <p:cNvSpPr/>
          <p:nvPr/>
        </p:nvSpPr>
        <p:spPr>
          <a:xfrm>
            <a:off x="422029" y="3842222"/>
            <a:ext cx="11211951" cy="1323439"/>
          </a:xfrm>
          <a:prstGeom prst="rect">
            <a:avLst/>
          </a:prstGeom>
        </p:spPr>
        <p:txBody>
          <a:bodyPr wrap="square">
            <a:spAutoFit/>
          </a:bodyPr>
          <a:lstStyle/>
          <a:p>
            <a:r>
              <a:rPr lang="en-US" sz="2000" b="0" i="0" dirty="0" smtClean="0">
                <a:solidFill>
                  <a:srgbClr val="202124"/>
                </a:solidFill>
                <a:effectLst/>
              </a:rPr>
              <a:t>Although this model uses only one feature, a more sophisticated model might rely on multiple features, each having a separate weight (w1, w2, etc.). </a:t>
            </a:r>
          </a:p>
          <a:p>
            <a:endParaRPr lang="en-US" sz="2000" dirty="0">
              <a:solidFill>
                <a:srgbClr val="202124"/>
              </a:solidFill>
            </a:endParaRPr>
          </a:p>
          <a:p>
            <a:r>
              <a:rPr lang="en-US" sz="2000" b="0" i="0" dirty="0" smtClean="0">
                <a:solidFill>
                  <a:srgbClr val="202124"/>
                </a:solidFill>
                <a:effectLst/>
              </a:rPr>
              <a:t>For instance, a model that relies on three features might look as follows: </a:t>
            </a:r>
            <a:endParaRPr lang="en-US" sz="2000" b="0" i="0" dirty="0">
              <a:solidFill>
                <a:srgbClr val="202124"/>
              </a:solidFill>
              <a:effectLst/>
            </a:endParaRPr>
          </a:p>
        </p:txBody>
      </p:sp>
      <p:pic>
        <p:nvPicPr>
          <p:cNvPr id="12" name="Picture 11"/>
          <p:cNvPicPr>
            <a:picLocks noChangeAspect="1"/>
          </p:cNvPicPr>
          <p:nvPr/>
        </p:nvPicPr>
        <p:blipFill rotWithShape="1">
          <a:blip r:embed="rId2"/>
          <a:srcRect l="42185" t="78059" r="42452" b="16323"/>
          <a:stretch/>
        </p:blipFill>
        <p:spPr>
          <a:xfrm>
            <a:off x="293076" y="5228739"/>
            <a:ext cx="3908809" cy="803868"/>
          </a:xfrm>
          <a:prstGeom prst="rect">
            <a:avLst/>
          </a:prstGeom>
        </p:spPr>
      </p:pic>
    </p:spTree>
    <p:extLst>
      <p:ext uri="{BB962C8B-B14F-4D97-AF65-F5344CB8AC3E}">
        <p14:creationId xmlns:p14="http://schemas.microsoft.com/office/powerpoint/2010/main" val="2731510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b="1" dirty="0"/>
              <a:t>Training</a:t>
            </a:r>
            <a:r>
              <a:rPr lang="en-US" sz="2000" dirty="0"/>
              <a:t> a model simply means learning (determining) good values for all the weights and the bias from labeled examples. </a:t>
            </a:r>
            <a:endParaRPr lang="en-US" sz="2000" dirty="0" smtClean="0"/>
          </a:p>
          <a:p>
            <a:pPr marL="0" indent="0">
              <a:buNone/>
            </a:pPr>
            <a:endParaRPr lang="en-US" sz="2000" dirty="0" smtClean="0"/>
          </a:p>
          <a:p>
            <a:r>
              <a:rPr lang="en-US" sz="2000" dirty="0" smtClean="0"/>
              <a:t>In </a:t>
            </a:r>
            <a:r>
              <a:rPr lang="en-US" sz="2000" dirty="0"/>
              <a:t>supervised learning, a machine learning algorithm builds a model by examining many examples and attempting to find a model that minimizes </a:t>
            </a:r>
            <a:r>
              <a:rPr lang="en-US" sz="2000" dirty="0" smtClean="0"/>
              <a:t>loss.</a:t>
            </a:r>
          </a:p>
          <a:p>
            <a:pPr marL="0" indent="0">
              <a:buNone/>
            </a:pPr>
            <a:endParaRPr lang="en-US" sz="2000" dirty="0"/>
          </a:p>
          <a:p>
            <a:r>
              <a:rPr lang="en-US" sz="2000" dirty="0"/>
              <a:t>Loss is the penalty for a bad prediction. That is, </a:t>
            </a:r>
            <a:r>
              <a:rPr lang="en-US" sz="2000" b="1" dirty="0"/>
              <a:t>loss</a:t>
            </a:r>
            <a:r>
              <a:rPr lang="en-US" sz="2000" dirty="0"/>
              <a:t> is a number indicating how bad the model's prediction was on a single example. If the model's prediction is perfect, the loss is zero; otherwise, the loss is greater. The goal of training a model is to find a set of weights and biases that have </a:t>
            </a:r>
            <a:r>
              <a:rPr lang="en-US" sz="2000" i="1" dirty="0"/>
              <a:t>low</a:t>
            </a:r>
            <a:r>
              <a:rPr lang="en-US" sz="2000" dirty="0"/>
              <a:t> loss, on average, across all examples. </a:t>
            </a:r>
            <a:endParaRPr lang="en-US" sz="2000" dirty="0" smtClean="0"/>
          </a:p>
          <a:p>
            <a:endParaRPr lang="en-US" sz="2000" dirty="0"/>
          </a:p>
        </p:txBody>
      </p:sp>
      <p:sp>
        <p:nvSpPr>
          <p:cNvPr id="4" name="Rectangle 3"/>
          <p:cNvSpPr/>
          <p:nvPr/>
        </p:nvSpPr>
        <p:spPr>
          <a:xfrm>
            <a:off x="715108" y="702605"/>
            <a:ext cx="6096000" cy="523220"/>
          </a:xfrm>
          <a:prstGeom prst="rect">
            <a:avLst/>
          </a:prstGeom>
        </p:spPr>
        <p:txBody>
          <a:bodyPr>
            <a:spAutoFit/>
          </a:bodyPr>
          <a:lstStyle/>
          <a:p>
            <a:r>
              <a:rPr lang="en-US" sz="2800" dirty="0" smtClean="0">
                <a:latin typeface="Arial" panose="020B0604020202020204" pitchFamily="34" charset="0"/>
                <a:cs typeface="Arial" panose="020B0604020202020204" pitchFamily="34" charset="0"/>
              </a:rPr>
              <a:t>Training and Loss</a:t>
            </a:r>
            <a:endParaRPr lang="en-US" sz="2800" b="0" i="0" dirty="0">
              <a:solidFill>
                <a:srgbClr val="202124"/>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408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7667" y="690161"/>
            <a:ext cx="10515600" cy="4351338"/>
          </a:xfrm>
        </p:spPr>
        <p:txBody>
          <a:bodyPr>
            <a:normAutofit/>
          </a:bodyPr>
          <a:lstStyle/>
          <a:p>
            <a:r>
              <a:rPr lang="en-US" sz="2000" dirty="0"/>
              <a:t>For example, </a:t>
            </a:r>
            <a:r>
              <a:rPr lang="en-US" sz="2000" dirty="0" smtClean="0"/>
              <a:t>the figure below shows a </a:t>
            </a:r>
            <a:r>
              <a:rPr lang="en-US" sz="2000" dirty="0"/>
              <a:t>high loss model on the left and a low loss model on the right. </a:t>
            </a:r>
            <a:endParaRPr lang="en-US" sz="2000" dirty="0" smtClean="0"/>
          </a:p>
        </p:txBody>
      </p:sp>
      <p:pic>
        <p:nvPicPr>
          <p:cNvPr id="4" name="Picture 3"/>
          <p:cNvPicPr>
            <a:picLocks noChangeAspect="1"/>
          </p:cNvPicPr>
          <p:nvPr/>
        </p:nvPicPr>
        <p:blipFill>
          <a:blip r:embed="rId2"/>
          <a:stretch>
            <a:fillRect/>
          </a:stretch>
        </p:blipFill>
        <p:spPr>
          <a:xfrm>
            <a:off x="1996900" y="1517223"/>
            <a:ext cx="7488743" cy="2496248"/>
          </a:xfrm>
          <a:prstGeom prst="rect">
            <a:avLst/>
          </a:prstGeom>
        </p:spPr>
      </p:pic>
      <p:sp>
        <p:nvSpPr>
          <p:cNvPr id="5" name="Rectangle 4"/>
          <p:cNvSpPr/>
          <p:nvPr/>
        </p:nvSpPr>
        <p:spPr>
          <a:xfrm>
            <a:off x="937846" y="4267776"/>
            <a:ext cx="9894277" cy="2308324"/>
          </a:xfrm>
          <a:prstGeom prst="rect">
            <a:avLst/>
          </a:prstGeom>
        </p:spPr>
        <p:txBody>
          <a:bodyPr wrap="square">
            <a:spAutoFit/>
          </a:bodyPr>
          <a:lstStyle/>
          <a:p>
            <a:r>
              <a:rPr lang="en-US" dirty="0"/>
              <a:t>The arrows represent loss.</a:t>
            </a:r>
          </a:p>
          <a:p>
            <a:r>
              <a:rPr lang="en-US" dirty="0"/>
              <a:t>The blue lines represent predictions.</a:t>
            </a:r>
          </a:p>
          <a:p>
            <a:r>
              <a:rPr lang="en-US" dirty="0"/>
              <a:t>Notice that the arrows in the left plot are much longer than their counterparts in the right plot. </a:t>
            </a:r>
            <a:r>
              <a:rPr lang="en-US" dirty="0" smtClean="0"/>
              <a:t> </a:t>
            </a:r>
          </a:p>
          <a:p>
            <a:r>
              <a:rPr lang="en-US" dirty="0" smtClean="0">
                <a:sym typeface="Wingdings" panose="05000000000000000000" pitchFamily="2" charset="2"/>
              </a:rPr>
              <a:t> </a:t>
            </a:r>
            <a:r>
              <a:rPr lang="en-US" dirty="0" smtClean="0"/>
              <a:t>the </a:t>
            </a:r>
            <a:r>
              <a:rPr lang="en-US" dirty="0"/>
              <a:t>line in the right plot is a much better predictive model than the line in the left plot</a:t>
            </a:r>
            <a:r>
              <a:rPr lang="en-US" dirty="0" smtClean="0"/>
              <a:t>.</a:t>
            </a:r>
          </a:p>
          <a:p>
            <a:endParaRPr lang="en-US" dirty="0"/>
          </a:p>
          <a:p>
            <a:r>
              <a:rPr lang="en-US" dirty="0" smtClean="0"/>
              <a:t>You may </a:t>
            </a:r>
            <a:r>
              <a:rPr lang="en-US" dirty="0"/>
              <a:t>create a mathematical function—a loss function—that would aggregate the individual losses in a meaningful fashion.</a:t>
            </a:r>
          </a:p>
          <a:p>
            <a:endParaRPr lang="en-US" dirty="0"/>
          </a:p>
        </p:txBody>
      </p:sp>
    </p:spTree>
    <p:extLst>
      <p:ext uri="{BB962C8B-B14F-4D97-AF65-F5344CB8AC3E}">
        <p14:creationId xmlns:p14="http://schemas.microsoft.com/office/powerpoint/2010/main" val="2705224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35780" y="504059"/>
            <a:ext cx="11491129" cy="18003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03136"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ea typeface="Roboto"/>
              </a:rPr>
              <a:t>Squared loss: a popular loss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smtClean="0">
              <a:ln>
                <a:noFill/>
              </a:ln>
              <a:solidFill>
                <a:schemeClr val="tx1"/>
              </a:solidFill>
              <a:effectLst/>
              <a:latin typeface="Arial" panose="020B0604020202020204" pitchFamily="34" charset="0"/>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02124"/>
                </a:solidFill>
                <a:effectLst/>
                <a:latin typeface="Arial" panose="020B0604020202020204" pitchFamily="34" charset="0"/>
                <a:ea typeface="Roboto"/>
              </a:rPr>
              <a:t>The linear regression models we examine here use a loss function called </a:t>
            </a:r>
            <a:r>
              <a:rPr kumimoji="0" lang="en-US" altLang="en-US" b="1" i="0" u="none" strike="noStrike" cap="none" normalizeH="0" baseline="0" dirty="0" smtClean="0">
                <a:ln>
                  <a:noFill/>
                </a:ln>
                <a:solidFill>
                  <a:srgbClr val="202124"/>
                </a:solidFill>
                <a:effectLst/>
                <a:latin typeface="Arial" panose="020B0604020202020204" pitchFamily="34" charset="0"/>
                <a:ea typeface="Roboto"/>
              </a:rPr>
              <a:t>squared loss</a:t>
            </a:r>
            <a:r>
              <a:rPr kumimoji="0" lang="en-US" altLang="en-US" b="0" i="0" u="none" strike="noStrike" cap="none" normalizeH="0" baseline="0" dirty="0" smtClean="0">
                <a:ln>
                  <a:noFill/>
                </a:ln>
                <a:solidFill>
                  <a:srgbClr val="202124"/>
                </a:solidFill>
                <a:effectLst/>
                <a:latin typeface="Arial" panose="020B0604020202020204" pitchFamily="34" charset="0"/>
                <a:ea typeface="Roboto"/>
              </a:rPr>
              <a:t> (also known as </a:t>
            </a:r>
            <a:r>
              <a:rPr kumimoji="0" lang="en-US" altLang="en-US" b="1" i="0" u="none" strike="noStrike" cap="none" normalizeH="0" baseline="0" dirty="0" smtClean="0">
                <a:ln>
                  <a:noFill/>
                </a:ln>
                <a:solidFill>
                  <a:srgbClr val="202124"/>
                </a:solidFill>
                <a:effectLst/>
                <a:latin typeface="Arial" panose="020B0604020202020204" pitchFamily="34" charset="0"/>
                <a:ea typeface="Roboto"/>
              </a:rPr>
              <a:t>L</a:t>
            </a:r>
            <a:r>
              <a:rPr kumimoji="0" lang="en-US" altLang="en-US" b="1" i="0" u="none" strike="noStrike" cap="none" normalizeH="0" baseline="-30000" dirty="0" smtClean="0">
                <a:ln>
                  <a:noFill/>
                </a:ln>
                <a:solidFill>
                  <a:srgbClr val="202124"/>
                </a:solidFill>
                <a:effectLst/>
                <a:latin typeface="Arial" panose="020B0604020202020204" pitchFamily="34" charset="0"/>
                <a:ea typeface="Roboto"/>
              </a:rPr>
              <a:t>2</a:t>
            </a:r>
            <a:r>
              <a:rPr kumimoji="0" lang="en-US" altLang="en-US" b="1" i="0" u="none" strike="noStrike" cap="none" normalizeH="0" baseline="0" dirty="0" smtClean="0">
                <a:ln>
                  <a:noFill/>
                </a:ln>
                <a:solidFill>
                  <a:srgbClr val="202124"/>
                </a:solidFill>
                <a:effectLst/>
                <a:latin typeface="Arial" panose="020B0604020202020204" pitchFamily="34" charset="0"/>
                <a:ea typeface="Roboto"/>
              </a:rPr>
              <a:t> loss</a:t>
            </a:r>
            <a:r>
              <a:rPr kumimoji="0" lang="en-US" altLang="en-US" b="0" i="0" u="none" strike="noStrike" cap="none" normalizeH="0" baseline="0" dirty="0" smtClean="0">
                <a:ln>
                  <a:noFill/>
                </a:ln>
                <a:solidFill>
                  <a:srgbClr val="202124"/>
                </a:solidFill>
                <a:effectLst/>
                <a:latin typeface="Arial" panose="020B0604020202020204" pitchFamily="34" charset="0"/>
                <a:ea typeface="Robot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202124"/>
              </a:solidFill>
              <a:effectLst/>
              <a:latin typeface="Arial" panose="020B0604020202020204" pitchFamily="34" charset="0"/>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02124"/>
                </a:solidFill>
                <a:effectLst/>
                <a:latin typeface="Arial" panose="020B0604020202020204" pitchFamily="34" charset="0"/>
                <a:ea typeface="Roboto"/>
              </a:rPr>
              <a:t>The squared loss for a single example is as follows</a:t>
            </a:r>
            <a:r>
              <a:rPr kumimoji="0" lang="en-US" altLang="en-US" sz="1200" b="0" i="0" u="none" strike="noStrike" cap="none" normalizeH="0" baseline="0" dirty="0" smtClean="0">
                <a:ln>
                  <a:noFill/>
                </a:ln>
                <a:solidFill>
                  <a:srgbClr val="202124"/>
                </a:solidFill>
                <a:effectLst/>
                <a:latin typeface="Arial" panose="020B0604020202020204" pitchFamily="34" charset="0"/>
                <a:ea typeface="Roboto"/>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rotWithShape="1">
          <a:blip r:embed="rId2"/>
          <a:srcRect l="26344" t="46425" r="30505" b="44299"/>
          <a:stretch/>
        </p:blipFill>
        <p:spPr>
          <a:xfrm>
            <a:off x="334537" y="2397513"/>
            <a:ext cx="11351941" cy="1372570"/>
          </a:xfrm>
          <a:prstGeom prst="rect">
            <a:avLst/>
          </a:prstGeom>
        </p:spPr>
      </p:pic>
      <p:sp>
        <p:nvSpPr>
          <p:cNvPr id="7" name="Rectangle 6"/>
          <p:cNvSpPr/>
          <p:nvPr/>
        </p:nvSpPr>
        <p:spPr>
          <a:xfrm>
            <a:off x="334536" y="4224520"/>
            <a:ext cx="11351941" cy="923330"/>
          </a:xfrm>
          <a:prstGeom prst="rect">
            <a:avLst/>
          </a:prstGeom>
        </p:spPr>
        <p:txBody>
          <a:bodyPr wrap="square">
            <a:spAutoFit/>
          </a:bodyPr>
          <a:lstStyle/>
          <a:p>
            <a:r>
              <a:rPr lang="en-US" b="1" i="0" dirty="0" smtClean="0">
                <a:solidFill>
                  <a:srgbClr val="202124"/>
                </a:solidFill>
                <a:effectLst/>
                <a:latin typeface="Arial" panose="020B0604020202020204" pitchFamily="34" charset="0"/>
                <a:cs typeface="Arial" panose="020B0604020202020204" pitchFamily="34" charset="0"/>
              </a:rPr>
              <a:t>Mean square error</a:t>
            </a:r>
            <a:r>
              <a:rPr lang="en-US" b="0" i="0" dirty="0" smtClean="0">
                <a:solidFill>
                  <a:srgbClr val="202124"/>
                </a:solidFill>
                <a:effectLst/>
                <a:latin typeface="Arial" panose="020B0604020202020204" pitchFamily="34" charset="0"/>
                <a:cs typeface="Arial" panose="020B0604020202020204" pitchFamily="34" charset="0"/>
              </a:rPr>
              <a:t> (</a:t>
            </a:r>
            <a:r>
              <a:rPr lang="en-US" b="1" i="0" dirty="0" smtClean="0">
                <a:solidFill>
                  <a:srgbClr val="202124"/>
                </a:solidFill>
                <a:effectLst/>
                <a:latin typeface="Arial" panose="020B0604020202020204" pitchFamily="34" charset="0"/>
                <a:cs typeface="Arial" panose="020B0604020202020204" pitchFamily="34" charset="0"/>
              </a:rPr>
              <a:t>MSE</a:t>
            </a:r>
            <a:r>
              <a:rPr lang="en-US" b="0" i="0" dirty="0" smtClean="0">
                <a:solidFill>
                  <a:srgbClr val="202124"/>
                </a:solidFill>
                <a:effectLst/>
                <a:latin typeface="Arial" panose="020B0604020202020204" pitchFamily="34" charset="0"/>
                <a:cs typeface="Arial" panose="020B0604020202020204" pitchFamily="34" charset="0"/>
              </a:rPr>
              <a:t>) is the average squared loss per example over the whole dataset. </a:t>
            </a:r>
          </a:p>
          <a:p>
            <a:r>
              <a:rPr lang="en-US" b="0" i="0" dirty="0" smtClean="0">
                <a:solidFill>
                  <a:srgbClr val="202124"/>
                </a:solidFill>
                <a:effectLst/>
                <a:latin typeface="Arial" panose="020B0604020202020204" pitchFamily="34" charset="0"/>
                <a:cs typeface="Arial" panose="020B0604020202020204" pitchFamily="34" charset="0"/>
              </a:rPr>
              <a:t>To calculate MSE, sum up all the squared losses for individual examples and then divide by the number of examples:</a:t>
            </a:r>
          </a:p>
        </p:txBody>
      </p:sp>
      <p:pic>
        <p:nvPicPr>
          <p:cNvPr id="8" name="Picture 7"/>
          <p:cNvPicPr>
            <a:picLocks noChangeAspect="1"/>
          </p:cNvPicPr>
          <p:nvPr/>
        </p:nvPicPr>
        <p:blipFill rotWithShape="1">
          <a:blip r:embed="rId2"/>
          <a:srcRect l="40758" t="62024" r="27071" b="28700"/>
          <a:stretch/>
        </p:blipFill>
        <p:spPr>
          <a:xfrm>
            <a:off x="334537" y="5069791"/>
            <a:ext cx="8463776" cy="1372570"/>
          </a:xfrm>
          <a:prstGeom prst="rect">
            <a:avLst/>
          </a:prstGeom>
        </p:spPr>
      </p:pic>
      <p:sp>
        <p:nvSpPr>
          <p:cNvPr id="9" name="TextBox 8"/>
          <p:cNvSpPr txBox="1"/>
          <p:nvPr/>
        </p:nvSpPr>
        <p:spPr>
          <a:xfrm>
            <a:off x="334536" y="6257695"/>
            <a:ext cx="7032694"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How to minimize the loss (in the case here,  to minimize the MSE)?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065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8629" y="467681"/>
            <a:ext cx="6023829" cy="523220"/>
          </a:xfrm>
          <a:prstGeom prst="rect">
            <a:avLst/>
          </a:prstGeom>
        </p:spPr>
        <p:txBody>
          <a:bodyPr wrap="none">
            <a:spAutoFit/>
          </a:bodyPr>
          <a:lstStyle/>
          <a:p>
            <a:r>
              <a:rPr lang="en-US" sz="2800" b="0" dirty="0" smtClean="0">
                <a:solidFill>
                  <a:srgbClr val="202124"/>
                </a:solidFill>
                <a:effectLst/>
                <a:latin typeface="Arial" panose="020B0604020202020204" pitchFamily="34" charset="0"/>
                <a:cs typeface="Arial" panose="020B0604020202020204" pitchFamily="34" charset="0"/>
              </a:rPr>
              <a:t>Reducing loss: an </a:t>
            </a:r>
            <a:r>
              <a:rPr lang="en-US" sz="2800" dirty="0">
                <a:solidFill>
                  <a:srgbClr val="202124"/>
                </a:solidFill>
                <a:latin typeface="Arial" panose="020B0604020202020204" pitchFamily="34" charset="0"/>
                <a:cs typeface="Arial" panose="020B0604020202020204" pitchFamily="34" charset="0"/>
              </a:rPr>
              <a:t>i</a:t>
            </a:r>
            <a:r>
              <a:rPr lang="en-US" sz="2800" b="0" dirty="0" smtClean="0">
                <a:solidFill>
                  <a:srgbClr val="202124"/>
                </a:solidFill>
                <a:effectLst/>
                <a:latin typeface="Arial" panose="020B0604020202020204" pitchFamily="34" charset="0"/>
                <a:cs typeface="Arial" panose="020B0604020202020204" pitchFamily="34" charset="0"/>
              </a:rPr>
              <a:t>terative approach</a:t>
            </a:r>
            <a:endParaRPr lang="en-US" sz="2800" b="0" dirty="0">
              <a:solidFill>
                <a:srgbClr val="202124"/>
              </a:solidFill>
              <a:effectLst/>
              <a:latin typeface="Arial" panose="020B0604020202020204" pitchFamily="34" charset="0"/>
              <a:cs typeface="Arial" panose="020B0604020202020204" pitchFamily="34" charset="0"/>
            </a:endParaRPr>
          </a:p>
        </p:txBody>
      </p:sp>
      <p:sp>
        <p:nvSpPr>
          <p:cNvPr id="9" name="Content Placeholder 8"/>
          <p:cNvSpPr>
            <a:spLocks noGrp="1"/>
          </p:cNvSpPr>
          <p:nvPr>
            <p:ph idx="1"/>
          </p:nvPr>
        </p:nvSpPr>
        <p:spPr>
          <a:xfrm>
            <a:off x="648629" y="1312669"/>
            <a:ext cx="10515600" cy="4351338"/>
          </a:xfrm>
        </p:spPr>
        <p:txBody>
          <a:bodyPr>
            <a:normAutofit/>
          </a:bodyPr>
          <a:lstStyle/>
          <a:p>
            <a:pPr marL="0" indent="0">
              <a:buNone/>
            </a:pPr>
            <a:r>
              <a:rPr lang="en-US" sz="2000" dirty="0" smtClean="0"/>
              <a:t>This figure </a:t>
            </a:r>
            <a:r>
              <a:rPr lang="en-US" sz="2000" dirty="0"/>
              <a:t>suggests the iterative trial-and-error process that machine learning algorithms use to train a model:</a:t>
            </a:r>
          </a:p>
        </p:txBody>
      </p:sp>
      <p:sp>
        <p:nvSpPr>
          <p:cNvPr id="10" name="AutoShape 4" descr="The cycle of moving from features and labels to models and predic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955" y="1896030"/>
            <a:ext cx="8857784" cy="3980316"/>
          </a:xfrm>
          <a:prstGeom prst="rect">
            <a:avLst/>
          </a:prstGeom>
        </p:spPr>
      </p:pic>
      <p:sp>
        <p:nvSpPr>
          <p:cNvPr id="16" name="Rectangle 15"/>
          <p:cNvSpPr/>
          <p:nvPr/>
        </p:nvSpPr>
        <p:spPr>
          <a:xfrm>
            <a:off x="688974" y="5526703"/>
            <a:ext cx="10475255" cy="400110"/>
          </a:xfrm>
          <a:prstGeom prst="rect">
            <a:avLst/>
          </a:prstGeom>
        </p:spPr>
        <p:txBody>
          <a:bodyPr wrap="square">
            <a:spAutoFit/>
          </a:bodyPr>
          <a:lstStyle/>
          <a:p>
            <a:r>
              <a:rPr lang="en-US" sz="2000" dirty="0" smtClean="0"/>
              <a:t>The "model" takes one or more features as input and returns one prediction () as output. </a:t>
            </a:r>
          </a:p>
        </p:txBody>
      </p:sp>
      <p:grpSp>
        <p:nvGrpSpPr>
          <p:cNvPr id="19" name="Group 18"/>
          <p:cNvGrpSpPr/>
          <p:nvPr/>
        </p:nvGrpSpPr>
        <p:grpSpPr>
          <a:xfrm>
            <a:off x="8240481" y="1932248"/>
            <a:ext cx="2923748" cy="400110"/>
            <a:chOff x="8871626" y="1886302"/>
            <a:chExt cx="2923748" cy="400110"/>
          </a:xfrm>
        </p:grpSpPr>
        <p:sp>
          <p:nvSpPr>
            <p:cNvPr id="17" name="TextBox 16"/>
            <p:cNvSpPr txBox="1"/>
            <p:nvPr/>
          </p:nvSpPr>
          <p:spPr>
            <a:xfrm>
              <a:off x="9542834" y="1886302"/>
              <a:ext cx="2252540" cy="400110"/>
            </a:xfrm>
            <a:prstGeom prst="rect">
              <a:avLst/>
            </a:prstGeom>
            <a:noFill/>
          </p:spPr>
          <p:txBody>
            <a:bodyPr wrap="none" rtlCol="0">
              <a:spAutoFit/>
            </a:bodyPr>
            <a:lstStyle/>
            <a:p>
              <a:r>
                <a:rPr lang="en-US" sz="2000" b="1" dirty="0" smtClean="0">
                  <a:solidFill>
                    <a:srgbClr val="FF0000"/>
                  </a:solidFill>
                  <a:latin typeface="Arial" panose="020B0604020202020204" pitchFamily="34" charset="0"/>
                  <a:cs typeface="Arial" panose="020B0604020202020204" pitchFamily="34" charset="0"/>
                </a:rPr>
                <a:t>backpropagation</a:t>
              </a:r>
              <a:endParaRPr lang="en-US" sz="2000" b="1" dirty="0">
                <a:solidFill>
                  <a:srgbClr val="FF0000"/>
                </a:solidFill>
                <a:latin typeface="Arial" panose="020B0604020202020204" pitchFamily="34" charset="0"/>
                <a:cs typeface="Arial" panose="020B0604020202020204" pitchFamily="34" charset="0"/>
              </a:endParaRPr>
            </a:p>
          </p:txBody>
        </p:sp>
        <p:sp>
          <p:nvSpPr>
            <p:cNvPr id="18" name="Down Arrow 17"/>
            <p:cNvSpPr/>
            <p:nvPr/>
          </p:nvSpPr>
          <p:spPr>
            <a:xfrm rot="5400000">
              <a:off x="9080770" y="1760481"/>
              <a:ext cx="252920" cy="67120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spTree>
    <p:extLst>
      <p:ext uri="{BB962C8B-B14F-4D97-AF65-F5344CB8AC3E}">
        <p14:creationId xmlns:p14="http://schemas.microsoft.com/office/powerpoint/2010/main" val="215589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2965</TotalTime>
  <Words>2322</Words>
  <Application>Microsoft Office PowerPoint</Application>
  <PresentationFormat>Widescreen</PresentationFormat>
  <Paragraphs>242</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Roboto</vt:lpstr>
      <vt:lpstr>Arial</vt:lpstr>
      <vt:lpstr>Calibri</vt:lpstr>
      <vt:lpstr>Calibri Light</vt:lpstr>
      <vt:lpstr>Cambria Math</vt:lpstr>
      <vt:lpstr>Courier New</vt:lpstr>
      <vt:lpstr>Wingdings</vt:lpstr>
      <vt:lpstr>Office Theme</vt:lpstr>
      <vt:lpstr>We are going to use Google’s Colab for this workshop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Fashion MNIST Dataset</vt:lpstr>
      <vt:lpstr>Training CNN Models on Fashion MNIST </vt:lpstr>
      <vt:lpstr>PowerPoint Presentation</vt:lpstr>
    </vt:vector>
  </TitlesOfParts>
  <Company>Augusta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mpowe2</dc:creator>
  <cp:lastModifiedBy>mpowe2</cp:lastModifiedBy>
  <cp:revision>52</cp:revision>
  <dcterms:created xsi:type="dcterms:W3CDTF">2019-11-23T16:03:50Z</dcterms:created>
  <dcterms:modified xsi:type="dcterms:W3CDTF">2019-11-26T09:24:13Z</dcterms:modified>
</cp:coreProperties>
</file>