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92" r:id="rId7"/>
    <p:sldId id="262" r:id="rId8"/>
    <p:sldId id="263" r:id="rId9"/>
    <p:sldId id="264" r:id="rId10"/>
    <p:sldId id="267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238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2C9B6CDC-0313-4360-BF1E-E843953A7C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509" y="461899"/>
            <a:ext cx="45389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accent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531" y="1190371"/>
            <a:ext cx="10668635" cy="2189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data.nasa.gov/eosdis/science-system-description/eosdis-components/gibs" TargetMode="External"/><Relationship Id="rId2" Type="http://schemas.openxmlformats.org/officeDocument/2006/relationships/hyperlink" Target="https://worldview.earthdata.nasa.gov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ivingatlas.arcgi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https://livingatlas.arcgi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cc.nesdis.noaa.gov/VIIRS/" TargetMode="External"/><Relationship Id="rId2" Type="http://schemas.openxmlformats.org/officeDocument/2006/relationships/hyperlink" Target="https://ngdc.noaa.gov/eog/dmsp/downloadV4composit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lr.de/eoc/en/desktopdefault.aspx/tabid-9630/%23gallery/24114" TargetMode="External"/><Relationship Id="rId2" Type="http://schemas.openxmlformats.org/officeDocument/2006/relationships/hyperlink" Target="https://ghsl.jrc.ec.europa.eu/datasets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nnect.maxar.com/eO0g5X03000OU40080neY08" TargetMode="External"/><Relationship Id="rId3" Type="http://schemas.openxmlformats.org/officeDocument/2006/relationships/hyperlink" Target="https://connect.maxar.com/s0040e00gOOi0U008Y3080X" TargetMode="External"/><Relationship Id="rId7" Type="http://schemas.openxmlformats.org/officeDocument/2006/relationships/hyperlink" Target="https://connect.maxar.com/z00g38e0008OO440UYm0X00" TargetMode="External"/><Relationship Id="rId2" Type="http://schemas.openxmlformats.org/officeDocument/2006/relationships/hyperlink" Target="https://connect.maxar.com/t8XY3003Ug0eg00OO80000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nect.maxar.com/v08g0O4308eXUYl0O030000" TargetMode="External"/><Relationship Id="rId5" Type="http://schemas.openxmlformats.org/officeDocument/2006/relationships/hyperlink" Target="https://connect.maxar.com/d80eY02O400Xg00O8k030U0" TargetMode="External"/><Relationship Id="rId4" Type="http://schemas.openxmlformats.org/officeDocument/2006/relationships/hyperlink" Target="https://connect.maxar.com/n0UY01j030Oe0XO0g000848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globe.com/products/building-footprin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edac.ciesin.columbia.edu/mapping/popgri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5492" y="2737866"/>
            <a:ext cx="6788784" cy="79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Gill Sans MT"/>
                <a:cs typeface="Gill Sans MT"/>
              </a:rPr>
              <a:t>Exploring</a:t>
            </a:r>
            <a:r>
              <a:rPr sz="3200" b="1" spc="-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ill Sans MT"/>
                <a:cs typeface="Gill Sans MT"/>
              </a:rPr>
              <a:t>Geospatial</a:t>
            </a:r>
            <a:r>
              <a:rPr sz="3200" b="1" spc="-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ill Sans MT"/>
                <a:cs typeface="Gill Sans MT"/>
              </a:rPr>
              <a:t>Raster</a:t>
            </a:r>
            <a:r>
              <a:rPr sz="3200" b="1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Gill Sans MT"/>
                <a:cs typeface="Gill Sans MT"/>
              </a:rPr>
              <a:t>Images</a:t>
            </a:r>
            <a:endParaRPr sz="3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RCC</a:t>
            </a:r>
            <a:r>
              <a:rPr sz="1800" b="1" spc="-2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1800" b="1" spc="-2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orks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Gill Sans MT"/>
                <a:cs typeface="Gill Sans MT"/>
              </a:rPr>
              <a:t>Aug 12, 2021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492" y="5451144"/>
            <a:ext cx="3369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Gill Sans MT"/>
                <a:cs typeface="Gill Sans MT"/>
              </a:rPr>
              <a:t>Parmanand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ill Sans MT"/>
                <a:cs typeface="Gill Sans MT"/>
              </a:rPr>
              <a:t>Sinha</a:t>
            </a:r>
            <a:endParaRPr sz="3200">
              <a:latin typeface="Gill Sans MT"/>
              <a:cs typeface="Gill Sans M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62E234-B128-4E24-B1B9-F407B1604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0"/>
          <a:stretch/>
        </p:blipFill>
        <p:spPr bwMode="auto">
          <a:xfrm>
            <a:off x="0" y="0"/>
            <a:ext cx="12192000" cy="27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905" y="1431163"/>
            <a:ext cx="73374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50" marR="5080" indent="-216598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AC5F6"/>
                </a:solidFill>
                <a:latin typeface="Times New Roman"/>
                <a:cs typeface="Times New Roman"/>
              </a:rPr>
              <a:t>Fundamental </a:t>
            </a:r>
            <a:r>
              <a:rPr sz="3600" spc="-10" dirty="0">
                <a:solidFill>
                  <a:srgbClr val="8AC5F6"/>
                </a:solidFill>
                <a:latin typeface="Times New Roman"/>
                <a:cs typeface="Times New Roman"/>
              </a:rPr>
              <a:t>Principle </a:t>
            </a:r>
            <a:r>
              <a:rPr sz="3600" dirty="0">
                <a:solidFill>
                  <a:srgbClr val="8AC5F6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8AC5F6"/>
                </a:solidFill>
                <a:latin typeface="Times New Roman"/>
                <a:cs typeface="Times New Roman"/>
              </a:rPr>
              <a:t>Studies Using </a:t>
            </a:r>
            <a:r>
              <a:rPr sz="3600" spc="-885" dirty="0">
                <a:solidFill>
                  <a:srgbClr val="8AC5F6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8AC5F6"/>
                </a:solidFill>
                <a:latin typeface="Times New Roman"/>
                <a:cs typeface="Times New Roman"/>
              </a:rPr>
              <a:t>Remote </a:t>
            </a:r>
            <a:r>
              <a:rPr sz="3600" dirty="0">
                <a:solidFill>
                  <a:srgbClr val="8AC5F6"/>
                </a:solidFill>
                <a:latin typeface="Times New Roman"/>
                <a:cs typeface="Times New Roman"/>
              </a:rPr>
              <a:t>Sensing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2426" y="3081909"/>
            <a:ext cx="7399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222885" indent="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any given material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,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amount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radiation that is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reflected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(absorbed,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transmitted)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varies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wavelength.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materials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different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reflectance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characteristics.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682" y="220725"/>
            <a:ext cx="10290810" cy="203771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remote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sensing, we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are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largely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concerned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AC5F6"/>
                </a:solidFill>
                <a:latin typeface="Times New Roman"/>
                <a:cs typeface="Times New Roman"/>
              </a:rPr>
              <a:t>REFLECTED</a:t>
            </a:r>
            <a:r>
              <a:rPr sz="2400" dirty="0">
                <a:solidFill>
                  <a:srgbClr val="8AC5F6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8AC5F6"/>
                </a:solidFill>
                <a:latin typeface="Times New Roman"/>
                <a:cs typeface="Times New Roman"/>
              </a:rPr>
              <a:t>RADIATION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radiation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causes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eyes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colors,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causes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infrared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film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record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vegetation,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allows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radar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earth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created.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 vast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 reflected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radiation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508" y="2798064"/>
            <a:ext cx="5018532" cy="3564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570" y="368300"/>
            <a:ext cx="299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8AC5F6"/>
                </a:solidFill>
              </a:rPr>
              <a:t>Remote</a:t>
            </a:r>
            <a:r>
              <a:rPr sz="3600" spc="-90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Sensing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3098" y="4936616"/>
            <a:ext cx="30309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sensing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science of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collecting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interpreting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electromagnetic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about the earth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sensors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platforms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atmosphere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5311" y="793749"/>
            <a:ext cx="14763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Short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Wavelength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High Frequency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Energy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0926" y="1054608"/>
            <a:ext cx="3672840" cy="114300"/>
          </a:xfrm>
          <a:custGeom>
            <a:avLst/>
            <a:gdLst/>
            <a:ahLst/>
            <a:cxnLst/>
            <a:rect l="l" t="t" r="r" b="b"/>
            <a:pathLst>
              <a:path w="367284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72840" h="114300">
                <a:moveTo>
                  <a:pt x="3558540" y="0"/>
                </a:moveTo>
                <a:lnTo>
                  <a:pt x="3558540" y="114300"/>
                </a:lnTo>
                <a:lnTo>
                  <a:pt x="3634740" y="76200"/>
                </a:lnTo>
                <a:lnTo>
                  <a:pt x="3577590" y="76200"/>
                </a:lnTo>
                <a:lnTo>
                  <a:pt x="3577590" y="38100"/>
                </a:lnTo>
                <a:lnTo>
                  <a:pt x="3634740" y="38100"/>
                </a:lnTo>
                <a:lnTo>
                  <a:pt x="3558540" y="0"/>
                </a:lnTo>
                <a:close/>
              </a:path>
              <a:path w="367284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72840" h="114300">
                <a:moveTo>
                  <a:pt x="355854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558540" y="76200"/>
                </a:lnTo>
                <a:lnTo>
                  <a:pt x="3558540" y="38100"/>
                </a:lnTo>
                <a:close/>
              </a:path>
              <a:path w="3672840" h="114300">
                <a:moveTo>
                  <a:pt x="3634740" y="38100"/>
                </a:moveTo>
                <a:lnTo>
                  <a:pt x="3577590" y="38100"/>
                </a:lnTo>
                <a:lnTo>
                  <a:pt x="3577590" y="76200"/>
                </a:lnTo>
                <a:lnTo>
                  <a:pt x="3634740" y="76200"/>
                </a:lnTo>
                <a:lnTo>
                  <a:pt x="3672840" y="57150"/>
                </a:lnTo>
                <a:lnTo>
                  <a:pt x="363474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25673" y="740410"/>
            <a:ext cx="14643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Wavelength </a:t>
            </a:r>
            <a:r>
              <a:rPr sz="1600" spc="-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Low Frequency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2224" y="1828800"/>
            <a:ext cx="7239000" cy="47605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457" y="107949"/>
            <a:ext cx="6480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8AC5F6"/>
                </a:solidFill>
              </a:rPr>
              <a:t>Nature</a:t>
            </a:r>
            <a:r>
              <a:rPr sz="4000" spc="-25" dirty="0">
                <a:solidFill>
                  <a:srgbClr val="8AC5F6"/>
                </a:solidFill>
              </a:rPr>
              <a:t> </a:t>
            </a:r>
            <a:r>
              <a:rPr sz="4000" spc="-5" dirty="0">
                <a:solidFill>
                  <a:srgbClr val="8AC5F6"/>
                </a:solidFill>
              </a:rPr>
              <a:t>of</a:t>
            </a:r>
            <a:r>
              <a:rPr sz="4000" spc="-15" dirty="0">
                <a:solidFill>
                  <a:srgbClr val="8AC5F6"/>
                </a:solidFill>
              </a:rPr>
              <a:t> </a:t>
            </a:r>
            <a:r>
              <a:rPr sz="4000" spc="-20" dirty="0">
                <a:solidFill>
                  <a:srgbClr val="8AC5F6"/>
                </a:solidFill>
              </a:rPr>
              <a:t>Remote</a:t>
            </a:r>
            <a:r>
              <a:rPr sz="4000" spc="-10" dirty="0">
                <a:solidFill>
                  <a:srgbClr val="8AC5F6"/>
                </a:solidFill>
              </a:rPr>
              <a:t> </a:t>
            </a:r>
            <a:r>
              <a:rPr sz="4000" spc="-5" dirty="0">
                <a:solidFill>
                  <a:srgbClr val="8AC5F6"/>
                </a:solidFill>
              </a:rPr>
              <a:t>Sensing</a:t>
            </a:r>
            <a:r>
              <a:rPr sz="4000" spc="-15" dirty="0">
                <a:solidFill>
                  <a:srgbClr val="8AC5F6"/>
                </a:solidFill>
              </a:rPr>
              <a:t> </a:t>
            </a:r>
            <a:r>
              <a:rPr sz="4000" spc="-25" dirty="0">
                <a:solidFill>
                  <a:srgbClr val="8AC5F6"/>
                </a:solidFill>
              </a:rPr>
              <a:t>Data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667255" y="914400"/>
            <a:ext cx="7306309" cy="4048125"/>
            <a:chOff x="1667255" y="914400"/>
            <a:chExt cx="7306309" cy="4048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255" y="914400"/>
              <a:ext cx="4648200" cy="4047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9540" y="37795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9540" y="37795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4967" y="3774948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310133" y="0"/>
                  </a:moveTo>
                  <a:lnTo>
                    <a:pt x="310133" y="156971"/>
                  </a:lnTo>
                </a:path>
                <a:path w="920115" h="920114">
                  <a:moveTo>
                    <a:pt x="614933" y="0"/>
                  </a:moveTo>
                  <a:lnTo>
                    <a:pt x="614933" y="156971"/>
                  </a:lnTo>
                </a:path>
                <a:path w="920115" h="920114">
                  <a:moveTo>
                    <a:pt x="919733" y="0"/>
                  </a:moveTo>
                  <a:lnTo>
                    <a:pt x="919733" y="156971"/>
                  </a:lnTo>
                </a:path>
                <a:path w="920115" h="920114">
                  <a:moveTo>
                    <a:pt x="0" y="233933"/>
                  </a:moveTo>
                  <a:lnTo>
                    <a:pt x="156972" y="233933"/>
                  </a:lnTo>
                </a:path>
                <a:path w="920115" h="920114">
                  <a:moveTo>
                    <a:pt x="0" y="462533"/>
                  </a:moveTo>
                  <a:lnTo>
                    <a:pt x="156972" y="462533"/>
                  </a:lnTo>
                </a:path>
                <a:path w="920115" h="920114">
                  <a:moveTo>
                    <a:pt x="0" y="691133"/>
                  </a:moveTo>
                  <a:lnTo>
                    <a:pt x="156972" y="691133"/>
                  </a:lnTo>
                </a:path>
                <a:path w="920115" h="920114">
                  <a:moveTo>
                    <a:pt x="0" y="919733"/>
                  </a:moveTo>
                  <a:lnTo>
                    <a:pt x="156972" y="91973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64729" y="4066860"/>
            <a:ext cx="1066800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2765" algn="l"/>
                <a:tab pos="837565" algn="l"/>
              </a:tabLst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7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5	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tabLst>
                <a:tab pos="5327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1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3037" y="3271837"/>
            <a:ext cx="2524125" cy="1685925"/>
            <a:chOff x="5253037" y="3271837"/>
            <a:chExt cx="2524125" cy="1685925"/>
          </a:xfrm>
        </p:grpSpPr>
        <p:sp>
          <p:nvSpPr>
            <p:cNvPr id="10" name="object 10"/>
            <p:cNvSpPr/>
            <p:nvPr/>
          </p:nvSpPr>
          <p:spPr>
            <a:xfrm>
              <a:off x="52578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7800" y="3276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00" y="3276600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0" y="0"/>
                  </a:moveTo>
                  <a:lnTo>
                    <a:pt x="2514600" y="533400"/>
                  </a:lnTo>
                </a:path>
                <a:path w="2514600" h="1676400">
                  <a:moveTo>
                    <a:pt x="0" y="76200"/>
                  </a:moveTo>
                  <a:lnTo>
                    <a:pt x="2514600" y="16764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32829" y="1013205"/>
            <a:ext cx="361061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Quantized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grid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small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areas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 the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Earth’s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surface.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energy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reflected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electromagnetic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radiation in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each grid cell is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characteristics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objects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cell.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3182" y="5130241"/>
            <a:ext cx="3524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Digital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Numbers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(DN),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3182" y="5466079"/>
            <a:ext cx="3771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proportional to the reflectance,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Brightness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Value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(BV)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some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3182" y="6136640"/>
            <a:ext cx="3884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subset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(band)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spectrum.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91970" y="3921950"/>
            <a:ext cx="1234440" cy="1158240"/>
            <a:chOff x="7891970" y="3921950"/>
            <a:chExt cx="1234440" cy="1158240"/>
          </a:xfrm>
        </p:grpSpPr>
        <p:sp>
          <p:nvSpPr>
            <p:cNvPr id="18" name="object 18"/>
            <p:cNvSpPr/>
            <p:nvPr/>
          </p:nvSpPr>
          <p:spPr>
            <a:xfrm>
              <a:off x="7901939" y="39319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01939" y="39319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97367" y="3927348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310133" y="0"/>
                  </a:moveTo>
                  <a:lnTo>
                    <a:pt x="310133" y="156971"/>
                  </a:lnTo>
                </a:path>
                <a:path w="920115" h="920114">
                  <a:moveTo>
                    <a:pt x="614933" y="0"/>
                  </a:moveTo>
                  <a:lnTo>
                    <a:pt x="614933" y="156971"/>
                  </a:lnTo>
                </a:path>
                <a:path w="920115" h="920114">
                  <a:moveTo>
                    <a:pt x="919733" y="0"/>
                  </a:moveTo>
                  <a:lnTo>
                    <a:pt x="919733" y="156971"/>
                  </a:lnTo>
                </a:path>
                <a:path w="920115" h="920114">
                  <a:moveTo>
                    <a:pt x="0" y="919733"/>
                  </a:moveTo>
                  <a:lnTo>
                    <a:pt x="156972" y="91973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17129" y="4219786"/>
            <a:ext cx="1066800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2765" algn="l"/>
                <a:tab pos="8375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  5	5	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ts val="1440"/>
              </a:lnSpc>
              <a:tabLst>
                <a:tab pos="5327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1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044370" y="4074350"/>
            <a:ext cx="1234440" cy="1158240"/>
            <a:chOff x="8044370" y="4074350"/>
            <a:chExt cx="1234440" cy="1158240"/>
          </a:xfrm>
        </p:grpSpPr>
        <p:sp>
          <p:nvSpPr>
            <p:cNvPr id="23" name="object 23"/>
            <p:cNvSpPr/>
            <p:nvPr/>
          </p:nvSpPr>
          <p:spPr>
            <a:xfrm>
              <a:off x="8054339" y="40843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54339" y="40843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49767" y="4079748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310133" y="0"/>
                  </a:moveTo>
                  <a:lnTo>
                    <a:pt x="310133" y="156971"/>
                  </a:lnTo>
                </a:path>
                <a:path w="920115" h="920114">
                  <a:moveTo>
                    <a:pt x="614933" y="0"/>
                  </a:moveTo>
                  <a:lnTo>
                    <a:pt x="614933" y="156971"/>
                  </a:lnTo>
                </a:path>
                <a:path w="920115" h="920114">
                  <a:moveTo>
                    <a:pt x="919733" y="0"/>
                  </a:moveTo>
                  <a:lnTo>
                    <a:pt x="919733" y="156971"/>
                  </a:lnTo>
                </a:path>
                <a:path w="920115" h="920114">
                  <a:moveTo>
                    <a:pt x="0" y="919733"/>
                  </a:moveTo>
                  <a:lnTo>
                    <a:pt x="156972" y="91973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69529" y="4372186"/>
            <a:ext cx="1066800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2765" algn="l"/>
                <a:tab pos="8375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  5	5	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ts val="1440"/>
              </a:lnSpc>
              <a:tabLst>
                <a:tab pos="5327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1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96770" y="4226750"/>
            <a:ext cx="1234440" cy="1158240"/>
            <a:chOff x="8196770" y="4226750"/>
            <a:chExt cx="1234440" cy="1158240"/>
          </a:xfrm>
        </p:grpSpPr>
        <p:sp>
          <p:nvSpPr>
            <p:cNvPr id="28" name="object 28"/>
            <p:cNvSpPr/>
            <p:nvPr/>
          </p:nvSpPr>
          <p:spPr>
            <a:xfrm>
              <a:off x="8206739" y="42367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06739" y="42367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02167" y="4232148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310133" y="0"/>
                  </a:moveTo>
                  <a:lnTo>
                    <a:pt x="310133" y="156971"/>
                  </a:lnTo>
                </a:path>
                <a:path w="920115" h="920114">
                  <a:moveTo>
                    <a:pt x="614933" y="0"/>
                  </a:moveTo>
                  <a:lnTo>
                    <a:pt x="614933" y="156971"/>
                  </a:lnTo>
                </a:path>
                <a:path w="920115" h="920114">
                  <a:moveTo>
                    <a:pt x="919733" y="0"/>
                  </a:moveTo>
                  <a:lnTo>
                    <a:pt x="919733" y="156971"/>
                  </a:lnTo>
                </a:path>
                <a:path w="920115" h="920114">
                  <a:moveTo>
                    <a:pt x="0" y="919733"/>
                  </a:moveTo>
                  <a:lnTo>
                    <a:pt x="156972" y="91973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21929" y="4524586"/>
            <a:ext cx="106743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2765" algn="l"/>
                <a:tab pos="8382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  5	5	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ts val="1440"/>
              </a:lnSpc>
              <a:tabLst>
                <a:tab pos="5327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1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49170" y="4379150"/>
            <a:ext cx="1234440" cy="1158240"/>
            <a:chOff x="8349170" y="4379150"/>
            <a:chExt cx="1234440" cy="1158240"/>
          </a:xfrm>
        </p:grpSpPr>
        <p:sp>
          <p:nvSpPr>
            <p:cNvPr id="33" name="object 33"/>
            <p:cNvSpPr/>
            <p:nvPr/>
          </p:nvSpPr>
          <p:spPr>
            <a:xfrm>
              <a:off x="8359139" y="43891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59139" y="43891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54567" y="4384548"/>
              <a:ext cx="920115" cy="691515"/>
            </a:xfrm>
            <a:custGeom>
              <a:avLst/>
              <a:gdLst/>
              <a:ahLst/>
              <a:cxnLst/>
              <a:rect l="l" t="t" r="r" b="b"/>
              <a:pathLst>
                <a:path w="920115" h="691514">
                  <a:moveTo>
                    <a:pt x="310133" y="0"/>
                  </a:moveTo>
                  <a:lnTo>
                    <a:pt x="310133" y="156971"/>
                  </a:lnTo>
                </a:path>
                <a:path w="920115" h="691514">
                  <a:moveTo>
                    <a:pt x="614933" y="0"/>
                  </a:moveTo>
                  <a:lnTo>
                    <a:pt x="614933" y="156971"/>
                  </a:lnTo>
                </a:path>
                <a:path w="920115" h="691514">
                  <a:moveTo>
                    <a:pt x="919733" y="0"/>
                  </a:moveTo>
                  <a:lnTo>
                    <a:pt x="919733" y="156971"/>
                  </a:lnTo>
                </a:path>
                <a:path w="920115" h="691514">
                  <a:moveTo>
                    <a:pt x="0" y="691133"/>
                  </a:moveTo>
                  <a:lnTo>
                    <a:pt x="156972" y="691133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54567" y="5304282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6972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474329" y="4676986"/>
            <a:ext cx="106743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2765" algn="l"/>
                <a:tab pos="8382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  5	5	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ts val="1440"/>
              </a:lnSpc>
              <a:tabLst>
                <a:tab pos="5327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165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501570" y="4531550"/>
            <a:ext cx="1234440" cy="1158240"/>
            <a:chOff x="8501570" y="4531550"/>
            <a:chExt cx="1234440" cy="1158240"/>
          </a:xfrm>
        </p:grpSpPr>
        <p:sp>
          <p:nvSpPr>
            <p:cNvPr id="39" name="object 39"/>
            <p:cNvSpPr/>
            <p:nvPr/>
          </p:nvSpPr>
          <p:spPr>
            <a:xfrm>
              <a:off x="8511539" y="45415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1539" y="4541520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17101" y="4536948"/>
              <a:ext cx="609600" cy="157480"/>
            </a:xfrm>
            <a:custGeom>
              <a:avLst/>
              <a:gdLst/>
              <a:ahLst/>
              <a:cxnLst/>
              <a:rect l="l" t="t" r="r" b="b"/>
              <a:pathLst>
                <a:path w="609600" h="157479">
                  <a:moveTo>
                    <a:pt x="0" y="0"/>
                  </a:moveTo>
                  <a:lnTo>
                    <a:pt x="0" y="156971"/>
                  </a:lnTo>
                </a:path>
                <a:path w="609600" h="157479">
                  <a:moveTo>
                    <a:pt x="304800" y="0"/>
                  </a:moveTo>
                  <a:lnTo>
                    <a:pt x="304800" y="156971"/>
                  </a:lnTo>
                </a:path>
                <a:path w="609600" h="157479">
                  <a:moveTo>
                    <a:pt x="609600" y="0"/>
                  </a:moveTo>
                  <a:lnTo>
                    <a:pt x="609600" y="15697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6967" y="5228082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6972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06967" y="5456682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6972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626729" y="4829386"/>
            <a:ext cx="106743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310"/>
              </a:lnSpc>
              <a:tabLst>
                <a:tab pos="533400" algn="l"/>
                <a:tab pos="8382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  5	5	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ts val="1440"/>
              </a:lnSpc>
              <a:tabLst>
                <a:tab pos="5334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59"/>
              </a:spcBef>
              <a:tabLst>
                <a:tab pos="3048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200" spc="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59368" y="4689347"/>
            <a:ext cx="1228725" cy="1152525"/>
            <a:chOff x="8659368" y="4689347"/>
            <a:chExt cx="1228725" cy="1152525"/>
          </a:xfrm>
        </p:grpSpPr>
        <p:sp>
          <p:nvSpPr>
            <p:cNvPr id="46" name="object 46"/>
            <p:cNvSpPr/>
            <p:nvPr/>
          </p:nvSpPr>
          <p:spPr>
            <a:xfrm>
              <a:off x="8663940" y="4693919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12192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219200" y="1142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63940" y="4693919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0" y="1142999"/>
                  </a:moveTo>
                  <a:lnTo>
                    <a:pt x="1219200" y="11429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63940" y="4693919"/>
              <a:ext cx="1219200" cy="1143000"/>
            </a:xfrm>
            <a:custGeom>
              <a:avLst/>
              <a:gdLst/>
              <a:ahLst/>
              <a:cxnLst/>
              <a:rect l="l" t="t" r="r" b="b"/>
              <a:pathLst>
                <a:path w="1219200" h="1143000">
                  <a:moveTo>
                    <a:pt x="304800" y="0"/>
                  </a:moveTo>
                  <a:lnTo>
                    <a:pt x="306324" y="1142999"/>
                  </a:lnTo>
                </a:path>
                <a:path w="1219200" h="1143000">
                  <a:moveTo>
                    <a:pt x="609600" y="0"/>
                  </a:moveTo>
                  <a:lnTo>
                    <a:pt x="611124" y="1142999"/>
                  </a:lnTo>
                </a:path>
                <a:path w="1219200" h="1143000">
                  <a:moveTo>
                    <a:pt x="914400" y="0"/>
                  </a:moveTo>
                  <a:lnTo>
                    <a:pt x="915924" y="1142999"/>
                  </a:lnTo>
                </a:path>
                <a:path w="1219200" h="1143000">
                  <a:moveTo>
                    <a:pt x="0" y="228599"/>
                  </a:moveTo>
                  <a:lnTo>
                    <a:pt x="1219200" y="230123"/>
                  </a:lnTo>
                </a:path>
                <a:path w="1219200" h="1143000">
                  <a:moveTo>
                    <a:pt x="0" y="457199"/>
                  </a:moveTo>
                  <a:lnTo>
                    <a:pt x="1219200" y="458723"/>
                  </a:lnTo>
                </a:path>
                <a:path w="1219200" h="1143000">
                  <a:moveTo>
                    <a:pt x="0" y="685799"/>
                  </a:moveTo>
                  <a:lnTo>
                    <a:pt x="1219200" y="687323"/>
                  </a:lnTo>
                </a:path>
                <a:path w="1219200" h="1143000">
                  <a:moveTo>
                    <a:pt x="0" y="914399"/>
                  </a:moveTo>
                  <a:lnTo>
                    <a:pt x="1219200" y="91592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61529" y="3809238"/>
            <a:ext cx="2235835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ts val="132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r>
              <a:rPr sz="12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0">
              <a:lnSpc>
                <a:spcPts val="1200"/>
              </a:lnSpc>
            </a:pPr>
            <a:r>
              <a:rPr sz="1800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00" u="sng" spc="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0">
              <a:lnSpc>
                <a:spcPts val="1200"/>
              </a:lnSpc>
            </a:pP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u="sng" spc="412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R="373380" algn="ctr">
              <a:lnSpc>
                <a:spcPts val="1200"/>
              </a:lnSpc>
            </a:pP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u="sng" spc="412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R="373380" algn="ctr">
              <a:lnSpc>
                <a:spcPts val="1200"/>
              </a:lnSpc>
              <a:tabLst>
                <a:tab pos="300355" algn="l"/>
              </a:tabLst>
            </a:pPr>
            <a:r>
              <a:rPr sz="180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u="sng" baseline="-1157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u="sng" spc="412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R="243204" algn="ctr">
              <a:lnSpc>
                <a:spcPts val="1200"/>
              </a:lnSpc>
              <a:tabLst>
                <a:tab pos="474980" algn="l"/>
              </a:tabLst>
            </a:pPr>
            <a:r>
              <a:rPr sz="1800" spc="-37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800" spc="-12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u="sng" baseline="-1157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u="sng" spc="412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53340" algn="ctr">
              <a:lnSpc>
                <a:spcPts val="1320"/>
              </a:lnSpc>
              <a:tabLst>
                <a:tab pos="528955" algn="l"/>
              </a:tabLst>
            </a:pPr>
            <a:r>
              <a:rPr sz="1800" spc="-37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800" spc="-12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u="sng" baseline="-1157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u="sng" spc="412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baseline="-2777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412" baseline="-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156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144</a:t>
            </a:r>
            <a:r>
              <a:rPr sz="12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358775" algn="ctr">
              <a:lnSpc>
                <a:spcPct val="100000"/>
              </a:lnSpc>
              <a:spcBef>
                <a:spcPts val="359"/>
              </a:spcBef>
              <a:tabLst>
                <a:tab pos="1600200" algn="l"/>
                <a:tab pos="1905000" algn="l"/>
              </a:tabLst>
            </a:pPr>
            <a:r>
              <a:rPr sz="1800" spc="-37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r>
              <a:rPr sz="1800" spc="-12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16203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450" baseline="1620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450" baseline="-3935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450" baseline="-1157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r>
              <a:rPr sz="12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5	127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72704" y="5135117"/>
            <a:ext cx="17119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320"/>
              </a:lnSpc>
              <a:spcBef>
                <a:spcPts val="100"/>
              </a:spcBef>
              <a:tabLst>
                <a:tab pos="529590" algn="l"/>
                <a:tab pos="1139825" algn="l"/>
              </a:tabLst>
            </a:pP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11	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127</a:t>
            </a:r>
            <a:r>
              <a:rPr sz="12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20"/>
              </a:lnSpc>
            </a:pP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 baseline="2777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90204" y="5439867"/>
            <a:ext cx="327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 baseline="2777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95029" y="5363413"/>
            <a:ext cx="864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5	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r>
              <a:rPr sz="12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68004" y="5592571"/>
            <a:ext cx="1184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r>
              <a:rPr sz="1200" spc="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134</a:t>
            </a:r>
            <a:r>
              <a:rPr sz="12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117</a:t>
            </a:r>
            <a:r>
              <a:rPr sz="12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115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28481" y="5857443"/>
            <a:ext cx="21659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Landsat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Bands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38426" y="5204917"/>
            <a:ext cx="22193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670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Gill Sans MT"/>
                <a:cs typeface="Gill Sans MT"/>
              </a:rPr>
              <a:t>AN </a:t>
            </a:r>
            <a:r>
              <a:rPr sz="2200" b="1" spc="-20" dirty="0">
                <a:solidFill>
                  <a:srgbClr val="FFFFFF"/>
                </a:solidFill>
                <a:latin typeface="Gill Sans MT"/>
                <a:cs typeface="Gill Sans MT"/>
              </a:rPr>
              <a:t>IMAGE, </a:t>
            </a:r>
            <a:r>
              <a:rPr sz="2200" b="1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200" b="1" spc="-16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2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Gill Sans MT"/>
                <a:cs typeface="Gill Sans MT"/>
              </a:rPr>
              <a:t>A  PH</a:t>
            </a:r>
            <a:r>
              <a:rPr sz="2200" b="1" spc="-15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2200" b="1" spc="-14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Gill Sans MT"/>
                <a:cs typeface="Gill Sans MT"/>
              </a:rPr>
              <a:t>OG</a:t>
            </a:r>
            <a:r>
              <a:rPr sz="2200" b="1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200" b="1" spc="-5" dirty="0">
                <a:solidFill>
                  <a:srgbClr val="FFFFFF"/>
                </a:solidFill>
                <a:latin typeface="Gill Sans MT"/>
                <a:cs typeface="Gill Sans MT"/>
              </a:rPr>
              <a:t>APH!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9204"/>
            <a:ext cx="12192000" cy="60106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341" y="46685"/>
            <a:ext cx="561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AC5F6"/>
                </a:solidFill>
              </a:rPr>
              <a:t>Landsat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TM </a:t>
            </a:r>
            <a:r>
              <a:rPr sz="3600" dirty="0">
                <a:solidFill>
                  <a:srgbClr val="8AC5F6"/>
                </a:solidFill>
              </a:rPr>
              <a:t>5</a:t>
            </a:r>
            <a:r>
              <a:rPr sz="3600" spc="-15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–</a:t>
            </a:r>
            <a:r>
              <a:rPr sz="3600" spc="-10" dirty="0">
                <a:solidFill>
                  <a:srgbClr val="8AC5F6"/>
                </a:solidFill>
              </a:rPr>
              <a:t> </a:t>
            </a:r>
            <a:r>
              <a:rPr sz="3600" spc="-15" dirty="0">
                <a:solidFill>
                  <a:srgbClr val="8AC5F6"/>
                </a:solidFill>
              </a:rPr>
              <a:t>Charleston,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559306"/>
            <a:ext cx="5777484" cy="6298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221" y="1863344"/>
            <a:ext cx="547751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Seven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spectral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bands,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including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thermal </a:t>
            </a:r>
            <a:r>
              <a:rPr sz="2400" spc="-46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band: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1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Visible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(0.45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0.52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2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Visible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(0.52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0.60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Visible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(0.63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0.69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4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Near-Infrared</a:t>
            </a:r>
            <a:r>
              <a:rPr sz="2400" spc="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(0.76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0.90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5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Near-Infrared</a:t>
            </a:r>
            <a:r>
              <a:rPr sz="2400" spc="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(1.55</a:t>
            </a:r>
            <a:r>
              <a:rPr sz="2400" spc="-3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1.75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6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Thermal (10.40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</a:t>
            </a:r>
            <a:r>
              <a:rPr sz="2400" spc="-1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12.50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120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Band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7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Mid-Infrared</a:t>
            </a:r>
            <a:r>
              <a:rPr sz="2400" spc="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(2.08</a:t>
            </a:r>
            <a:r>
              <a:rPr sz="2400" spc="-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-</a:t>
            </a:r>
            <a:r>
              <a:rPr sz="2400" spc="-5" dirty="0">
                <a:solidFill>
                  <a:srgbClr val="FFFFFF"/>
                </a:solidFill>
                <a:latin typeface="Source Sans Pro"/>
                <a:cs typeface="Source Sans Pro"/>
              </a:rPr>
              <a:t> 2.35</a:t>
            </a:r>
            <a:r>
              <a:rPr sz="2400" spc="-2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µm)</a:t>
            </a:r>
            <a:r>
              <a:rPr sz="2400" spc="-2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30</a:t>
            </a:r>
            <a:r>
              <a:rPr sz="2400" spc="-15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2400" dirty="0">
                <a:solidFill>
                  <a:srgbClr val="FFFFFF"/>
                </a:solidFill>
                <a:latin typeface="Source Sans Pro"/>
                <a:cs typeface="Source Sans Pro"/>
              </a:rPr>
              <a:t>m</a:t>
            </a:r>
            <a:endParaRPr sz="2400">
              <a:latin typeface="Source Sans Pro"/>
              <a:cs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144000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218947"/>
            <a:ext cx="54152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  <a:latin typeface="Century Gothic"/>
                <a:cs typeface="Century Gothic"/>
              </a:rPr>
              <a:t>Multiscale</a:t>
            </a:r>
            <a:r>
              <a:rPr sz="33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300" dirty="0">
                <a:solidFill>
                  <a:srgbClr val="FFFFFF"/>
                </a:solidFill>
                <a:latin typeface="Century Gothic"/>
                <a:cs typeface="Century Gothic"/>
              </a:rPr>
              <a:t>Remote</a:t>
            </a:r>
            <a:r>
              <a:rPr sz="33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300" dirty="0">
                <a:solidFill>
                  <a:srgbClr val="FFFFFF"/>
                </a:solidFill>
                <a:latin typeface="Century Gothic"/>
                <a:cs typeface="Century Gothic"/>
              </a:rPr>
              <a:t>Sensing</a:t>
            </a:r>
            <a:endParaRPr sz="33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432" y="2119883"/>
            <a:ext cx="7082155" cy="462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does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this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practice?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9739" y="3491484"/>
            <a:ext cx="8766175" cy="1935480"/>
            <a:chOff x="1729739" y="3491484"/>
            <a:chExt cx="8766175" cy="19354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739" y="3491484"/>
              <a:ext cx="2418588" cy="1868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69485" y="4304538"/>
              <a:ext cx="487680" cy="363220"/>
            </a:xfrm>
            <a:custGeom>
              <a:avLst/>
              <a:gdLst/>
              <a:ahLst/>
              <a:cxnLst/>
              <a:rect l="l" t="t" r="r" b="b"/>
              <a:pathLst>
                <a:path w="487679" h="363220">
                  <a:moveTo>
                    <a:pt x="306324" y="0"/>
                  </a:moveTo>
                  <a:lnTo>
                    <a:pt x="306324" y="90678"/>
                  </a:lnTo>
                  <a:lnTo>
                    <a:pt x="0" y="90678"/>
                  </a:lnTo>
                  <a:lnTo>
                    <a:pt x="0" y="272034"/>
                  </a:lnTo>
                  <a:lnTo>
                    <a:pt x="306324" y="272034"/>
                  </a:lnTo>
                  <a:lnTo>
                    <a:pt x="306324" y="362712"/>
                  </a:lnTo>
                  <a:lnTo>
                    <a:pt x="487679" y="181356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9485" y="4304538"/>
              <a:ext cx="487680" cy="363220"/>
            </a:xfrm>
            <a:custGeom>
              <a:avLst/>
              <a:gdLst/>
              <a:ahLst/>
              <a:cxnLst/>
              <a:rect l="l" t="t" r="r" b="b"/>
              <a:pathLst>
                <a:path w="487679" h="363220">
                  <a:moveTo>
                    <a:pt x="0" y="90678"/>
                  </a:moveTo>
                  <a:lnTo>
                    <a:pt x="306324" y="90678"/>
                  </a:lnTo>
                  <a:lnTo>
                    <a:pt x="306324" y="0"/>
                  </a:lnTo>
                  <a:lnTo>
                    <a:pt x="487679" y="181356"/>
                  </a:lnTo>
                  <a:lnTo>
                    <a:pt x="306324" y="362712"/>
                  </a:lnTo>
                  <a:lnTo>
                    <a:pt x="306324" y="272034"/>
                  </a:lnTo>
                  <a:lnTo>
                    <a:pt x="0" y="272034"/>
                  </a:lnTo>
                  <a:lnTo>
                    <a:pt x="0" y="90678"/>
                  </a:lnTo>
                  <a:close/>
                </a:path>
              </a:pathLst>
            </a:custGeom>
            <a:ln w="25907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199" y="3550920"/>
              <a:ext cx="2418588" cy="18684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8323" y="3543300"/>
              <a:ext cx="2435352" cy="18836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16545" y="4155186"/>
              <a:ext cx="489584" cy="363220"/>
            </a:xfrm>
            <a:custGeom>
              <a:avLst/>
              <a:gdLst/>
              <a:ahLst/>
              <a:cxnLst/>
              <a:rect l="l" t="t" r="r" b="b"/>
              <a:pathLst>
                <a:path w="489584" h="363220">
                  <a:moveTo>
                    <a:pt x="307848" y="0"/>
                  </a:moveTo>
                  <a:lnTo>
                    <a:pt x="307848" y="90677"/>
                  </a:lnTo>
                  <a:lnTo>
                    <a:pt x="0" y="90677"/>
                  </a:lnTo>
                  <a:lnTo>
                    <a:pt x="0" y="272033"/>
                  </a:lnTo>
                  <a:lnTo>
                    <a:pt x="307848" y="272033"/>
                  </a:lnTo>
                  <a:lnTo>
                    <a:pt x="307848" y="362712"/>
                  </a:lnTo>
                  <a:lnTo>
                    <a:pt x="489203" y="18135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16545" y="4155186"/>
              <a:ext cx="489584" cy="363220"/>
            </a:xfrm>
            <a:custGeom>
              <a:avLst/>
              <a:gdLst/>
              <a:ahLst/>
              <a:cxnLst/>
              <a:rect l="l" t="t" r="r" b="b"/>
              <a:pathLst>
                <a:path w="489584" h="363220">
                  <a:moveTo>
                    <a:pt x="0" y="90677"/>
                  </a:moveTo>
                  <a:lnTo>
                    <a:pt x="307848" y="90677"/>
                  </a:lnTo>
                  <a:lnTo>
                    <a:pt x="307848" y="0"/>
                  </a:lnTo>
                  <a:lnTo>
                    <a:pt x="489203" y="181356"/>
                  </a:lnTo>
                  <a:lnTo>
                    <a:pt x="307848" y="362712"/>
                  </a:lnTo>
                  <a:lnTo>
                    <a:pt x="307848" y="272033"/>
                  </a:lnTo>
                  <a:lnTo>
                    <a:pt x="0" y="272033"/>
                  </a:lnTo>
                  <a:lnTo>
                    <a:pt x="0" y="90677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88338" y="3200527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10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6414" y="3263010"/>
            <a:ext cx="37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3935" y="3250768"/>
            <a:ext cx="4927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30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0"/>
              <a:ext cx="5934710" cy="646430"/>
            </a:xfrm>
            <a:custGeom>
              <a:avLst/>
              <a:gdLst/>
              <a:ahLst/>
              <a:cxnLst/>
              <a:rect l="l" t="t" r="r" b="b"/>
              <a:pathLst>
                <a:path w="5934709" h="646430">
                  <a:moveTo>
                    <a:pt x="593445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934456" y="646176"/>
                  </a:lnTo>
                  <a:lnTo>
                    <a:pt x="5934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994" y="3759"/>
            <a:ext cx="5219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Digital</a:t>
            </a:r>
            <a:r>
              <a:rPr sz="3600" spc="-5" dirty="0">
                <a:solidFill>
                  <a:srgbClr val="FFFFFF"/>
                </a:solidFill>
              </a:rPr>
              <a:t> Globe, </a:t>
            </a:r>
            <a:r>
              <a:rPr sz="3600" spc="-15" dirty="0">
                <a:solidFill>
                  <a:srgbClr val="FFFFFF"/>
                </a:solidFill>
              </a:rPr>
              <a:t>ESRI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Basemap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356" y="6409943"/>
            <a:ext cx="2485644" cy="4480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0"/>
              <a:ext cx="5934710" cy="646430"/>
            </a:xfrm>
            <a:custGeom>
              <a:avLst/>
              <a:gdLst/>
              <a:ahLst/>
              <a:cxnLst/>
              <a:rect l="l" t="t" r="r" b="b"/>
              <a:pathLst>
                <a:path w="5934709" h="646430">
                  <a:moveTo>
                    <a:pt x="593445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934456" y="646176"/>
                  </a:lnTo>
                  <a:lnTo>
                    <a:pt x="5934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994" y="3759"/>
            <a:ext cx="5463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Drone: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Parrot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Sequoia,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10</a:t>
            </a:r>
            <a:r>
              <a:rPr sz="3600" spc="-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cm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356" y="6409943"/>
            <a:ext cx="2485644" cy="448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0"/>
              <a:ext cx="5934710" cy="646430"/>
            </a:xfrm>
            <a:custGeom>
              <a:avLst/>
              <a:gdLst/>
              <a:ahLst/>
              <a:cxnLst/>
              <a:rect l="l" t="t" r="r" b="b"/>
              <a:pathLst>
                <a:path w="5934709" h="646430">
                  <a:moveTo>
                    <a:pt x="593445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934456" y="646176"/>
                  </a:lnTo>
                  <a:lnTo>
                    <a:pt x="5934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994" y="3759"/>
            <a:ext cx="2646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Rapideye,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5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m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356" y="6409943"/>
            <a:ext cx="2485644" cy="448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217" y="461899"/>
            <a:ext cx="1846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Co</a:t>
            </a:r>
            <a:r>
              <a:rPr lang="en-US" spc="-25"/>
              <a:t>n</a:t>
            </a:r>
            <a:r>
              <a:rPr lang="en-US" spc="-50"/>
              <a:t>t</a:t>
            </a:r>
            <a:r>
              <a:rPr lang="en-US"/>
              <a:t>e</a:t>
            </a:r>
            <a:r>
              <a:rPr lang="en-US" spc="-30"/>
              <a:t>n</a:t>
            </a:r>
            <a:r>
              <a:rPr lang="en-US"/>
              <a:t>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4721860" cy="28700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260" indent="-342900">
              <a:lnSpc>
                <a:spcPct val="1556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Raster</a:t>
            </a:r>
            <a:r>
              <a:rPr lang="en-US" sz="2400" spc="-7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EEECE1"/>
                </a:solidFill>
                <a:latin typeface="Calibri"/>
                <a:cs typeface="Calibri"/>
              </a:rPr>
              <a:t>data</a:t>
            </a:r>
            <a:r>
              <a:rPr lang="en-US" sz="2400" spc="-6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EEECE1"/>
                </a:solidFill>
                <a:latin typeface="Calibri"/>
                <a:cs typeface="Calibri"/>
              </a:rPr>
              <a:t>models </a:t>
            </a:r>
            <a:r>
              <a:rPr lang="en-US" sz="2400" spc="-52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</a:p>
          <a:p>
            <a:pPr marL="355600" marR="48260" indent="-342900">
              <a:lnSpc>
                <a:spcPct val="1556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spc="-30" dirty="0">
                <a:solidFill>
                  <a:srgbClr val="EEECE1"/>
                </a:solidFill>
                <a:latin typeface="Calibri"/>
                <a:cs typeface="Calibri"/>
              </a:rPr>
              <a:t>Type</a:t>
            </a:r>
            <a:r>
              <a:rPr lang="en-US" sz="2400" spc="-5" dirty="0">
                <a:solidFill>
                  <a:srgbClr val="EEECE1"/>
                </a:solidFill>
                <a:latin typeface="Calibri"/>
                <a:cs typeface="Calibri"/>
              </a:rPr>
              <a:t> of</a:t>
            </a: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 Sensors </a:t>
            </a:r>
            <a:r>
              <a:rPr lang="en-US" sz="2400" spc="-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</a:p>
          <a:p>
            <a:pPr marL="355600" marR="48260" indent="-342900">
              <a:lnSpc>
                <a:spcPct val="1556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Night</a:t>
            </a:r>
            <a:r>
              <a:rPr lang="en-US" sz="2400" spc="1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EEECE1"/>
                </a:solidFill>
                <a:latin typeface="Calibri"/>
                <a:cs typeface="Calibri"/>
              </a:rPr>
              <a:t>at</a:t>
            </a:r>
            <a:r>
              <a:rPr lang="en-US" sz="24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Light </a:t>
            </a:r>
            <a:r>
              <a:rPr lang="en-US" sz="2400" spc="-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</a:p>
          <a:p>
            <a:pPr marL="355600" marR="48260" indent="-342900">
              <a:lnSpc>
                <a:spcPct val="1556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spc="5" dirty="0">
                <a:solidFill>
                  <a:srgbClr val="EEECE1"/>
                </a:solidFill>
                <a:latin typeface="Calibri"/>
                <a:cs typeface="Calibri"/>
              </a:rPr>
              <a:t>GHSL,</a:t>
            </a: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EEECE1"/>
                </a:solidFill>
                <a:latin typeface="Calibri"/>
                <a:cs typeface="Calibri"/>
              </a:rPr>
              <a:t>GUF, and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EEECE1"/>
                </a:solidFill>
                <a:latin typeface="Calibri"/>
                <a:cs typeface="Calibri"/>
              </a:rPr>
              <a:t>Building </a:t>
            </a: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Footprint</a:t>
            </a:r>
          </a:p>
          <a:p>
            <a:pPr marL="355600" marR="48260" indent="-342900">
              <a:lnSpc>
                <a:spcPct val="1556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EECE1"/>
                </a:solidFill>
                <a:latin typeface="Calibri"/>
                <a:cs typeface="Calibri"/>
              </a:rPr>
              <a:t>Gridded</a:t>
            </a:r>
            <a:r>
              <a:rPr lang="en-US" sz="2400" spc="-5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EEECE1"/>
                </a:solidFill>
                <a:latin typeface="Calibri"/>
                <a:cs typeface="Calibri"/>
              </a:rPr>
              <a:t>population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74FA32-C8EE-4AAB-A457-97257A831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41" y="4191000"/>
            <a:ext cx="5715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1EA5AA-526C-4A87-920F-0DC86E71A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5" t="23179" r="12894" b="17219"/>
          <a:stretch/>
        </p:blipFill>
        <p:spPr bwMode="auto">
          <a:xfrm>
            <a:off x="7019797" y="1905000"/>
            <a:ext cx="410540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10561320" cy="6858000"/>
            <a:chOff x="1524000" y="0"/>
            <a:chExt cx="1056132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0"/>
              <a:ext cx="9144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9719" y="0"/>
              <a:ext cx="10515600" cy="646430"/>
            </a:xfrm>
            <a:custGeom>
              <a:avLst/>
              <a:gdLst/>
              <a:ahLst/>
              <a:cxnLst/>
              <a:rect l="l" t="t" r="r" b="b"/>
              <a:pathLst>
                <a:path w="10515600" h="646430">
                  <a:moveTo>
                    <a:pt x="105156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0515600" y="646176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8205" y="3759"/>
            <a:ext cx="8630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Landsat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8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Operational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Land</a:t>
            </a:r>
            <a:r>
              <a:rPr sz="3600" spc="-2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Imager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(OLI),</a:t>
            </a:r>
            <a:r>
              <a:rPr sz="3600" spc="-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30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m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356" y="6409943"/>
            <a:ext cx="2485644" cy="448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933" y="2527807"/>
            <a:ext cx="7818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https://worldview.earthdata.nasa.gov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884933" y="2094738"/>
            <a:ext cx="419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Global</a:t>
            </a:r>
            <a:r>
              <a:rPr sz="1800" b="1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1800" b="1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Imagery</a:t>
            </a:r>
            <a:r>
              <a:rPr sz="1800" b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Browse</a:t>
            </a:r>
            <a:r>
              <a:rPr sz="18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18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Services</a:t>
            </a:r>
            <a:r>
              <a:rPr sz="18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  <a:hlinkClick r:id="rId3"/>
              </a:rPr>
              <a:t>(GIBS)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spc="-10" dirty="0"/>
              <a:t>ArcGIS</a:t>
            </a:r>
            <a:r>
              <a:rPr spc="-20" dirty="0"/>
              <a:t> </a:t>
            </a:r>
            <a:r>
              <a:rPr spc="-5" dirty="0"/>
              <a:t>Online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11020"/>
            <a:ext cx="728599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46405" algn="l"/>
                <a:tab pos="447040" algn="l"/>
                <a:tab pos="2508885" algn="l"/>
              </a:tabLst>
            </a:pPr>
            <a:r>
              <a:rPr sz="3200" spc="-20" dirty="0">
                <a:solidFill>
                  <a:srgbClr val="EEECE1"/>
                </a:solidFill>
                <a:latin typeface="Calibri"/>
                <a:cs typeface="Calibri"/>
              </a:rPr>
              <a:t>Navigate</a:t>
            </a: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EEECE1"/>
                </a:solidFill>
                <a:latin typeface="Calibri"/>
                <a:cs typeface="Calibri"/>
              </a:rPr>
              <a:t>to	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https://livingatlas.arcgis.com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Sign</a:t>
            </a:r>
            <a:r>
              <a:rPr sz="3200" u="heavy" spc="-2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in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using</a:t>
            </a:r>
            <a:r>
              <a:rPr sz="3200" u="heavy" spc="2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CNETid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Search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“Global</a:t>
            </a:r>
            <a:r>
              <a:rPr sz="3200" u="heavy" spc="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Imagery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Browse</a:t>
            </a:r>
            <a:r>
              <a:rPr sz="3200" u="heavy" spc="-3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Services”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spc="-10" dirty="0"/>
              <a:t>ArcGIS</a:t>
            </a:r>
            <a:r>
              <a:rPr spc="-20" dirty="0"/>
              <a:t> </a:t>
            </a:r>
            <a:r>
              <a:rPr spc="-5" dirty="0"/>
              <a:t>Online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11020"/>
            <a:ext cx="728599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446405" algn="l"/>
                <a:tab pos="447040" algn="l"/>
                <a:tab pos="2508885" algn="l"/>
              </a:tabLst>
            </a:pPr>
            <a:r>
              <a:rPr sz="3200" spc="-20" dirty="0">
                <a:solidFill>
                  <a:srgbClr val="EEECE1"/>
                </a:solidFill>
                <a:latin typeface="Calibri"/>
                <a:cs typeface="Calibri"/>
              </a:rPr>
              <a:t>Navigate</a:t>
            </a: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EEECE1"/>
                </a:solidFill>
                <a:latin typeface="Calibri"/>
                <a:cs typeface="Calibri"/>
              </a:rPr>
              <a:t>to	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https://livingatlas.arcgis.com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Sign</a:t>
            </a:r>
            <a:r>
              <a:rPr sz="3200" u="heavy" spc="-2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in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using</a:t>
            </a:r>
            <a:r>
              <a:rPr sz="3200" u="heavy" spc="2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CNETid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Search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“Global</a:t>
            </a:r>
            <a:r>
              <a:rPr sz="3200" u="heavy" spc="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Imagery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Browse</a:t>
            </a:r>
            <a:r>
              <a:rPr sz="3200" u="heavy" spc="-35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EEECE1"/>
                </a:solidFill>
                <a:uFill>
                  <a:solidFill>
                    <a:srgbClr val="EEECE1"/>
                  </a:solidFill>
                </a:uFill>
                <a:latin typeface="Calibri"/>
                <a:cs typeface="Calibri"/>
              </a:rPr>
              <a:t>Services”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95" y="0"/>
            <a:ext cx="11341608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29" y="126619"/>
            <a:ext cx="11740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EOSDIS Distributed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Active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Archive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Centers </a:t>
            </a:r>
            <a:r>
              <a:rPr b="1" spc="-30" dirty="0">
                <a:latin typeface="Calibri"/>
                <a:cs typeface="Calibri"/>
              </a:rPr>
              <a:t>(DAACs)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75" y="845818"/>
            <a:ext cx="9063228" cy="5974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692" y="0"/>
            <a:ext cx="3454907" cy="2590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2895600" cy="2171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81500" y="0"/>
            <a:ext cx="6057900" cy="6248400"/>
            <a:chOff x="4381500" y="0"/>
            <a:chExt cx="6057900" cy="62484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927" y="0"/>
              <a:ext cx="3395472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500" y="2343911"/>
              <a:ext cx="3848100" cy="2435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4492" y="4114800"/>
              <a:ext cx="3302000" cy="2133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31594" y="2698826"/>
            <a:ext cx="228854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Cities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Verdana"/>
              <a:cs typeface="Verdana"/>
            </a:endParaRPr>
          </a:p>
          <a:p>
            <a:pPr marL="5283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Industrial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Sites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9857" y="2481834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Boats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2366" y="6083300"/>
            <a:ext cx="1225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Gas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Flares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2429" y="6046723"/>
            <a:ext cx="573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75275" y="240868"/>
            <a:ext cx="143383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Lights  At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 Night!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5391" y="6419799"/>
            <a:ext cx="8456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lighting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a excellent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sensing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observable!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184149"/>
            <a:ext cx="83502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6510" marR="5080" indent="-1274445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Two</a:t>
            </a:r>
            <a:r>
              <a:rPr sz="4000" dirty="0"/>
              <a:t> </a:t>
            </a:r>
            <a:r>
              <a:rPr sz="4000" spc="-20" dirty="0"/>
              <a:t>Satellite</a:t>
            </a:r>
            <a:r>
              <a:rPr sz="4000" spc="-10" dirty="0"/>
              <a:t> </a:t>
            </a:r>
            <a:r>
              <a:rPr sz="4000" spc="-30" dirty="0"/>
              <a:t>Systems</a:t>
            </a:r>
            <a:r>
              <a:rPr sz="4000" dirty="0"/>
              <a:t> </a:t>
            </a:r>
            <a:r>
              <a:rPr sz="4000" spc="-10" dirty="0"/>
              <a:t>Collect</a:t>
            </a:r>
            <a:r>
              <a:rPr sz="4000" spc="-20" dirty="0"/>
              <a:t> </a:t>
            </a:r>
            <a:r>
              <a:rPr sz="4000" spc="-5" dirty="0"/>
              <a:t>Global</a:t>
            </a:r>
            <a:r>
              <a:rPr sz="4000" dirty="0"/>
              <a:t> </a:t>
            </a:r>
            <a:r>
              <a:rPr sz="4000" spc="-10" dirty="0"/>
              <a:t>Low </a:t>
            </a:r>
            <a:r>
              <a:rPr sz="4000" spc="-890" dirty="0"/>
              <a:t> </a:t>
            </a:r>
            <a:r>
              <a:rPr sz="4000" spc="-15" dirty="0"/>
              <a:t>Light</a:t>
            </a:r>
            <a:r>
              <a:rPr sz="4000" spc="-10" dirty="0"/>
              <a:t> </a:t>
            </a:r>
            <a:r>
              <a:rPr sz="4000" spc="-5" dirty="0"/>
              <a:t>Imaging</a:t>
            </a:r>
            <a:r>
              <a:rPr sz="4000" spc="-10" dirty="0"/>
              <a:t> </a:t>
            </a:r>
            <a:r>
              <a:rPr sz="4000" spc="-20" dirty="0"/>
              <a:t>Data</a:t>
            </a:r>
            <a:r>
              <a:rPr sz="4000" spc="-5" dirty="0"/>
              <a:t> </a:t>
            </a:r>
            <a:r>
              <a:rPr sz="4000" spc="-25" dirty="0"/>
              <a:t>at</a:t>
            </a:r>
            <a:r>
              <a:rPr sz="4000" spc="-30" dirty="0"/>
              <a:t> </a:t>
            </a:r>
            <a:r>
              <a:rPr sz="4000" spc="-10" dirty="0"/>
              <a:t>Nights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8942" y="1763394"/>
            <a:ext cx="1130808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053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fundamental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purpose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both DMSP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VIIRS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low-light imaging is </a:t>
            </a:r>
            <a:r>
              <a:rPr sz="2800" spc="-20" dirty="0">
                <a:solidFill>
                  <a:srgbClr val="EEECE1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enable the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detection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of clouds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using moonlight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instead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sunlight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as the </a:t>
            </a:r>
            <a:r>
              <a:rPr sz="28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illumination</a:t>
            </a:r>
            <a:r>
              <a:rPr sz="2800" spc="2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source.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EEECE1"/>
              </a:buClr>
              <a:buFont typeface="Arial"/>
              <a:buChar char="•"/>
              <a:tabLst>
                <a:tab pos="3556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https://ngdc.noaa.gov/eog/dmsp/downloadV4composites.html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U.S.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Air </a:t>
            </a:r>
            <a:r>
              <a:rPr sz="2800" spc="-20" dirty="0">
                <a:solidFill>
                  <a:srgbClr val="EEECE1"/>
                </a:solidFill>
                <a:latin typeface="Calibri"/>
                <a:cs typeface="Calibri"/>
              </a:rPr>
              <a:t>Force Defense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Meteorological Satellite </a:t>
            </a:r>
            <a:r>
              <a:rPr sz="2800" spc="-25" dirty="0">
                <a:solidFill>
                  <a:srgbClr val="EEECE1"/>
                </a:solidFill>
                <a:latin typeface="Calibri"/>
                <a:cs typeface="Calibri"/>
              </a:rPr>
              <a:t>Program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(DMSP)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Operational </a:t>
            </a:r>
            <a:r>
              <a:rPr sz="2800" spc="-6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Linescan</a:t>
            </a:r>
            <a:r>
              <a:rPr sz="2800" spc="2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EEECE1"/>
                </a:solidFill>
                <a:latin typeface="Calibri"/>
                <a:cs typeface="Calibri"/>
              </a:rPr>
              <a:t>System</a:t>
            </a:r>
            <a:r>
              <a:rPr sz="2800" spc="1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(OLS).</a:t>
            </a:r>
            <a:r>
              <a:rPr sz="2800" spc="1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1972</a:t>
            </a:r>
            <a:r>
              <a:rPr sz="2800" spc="3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EEECE1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present.</a:t>
            </a:r>
            <a:endParaRPr sz="2800">
              <a:latin typeface="Calibri"/>
              <a:cs typeface="Calibri"/>
            </a:endParaRPr>
          </a:p>
          <a:p>
            <a:pPr marL="355600" marR="3098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NASA-NOAA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Suomi NPP Visible </a:t>
            </a:r>
            <a:r>
              <a:rPr sz="2800" spc="-20" dirty="0">
                <a:solidFill>
                  <a:srgbClr val="EEECE1"/>
                </a:solidFill>
                <a:latin typeface="Calibri"/>
                <a:cs typeface="Calibri"/>
              </a:rPr>
              <a:t>Infrared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Imaging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Radiometer </a:t>
            </a:r>
            <a:r>
              <a:rPr sz="2800" spc="-15" dirty="0">
                <a:solidFill>
                  <a:srgbClr val="EEECE1"/>
                </a:solidFill>
                <a:latin typeface="Calibri"/>
                <a:cs typeface="Calibri"/>
              </a:rPr>
              <a:t>Suite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(VIIRS). </a:t>
            </a:r>
            <a:r>
              <a:rPr sz="2800" spc="-6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Launched</a:t>
            </a:r>
            <a:r>
              <a:rPr sz="2800" spc="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EECE1"/>
                </a:solidFill>
                <a:latin typeface="Calibri"/>
                <a:cs typeface="Calibri"/>
              </a:rPr>
              <a:t>October</a:t>
            </a:r>
            <a:r>
              <a:rPr sz="28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28,</a:t>
            </a:r>
            <a:r>
              <a:rPr sz="2800" spc="1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EECE1"/>
                </a:solidFill>
                <a:latin typeface="Calibri"/>
                <a:cs typeface="Calibri"/>
              </a:rPr>
              <a:t>2011.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EEECE1"/>
              </a:buClr>
              <a:buFont typeface="Arial"/>
              <a:buChar char="•"/>
              <a:tabLst>
                <a:tab pos="3556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https://ncc.nesdis.noaa.gov/VIIRS/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146" y="461899"/>
            <a:ext cx="4519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Secondary</a:t>
            </a:r>
            <a:r>
              <a:rPr spc="-70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11020"/>
            <a:ext cx="9530080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GHSL:</a:t>
            </a:r>
            <a:r>
              <a:rPr sz="3200" spc="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Global</a:t>
            </a:r>
            <a:r>
              <a:rPr sz="3200" spc="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EECE1"/>
                </a:solidFill>
                <a:latin typeface="Calibri"/>
                <a:cs typeface="Calibri"/>
              </a:rPr>
              <a:t>human</a:t>
            </a:r>
            <a:r>
              <a:rPr sz="3200" spc="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EEECE1"/>
                </a:solidFill>
                <a:latin typeface="Calibri"/>
                <a:cs typeface="Calibri"/>
              </a:rPr>
              <a:t>Settlement</a:t>
            </a: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EEECE1"/>
                </a:solidFill>
                <a:latin typeface="Calibri"/>
                <a:cs typeface="Calibri"/>
              </a:rPr>
              <a:t>layer</a:t>
            </a:r>
            <a:r>
              <a:rPr sz="3200" spc="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EECE1"/>
                </a:solidFill>
                <a:latin typeface="Calibri"/>
                <a:cs typeface="Calibri"/>
              </a:rPr>
              <a:t>1973,</a:t>
            </a:r>
            <a:r>
              <a:rPr sz="3200" spc="20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EECE1"/>
                </a:solidFill>
                <a:latin typeface="Calibri"/>
                <a:cs typeface="Calibri"/>
              </a:rPr>
              <a:t>2000,</a:t>
            </a:r>
            <a:r>
              <a:rPr sz="3200" spc="1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EECE1"/>
                </a:solidFill>
                <a:latin typeface="Calibri"/>
                <a:cs typeface="Calibri"/>
              </a:rPr>
              <a:t>2012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EEECE1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https://ghsl.jrc.ec.europa.eu/datasets.php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GUF:</a:t>
            </a:r>
            <a:r>
              <a:rPr sz="3200" spc="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EECE1"/>
                </a:solidFill>
                <a:latin typeface="Calibri"/>
                <a:cs typeface="Calibri"/>
              </a:rPr>
              <a:t>Global Urban</a:t>
            </a:r>
            <a:r>
              <a:rPr sz="3200" spc="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EEECE1"/>
                </a:solidFill>
                <a:latin typeface="Calibri"/>
                <a:cs typeface="Calibri"/>
              </a:rPr>
              <a:t>Footprint</a:t>
            </a:r>
            <a:r>
              <a:rPr sz="3200" spc="5" dirty="0">
                <a:solidFill>
                  <a:srgbClr val="EEECE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EECE1"/>
                </a:solidFill>
                <a:latin typeface="Calibri"/>
                <a:cs typeface="Calibri"/>
              </a:rPr>
              <a:t>2015</a:t>
            </a:r>
            <a:endParaRPr sz="3200">
              <a:latin typeface="Calibri"/>
              <a:cs typeface="Calibri"/>
            </a:endParaRPr>
          </a:p>
          <a:p>
            <a:pPr marL="355600" marR="103505" indent="-342900">
              <a:lnSpc>
                <a:spcPct val="100000"/>
              </a:lnSpc>
              <a:spcBef>
                <a:spcPts val="765"/>
              </a:spcBef>
              <a:buClr>
                <a:srgbClr val="EEECE1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https://www.dlr.de/eoc/en/desktopdefault.aspx/tabid-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9630/#gallery/24114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461899"/>
            <a:ext cx="1007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Sample</a:t>
            </a:r>
            <a:r>
              <a:rPr spc="-15" dirty="0"/>
              <a:t> </a:t>
            </a:r>
            <a:r>
              <a:rPr dirty="0"/>
              <a:t>Building</a:t>
            </a:r>
            <a:r>
              <a:rPr spc="-5" dirty="0"/>
              <a:t> </a:t>
            </a:r>
            <a:r>
              <a:rPr spc="-10" dirty="0"/>
              <a:t>Footprints</a:t>
            </a:r>
            <a:r>
              <a:rPr spc="-30" dirty="0"/>
              <a:t> </a:t>
            </a:r>
            <a:r>
              <a:rPr spc="-20" dirty="0"/>
              <a:t>from</a:t>
            </a:r>
            <a:r>
              <a:rPr spc="40" dirty="0"/>
              <a:t> </a:t>
            </a:r>
            <a:r>
              <a:rPr spc="-20" dirty="0"/>
              <a:t>Maxar</a:t>
            </a:r>
            <a:r>
              <a:rPr spc="-25" dirty="0"/>
              <a:t> </a:t>
            </a:r>
            <a:r>
              <a:rPr spc="-5" dirty="0"/>
              <a:t>(DG)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40" y="1607946"/>
            <a:ext cx="465074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5"/>
              </a:spcBef>
              <a:buClr>
                <a:srgbClr val="EEECE1"/>
              </a:buClr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Download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San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Francisco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Download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Berlin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Download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Hong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Kong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Download 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Washington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DC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Download 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Santiago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Download 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Mexico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City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Download</a:t>
            </a:r>
            <a:r>
              <a:rPr sz="32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3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Yaounde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solidFill>
                  <a:srgbClr val="EEECE1"/>
                </a:solidFill>
                <a:latin typeface="Arial"/>
                <a:cs typeface="Arial"/>
              </a:rPr>
              <a:t>•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11020"/>
            <a:ext cx="1019111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EEECE1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2"/>
              </a:rPr>
              <a:t>https://www.digitalglobe.com/products/building-footprints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EECE1"/>
                </a:solidFill>
                <a:latin typeface="Calibri"/>
                <a:cs typeface="Calibri"/>
              </a:rPr>
              <a:t>Facebook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EEECE1"/>
                </a:solidFill>
                <a:latin typeface="Calibri"/>
                <a:cs typeface="Calibri"/>
              </a:rPr>
              <a:t>Microsoft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782" y="461899"/>
            <a:ext cx="425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Raster</a:t>
            </a:r>
            <a:r>
              <a:rPr spc="-35" dirty="0"/>
              <a:t> </a:t>
            </a:r>
            <a:r>
              <a:rPr spc="-25" dirty="0"/>
              <a:t>Data</a:t>
            </a:r>
            <a:r>
              <a:rPr spc="-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indent="-504825">
              <a:lnSpc>
                <a:spcPts val="2995"/>
              </a:lnSpc>
              <a:buClr>
                <a:srgbClr val="666603"/>
              </a:buClr>
              <a:buSzPct val="141071"/>
              <a:buChar char="□"/>
              <a:tabLst>
                <a:tab pos="517525" algn="l"/>
              </a:tabLst>
            </a:pPr>
            <a:r>
              <a:rPr spc="90" dirty="0"/>
              <a:t>Study</a:t>
            </a:r>
            <a:r>
              <a:rPr spc="220" dirty="0"/>
              <a:t> </a:t>
            </a:r>
            <a:r>
              <a:rPr spc="35" dirty="0"/>
              <a:t>area</a:t>
            </a:r>
            <a:r>
              <a:rPr spc="95" dirty="0"/>
              <a:t> </a:t>
            </a:r>
            <a:r>
              <a:rPr spc="25" dirty="0"/>
              <a:t>is</a:t>
            </a:r>
            <a:r>
              <a:rPr spc="114" dirty="0"/>
              <a:t> </a:t>
            </a:r>
            <a:r>
              <a:rPr spc="100" dirty="0"/>
              <a:t>covered</a:t>
            </a:r>
            <a:r>
              <a:rPr spc="290" dirty="0"/>
              <a:t> </a:t>
            </a:r>
            <a:r>
              <a:rPr spc="75" dirty="0"/>
              <a:t>by</a:t>
            </a:r>
            <a:r>
              <a:rPr spc="-40" dirty="0"/>
              <a:t> </a:t>
            </a:r>
            <a:r>
              <a:rPr spc="105" dirty="0"/>
              <a:t>grid</a:t>
            </a:r>
          </a:p>
          <a:p>
            <a:pPr marL="524510" indent="-512445">
              <a:lnSpc>
                <a:spcPts val="3360"/>
              </a:lnSpc>
              <a:buClr>
                <a:srgbClr val="666603"/>
              </a:buClr>
              <a:buSzPct val="141071"/>
              <a:buChar char="□"/>
              <a:tabLst>
                <a:tab pos="525145" algn="l"/>
                <a:tab pos="5275580" algn="l"/>
              </a:tabLst>
            </a:pPr>
            <a:r>
              <a:rPr spc="114" dirty="0"/>
              <a:t>Conventionally,</a:t>
            </a:r>
            <a:r>
              <a:rPr spc="-30" dirty="0"/>
              <a:t> </a:t>
            </a:r>
            <a:r>
              <a:rPr spc="135" dirty="0"/>
              <a:t>stored</a:t>
            </a:r>
            <a:r>
              <a:rPr spc="295" dirty="0"/>
              <a:t> </a:t>
            </a:r>
            <a:r>
              <a:rPr spc="125" dirty="0"/>
              <a:t>row	</a:t>
            </a:r>
            <a:r>
              <a:rPr spc="95" dirty="0"/>
              <a:t>by</a:t>
            </a:r>
            <a:r>
              <a:rPr spc="160" dirty="0"/>
              <a:t> </a:t>
            </a:r>
            <a:r>
              <a:rPr spc="125" dirty="0"/>
              <a:t>row</a:t>
            </a:r>
            <a:r>
              <a:rPr spc="340" dirty="0"/>
              <a:t> </a:t>
            </a:r>
            <a:r>
              <a:rPr spc="195" dirty="0"/>
              <a:t>from</a:t>
            </a:r>
            <a:r>
              <a:rPr spc="215" dirty="0"/>
              <a:t> </a:t>
            </a:r>
            <a:r>
              <a:rPr spc="155" dirty="0"/>
              <a:t>the</a:t>
            </a:r>
            <a:r>
              <a:rPr spc="220" dirty="0"/>
              <a:t> </a:t>
            </a:r>
            <a:r>
              <a:rPr spc="155" dirty="0"/>
              <a:t>top</a:t>
            </a:r>
            <a:r>
              <a:rPr spc="225" dirty="0"/>
              <a:t> </a:t>
            </a:r>
            <a:r>
              <a:rPr spc="145" dirty="0"/>
              <a:t>left</a:t>
            </a:r>
            <a:r>
              <a:rPr spc="245" dirty="0"/>
              <a:t> </a:t>
            </a:r>
            <a:r>
              <a:rPr spc="125" dirty="0"/>
              <a:t>corner</a:t>
            </a:r>
          </a:p>
          <a:p>
            <a:pPr marL="530860" indent="-518159">
              <a:lnSpc>
                <a:spcPts val="3360"/>
              </a:lnSpc>
              <a:buClr>
                <a:srgbClr val="666603"/>
              </a:buClr>
              <a:buSzPct val="141071"/>
              <a:buChar char="□"/>
              <a:tabLst>
                <a:tab pos="530225" algn="l"/>
                <a:tab pos="530860" algn="l"/>
              </a:tabLst>
            </a:pPr>
            <a:r>
              <a:rPr spc="30" dirty="0"/>
              <a:t>Equal</a:t>
            </a:r>
            <a:r>
              <a:rPr spc="70" dirty="0"/>
              <a:t> </a:t>
            </a:r>
            <a:r>
              <a:rPr spc="45" dirty="0"/>
              <a:t>sized</a:t>
            </a:r>
            <a:r>
              <a:rPr spc="50" dirty="0"/>
              <a:t> </a:t>
            </a:r>
            <a:r>
              <a:rPr spc="45" dirty="0"/>
              <a:t>cells</a:t>
            </a:r>
          </a:p>
          <a:p>
            <a:pPr marL="524510" indent="-512445">
              <a:lnSpc>
                <a:spcPts val="3360"/>
              </a:lnSpc>
              <a:buClr>
                <a:srgbClr val="666603"/>
              </a:buClr>
              <a:buSzPct val="141071"/>
              <a:buChar char="□"/>
              <a:tabLst>
                <a:tab pos="525145" algn="l"/>
                <a:tab pos="3145790" algn="l"/>
              </a:tabLst>
            </a:pPr>
            <a:r>
              <a:rPr spc="-5" dirty="0"/>
              <a:t>Cells</a:t>
            </a:r>
            <a:r>
              <a:rPr spc="10" dirty="0"/>
              <a:t> </a:t>
            </a:r>
            <a:r>
              <a:rPr spc="70" dirty="0"/>
              <a:t>are</a:t>
            </a:r>
            <a:r>
              <a:rPr spc="265" dirty="0"/>
              <a:t> </a:t>
            </a:r>
            <a:r>
              <a:rPr spc="170" dirty="0"/>
              <a:t>often	</a:t>
            </a:r>
            <a:r>
              <a:rPr spc="85" dirty="0"/>
              <a:t>called</a:t>
            </a:r>
            <a:r>
              <a:rPr spc="-190" dirty="0"/>
              <a:t> </a:t>
            </a:r>
            <a:r>
              <a:rPr spc="55" dirty="0"/>
              <a:t>pixels</a:t>
            </a:r>
          </a:p>
          <a:p>
            <a:pPr marL="525780" indent="-513715">
              <a:lnSpc>
                <a:spcPts val="4050"/>
              </a:lnSpc>
              <a:buClr>
                <a:srgbClr val="666603"/>
              </a:buClr>
              <a:buSzPct val="141071"/>
              <a:buChar char="□"/>
              <a:tabLst>
                <a:tab pos="526415" algn="l"/>
                <a:tab pos="2386965" algn="l"/>
              </a:tabLst>
            </a:pPr>
            <a:r>
              <a:rPr spc="165" dirty="0"/>
              <a:t>A</a:t>
            </a:r>
            <a:r>
              <a:rPr spc="175" dirty="0"/>
              <a:t>ttribute</a:t>
            </a:r>
            <a:r>
              <a:rPr spc="-5" dirty="0"/>
              <a:t>s</a:t>
            </a:r>
            <a:r>
              <a:rPr dirty="0"/>
              <a:t>	</a:t>
            </a:r>
            <a:r>
              <a:rPr spc="105" dirty="0"/>
              <a:t>ar</a:t>
            </a:r>
            <a:r>
              <a:rPr spc="-5" dirty="0"/>
              <a:t>e</a:t>
            </a:r>
            <a:r>
              <a:rPr spc="245" dirty="0"/>
              <a:t> </a:t>
            </a:r>
            <a:r>
              <a:rPr spc="140" dirty="0"/>
              <a:t>re</a:t>
            </a:r>
            <a:r>
              <a:rPr spc="145" dirty="0"/>
              <a:t>c</a:t>
            </a:r>
            <a:r>
              <a:rPr spc="140" dirty="0"/>
              <a:t>orde</a:t>
            </a:r>
            <a:r>
              <a:rPr spc="-5" dirty="0"/>
              <a:t>d</a:t>
            </a:r>
            <a:r>
              <a:rPr spc="360" dirty="0"/>
              <a:t> </a:t>
            </a:r>
            <a:r>
              <a:rPr spc="155" dirty="0"/>
              <a:t>b</a:t>
            </a:r>
            <a:r>
              <a:rPr spc="-5" dirty="0"/>
              <a:t>y</a:t>
            </a:r>
            <a:r>
              <a:rPr spc="305" dirty="0"/>
              <a:t> </a:t>
            </a:r>
            <a:r>
              <a:rPr spc="55" dirty="0"/>
              <a:t>assignin</a:t>
            </a:r>
            <a:r>
              <a:rPr spc="-5" dirty="0"/>
              <a:t>g</a:t>
            </a:r>
            <a:r>
              <a:rPr spc="100" dirty="0"/>
              <a:t> </a:t>
            </a:r>
            <a:r>
              <a:rPr spc="55" dirty="0"/>
              <a:t>eac</a:t>
            </a:r>
            <a:r>
              <a:rPr spc="-5" dirty="0"/>
              <a:t>h</a:t>
            </a:r>
            <a:r>
              <a:rPr spc="150" dirty="0"/>
              <a:t> </a:t>
            </a:r>
            <a:r>
              <a:rPr spc="90" dirty="0"/>
              <a:t>cel</a:t>
            </a:r>
            <a:r>
              <a:rPr spc="-5" dirty="0"/>
              <a:t>l</a:t>
            </a:r>
            <a:r>
              <a:rPr spc="220" dirty="0"/>
              <a:t> </a:t>
            </a:r>
            <a:r>
              <a:rPr spc="-5" dirty="0"/>
              <a:t>a</a:t>
            </a:r>
            <a:r>
              <a:rPr spc="-210" dirty="0"/>
              <a:t> </a:t>
            </a:r>
            <a:r>
              <a:rPr spc="80" dirty="0"/>
              <a:t>s</a:t>
            </a:r>
            <a:r>
              <a:rPr spc="75" dirty="0"/>
              <a:t>i</a:t>
            </a:r>
            <a:r>
              <a:rPr spc="80" dirty="0"/>
              <a:t>ng</a:t>
            </a:r>
            <a:r>
              <a:rPr spc="75" dirty="0"/>
              <a:t>l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4119" y="3226296"/>
            <a:ext cx="3161030" cy="10655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2800">
              <a:latin typeface="Arial"/>
              <a:cs typeface="Arial"/>
            </a:endParaRPr>
          </a:p>
          <a:p>
            <a:pPr marL="602615" indent="-431800">
              <a:lnSpc>
                <a:spcPct val="100000"/>
              </a:lnSpc>
              <a:spcBef>
                <a:spcPts val="1105"/>
              </a:spcBef>
              <a:buClr>
                <a:srgbClr val="999A00"/>
              </a:buClr>
              <a:buSzPct val="114583"/>
              <a:buChar char="■"/>
              <a:tabLst>
                <a:tab pos="602615" algn="l"/>
                <a:tab pos="603250" algn="l"/>
              </a:tabLst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landu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531" y="4196498"/>
            <a:ext cx="7033259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indent="-504825">
              <a:lnSpc>
                <a:spcPts val="4465"/>
              </a:lnSpc>
              <a:buClr>
                <a:srgbClr val="666603"/>
              </a:buClr>
              <a:buSzPct val="141071"/>
              <a:buChar char="□"/>
              <a:tabLst>
                <a:tab pos="517525" algn="l"/>
              </a:tabLst>
            </a:pP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8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1116330" lvl="1" indent="-431800">
              <a:lnSpc>
                <a:spcPct val="100000"/>
              </a:lnSpc>
              <a:spcBef>
                <a:spcPts val="880"/>
              </a:spcBef>
              <a:buClr>
                <a:srgbClr val="999A00"/>
              </a:buClr>
              <a:buSzPct val="114583"/>
              <a:buChar char="■"/>
              <a:tabLst>
                <a:tab pos="1115695" algn="l"/>
                <a:tab pos="1116330" algn="l"/>
              </a:tabLst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aye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ingl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696720" marR="438150" lvl="2" indent="-349250">
              <a:lnSpc>
                <a:spcPts val="4200"/>
              </a:lnSpc>
              <a:spcBef>
                <a:spcPts val="50"/>
              </a:spcBef>
              <a:buChar char="•"/>
              <a:tabLst>
                <a:tab pos="1696720" algn="l"/>
                <a:tab pos="1697355" algn="l"/>
                <a:tab pos="398462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28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basically,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analogous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''spreadsheet''	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''matrix''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16821" y="3419475"/>
          <a:ext cx="2924806" cy="3342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8270" y="461899"/>
            <a:ext cx="177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P</a:t>
            </a:r>
            <a:r>
              <a:rPr spc="-5" dirty="0"/>
              <a:t>opgrid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946"/>
            <a:ext cx="9176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EEECE1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https://sedac.ciesin.columbia.edu/mapping/popgrid/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185" y="3045333"/>
            <a:ext cx="2355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spc="-11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5626" y="614426"/>
            <a:ext cx="19196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5" dirty="0">
                <a:solidFill>
                  <a:srgbClr val="F79646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F79646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F79646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2" y="274320"/>
            <a:ext cx="11242547" cy="50810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5076" y="5329428"/>
            <a:ext cx="5140960" cy="986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spc="25" dirty="0">
                <a:solidFill>
                  <a:srgbClr val="F20303"/>
                </a:solidFill>
                <a:latin typeface="Arial"/>
                <a:cs typeface="Arial"/>
              </a:rPr>
              <a:t>Elevation</a:t>
            </a:r>
            <a:r>
              <a:rPr sz="2400" spc="90" dirty="0">
                <a:solidFill>
                  <a:srgbClr val="F20303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F20303"/>
                </a:solidFill>
                <a:latin typeface="Arial"/>
                <a:cs typeface="Arial"/>
              </a:rPr>
              <a:t>in</a:t>
            </a:r>
            <a:r>
              <a:rPr sz="2400" spc="275" dirty="0">
                <a:solidFill>
                  <a:srgbClr val="F20303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20303"/>
                </a:solidFill>
                <a:latin typeface="Arial"/>
                <a:cs typeface="Arial"/>
              </a:rPr>
              <a:t>Dallas</a:t>
            </a:r>
            <a:r>
              <a:rPr sz="2400" spc="-5" dirty="0">
                <a:solidFill>
                  <a:srgbClr val="F20303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20303"/>
                </a:solidFill>
                <a:latin typeface="Arial"/>
                <a:cs typeface="Arial"/>
              </a:rPr>
              <a:t>county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whole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county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thecounty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(Data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r>
              <a:rPr sz="1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USGS)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5672328"/>
            <a:ext cx="582168" cy="5638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7056" y="4885182"/>
            <a:ext cx="142938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10" dirty="0">
                <a:latin typeface="Arial"/>
                <a:cs typeface="Arial"/>
              </a:rPr>
              <a:t>E</a:t>
            </a:r>
            <a:r>
              <a:rPr sz="2450" b="1" spc="15" dirty="0">
                <a:latin typeface="Arial"/>
                <a:cs typeface="Arial"/>
              </a:rPr>
              <a:t>l</a:t>
            </a:r>
            <a:r>
              <a:rPr sz="2450" b="1" spc="10" dirty="0">
                <a:latin typeface="Arial"/>
                <a:cs typeface="Arial"/>
              </a:rPr>
              <a:t>eva</a:t>
            </a:r>
            <a:r>
              <a:rPr sz="2450" b="1" spc="15" dirty="0">
                <a:latin typeface="Arial"/>
                <a:cs typeface="Arial"/>
              </a:rPr>
              <a:t>ti</a:t>
            </a:r>
            <a:r>
              <a:rPr sz="2450" b="1" spc="20" dirty="0">
                <a:latin typeface="Arial"/>
                <a:cs typeface="Arial"/>
              </a:rPr>
              <a:t>o</a:t>
            </a:r>
            <a:r>
              <a:rPr sz="2450" b="1" spc="-5" dirty="0">
                <a:latin typeface="Arial"/>
                <a:cs typeface="Arial"/>
              </a:rPr>
              <a:t>n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674" y="5424627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AAAAA"/>
                </a:solidFill>
                <a:latin typeface="Arial"/>
                <a:cs typeface="Arial"/>
              </a:rPr>
              <a:t>-</a:t>
            </a:r>
            <a:r>
              <a:rPr sz="1800" spc="22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262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674" y="6080252"/>
            <a:ext cx="108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AAAAA"/>
                </a:solidFill>
                <a:latin typeface="Arial"/>
                <a:cs typeface="Arial"/>
              </a:rPr>
              <a:t>-</a:t>
            </a:r>
            <a:r>
              <a:rPr sz="1800" spc="18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Low: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73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63" y="1182623"/>
            <a:ext cx="10960609" cy="5675373"/>
            <a:chOff x="359663" y="1182623"/>
            <a:chExt cx="10960609" cy="567537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0" y="2063495"/>
              <a:ext cx="5513832" cy="3506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1182623"/>
              <a:ext cx="4401312" cy="567537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1889" y="396697"/>
            <a:ext cx="634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8AC5F6"/>
                </a:solidFill>
              </a:rPr>
              <a:t>Remote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Sensing</a:t>
            </a:r>
            <a:r>
              <a:rPr sz="3600" spc="-20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–</a:t>
            </a:r>
            <a:r>
              <a:rPr sz="3600" spc="-15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Quick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Overview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840604" y="5571540"/>
            <a:ext cx="7033259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Germany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1860 Nadar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photograph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hot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air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balloon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Credit:</a:t>
            </a:r>
            <a:r>
              <a:rPr sz="18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sz="18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Brooklyn Museum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146" y="396697"/>
            <a:ext cx="2994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8AC5F6"/>
                </a:solidFill>
              </a:rPr>
              <a:t>Remote</a:t>
            </a:r>
            <a:r>
              <a:rPr sz="3600" spc="-8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Sensing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117348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Hearing,</a:t>
            </a:r>
            <a:r>
              <a:rPr lang="en-US" sz="2400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seeing,</a:t>
            </a:r>
            <a:r>
              <a:rPr lang="en-US" sz="2400" spc="-2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smelling</a:t>
            </a:r>
            <a:r>
              <a:rPr lang="en-US" sz="2400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Gill Sans MT"/>
                <a:cs typeface="Gill Sans MT"/>
              </a:rPr>
              <a:t>are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all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remote</a:t>
            </a:r>
            <a:r>
              <a:rPr lang="en-US" sz="2400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sensing,</a:t>
            </a:r>
            <a:r>
              <a:rPr lang="en-US" sz="2400" spc="-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but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here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lang="en-US" sz="2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focus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lang="en-US" sz="2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one</a:t>
            </a:r>
            <a:r>
              <a:rPr lang="en-US" sz="2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kind:</a:t>
            </a:r>
            <a:endParaRPr lang="en-US"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</a:pP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Measurement,</a:t>
            </a:r>
            <a:r>
              <a:rPr lang="en-US" sz="2400" spc="-20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by</a:t>
            </a:r>
            <a:r>
              <a:rPr lang="en-US" sz="2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sensors,</a:t>
            </a:r>
            <a:r>
              <a:rPr lang="en-US" sz="2400" spc="-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electromagnetic</a:t>
            </a:r>
            <a:r>
              <a:rPr lang="en-US" sz="2400" spc="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energy</a:t>
            </a:r>
            <a:r>
              <a:rPr lang="en-US" sz="2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reflected</a:t>
            </a:r>
            <a:r>
              <a:rPr lang="en-US" sz="24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lang="en-US" sz="24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emitted</a:t>
            </a:r>
            <a:r>
              <a:rPr lang="en-US" sz="2400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Gill Sans MT"/>
                <a:cs typeface="Gill Sans MT"/>
              </a:rPr>
              <a:t>from</a:t>
            </a:r>
            <a:r>
              <a:rPr lang="en-US" sz="2400" spc="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objects</a:t>
            </a:r>
            <a:r>
              <a:rPr lang="en-US" sz="2400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lang="en-US" sz="2400" dirty="0"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lang="en-US" sz="24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Gill Sans MT"/>
                <a:cs typeface="Gill Sans MT"/>
              </a:rPr>
              <a:t>Earth’s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Gill Sans MT"/>
                <a:cs typeface="Gill Sans MT"/>
              </a:rPr>
              <a:t>surface.</a:t>
            </a:r>
            <a:endParaRPr lang="en-US"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</a:pPr>
            <a:r>
              <a:rPr lang="en-US" sz="2400" spc="-20" dirty="0">
                <a:solidFill>
                  <a:srgbClr val="FFFFFF"/>
                </a:solidFill>
                <a:latin typeface="Gill Sans MT"/>
                <a:cs typeface="Gill Sans MT"/>
              </a:rPr>
              <a:t>Specifically,</a:t>
            </a:r>
            <a:r>
              <a:rPr lang="en-US" sz="2400" spc="-1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Gill Sans MT"/>
                <a:cs typeface="Gill Sans MT"/>
              </a:rPr>
              <a:t>we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will</a:t>
            </a:r>
            <a:r>
              <a:rPr lang="en-US" sz="2400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focus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on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Gill Sans MT"/>
                <a:cs typeface="Gill Sans MT"/>
              </a:rPr>
              <a:t>observations</a:t>
            </a:r>
            <a:r>
              <a:rPr lang="en-US" sz="2400" spc="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lang="en-US" sz="2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Gill Sans MT"/>
                <a:cs typeface="Gill Sans MT"/>
              </a:rPr>
              <a:t>Earth’s</a:t>
            </a:r>
            <a:r>
              <a:rPr lang="en-US" sz="2400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land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water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surfaces</a:t>
            </a:r>
            <a:r>
              <a:rPr lang="en-US" sz="2400" spc="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by</a:t>
            </a:r>
            <a:r>
              <a:rPr lang="en-US" sz="2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means</a:t>
            </a:r>
            <a:r>
              <a:rPr lang="en-US" sz="2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of </a:t>
            </a:r>
            <a:r>
              <a:rPr lang="en-US" sz="2400" spc="-15" dirty="0">
                <a:solidFill>
                  <a:srgbClr val="FFFFFF"/>
                </a:solidFill>
                <a:latin typeface="Gill Sans MT"/>
                <a:cs typeface="Gill Sans MT"/>
              </a:rPr>
              <a:t>reflected</a:t>
            </a:r>
            <a:r>
              <a:rPr lang="en-US" sz="2400" spc="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Gill Sans MT"/>
                <a:cs typeface="Gill Sans MT"/>
              </a:rPr>
              <a:t>emitted</a:t>
            </a:r>
            <a:r>
              <a:rPr lang="en-US" sz="2400" spc="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Gill Sans MT"/>
                <a:cs typeface="Gill Sans MT"/>
              </a:rPr>
              <a:t>electromagnetic</a:t>
            </a:r>
            <a:r>
              <a:rPr lang="en-US" sz="2400" spc="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US" sz="2400" spc="5" dirty="0">
                <a:solidFill>
                  <a:srgbClr val="FFFFFF"/>
                </a:solidFill>
                <a:latin typeface="Gill Sans MT"/>
                <a:cs typeface="Gill Sans MT"/>
              </a:rPr>
              <a:t>energy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5330950"/>
            <a:ext cx="9144000" cy="1496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1343A-5F75-4BF7-B13E-49D9E8682B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1449324"/>
            <a:ext cx="3810000" cy="1714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1889" y="396697"/>
            <a:ext cx="634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8AC5F6"/>
                </a:solidFill>
              </a:rPr>
              <a:t>Remote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Sensing</a:t>
            </a:r>
            <a:r>
              <a:rPr sz="3600" spc="-20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–</a:t>
            </a:r>
            <a:r>
              <a:rPr sz="3600" spc="-15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Quick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Overview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025776" y="3213938"/>
            <a:ext cx="2962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Geosynchronous—22,236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316" y="4041647"/>
            <a:ext cx="3810000" cy="1714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10128" y="5774842"/>
            <a:ext cx="215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onous—375–500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4035" y="2889504"/>
            <a:ext cx="3810000" cy="17145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76746" y="4732782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Atmospheric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satellite—100,000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C5328-92C3-4A59-BABF-5F75A501B2F0}"/>
              </a:ext>
            </a:extLst>
          </p:cNvPr>
          <p:cNvSpPr txBox="1"/>
          <p:nvPr/>
        </p:nvSpPr>
        <p:spPr>
          <a:xfrm>
            <a:off x="5486400" y="1664529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0545" marR="548005" algn="ctr">
              <a:lnSpc>
                <a:spcPct val="100000"/>
              </a:lnSpc>
            </a:pPr>
            <a:r>
              <a:rPr lang="en-US" sz="1800" spc="-5" dirty="0">
                <a:solidFill>
                  <a:srgbClr val="A6A6A6"/>
                </a:solidFill>
                <a:latin typeface="Calibri"/>
                <a:cs typeface="Calibri"/>
              </a:rPr>
              <a:t>Sensor</a:t>
            </a:r>
            <a:r>
              <a:rPr lang="en-US"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A6A6A6"/>
                </a:solidFill>
                <a:latin typeface="Calibri"/>
                <a:cs typeface="Calibri"/>
              </a:rPr>
              <a:t>altitude</a:t>
            </a:r>
            <a:r>
              <a:rPr lang="en-US" sz="18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A6A6A6"/>
                </a:solidFill>
                <a:latin typeface="Calibri"/>
                <a:cs typeface="Calibri"/>
              </a:rPr>
              <a:t>plays</a:t>
            </a:r>
            <a:r>
              <a:rPr lang="en-US"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lang="en-US" sz="1800" spc="-15" dirty="0">
                <a:solidFill>
                  <a:srgbClr val="A6A6A6"/>
                </a:solidFill>
                <a:latin typeface="Calibri"/>
                <a:cs typeface="Calibri"/>
              </a:rPr>
              <a:t> role</a:t>
            </a:r>
            <a:r>
              <a:rPr lang="en-US"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A6A6A6"/>
                </a:solidFill>
                <a:latin typeface="Calibri"/>
                <a:cs typeface="Calibri"/>
              </a:rPr>
              <a:t>in </a:t>
            </a:r>
            <a:r>
              <a:rPr lang="en-US" sz="1800" spc="-8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A6A6A6"/>
                </a:solidFill>
                <a:latin typeface="Calibri"/>
                <a:cs typeface="Calibri"/>
              </a:rPr>
              <a:t>determining</a:t>
            </a:r>
            <a:r>
              <a:rPr lang="en-US"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A6A6A6"/>
                </a:solidFill>
                <a:latin typeface="Calibri"/>
                <a:cs typeface="Calibri"/>
              </a:rPr>
              <a:t>purpose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484" y="1459991"/>
            <a:ext cx="3810000" cy="1714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316" y="4037076"/>
            <a:ext cx="3810000" cy="1714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5460" y="1464563"/>
            <a:ext cx="3810000" cy="1714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1889" y="396697"/>
            <a:ext cx="6344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8AC5F6"/>
                </a:solidFill>
              </a:rPr>
              <a:t>Remote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Sensing</a:t>
            </a:r>
            <a:r>
              <a:rPr sz="3600" spc="-20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–</a:t>
            </a:r>
            <a:r>
              <a:rPr sz="3600" spc="-15" dirty="0">
                <a:solidFill>
                  <a:srgbClr val="8AC5F6"/>
                </a:solidFill>
              </a:rPr>
              <a:t> </a:t>
            </a:r>
            <a:r>
              <a:rPr sz="3600" dirty="0">
                <a:solidFill>
                  <a:srgbClr val="8AC5F6"/>
                </a:solidFill>
              </a:rPr>
              <a:t>Quick</a:t>
            </a:r>
            <a:r>
              <a:rPr sz="3600" spc="-2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Overview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025776" y="3213938"/>
            <a:ext cx="2973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aircraft—90,000-30,000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9348" y="5734104"/>
            <a:ext cx="2415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800" dirty="0">
                <a:solidFill>
                  <a:srgbClr val="FFFFFF"/>
                </a:solidFill>
                <a:latin typeface="Gill Sans MT"/>
                <a:cs typeface="Gill Sans MT"/>
              </a:rPr>
              <a:t>viation</a:t>
            </a:r>
            <a:r>
              <a:rPr sz="18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aircraft—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-10,000</a:t>
            </a:r>
            <a:r>
              <a:rPr sz="1800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feet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1402" y="3232861"/>
            <a:ext cx="2122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Drones—100-500</a:t>
            </a:r>
            <a:r>
              <a:rPr sz="1800" spc="-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ill Sans MT"/>
                <a:cs typeface="Gill Sans MT"/>
              </a:rPr>
              <a:t>feet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8484" y="5717795"/>
            <a:ext cx="320992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Ground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based/handheld—</a:t>
            </a:r>
            <a:endParaRPr lang="en-US" sz="18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Ground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8484" y="4037076"/>
            <a:ext cx="3810000" cy="17145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764785" y="1058417"/>
            <a:ext cx="6524625" cy="2712720"/>
          </a:xfrm>
          <a:custGeom>
            <a:avLst/>
            <a:gdLst/>
            <a:ahLst/>
            <a:cxnLst/>
            <a:rect l="l" t="t" r="r" b="b"/>
            <a:pathLst>
              <a:path w="6524625" h="2712720">
                <a:moveTo>
                  <a:pt x="0" y="1356360"/>
                </a:moveTo>
                <a:lnTo>
                  <a:pt x="2654" y="1301141"/>
                </a:lnTo>
                <a:lnTo>
                  <a:pt x="10550" y="1246483"/>
                </a:lnTo>
                <a:lnTo>
                  <a:pt x="23586" y="1192427"/>
                </a:lnTo>
                <a:lnTo>
                  <a:pt x="41661" y="1139016"/>
                </a:lnTo>
                <a:lnTo>
                  <a:pt x="64674" y="1086292"/>
                </a:lnTo>
                <a:lnTo>
                  <a:pt x="92524" y="1034296"/>
                </a:lnTo>
                <a:lnTo>
                  <a:pt x="125111" y="983071"/>
                </a:lnTo>
                <a:lnTo>
                  <a:pt x="162331" y="932659"/>
                </a:lnTo>
                <a:lnTo>
                  <a:pt x="204086" y="883102"/>
                </a:lnTo>
                <a:lnTo>
                  <a:pt x="250273" y="834442"/>
                </a:lnTo>
                <a:lnTo>
                  <a:pt x="300791" y="786721"/>
                </a:lnTo>
                <a:lnTo>
                  <a:pt x="355540" y="739980"/>
                </a:lnTo>
                <a:lnTo>
                  <a:pt x="414418" y="694263"/>
                </a:lnTo>
                <a:lnTo>
                  <a:pt x="445374" y="671801"/>
                </a:lnTo>
                <a:lnTo>
                  <a:pt x="477325" y="649611"/>
                </a:lnTo>
                <a:lnTo>
                  <a:pt x="510257" y="627698"/>
                </a:lnTo>
                <a:lnTo>
                  <a:pt x="544158" y="606066"/>
                </a:lnTo>
                <a:lnTo>
                  <a:pt x="579016" y="584722"/>
                </a:lnTo>
                <a:lnTo>
                  <a:pt x="614817" y="563670"/>
                </a:lnTo>
                <a:lnTo>
                  <a:pt x="651550" y="542917"/>
                </a:lnTo>
                <a:lnTo>
                  <a:pt x="689201" y="522466"/>
                </a:lnTo>
                <a:lnTo>
                  <a:pt x="727759" y="502324"/>
                </a:lnTo>
                <a:lnTo>
                  <a:pt x="767209" y="482495"/>
                </a:lnTo>
                <a:lnTo>
                  <a:pt x="807540" y="462985"/>
                </a:lnTo>
                <a:lnTo>
                  <a:pt x="848740" y="443799"/>
                </a:lnTo>
                <a:lnTo>
                  <a:pt x="890794" y="424943"/>
                </a:lnTo>
                <a:lnTo>
                  <a:pt x="933691" y="406421"/>
                </a:lnTo>
                <a:lnTo>
                  <a:pt x="977419" y="388239"/>
                </a:lnTo>
                <a:lnTo>
                  <a:pt x="1021964" y="370402"/>
                </a:lnTo>
                <a:lnTo>
                  <a:pt x="1067314" y="352916"/>
                </a:lnTo>
                <a:lnTo>
                  <a:pt x="1113456" y="335785"/>
                </a:lnTo>
                <a:lnTo>
                  <a:pt x="1160377" y="319015"/>
                </a:lnTo>
                <a:lnTo>
                  <a:pt x="1208065" y="302611"/>
                </a:lnTo>
                <a:lnTo>
                  <a:pt x="1256508" y="286579"/>
                </a:lnTo>
                <a:lnTo>
                  <a:pt x="1305693" y="270923"/>
                </a:lnTo>
                <a:lnTo>
                  <a:pt x="1355606" y="255650"/>
                </a:lnTo>
                <a:lnTo>
                  <a:pt x="1406236" y="240763"/>
                </a:lnTo>
                <a:lnTo>
                  <a:pt x="1457569" y="226269"/>
                </a:lnTo>
                <a:lnTo>
                  <a:pt x="1509594" y="212173"/>
                </a:lnTo>
                <a:lnTo>
                  <a:pt x="1562296" y="198479"/>
                </a:lnTo>
                <a:lnTo>
                  <a:pt x="1615665" y="185194"/>
                </a:lnTo>
                <a:lnTo>
                  <a:pt x="1669687" y="172322"/>
                </a:lnTo>
                <a:lnTo>
                  <a:pt x="1724350" y="159869"/>
                </a:lnTo>
                <a:lnTo>
                  <a:pt x="1779640" y="147840"/>
                </a:lnTo>
                <a:lnTo>
                  <a:pt x="1835546" y="136240"/>
                </a:lnTo>
                <a:lnTo>
                  <a:pt x="1892054" y="125074"/>
                </a:lnTo>
                <a:lnTo>
                  <a:pt x="1949152" y="114349"/>
                </a:lnTo>
                <a:lnTo>
                  <a:pt x="2006828" y="104068"/>
                </a:lnTo>
                <a:lnTo>
                  <a:pt x="2065068" y="94238"/>
                </a:lnTo>
                <a:lnTo>
                  <a:pt x="2123861" y="84863"/>
                </a:lnTo>
                <a:lnTo>
                  <a:pt x="2183193" y="75949"/>
                </a:lnTo>
                <a:lnTo>
                  <a:pt x="2243051" y="67500"/>
                </a:lnTo>
                <a:lnTo>
                  <a:pt x="2303424" y="59524"/>
                </a:lnTo>
                <a:lnTo>
                  <a:pt x="2364298" y="52023"/>
                </a:lnTo>
                <a:lnTo>
                  <a:pt x="2425662" y="45005"/>
                </a:lnTo>
                <a:lnTo>
                  <a:pt x="2487501" y="38473"/>
                </a:lnTo>
                <a:lnTo>
                  <a:pt x="2549804" y="32434"/>
                </a:lnTo>
                <a:lnTo>
                  <a:pt x="2612558" y="26893"/>
                </a:lnTo>
                <a:lnTo>
                  <a:pt x="2675750" y="21854"/>
                </a:lnTo>
                <a:lnTo>
                  <a:pt x="2739369" y="17323"/>
                </a:lnTo>
                <a:lnTo>
                  <a:pt x="2803400" y="13306"/>
                </a:lnTo>
                <a:lnTo>
                  <a:pt x="2867831" y="9807"/>
                </a:lnTo>
                <a:lnTo>
                  <a:pt x="2932651" y="6832"/>
                </a:lnTo>
                <a:lnTo>
                  <a:pt x="2997845" y="4387"/>
                </a:lnTo>
                <a:lnTo>
                  <a:pt x="3063402" y="2475"/>
                </a:lnTo>
                <a:lnTo>
                  <a:pt x="3129309" y="1103"/>
                </a:lnTo>
                <a:lnTo>
                  <a:pt x="3195553" y="276"/>
                </a:lnTo>
                <a:lnTo>
                  <a:pt x="3262121" y="0"/>
                </a:lnTo>
                <a:lnTo>
                  <a:pt x="3328690" y="276"/>
                </a:lnTo>
                <a:lnTo>
                  <a:pt x="3394934" y="1103"/>
                </a:lnTo>
                <a:lnTo>
                  <a:pt x="3460841" y="2475"/>
                </a:lnTo>
                <a:lnTo>
                  <a:pt x="3526398" y="4387"/>
                </a:lnTo>
                <a:lnTo>
                  <a:pt x="3591592" y="6832"/>
                </a:lnTo>
                <a:lnTo>
                  <a:pt x="3656412" y="9807"/>
                </a:lnTo>
                <a:lnTo>
                  <a:pt x="3720843" y="13306"/>
                </a:lnTo>
                <a:lnTo>
                  <a:pt x="3784874" y="17323"/>
                </a:lnTo>
                <a:lnTo>
                  <a:pt x="3848493" y="21854"/>
                </a:lnTo>
                <a:lnTo>
                  <a:pt x="3911685" y="26893"/>
                </a:lnTo>
                <a:lnTo>
                  <a:pt x="3974439" y="32434"/>
                </a:lnTo>
                <a:lnTo>
                  <a:pt x="4036742" y="38473"/>
                </a:lnTo>
                <a:lnTo>
                  <a:pt x="4098581" y="45005"/>
                </a:lnTo>
                <a:lnTo>
                  <a:pt x="4159945" y="52023"/>
                </a:lnTo>
                <a:lnTo>
                  <a:pt x="4220819" y="59524"/>
                </a:lnTo>
                <a:lnTo>
                  <a:pt x="4281192" y="67500"/>
                </a:lnTo>
                <a:lnTo>
                  <a:pt x="4341050" y="75949"/>
                </a:lnTo>
                <a:lnTo>
                  <a:pt x="4400382" y="84863"/>
                </a:lnTo>
                <a:lnTo>
                  <a:pt x="4459175" y="94238"/>
                </a:lnTo>
                <a:lnTo>
                  <a:pt x="4517415" y="104068"/>
                </a:lnTo>
                <a:lnTo>
                  <a:pt x="4575091" y="114349"/>
                </a:lnTo>
                <a:lnTo>
                  <a:pt x="4632189" y="125074"/>
                </a:lnTo>
                <a:lnTo>
                  <a:pt x="4688697" y="136240"/>
                </a:lnTo>
                <a:lnTo>
                  <a:pt x="4744603" y="147840"/>
                </a:lnTo>
                <a:lnTo>
                  <a:pt x="4799893" y="159869"/>
                </a:lnTo>
                <a:lnTo>
                  <a:pt x="4854556" y="172322"/>
                </a:lnTo>
                <a:lnTo>
                  <a:pt x="4908578" y="185194"/>
                </a:lnTo>
                <a:lnTo>
                  <a:pt x="4961947" y="198479"/>
                </a:lnTo>
                <a:lnTo>
                  <a:pt x="5014649" y="212173"/>
                </a:lnTo>
                <a:lnTo>
                  <a:pt x="5066674" y="226269"/>
                </a:lnTo>
                <a:lnTo>
                  <a:pt x="5118007" y="240763"/>
                </a:lnTo>
                <a:lnTo>
                  <a:pt x="5168637" y="255650"/>
                </a:lnTo>
                <a:lnTo>
                  <a:pt x="5218550" y="270923"/>
                </a:lnTo>
                <a:lnTo>
                  <a:pt x="5267735" y="286579"/>
                </a:lnTo>
                <a:lnTo>
                  <a:pt x="5316178" y="302611"/>
                </a:lnTo>
                <a:lnTo>
                  <a:pt x="5363866" y="319015"/>
                </a:lnTo>
                <a:lnTo>
                  <a:pt x="5410787" y="335785"/>
                </a:lnTo>
                <a:lnTo>
                  <a:pt x="5456929" y="352916"/>
                </a:lnTo>
                <a:lnTo>
                  <a:pt x="5502279" y="370402"/>
                </a:lnTo>
                <a:lnTo>
                  <a:pt x="5546824" y="388239"/>
                </a:lnTo>
                <a:lnTo>
                  <a:pt x="5590552" y="406421"/>
                </a:lnTo>
                <a:lnTo>
                  <a:pt x="5633449" y="424943"/>
                </a:lnTo>
                <a:lnTo>
                  <a:pt x="5675503" y="443799"/>
                </a:lnTo>
                <a:lnTo>
                  <a:pt x="5716703" y="462985"/>
                </a:lnTo>
                <a:lnTo>
                  <a:pt x="5757034" y="482495"/>
                </a:lnTo>
                <a:lnTo>
                  <a:pt x="5796484" y="502324"/>
                </a:lnTo>
                <a:lnTo>
                  <a:pt x="5835042" y="522466"/>
                </a:lnTo>
                <a:lnTo>
                  <a:pt x="5872693" y="542917"/>
                </a:lnTo>
                <a:lnTo>
                  <a:pt x="5909426" y="563670"/>
                </a:lnTo>
                <a:lnTo>
                  <a:pt x="5945227" y="584722"/>
                </a:lnTo>
                <a:lnTo>
                  <a:pt x="5980085" y="606066"/>
                </a:lnTo>
                <a:lnTo>
                  <a:pt x="6013986" y="627698"/>
                </a:lnTo>
                <a:lnTo>
                  <a:pt x="6046918" y="649611"/>
                </a:lnTo>
                <a:lnTo>
                  <a:pt x="6078869" y="671801"/>
                </a:lnTo>
                <a:lnTo>
                  <a:pt x="6109825" y="694263"/>
                </a:lnTo>
                <a:lnTo>
                  <a:pt x="6168703" y="739980"/>
                </a:lnTo>
                <a:lnTo>
                  <a:pt x="6223452" y="786721"/>
                </a:lnTo>
                <a:lnTo>
                  <a:pt x="6273970" y="834442"/>
                </a:lnTo>
                <a:lnTo>
                  <a:pt x="6320157" y="883102"/>
                </a:lnTo>
                <a:lnTo>
                  <a:pt x="6361912" y="932659"/>
                </a:lnTo>
                <a:lnTo>
                  <a:pt x="6399132" y="983071"/>
                </a:lnTo>
                <a:lnTo>
                  <a:pt x="6431719" y="1034296"/>
                </a:lnTo>
                <a:lnTo>
                  <a:pt x="6459569" y="1086292"/>
                </a:lnTo>
                <a:lnTo>
                  <a:pt x="6482582" y="1139016"/>
                </a:lnTo>
                <a:lnTo>
                  <a:pt x="6500657" y="1192427"/>
                </a:lnTo>
                <a:lnTo>
                  <a:pt x="6513693" y="1246483"/>
                </a:lnTo>
                <a:lnTo>
                  <a:pt x="6521589" y="1301141"/>
                </a:lnTo>
                <a:lnTo>
                  <a:pt x="6524244" y="1356360"/>
                </a:lnTo>
                <a:lnTo>
                  <a:pt x="6523578" y="1384036"/>
                </a:lnTo>
                <a:lnTo>
                  <a:pt x="6518290" y="1438980"/>
                </a:lnTo>
                <a:lnTo>
                  <a:pt x="6507812" y="1493342"/>
                </a:lnTo>
                <a:lnTo>
                  <a:pt x="6492243" y="1547081"/>
                </a:lnTo>
                <a:lnTo>
                  <a:pt x="6471686" y="1600154"/>
                </a:lnTo>
                <a:lnTo>
                  <a:pt x="6446242" y="1652519"/>
                </a:lnTo>
                <a:lnTo>
                  <a:pt x="6416011" y="1704134"/>
                </a:lnTo>
                <a:lnTo>
                  <a:pt x="6381095" y="1754958"/>
                </a:lnTo>
                <a:lnTo>
                  <a:pt x="6341595" y="1804948"/>
                </a:lnTo>
                <a:lnTo>
                  <a:pt x="6297611" y="1854062"/>
                </a:lnTo>
                <a:lnTo>
                  <a:pt x="6249246" y="1902258"/>
                </a:lnTo>
                <a:lnTo>
                  <a:pt x="6196600" y="1949494"/>
                </a:lnTo>
                <a:lnTo>
                  <a:pt x="6139773" y="1995728"/>
                </a:lnTo>
                <a:lnTo>
                  <a:pt x="6078869" y="2040918"/>
                </a:lnTo>
                <a:lnTo>
                  <a:pt x="6046918" y="2063108"/>
                </a:lnTo>
                <a:lnTo>
                  <a:pt x="6013986" y="2085021"/>
                </a:lnTo>
                <a:lnTo>
                  <a:pt x="5980085" y="2106653"/>
                </a:lnTo>
                <a:lnTo>
                  <a:pt x="5945227" y="2127997"/>
                </a:lnTo>
                <a:lnTo>
                  <a:pt x="5909426" y="2149049"/>
                </a:lnTo>
                <a:lnTo>
                  <a:pt x="5872693" y="2169802"/>
                </a:lnTo>
                <a:lnTo>
                  <a:pt x="5835042" y="2190253"/>
                </a:lnTo>
                <a:lnTo>
                  <a:pt x="5796484" y="2210395"/>
                </a:lnTo>
                <a:lnTo>
                  <a:pt x="5757034" y="2230224"/>
                </a:lnTo>
                <a:lnTo>
                  <a:pt x="5716703" y="2249734"/>
                </a:lnTo>
                <a:lnTo>
                  <a:pt x="5675503" y="2268920"/>
                </a:lnTo>
                <a:lnTo>
                  <a:pt x="5633449" y="2287776"/>
                </a:lnTo>
                <a:lnTo>
                  <a:pt x="5590552" y="2306298"/>
                </a:lnTo>
                <a:lnTo>
                  <a:pt x="5546824" y="2324480"/>
                </a:lnTo>
                <a:lnTo>
                  <a:pt x="5502279" y="2342317"/>
                </a:lnTo>
                <a:lnTo>
                  <a:pt x="5456929" y="2359803"/>
                </a:lnTo>
                <a:lnTo>
                  <a:pt x="5410787" y="2376934"/>
                </a:lnTo>
                <a:lnTo>
                  <a:pt x="5363866" y="2393704"/>
                </a:lnTo>
                <a:lnTo>
                  <a:pt x="5316178" y="2410108"/>
                </a:lnTo>
                <a:lnTo>
                  <a:pt x="5267735" y="2426140"/>
                </a:lnTo>
                <a:lnTo>
                  <a:pt x="5218550" y="2441796"/>
                </a:lnTo>
                <a:lnTo>
                  <a:pt x="5168637" y="2457069"/>
                </a:lnTo>
                <a:lnTo>
                  <a:pt x="5118007" y="2471956"/>
                </a:lnTo>
                <a:lnTo>
                  <a:pt x="5066674" y="2486450"/>
                </a:lnTo>
                <a:lnTo>
                  <a:pt x="5014649" y="2500546"/>
                </a:lnTo>
                <a:lnTo>
                  <a:pt x="4961947" y="2514240"/>
                </a:lnTo>
                <a:lnTo>
                  <a:pt x="4908578" y="2527525"/>
                </a:lnTo>
                <a:lnTo>
                  <a:pt x="4854556" y="2540397"/>
                </a:lnTo>
                <a:lnTo>
                  <a:pt x="4799893" y="2552850"/>
                </a:lnTo>
                <a:lnTo>
                  <a:pt x="4744603" y="2564879"/>
                </a:lnTo>
                <a:lnTo>
                  <a:pt x="4688697" y="2576479"/>
                </a:lnTo>
                <a:lnTo>
                  <a:pt x="4632189" y="2587645"/>
                </a:lnTo>
                <a:lnTo>
                  <a:pt x="4575091" y="2598370"/>
                </a:lnTo>
                <a:lnTo>
                  <a:pt x="4517415" y="2608651"/>
                </a:lnTo>
                <a:lnTo>
                  <a:pt x="4459175" y="2618481"/>
                </a:lnTo>
                <a:lnTo>
                  <a:pt x="4400382" y="2627856"/>
                </a:lnTo>
                <a:lnTo>
                  <a:pt x="4341050" y="2636770"/>
                </a:lnTo>
                <a:lnTo>
                  <a:pt x="4281192" y="2645219"/>
                </a:lnTo>
                <a:lnTo>
                  <a:pt x="4220819" y="2653195"/>
                </a:lnTo>
                <a:lnTo>
                  <a:pt x="4159945" y="2660696"/>
                </a:lnTo>
                <a:lnTo>
                  <a:pt x="4098581" y="2667714"/>
                </a:lnTo>
                <a:lnTo>
                  <a:pt x="4036742" y="2674246"/>
                </a:lnTo>
                <a:lnTo>
                  <a:pt x="3974439" y="2680285"/>
                </a:lnTo>
                <a:lnTo>
                  <a:pt x="3911685" y="2685826"/>
                </a:lnTo>
                <a:lnTo>
                  <a:pt x="3848493" y="2690865"/>
                </a:lnTo>
                <a:lnTo>
                  <a:pt x="3784874" y="2695396"/>
                </a:lnTo>
                <a:lnTo>
                  <a:pt x="3720843" y="2699413"/>
                </a:lnTo>
                <a:lnTo>
                  <a:pt x="3656412" y="2702912"/>
                </a:lnTo>
                <a:lnTo>
                  <a:pt x="3591592" y="2705887"/>
                </a:lnTo>
                <a:lnTo>
                  <a:pt x="3526398" y="2708332"/>
                </a:lnTo>
                <a:lnTo>
                  <a:pt x="3460841" y="2710244"/>
                </a:lnTo>
                <a:lnTo>
                  <a:pt x="3394934" y="2711616"/>
                </a:lnTo>
                <a:lnTo>
                  <a:pt x="3328690" y="2712443"/>
                </a:lnTo>
                <a:lnTo>
                  <a:pt x="3262121" y="2712720"/>
                </a:lnTo>
                <a:lnTo>
                  <a:pt x="3195553" y="2712443"/>
                </a:lnTo>
                <a:lnTo>
                  <a:pt x="3129309" y="2711616"/>
                </a:lnTo>
                <a:lnTo>
                  <a:pt x="3063402" y="2710244"/>
                </a:lnTo>
                <a:lnTo>
                  <a:pt x="2997845" y="2708332"/>
                </a:lnTo>
                <a:lnTo>
                  <a:pt x="2932651" y="2705887"/>
                </a:lnTo>
                <a:lnTo>
                  <a:pt x="2867831" y="2702912"/>
                </a:lnTo>
                <a:lnTo>
                  <a:pt x="2803400" y="2699413"/>
                </a:lnTo>
                <a:lnTo>
                  <a:pt x="2739369" y="2695396"/>
                </a:lnTo>
                <a:lnTo>
                  <a:pt x="2675750" y="2690865"/>
                </a:lnTo>
                <a:lnTo>
                  <a:pt x="2612558" y="2685826"/>
                </a:lnTo>
                <a:lnTo>
                  <a:pt x="2549804" y="2680285"/>
                </a:lnTo>
                <a:lnTo>
                  <a:pt x="2487501" y="2674246"/>
                </a:lnTo>
                <a:lnTo>
                  <a:pt x="2425662" y="2667714"/>
                </a:lnTo>
                <a:lnTo>
                  <a:pt x="2364298" y="2660696"/>
                </a:lnTo>
                <a:lnTo>
                  <a:pt x="2303424" y="2653195"/>
                </a:lnTo>
                <a:lnTo>
                  <a:pt x="2243051" y="2645219"/>
                </a:lnTo>
                <a:lnTo>
                  <a:pt x="2183193" y="2636770"/>
                </a:lnTo>
                <a:lnTo>
                  <a:pt x="2123861" y="2627856"/>
                </a:lnTo>
                <a:lnTo>
                  <a:pt x="2065068" y="2618481"/>
                </a:lnTo>
                <a:lnTo>
                  <a:pt x="2006828" y="2608651"/>
                </a:lnTo>
                <a:lnTo>
                  <a:pt x="1949152" y="2598370"/>
                </a:lnTo>
                <a:lnTo>
                  <a:pt x="1892054" y="2587645"/>
                </a:lnTo>
                <a:lnTo>
                  <a:pt x="1835546" y="2576479"/>
                </a:lnTo>
                <a:lnTo>
                  <a:pt x="1779640" y="2564879"/>
                </a:lnTo>
                <a:lnTo>
                  <a:pt x="1724350" y="2552850"/>
                </a:lnTo>
                <a:lnTo>
                  <a:pt x="1669687" y="2540397"/>
                </a:lnTo>
                <a:lnTo>
                  <a:pt x="1615665" y="2527525"/>
                </a:lnTo>
                <a:lnTo>
                  <a:pt x="1562296" y="2514240"/>
                </a:lnTo>
                <a:lnTo>
                  <a:pt x="1509594" y="2500546"/>
                </a:lnTo>
                <a:lnTo>
                  <a:pt x="1457569" y="2486450"/>
                </a:lnTo>
                <a:lnTo>
                  <a:pt x="1406236" y="2471956"/>
                </a:lnTo>
                <a:lnTo>
                  <a:pt x="1355606" y="2457069"/>
                </a:lnTo>
                <a:lnTo>
                  <a:pt x="1305693" y="2441796"/>
                </a:lnTo>
                <a:lnTo>
                  <a:pt x="1256508" y="2426140"/>
                </a:lnTo>
                <a:lnTo>
                  <a:pt x="1208065" y="2410108"/>
                </a:lnTo>
                <a:lnTo>
                  <a:pt x="1160377" y="2393704"/>
                </a:lnTo>
                <a:lnTo>
                  <a:pt x="1113456" y="2376934"/>
                </a:lnTo>
                <a:lnTo>
                  <a:pt x="1067314" y="2359803"/>
                </a:lnTo>
                <a:lnTo>
                  <a:pt x="1021964" y="2342317"/>
                </a:lnTo>
                <a:lnTo>
                  <a:pt x="977419" y="2324480"/>
                </a:lnTo>
                <a:lnTo>
                  <a:pt x="933691" y="2306298"/>
                </a:lnTo>
                <a:lnTo>
                  <a:pt x="890794" y="2287776"/>
                </a:lnTo>
                <a:lnTo>
                  <a:pt x="848740" y="2268920"/>
                </a:lnTo>
                <a:lnTo>
                  <a:pt x="807540" y="2249734"/>
                </a:lnTo>
                <a:lnTo>
                  <a:pt x="767209" y="2230224"/>
                </a:lnTo>
                <a:lnTo>
                  <a:pt x="727759" y="2210395"/>
                </a:lnTo>
                <a:lnTo>
                  <a:pt x="689201" y="2190253"/>
                </a:lnTo>
                <a:lnTo>
                  <a:pt x="651550" y="2169802"/>
                </a:lnTo>
                <a:lnTo>
                  <a:pt x="614817" y="2149049"/>
                </a:lnTo>
                <a:lnTo>
                  <a:pt x="579016" y="2127997"/>
                </a:lnTo>
                <a:lnTo>
                  <a:pt x="544158" y="2106653"/>
                </a:lnTo>
                <a:lnTo>
                  <a:pt x="510257" y="2085021"/>
                </a:lnTo>
                <a:lnTo>
                  <a:pt x="477325" y="2063108"/>
                </a:lnTo>
                <a:lnTo>
                  <a:pt x="445374" y="2040918"/>
                </a:lnTo>
                <a:lnTo>
                  <a:pt x="414418" y="2018456"/>
                </a:lnTo>
                <a:lnTo>
                  <a:pt x="355540" y="1972739"/>
                </a:lnTo>
                <a:lnTo>
                  <a:pt x="300791" y="1925998"/>
                </a:lnTo>
                <a:lnTo>
                  <a:pt x="250273" y="1878277"/>
                </a:lnTo>
                <a:lnTo>
                  <a:pt x="204086" y="1829617"/>
                </a:lnTo>
                <a:lnTo>
                  <a:pt x="162331" y="1780060"/>
                </a:lnTo>
                <a:lnTo>
                  <a:pt x="125111" y="1729648"/>
                </a:lnTo>
                <a:lnTo>
                  <a:pt x="92524" y="1678423"/>
                </a:lnTo>
                <a:lnTo>
                  <a:pt x="64674" y="1626427"/>
                </a:lnTo>
                <a:lnTo>
                  <a:pt x="41661" y="1573703"/>
                </a:lnTo>
                <a:lnTo>
                  <a:pt x="23586" y="1520292"/>
                </a:lnTo>
                <a:lnTo>
                  <a:pt x="10550" y="1466236"/>
                </a:lnTo>
                <a:lnTo>
                  <a:pt x="2654" y="1411578"/>
                </a:lnTo>
                <a:lnTo>
                  <a:pt x="0" y="13563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524" y="637031"/>
            <a:ext cx="2951988" cy="14980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624840"/>
            <a:ext cx="2951987" cy="1499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4216" y="624840"/>
            <a:ext cx="2843783" cy="14889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35643" y="2157476"/>
            <a:ext cx="8743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restry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8609" y="2148332"/>
            <a:ext cx="1850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rian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016" y="2157476"/>
            <a:ext cx="2190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rec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ricul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ure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9239" y="2801111"/>
            <a:ext cx="2929128" cy="149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86300" y="2801111"/>
            <a:ext cx="2930652" cy="149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8119" y="2769107"/>
            <a:ext cx="2840735" cy="15224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41232" y="4394072"/>
            <a:ext cx="17392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Climate/Weather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2138" y="4394072"/>
            <a:ext cx="1781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Disasters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3786" y="4394072"/>
            <a:ext cx="774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20767" y="4969764"/>
            <a:ext cx="2953512" cy="14828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3443" y="4969764"/>
            <a:ext cx="2924555" cy="148285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59052" y="4957571"/>
            <a:ext cx="2933700" cy="14828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341232" y="6477711"/>
            <a:ext cx="1628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Urban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Planning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3134" y="6477711"/>
            <a:ext cx="189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5629" y="6477711"/>
            <a:ext cx="1270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ineeri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250182" y="0"/>
            <a:ext cx="3917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AC5F6"/>
                </a:solidFill>
              </a:rPr>
              <a:t>Imagery</a:t>
            </a:r>
            <a:r>
              <a:rPr sz="3600" spc="-75" dirty="0">
                <a:solidFill>
                  <a:srgbClr val="8AC5F6"/>
                </a:solidFill>
              </a:rPr>
              <a:t> </a:t>
            </a:r>
            <a:r>
              <a:rPr sz="3600" spc="-5" dirty="0">
                <a:solidFill>
                  <a:srgbClr val="8AC5F6"/>
                </a:solidFill>
              </a:rPr>
              <a:t>Applications</a:t>
            </a:r>
            <a:endParaRPr sz="36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3C2994-84A3-4055-840F-D531C045C11D}">
  <we:reference id="wa200001396" version="3.2.2.0" store="en-US" storeType="OMEX"/>
  <we:alternateReferences>
    <we:reference id="WA200001396" version="3.2.2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6830589-5856-4911-B57A-B611B730D0BA}">
  <we:reference id="wa104379714" version="1.0.0.2" store="en-US" storeType="OMEX"/>
  <we:alternateReferences>
    <we:reference id="WA104379714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1134</Words>
  <Application>Microsoft Office PowerPoint</Application>
  <PresentationFormat>Widescreen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Century Gothic</vt:lpstr>
      <vt:lpstr>Gill Sans MT</vt:lpstr>
      <vt:lpstr>Segoe UI</vt:lpstr>
      <vt:lpstr>Source Sans Pro</vt:lpstr>
      <vt:lpstr>Times New Roman</vt:lpstr>
      <vt:lpstr>Verdana</vt:lpstr>
      <vt:lpstr>Office Theme</vt:lpstr>
      <vt:lpstr>PowerPoint Presentation</vt:lpstr>
      <vt:lpstr>Content</vt:lpstr>
      <vt:lpstr>Raster Data Model</vt:lpstr>
      <vt:lpstr>PowerPoint Presentation</vt:lpstr>
      <vt:lpstr>Remote Sensing – Quick Overview</vt:lpstr>
      <vt:lpstr>Remote Sensing</vt:lpstr>
      <vt:lpstr>Remote Sensing – Quick Overview</vt:lpstr>
      <vt:lpstr>Remote Sensing – Quick Overview</vt:lpstr>
      <vt:lpstr>Imagery Applications</vt:lpstr>
      <vt:lpstr>Fundamental Principle of Studies Using  Remote Sensing</vt:lpstr>
      <vt:lpstr>PowerPoint Presentation</vt:lpstr>
      <vt:lpstr>Remote Sensing</vt:lpstr>
      <vt:lpstr>Nature of Remote Sensing Data</vt:lpstr>
      <vt:lpstr>PowerPoint Presentation</vt:lpstr>
      <vt:lpstr>Landsat TM 5 – Charleston, SC</vt:lpstr>
      <vt:lpstr>Multiscale Remote Sensing</vt:lpstr>
      <vt:lpstr>Digital Globe, ESRI Basemap</vt:lpstr>
      <vt:lpstr>Drone: Parrot Sequoia, 10 cm</vt:lpstr>
      <vt:lpstr>Rapideye, 5 m</vt:lpstr>
      <vt:lpstr>Landsat 8 Operational Land Imager (OLI), 30 m</vt:lpstr>
      <vt:lpstr>https://worldview.earthdata.nasa.gov</vt:lpstr>
      <vt:lpstr>Using ArcGIS Online</vt:lpstr>
      <vt:lpstr>Using ArcGIS Online</vt:lpstr>
      <vt:lpstr>EOSDIS Distributed Active Archive Centers (DAACs)</vt:lpstr>
      <vt:lpstr>Lights  At  Night!</vt:lpstr>
      <vt:lpstr>Two Satellite Systems Collect Global Low  Light Imaging Data at Nights</vt:lpstr>
      <vt:lpstr>Secondary Products</vt:lpstr>
      <vt:lpstr>Sample Building Footprints from Maxar (DG)</vt:lpstr>
      <vt:lpstr>PowerPoint Presentation</vt:lpstr>
      <vt:lpstr>Popgrid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Parmanand Sinha</dc:creator>
  <cp:lastModifiedBy>Parmanand Sinha</cp:lastModifiedBy>
  <cp:revision>4</cp:revision>
  <dcterms:created xsi:type="dcterms:W3CDTF">2021-08-12T18:21:47Z</dcterms:created>
  <dcterms:modified xsi:type="dcterms:W3CDTF">2021-08-12T18:49:39Z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2021-08-12T00:00:00Z</vt:filetime>
  </property>
</Properties>
</file>