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F1EE9CD2-1552-4CE2-8B21-12E38FB8E25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E8A7C-1945-471A-AE15-605467490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39CC0-E4AF-4B53-9F16-F8E29888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522F-F98A-491A-9ABE-E016BCE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C93A-1C05-4F2E-B180-C97DDFB9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BCC1-E1D9-4C45-B60A-28655281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D0EB-D890-48D5-AB72-1914DAE0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606F1-7942-4ED3-894C-A154ECCC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6BCF-EE69-4FFF-B57C-910BB4F1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A40E-EEDD-4969-B3BA-6717CA84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B04E-6E02-47E4-B23F-3DABAA9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0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393E1-7B4A-432D-9F27-F557D7FBA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CD60C-DE36-46F5-9D9D-5F3EE1112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BE0D-0B4E-4962-A615-4228C7E7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2789-92C2-4D3A-8781-C4B18603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B72F-9785-426C-8482-4A584C3C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 not remove" hidden="1">
            <a:extLst>
              <a:ext uri="{FF2B5EF4-FFF2-40B4-BE49-F238E27FC236}">
                <a16:creationId xmlns:a16="http://schemas.microsoft.com/office/drawing/2014/main" id="{3E73819E-22C0-42FC-BD51-1CF5C7B264A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EA1F6-D212-4031-893F-FC87939C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D7F2-8F2F-412F-8BE0-BCF0E93E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0C27A-C300-4E1E-BA25-ACF88393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0FCF-3177-47CE-B901-E3494661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28AA-E395-473A-901C-D735AFB2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9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5CF9-1A0A-4712-816A-E3C07CBA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E934-CEBE-4797-A717-0EDB9CAF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6BD2-78FA-4ED6-84AF-D71C2055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FD43-3DE3-4BF4-9324-8CCFE8C0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EC619-DB0C-4D0C-A756-C4DFE8DD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492F-B207-4136-87C8-1A76A44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6DDA-1809-4EE3-AB5A-4D5CEE093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8EA09-7F52-416F-8D7F-614D81C0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610B3-4894-41AD-B110-9BA14A9B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7627A-35F4-49AF-8C8B-2C00D0D7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FBD35-C565-4BD2-8E3A-F1A57119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7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9F67-C72C-4B07-9CB5-B0CA1A9E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5D41-CFF0-4351-A3F5-5A954A765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300D-E9BE-4D80-B610-FD18DF162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54072-3B20-4253-9D07-AF1F056CC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4FC40-32F2-46E4-A04B-4883F80D7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707D6-8F0C-44CD-8B4D-C537978C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2C53F-7BBA-4F5F-B47E-8C4DB2E0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04214-6022-4C6E-B613-68D76831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10B2-32AA-4514-AC6C-0001F239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B633F-39A3-4777-9BA1-7848B280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2AE88-B105-4934-96FE-3F5359B3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2C8BF-35BF-4D85-BE54-95444698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ED44E-C5FC-42CB-AA14-AA4BFEBE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25700-1FC6-494B-9EA7-D6A3529F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89845-9D57-4F11-9FE8-F0EB8546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71B2-2242-485C-9DE1-75977E75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0732-F932-46FC-BE1D-A72FB3A8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BCF68-3708-46E4-986A-BAAEC5E53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0341-F5E8-46BC-A401-F8F96950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9F415-03F7-4978-99EA-AD93ECC7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0799B-647B-4FC5-BAAA-00272A22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54DB-DEBB-443D-82FD-C6D43616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575A0-0473-4931-BDE4-8BE9D52A8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03F2-6ACA-44B7-95D0-5BFBB6A79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E719-EDF7-41B9-830A-467B05A5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41359-8421-4A35-B284-28C84E28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F056B-CF89-4A04-9E1E-412F339F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49CEF-051A-402E-B1E1-8F8FA4A1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2F8C-0B7D-40F9-A454-A6B418C89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6507-25BF-4286-A474-7A7A8C919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D5E1-7013-4E0A-9FA7-891248B261E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81C4-48C3-421B-B6C0-6F4F0673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AD03-2FAC-4BE7-83E3-9BC2A79B2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9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2FA7-8D14-4B52-A5B0-66922D99F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 spc="20" dirty="0"/>
              <a:t>A </a:t>
            </a:r>
            <a:r>
              <a:rPr lang="en-US" sz="5400" spc="-165" dirty="0"/>
              <a:t>QUICK </a:t>
            </a:r>
            <a:r>
              <a:rPr lang="en-US" sz="5400" spc="-70" dirty="0"/>
              <a:t>INTRODUCTION </a:t>
            </a:r>
            <a:r>
              <a:rPr lang="en-US" sz="5400" spc="-195" dirty="0"/>
              <a:t>TO </a:t>
            </a:r>
            <a:r>
              <a:rPr lang="en-US" sz="5400" spc="-145" dirty="0"/>
              <a:t>SPATIAL </a:t>
            </a:r>
            <a:r>
              <a:rPr lang="en-US" sz="5400" spc="-265" dirty="0"/>
              <a:t>STATISTICS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ECDC0-A2A8-4F31-99F5-65440AB4A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Parmanand Sinha</a:t>
            </a:r>
          </a:p>
          <a:p>
            <a:r>
              <a:rPr lang="en-US" dirty="0"/>
              <a:t>Research Computing Center</a:t>
            </a:r>
          </a:p>
          <a:p>
            <a:r>
              <a:rPr lang="en-US" dirty="0"/>
              <a:t>University of Chicago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6387-0D31-467D-B977-94A445FC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5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92E9-B431-4D03-BB46-00719404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SPATIAL PATTERNS: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1E8C-AFF1-4271-A540-54F95E62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type of data has its own methods, and often, its own software.</a:t>
            </a:r>
          </a:p>
          <a:p>
            <a:r>
              <a:rPr lang="en-US" dirty="0"/>
              <a:t>It’s not always easy to determine which type is appropriate: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Houses with values: Field?	Network?	Point	Pattern?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Census tracts with average house values: Network?	A field/point pattern that has been aggregated?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96067-CB7C-4860-AA32-E6D048C5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80E2-08AF-42C1-9509-228FCFD5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2F75-594A-45F5-90AC-5FEE8745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 (aka </a:t>
            </a:r>
            <a:r>
              <a:rPr lang="en-US" dirty="0" err="1"/>
              <a:t>Geostatistics</a:t>
            </a:r>
            <a:r>
              <a:rPr lang="en-US" dirty="0"/>
              <a:t>)</a:t>
            </a: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dirty="0"/>
              <a:t>Usually specified by an autocovariance function. </a:t>
            </a:r>
            <a:r>
              <a:rPr lang="nn-NO" sz="2400" spc="50" dirty="0">
                <a:latin typeface="Arial"/>
                <a:cs typeface="Arial"/>
              </a:rPr>
              <a:t>Cov(</a:t>
            </a:r>
            <a:r>
              <a:rPr lang="nn-NO" sz="2400" spc="50" dirty="0">
                <a:latin typeface="Cambria"/>
                <a:cs typeface="Cambria"/>
              </a:rPr>
              <a:t>e</a:t>
            </a:r>
            <a:r>
              <a:rPr lang="nn-NO" sz="2400" i="1" spc="75" baseline="-11784" dirty="0">
                <a:latin typeface="Trebuchet MS"/>
                <a:cs typeface="Trebuchet MS"/>
              </a:rPr>
              <a:t>i</a:t>
            </a:r>
            <a:r>
              <a:rPr lang="nn-NO" sz="2400" spc="50" dirty="0">
                <a:latin typeface="Cambria"/>
                <a:cs typeface="Cambria"/>
              </a:rPr>
              <a:t>,</a:t>
            </a:r>
            <a:r>
              <a:rPr lang="nn-NO" sz="2400" spc="-140" dirty="0">
                <a:latin typeface="Cambria"/>
                <a:cs typeface="Cambria"/>
              </a:rPr>
              <a:t> </a:t>
            </a:r>
            <a:r>
              <a:rPr lang="nn-NO" sz="2400" spc="60" dirty="0">
                <a:latin typeface="Cambria"/>
                <a:cs typeface="Cambria"/>
              </a:rPr>
              <a:t>e</a:t>
            </a:r>
            <a:r>
              <a:rPr lang="nn-NO" sz="2400" i="1" spc="89" baseline="-11784" dirty="0">
                <a:latin typeface="Trebuchet MS"/>
                <a:cs typeface="Trebuchet MS"/>
              </a:rPr>
              <a:t>j</a:t>
            </a:r>
            <a:r>
              <a:rPr lang="nn-NO" sz="2400" i="1" spc="-419" baseline="-11784" dirty="0">
                <a:latin typeface="Trebuchet MS"/>
                <a:cs typeface="Trebuchet MS"/>
              </a:rPr>
              <a:t> </a:t>
            </a:r>
            <a:r>
              <a:rPr lang="nn-NO" sz="2400" spc="125" dirty="0">
                <a:latin typeface="Arial"/>
                <a:cs typeface="Arial"/>
              </a:rPr>
              <a:t>)</a:t>
            </a:r>
            <a:r>
              <a:rPr lang="nn-NO" sz="2400" spc="-10" dirty="0">
                <a:latin typeface="Arial"/>
                <a:cs typeface="Arial"/>
              </a:rPr>
              <a:t> </a:t>
            </a:r>
            <a:r>
              <a:rPr lang="nn-NO" sz="2400" spc="455" dirty="0">
                <a:latin typeface="Arial"/>
                <a:cs typeface="Arial"/>
              </a:rPr>
              <a:t>=</a:t>
            </a:r>
            <a:r>
              <a:rPr lang="nn-NO" sz="2400" spc="-20" dirty="0">
                <a:latin typeface="Arial"/>
                <a:cs typeface="Arial"/>
              </a:rPr>
              <a:t> </a:t>
            </a:r>
            <a:r>
              <a:rPr lang="nn-NO" sz="2400" spc="180" dirty="0">
                <a:latin typeface="Cambria"/>
                <a:cs typeface="Cambria"/>
              </a:rPr>
              <a:t>C</a:t>
            </a:r>
            <a:r>
              <a:rPr lang="nn-NO" sz="2400" spc="180" dirty="0">
                <a:latin typeface="Arial"/>
                <a:cs typeface="Arial"/>
              </a:rPr>
              <a:t>(</a:t>
            </a:r>
            <a:r>
              <a:rPr lang="nn-NO" sz="2400" spc="180" dirty="0">
                <a:latin typeface="Cambria"/>
                <a:cs typeface="Cambria"/>
              </a:rPr>
              <a:t>d</a:t>
            </a:r>
            <a:r>
              <a:rPr lang="nn-NO" sz="2400" i="1" spc="270" baseline="-11784" dirty="0">
                <a:latin typeface="Trebuchet MS"/>
                <a:cs typeface="Trebuchet MS"/>
              </a:rPr>
              <a:t>ij</a:t>
            </a:r>
            <a:r>
              <a:rPr lang="nn-NO" sz="2400" i="1" spc="-419" baseline="-11784" dirty="0">
                <a:latin typeface="Trebuchet MS"/>
                <a:cs typeface="Trebuchet MS"/>
              </a:rPr>
              <a:t>; α</a:t>
            </a:r>
            <a:r>
              <a:rPr lang="nn-NO" sz="2400" spc="-295" dirty="0">
                <a:latin typeface="Arial"/>
                <a:cs typeface="Arial"/>
              </a:rPr>
              <a:t>)</a:t>
            </a:r>
            <a:endParaRPr lang="nn-NO" sz="2400" dirty="0">
              <a:latin typeface="Arial"/>
              <a:cs typeface="Arial"/>
            </a:endParaRPr>
          </a:p>
          <a:p>
            <a:r>
              <a:rPr lang="en-US" dirty="0"/>
              <a:t>Lattices/Networks (aka Spatial Econometrics)</a:t>
            </a:r>
          </a:p>
          <a:p>
            <a:pPr lvl="1"/>
            <a:r>
              <a:rPr lang="en-US" dirty="0"/>
              <a:t>Usually specified by an interaction matrix (spatial weights matrix)</a:t>
            </a:r>
          </a:p>
          <a:p>
            <a:r>
              <a:rPr lang="en-US" dirty="0"/>
              <a:t>Point Patterns</a:t>
            </a:r>
          </a:p>
          <a:p>
            <a:pPr lvl="1"/>
            <a:r>
              <a:rPr lang="en-US" dirty="0"/>
              <a:t>Usually modeled similarly to Fields, but dependencies are possible for both point  density and attributes.</a:t>
            </a:r>
          </a:p>
          <a:p>
            <a:pPr lvl="1"/>
            <a:r>
              <a:rPr lang="en-US" dirty="0"/>
              <a:t>Can be tricky: if points are clustered, is it because they are mutually dependent, or do  they appear clustered only because they depend upon some underlying covariate.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742B-53A4-49BD-837F-BC76C355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4A02-F3A8-4632-85EC-AC9F6A6C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RELATIONS IN A NETWORK/LATTICE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9AFD-ED9B-45CD-82DF-BF05A819A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weights matrix W specifies connections. It is usually based on contiguity of regions.</a:t>
            </a:r>
          </a:p>
          <a:p>
            <a:r>
              <a:rPr lang="en-US" dirty="0"/>
              <a:t>The weights matrix is often “row standardized” so that it is a spatial moving average.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0CE35-671B-4E1C-955C-00CBE042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2778095-F15A-41F1-8790-AEC1072B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4001294"/>
            <a:ext cx="2898725" cy="1873796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912BD04-6396-4208-A03B-5BFB91F32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63" y="3932828"/>
            <a:ext cx="4005916" cy="19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3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FDB6-C11D-48FC-B0A3-B3DF56E5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MATRIX 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B1A1-A9CC-403B-BB46-72FF6A6D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contiguity	is the most common for	area-type data.</a:t>
            </a:r>
          </a:p>
          <a:p>
            <a:r>
              <a:rPr lang="en-US" dirty="0"/>
              <a:t>Distances	between centroids:</a:t>
            </a:r>
          </a:p>
          <a:p>
            <a:r>
              <a:rPr lang="en-US" dirty="0"/>
              <a:t>K nearest neighbors (</a:t>
            </a:r>
            <a:r>
              <a:rPr lang="en-US" dirty="0" err="1"/>
              <a:t>kNN</a:t>
            </a:r>
            <a:r>
              <a:rPr lang="en-US" dirty="0"/>
              <a:t>).</a:t>
            </a:r>
          </a:p>
          <a:p>
            <a:r>
              <a:rPr lang="en-US" dirty="0"/>
              <a:t>fixed radius</a:t>
            </a:r>
          </a:p>
          <a:p>
            <a:r>
              <a:rPr lang="en-US" dirty="0"/>
              <a:t>Contiguity, with weights based on length of border.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950E5-807C-4823-AFE4-2B2C12CC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0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B04E-8E99-46A4-AE0A-DE5B615E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/>
              <a:t>EXPLORATORY ANALYSIS: MORAN’S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0465-78EF-4C12-A992-1D47FF3C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512" y="1825625"/>
            <a:ext cx="6702287" cy="4351338"/>
          </a:xfrm>
        </p:spPr>
        <p:txBody>
          <a:bodyPr/>
          <a:lstStyle/>
          <a:p>
            <a:r>
              <a:rPr lang="en-US" dirty="0"/>
              <a:t>A plot of weighted average of neighbors  vs the original observations.</a:t>
            </a:r>
          </a:p>
          <a:p>
            <a:r>
              <a:rPr lang="en-US" dirty="0"/>
              <a:t>The correlation coefficient is called  Moran’s I.</a:t>
            </a:r>
          </a:p>
          <a:p>
            <a:r>
              <a:rPr lang="en-US" dirty="0"/>
              <a:t>In general, testing whether I=0 is  difficult. Most routines provide  methods that are based on resampling.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D5961-10A8-4842-89CE-9BD3BD33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14</a:t>
            </a:fld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7FC0742-7CF0-4FDF-85AC-A3F192D6622C}"/>
              </a:ext>
            </a:extLst>
          </p:cNvPr>
          <p:cNvSpPr/>
          <p:nvPr/>
        </p:nvSpPr>
        <p:spPr>
          <a:xfrm>
            <a:off x="480943" y="2007394"/>
            <a:ext cx="3886200" cy="398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20F3-AB2A-460F-A1B8-F24C1682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SPATIAL LAG VS SPATIAL  ERROR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24F5-59C9-4600-9A01-CFE5E7A3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Lag Model</a:t>
            </a:r>
          </a:p>
          <a:p>
            <a:pPr marL="457200" lvl="1" indent="0">
              <a:buNone/>
            </a:pPr>
            <a:r>
              <a:rPr lang="en-US" dirty="0"/>
              <a:t>Y = </a:t>
            </a:r>
            <a:r>
              <a:rPr lang="el-GR" dirty="0"/>
              <a:t>ρ</a:t>
            </a:r>
            <a:r>
              <a:rPr lang="en-US" dirty="0"/>
              <a:t>WY + X</a:t>
            </a:r>
            <a:r>
              <a:rPr lang="el-GR" dirty="0"/>
              <a:t>β</a:t>
            </a:r>
            <a:r>
              <a:rPr lang="en-US" dirty="0"/>
              <a:t> + e</a:t>
            </a:r>
          </a:p>
          <a:p>
            <a:endParaRPr lang="en-US" dirty="0"/>
          </a:p>
          <a:p>
            <a:r>
              <a:rPr lang="en-US" dirty="0"/>
              <a:t>Spatial Error Model</a:t>
            </a:r>
          </a:p>
          <a:p>
            <a:pPr marL="457200" lvl="1" indent="0">
              <a:buNone/>
            </a:pPr>
            <a:r>
              <a:rPr lang="en-US" sz="2600" dirty="0"/>
              <a:t>Y = X</a:t>
            </a:r>
            <a:r>
              <a:rPr lang="el-GR" sz="2600" dirty="0"/>
              <a:t> β</a:t>
            </a:r>
            <a:r>
              <a:rPr lang="en-US" sz="2600" dirty="0"/>
              <a:t> + u</a:t>
            </a:r>
          </a:p>
          <a:p>
            <a:pPr marL="457200" lvl="1" indent="0">
              <a:buNone/>
            </a:pPr>
            <a:r>
              <a:rPr lang="en-US" sz="2600" dirty="0"/>
              <a:t>u = </a:t>
            </a:r>
            <a:r>
              <a:rPr lang="en-US" sz="2600" dirty="0" err="1"/>
              <a:t>λWu</a:t>
            </a:r>
            <a:r>
              <a:rPr lang="en-US" sz="2600" dirty="0"/>
              <a:t> + 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Computation and interpretation of coefficients is much easier for  the error model.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F5023-2648-48D5-9D07-F4A39937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3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A5A6-C027-40C4-889A-B161145C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LAG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6092-F3DA-45F0-8D08-BFAACD22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Y = </a:t>
            </a:r>
            <a:r>
              <a:rPr lang="el-GR" dirty="0"/>
              <a:t>ρ</a:t>
            </a:r>
            <a:r>
              <a:rPr lang="en-US" dirty="0"/>
              <a:t>WY + X</a:t>
            </a:r>
            <a:r>
              <a:rPr lang="el-GR" dirty="0"/>
              <a:t>β</a:t>
            </a:r>
            <a:r>
              <a:rPr lang="en-US" dirty="0"/>
              <a:t> + 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/>
              <a:t>If the lag model is true, but you fit OLS, then the coefficients  are biased.</a:t>
            </a:r>
          </a:p>
          <a:p>
            <a:pPr lvl="1"/>
            <a:r>
              <a:rPr lang="en-US" sz="2800" dirty="0"/>
              <a:t>Dedicated software will do it correctly.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B105E-52CC-4A57-B2BB-7CB4FCB1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6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B546-0A34-4325-B36D-B0932FD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OR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1FE5-7277-4DC1-8419-3B57C7F6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955" indent="-262890">
              <a:lnSpc>
                <a:spcPct val="100000"/>
              </a:lnSpc>
              <a:spcBef>
                <a:spcPts val="100"/>
              </a:spcBef>
              <a:buSzPct val="81578"/>
              <a:tabLst>
                <a:tab pos="275590" algn="l"/>
              </a:tabLst>
            </a:pPr>
            <a:r>
              <a:rPr lang="en-US" dirty="0"/>
              <a:t>Lagrange Multiplier Test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lang="en-US" dirty="0"/>
          </a:p>
          <a:p>
            <a:pPr marL="274955" marR="5080" indent="-262890">
              <a:lnSpc>
                <a:spcPts val="4300"/>
              </a:lnSpc>
              <a:buSzPct val="81578"/>
              <a:tabLst>
                <a:tab pos="275590" algn="l"/>
                <a:tab pos="5212715" algn="l"/>
                <a:tab pos="6960234" algn="l"/>
              </a:tabLst>
            </a:pPr>
            <a:r>
              <a:rPr lang="en-US" dirty="0"/>
              <a:t>but, statistically, it can be difficult to distinguish between the  two.  These tests seem to have low power in finite samples.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49E4-DE62-42DC-A0D8-AED8CC3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35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5D19-420B-4CEC-899A-DDDE9A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4C77-1B5A-4433-9A69-20D8FFF8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Y= X</a:t>
            </a:r>
            <a:r>
              <a:rPr lang="el-GR" dirty="0"/>
              <a:t>β</a:t>
            </a:r>
            <a:r>
              <a:rPr lang="en-US" dirty="0"/>
              <a:t> + e;	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en-US" dirty="0" err="1"/>
              <a:t>ej</a:t>
            </a:r>
            <a:r>
              <a:rPr lang="en-US" dirty="0"/>
              <a:t> ) = f(</a:t>
            </a:r>
            <a:r>
              <a:rPr lang="en-US" dirty="0" err="1"/>
              <a:t>dij</a:t>
            </a:r>
            <a:r>
              <a:rPr lang="en-US" dirty="0"/>
              <a:t> )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The basic geostatistical	model is nothing other than  Generalized Least Squares (GLS), but with specialized  terminology.</a:t>
            </a:r>
          </a:p>
          <a:p>
            <a:r>
              <a:rPr lang="en-US" dirty="0"/>
              <a:t>The autocovariance function f() is the “</a:t>
            </a:r>
            <a:r>
              <a:rPr lang="en-US" dirty="0" err="1"/>
              <a:t>covariogram</a:t>
            </a:r>
            <a:r>
              <a:rPr lang="en-US" dirty="0"/>
              <a:t>.”</a:t>
            </a:r>
          </a:p>
          <a:p>
            <a:r>
              <a:rPr lang="en-US" dirty="0" err="1"/>
              <a:t>Covariogram</a:t>
            </a:r>
            <a:r>
              <a:rPr lang="en-US" dirty="0"/>
              <a:t> parameters are “nugget”, “range” and “sill.”</a:t>
            </a:r>
          </a:p>
          <a:p>
            <a:r>
              <a:rPr lang="en-US" dirty="0"/>
              <a:t>Prediction is called “kriging,” but it’s just Best Linear  Unbiased Prediction (BLUP).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7297-F25D-4EA5-AC77-2F485EC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44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F60D4838-A793-41CA-8768-5C784CFCC9AB}"/>
              </a:ext>
            </a:extLst>
          </p:cNvPr>
          <p:cNvSpPr/>
          <p:nvPr/>
        </p:nvSpPr>
        <p:spPr>
          <a:xfrm>
            <a:off x="1" y="1731513"/>
            <a:ext cx="5923722" cy="444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65D19-420B-4CEC-899A-DDDE9A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4C77-1B5A-4433-9A69-20D8FFF8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56" y="1825625"/>
            <a:ext cx="5522843" cy="4351338"/>
          </a:xfrm>
        </p:spPr>
        <p:txBody>
          <a:bodyPr>
            <a:normAutofit fontScale="85000" lnSpcReduction="10000"/>
          </a:bodyPr>
          <a:lstStyle/>
          <a:p>
            <a:pPr marL="274955" marR="813435" indent="-262890">
              <a:lnSpc>
                <a:spcPts val="3700"/>
              </a:lnSpc>
              <a:spcBef>
                <a:spcPts val="405"/>
              </a:spcBef>
              <a:buSzPct val="81538"/>
              <a:tabLst>
                <a:tab pos="275590" algn="l"/>
              </a:tabLst>
            </a:pPr>
            <a:r>
              <a:rPr lang="en-US" dirty="0" err="1"/>
              <a:t>Covariogram</a:t>
            </a:r>
            <a:r>
              <a:rPr lang="en-US" dirty="0"/>
              <a:t> = a  function for distance  decay in covariances.</a:t>
            </a:r>
          </a:p>
          <a:p>
            <a:pPr marL="274955" marR="27940" indent="-262890">
              <a:lnSpc>
                <a:spcPts val="3700"/>
              </a:lnSpc>
              <a:spcBef>
                <a:spcPts val="3300"/>
              </a:spcBef>
              <a:buSzPct val="81538"/>
              <a:tabLst>
                <a:tab pos="275590" algn="l"/>
              </a:tabLst>
            </a:pPr>
            <a:r>
              <a:rPr lang="en-US" dirty="0" err="1"/>
              <a:t>Semivariogram</a:t>
            </a:r>
            <a:r>
              <a:rPr lang="en-US" dirty="0"/>
              <a:t> and  </a:t>
            </a:r>
            <a:r>
              <a:rPr lang="en-US" dirty="0" err="1"/>
              <a:t>covariogram</a:t>
            </a:r>
            <a:r>
              <a:rPr lang="en-US" dirty="0"/>
              <a:t> just inverses.</a:t>
            </a:r>
          </a:p>
          <a:p>
            <a:pPr marL="274955" marR="5080" indent="-262890">
              <a:lnSpc>
                <a:spcPts val="3700"/>
              </a:lnSpc>
              <a:spcBef>
                <a:spcPts val="3300"/>
              </a:spcBef>
              <a:buSzPct val="81538"/>
              <a:tabLst>
                <a:tab pos="275590" algn="l"/>
              </a:tabLst>
            </a:pPr>
            <a:r>
              <a:rPr lang="en-US" dirty="0"/>
              <a:t>For reasons that aren’t  relevant to us, the original  </a:t>
            </a:r>
            <a:r>
              <a:rPr lang="en-US" dirty="0" err="1"/>
              <a:t>geostatistician</a:t>
            </a:r>
            <a:r>
              <a:rPr lang="en-US" dirty="0"/>
              <a:t> preferred  the </a:t>
            </a:r>
            <a:r>
              <a:rPr lang="en-US" dirty="0" err="1"/>
              <a:t>semivariogram</a:t>
            </a:r>
            <a:r>
              <a:rPr lang="en-US" dirty="0"/>
              <a:t> to the  </a:t>
            </a:r>
            <a:r>
              <a:rPr lang="en-US" dirty="0" err="1"/>
              <a:t>covariogram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7297-F25D-4EA5-AC77-2F485EC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0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458D-1D83-4409-B422-BA78DC6A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35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CEB8-7D24-4B6D-89F9-8F835FEB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955" indent="-262890">
              <a:lnSpc>
                <a:spcPct val="100000"/>
              </a:lnSpc>
              <a:spcBef>
                <a:spcPts val="120"/>
              </a:spcBef>
              <a:buSzPct val="81632"/>
              <a:tabLst>
                <a:tab pos="274320" algn="l"/>
                <a:tab pos="2755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</a:t>
            </a:r>
            <a:r>
              <a:rPr lang="en-US" sz="24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 Data </a:t>
            </a:r>
            <a:r>
              <a:rPr lang="en-US" sz="2450" spc="-90" dirty="0">
                <a:solidFill>
                  <a:srgbClr val="535353"/>
                </a:solidFill>
                <a:latin typeface="Gill Sans MT"/>
                <a:cs typeface="Gill Sans MT"/>
              </a:rPr>
              <a:t>Types </a:t>
            </a:r>
            <a:r>
              <a:rPr lang="en-US" sz="2450" spc="-5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lang="en-US" sz="2450" spc="-2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5" dirty="0">
                <a:solidFill>
                  <a:srgbClr val="535353"/>
                </a:solidFill>
                <a:latin typeface="Gill Sans MT"/>
                <a:cs typeface="Gill Sans MT"/>
              </a:rPr>
              <a:t>Formats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35" dirty="0">
                <a:solidFill>
                  <a:srgbClr val="535353"/>
                </a:solidFill>
                <a:latin typeface="Gill Sans MT"/>
                <a:cs typeface="Gill Sans MT"/>
              </a:rPr>
              <a:t>GIS</a:t>
            </a:r>
            <a:r>
              <a:rPr lang="en-US" sz="24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0" dirty="0">
                <a:solidFill>
                  <a:srgbClr val="535353"/>
                </a:solidFill>
                <a:latin typeface="Gill Sans MT"/>
                <a:cs typeface="Gill Sans MT"/>
              </a:rPr>
              <a:t>software</a:t>
            </a:r>
            <a:endParaRPr lang="en-US" sz="2450" dirty="0">
              <a:latin typeface="Gill Sans MT"/>
              <a:cs typeface="Gill Sans MT"/>
            </a:endParaRPr>
          </a:p>
          <a:p>
            <a:pPr marL="274955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274320" algn="l"/>
                <a:tab pos="2755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</a:t>
            </a:r>
            <a:r>
              <a:rPr lang="en-US" sz="2450" spc="-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5" dirty="0">
                <a:solidFill>
                  <a:srgbClr val="535353"/>
                </a:solidFill>
                <a:latin typeface="Gill Sans MT"/>
                <a:cs typeface="Gill Sans MT"/>
              </a:rPr>
              <a:t>Analysis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2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</a:t>
            </a:r>
            <a:r>
              <a:rPr lang="en-US" sz="24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0" dirty="0">
                <a:solidFill>
                  <a:srgbClr val="535353"/>
                </a:solidFill>
                <a:latin typeface="Gill Sans MT"/>
                <a:cs typeface="Gill Sans MT"/>
              </a:rPr>
              <a:t>Econometrics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55" dirty="0" err="1">
                <a:solidFill>
                  <a:srgbClr val="535353"/>
                </a:solidFill>
                <a:latin typeface="Gill Sans MT"/>
                <a:cs typeface="Gill Sans MT"/>
              </a:rPr>
              <a:t>Geostatistics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 </a:t>
            </a:r>
            <a:r>
              <a:rPr lang="en-US" sz="2450" spc="-45" dirty="0">
                <a:solidFill>
                  <a:srgbClr val="535353"/>
                </a:solidFill>
                <a:latin typeface="Gill Sans MT"/>
                <a:cs typeface="Gill Sans MT"/>
              </a:rPr>
              <a:t>Analysis</a:t>
            </a:r>
            <a:r>
              <a:rPr lang="en-US" sz="2450" spc="-1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30" dirty="0">
                <a:solidFill>
                  <a:srgbClr val="535353"/>
                </a:solidFill>
                <a:latin typeface="Gill Sans MT"/>
                <a:cs typeface="Gill Sans MT"/>
              </a:rPr>
              <a:t>Software</a:t>
            </a:r>
            <a:endParaRPr lang="en-US" sz="2450" dirty="0">
              <a:latin typeface="Gill Sans MT"/>
              <a:cs typeface="Gill Sans M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A32A-F8A1-428C-AD09-D2FAF6BB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52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1EF4-A39A-4E96-9603-B2CE2AB0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COVARIOGRAM 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6E40-8B22-4229-9EF7-B2D4269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94630" marR="86995" indent="-262890">
              <a:lnSpc>
                <a:spcPts val="4300"/>
              </a:lnSpc>
              <a:spcBef>
                <a:spcPts val="459"/>
              </a:spcBef>
              <a:buSzPct val="81578"/>
              <a:tabLst>
                <a:tab pos="5295265" algn="l"/>
                <a:tab pos="7031990" algn="l"/>
                <a:tab pos="9055735" algn="l"/>
              </a:tabLst>
            </a:pPr>
            <a:r>
              <a:rPr lang="en-US" dirty="0"/>
              <a:t>Plot the empirical  </a:t>
            </a:r>
            <a:r>
              <a:rPr lang="en-US" dirty="0" err="1"/>
              <a:t>semivariogram</a:t>
            </a:r>
            <a:r>
              <a:rPr lang="en-US" dirty="0"/>
              <a:t>, and then fit a  curve to it.</a:t>
            </a:r>
          </a:p>
          <a:p>
            <a:pPr marL="5294630" marR="5080" indent="-262890">
              <a:lnSpc>
                <a:spcPts val="4300"/>
              </a:lnSpc>
              <a:spcBef>
                <a:spcPts val="3800"/>
              </a:spcBef>
              <a:buSzPct val="81578"/>
              <a:tabLst>
                <a:tab pos="5295265" algn="l"/>
                <a:tab pos="7148830" algn="l"/>
                <a:tab pos="9470390" algn="l"/>
              </a:tabLst>
            </a:pPr>
            <a:r>
              <a:rPr lang="en-US" dirty="0"/>
              <a:t>You can’t use just any curve,  there are some mathematical constraints on it.</a:t>
            </a:r>
          </a:p>
          <a:p>
            <a:pPr marL="5294630" indent="-262890">
              <a:lnSpc>
                <a:spcPct val="100000"/>
              </a:lnSpc>
              <a:spcBef>
                <a:spcPts val="3440"/>
              </a:spcBef>
              <a:buSzPct val="81578"/>
              <a:tabLst>
                <a:tab pos="5295265" algn="l"/>
                <a:tab pos="5916295" algn="l"/>
              </a:tabLst>
            </a:pPr>
            <a:r>
              <a:rPr lang="en-US" dirty="0"/>
              <a:t>So use dedicated software.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0984A-18E6-4A59-A67D-F392A309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C2292-0C40-425B-9D2D-2F80E70D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30" y="1632553"/>
            <a:ext cx="4898336" cy="43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2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6A2A-03A8-46CC-8911-4383593A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1278" cy="1325563"/>
          </a:xfrm>
        </p:spPr>
        <p:txBody>
          <a:bodyPr/>
          <a:lstStyle/>
          <a:p>
            <a:r>
              <a:rPr lang="en-US" dirty="0"/>
              <a:t>SPATIAL STATISTICS SPATIAL ANALYSIS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8BDC-9D15-4EAF-89E0-E184E39C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- Fits geostatistical models (PROCs VARIOGRAM, KRIGE2D).	  	SAR-Error: by  coercing PROC MIXED.	SAR-Lag: No.</a:t>
            </a:r>
          </a:p>
          <a:p>
            <a:r>
              <a:rPr lang="en-US" dirty="0"/>
              <a:t>R does everything, but the learning curve is high.</a:t>
            </a:r>
          </a:p>
          <a:p>
            <a:r>
              <a:rPr lang="en-US" dirty="0" err="1"/>
              <a:t>GeoDa</a:t>
            </a:r>
            <a:r>
              <a:rPr lang="en-US" dirty="0"/>
              <a:t>: Really good for beginners. Slighter learning curve.</a:t>
            </a:r>
          </a:p>
          <a:p>
            <a:pPr marL="914400" lvl="2" indent="0">
              <a:buNone/>
            </a:pPr>
            <a:r>
              <a:rPr lang="en-US" dirty="0"/>
              <a:t>https://geodacenter.github.io</a:t>
            </a:r>
          </a:p>
          <a:p>
            <a:r>
              <a:rPr lang="en-US" dirty="0" err="1"/>
              <a:t>PySAL</a:t>
            </a:r>
            <a:r>
              <a:rPr lang="en-US" dirty="0"/>
              <a:t>: python library. Similar to </a:t>
            </a:r>
            <a:r>
              <a:rPr lang="en-US" dirty="0" err="1"/>
              <a:t>GeoDa</a:t>
            </a:r>
            <a:r>
              <a:rPr lang="en-US" dirty="0"/>
              <a:t>, but more extensible.	</a:t>
            </a:r>
          </a:p>
          <a:p>
            <a:endParaRPr lang="en-US" dirty="0"/>
          </a:p>
          <a:p>
            <a:r>
              <a:rPr lang="en-US" dirty="0"/>
              <a:t>ArcGIS generally not recommended for any statistical tasks.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1CAE7-43F3-4B97-A0BB-E1A0363C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AAF5-09B7-4F08-80BA-15048EBA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 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230-154B-42E1-B9D3-3BE477A7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955" indent="-262890">
              <a:lnSpc>
                <a:spcPct val="100000"/>
              </a:lnSpc>
              <a:spcBef>
                <a:spcPts val="95"/>
              </a:spcBef>
              <a:buSzPct val="81428"/>
              <a:tabLst>
                <a:tab pos="275590" algn="l"/>
              </a:tabLst>
            </a:pPr>
            <a:r>
              <a:rPr lang="en-US" dirty="0"/>
              <a:t>Vector (points, lines and polygons) vs Raster (grid).</a:t>
            </a:r>
          </a:p>
          <a:p>
            <a:pPr marL="274955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275590" algn="l"/>
              </a:tabLst>
            </a:pPr>
            <a:r>
              <a:rPr lang="en-US" dirty="0"/>
              <a:t>Vector:</a:t>
            </a:r>
          </a:p>
          <a:p>
            <a:pPr marL="592455" lvl="1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593090" algn="l"/>
              </a:tabLst>
            </a:pPr>
            <a:r>
              <a:rPr lang="en-US" dirty="0"/>
              <a:t>ESRI Shapefile is the near universal standard now.</a:t>
            </a:r>
          </a:p>
          <a:p>
            <a:pPr marL="592455" lvl="1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593090" algn="l"/>
              </a:tabLst>
            </a:pPr>
            <a:r>
              <a:rPr lang="en-US" dirty="0"/>
              <a:t>Google </a:t>
            </a:r>
            <a:r>
              <a:rPr lang="en-US" dirty="0" err="1"/>
              <a:t>kml</a:t>
            </a:r>
            <a:endParaRPr lang="en-US" dirty="0"/>
          </a:p>
          <a:p>
            <a:pPr marL="274955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275590" algn="l"/>
              </a:tabLst>
            </a:pPr>
            <a:r>
              <a:rPr lang="en-US" dirty="0"/>
              <a:t>Raster:</a:t>
            </a:r>
          </a:p>
          <a:p>
            <a:pPr marL="592455" marR="5080" lvl="1" indent="-262890">
              <a:lnSpc>
                <a:spcPts val="3900"/>
              </a:lnSpc>
              <a:spcBef>
                <a:spcPts val="3479"/>
              </a:spcBef>
              <a:buSzPct val="81428"/>
              <a:tabLst>
                <a:tab pos="593090" algn="l"/>
              </a:tabLst>
            </a:pPr>
            <a:r>
              <a:rPr lang="en-US" dirty="0"/>
              <a:t>Lots of formats for </a:t>
            </a:r>
            <a:r>
              <a:rPr lang="en-US" dirty="0" err="1"/>
              <a:t>rasters</a:t>
            </a:r>
            <a:r>
              <a:rPr lang="en-US" dirty="0"/>
              <a:t>, but </a:t>
            </a:r>
            <a:r>
              <a:rPr lang="en-US" dirty="0" err="1"/>
              <a:t>rasters</a:t>
            </a:r>
            <a:r>
              <a:rPr lang="en-US" dirty="0"/>
              <a:t> are rarely encountered in  spatial analysis of socio-economic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B3548-51F8-4D73-9114-A925554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0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F8B7-004A-4D5B-BC30-3B65D36F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445B-D0A7-48F7-8202-3A7FC633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955" marR="5080" indent="-262890">
              <a:lnSpc>
                <a:spcPts val="4300"/>
              </a:lnSpc>
              <a:spcBef>
                <a:spcPts val="459"/>
              </a:spcBef>
              <a:buSzPct val="81578"/>
              <a:tabLst>
                <a:tab pos="275590" algn="l"/>
                <a:tab pos="730885" algn="l"/>
                <a:tab pos="1032510" algn="l"/>
                <a:tab pos="2733040" algn="l"/>
                <a:tab pos="3171825" algn="l"/>
                <a:tab pos="4679315" algn="l"/>
                <a:tab pos="5019675" algn="l"/>
                <a:tab pos="6264275" algn="l"/>
                <a:tab pos="11137900" algn="l"/>
              </a:tabLst>
            </a:pPr>
            <a:r>
              <a:rPr lang="en-US" dirty="0"/>
              <a:t>A	"shapefile" is actually a group of 3+ files with the same name but different extensions.</a:t>
            </a:r>
          </a:p>
          <a:p>
            <a:pPr marL="274955" indent="-262890">
              <a:lnSpc>
                <a:spcPct val="100000"/>
              </a:lnSpc>
              <a:spcBef>
                <a:spcPts val="3440"/>
              </a:spcBef>
              <a:buSzPct val="81578"/>
              <a:tabLst>
                <a:tab pos="275590" algn="l"/>
                <a:tab pos="4636135" algn="l"/>
              </a:tabLst>
            </a:pPr>
            <a:r>
              <a:rPr lang="en-US" dirty="0"/>
              <a:t>.</a:t>
            </a:r>
            <a:r>
              <a:rPr lang="en-US" dirty="0" err="1"/>
              <a:t>shp</a:t>
            </a:r>
            <a:r>
              <a:rPr lang="en-US" dirty="0"/>
              <a:t>, .</a:t>
            </a:r>
            <a:r>
              <a:rPr lang="en-US" dirty="0" err="1"/>
              <a:t>shx</a:t>
            </a:r>
            <a:r>
              <a:rPr lang="en-US" dirty="0"/>
              <a:t>, .</a:t>
            </a:r>
            <a:r>
              <a:rPr lang="en-US" dirty="0" err="1"/>
              <a:t>dbf</a:t>
            </a:r>
            <a:r>
              <a:rPr lang="en-US" dirty="0"/>
              <a:t>, optional files include .</a:t>
            </a:r>
            <a:r>
              <a:rPr lang="en-US" dirty="0" err="1"/>
              <a:t>prj</a:t>
            </a:r>
            <a:r>
              <a:rPr lang="en-US" dirty="0"/>
              <a:t>, .shp.xml, .</a:t>
            </a:r>
            <a:r>
              <a:rPr lang="en-US" dirty="0" err="1"/>
              <a:t>sbn</a:t>
            </a:r>
            <a:r>
              <a:rPr lang="en-US" dirty="0"/>
              <a:t>, .</a:t>
            </a:r>
            <a:r>
              <a:rPr lang="en-US" dirty="0" err="1"/>
              <a:t>sbx</a:t>
            </a:r>
            <a:r>
              <a:rPr lang="en-US" dirty="0"/>
              <a:t>, ...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lang="en-US" dirty="0"/>
          </a:p>
          <a:p>
            <a:pPr marL="274955" marR="160020" indent="-262890">
              <a:lnSpc>
                <a:spcPts val="4300"/>
              </a:lnSpc>
              <a:buSzPct val="81578"/>
              <a:tabLst>
                <a:tab pos="275590" algn="l"/>
                <a:tab pos="3762375" algn="l"/>
                <a:tab pos="4008120" algn="l"/>
                <a:tab pos="5478145" algn="l"/>
                <a:tab pos="6328410" algn="l"/>
                <a:tab pos="8906510" algn="l"/>
                <a:tab pos="10774045" algn="l"/>
                <a:tab pos="11315700" algn="l"/>
              </a:tabLst>
            </a:pPr>
            <a:r>
              <a:rPr lang="en-US" dirty="0"/>
              <a:t>Just make sure that they all stay together, and never try to edit  them outside of a GIS package.</a:t>
            </a:r>
          </a:p>
          <a:p>
            <a:pPr marL="274955" indent="-262890">
              <a:lnSpc>
                <a:spcPct val="100000"/>
              </a:lnSpc>
              <a:spcBef>
                <a:spcPts val="3440"/>
              </a:spcBef>
              <a:buSzPct val="81578"/>
              <a:tabLst>
                <a:tab pos="275590" algn="l"/>
              </a:tabLst>
            </a:pPr>
            <a:r>
              <a:rPr lang="en-US" dirty="0"/>
              <a:t>Topology?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72305-BD61-41ED-A7D6-D26EA33C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5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7362-6EE5-404F-BA53-E61134C8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CD4C-8529-4A02-AE44-61044485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7B0C6-DFA3-431C-BA05-7CDEE297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5</a:t>
            </a:fld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79912C-5FDC-491A-969E-7028C0109489}"/>
              </a:ext>
            </a:extLst>
          </p:cNvPr>
          <p:cNvSpPr/>
          <p:nvPr/>
        </p:nvSpPr>
        <p:spPr>
          <a:xfrm>
            <a:off x="1013960" y="1870075"/>
            <a:ext cx="9575648" cy="3536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090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D5C5-58DF-4111-B394-57AD17B2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OR PROJECTED  COORDINATES?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71D6-18E1-4AF8-AE69-E12CAEEE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Geographic coordinates: latitude and longitude</a:t>
            </a:r>
          </a:p>
          <a:p>
            <a:pPr lvl="1"/>
            <a:r>
              <a:rPr lang="en-US" dirty="0"/>
              <a:t>Non-Euclidean, so don’t try calculating area, perimeter or distance.</a:t>
            </a:r>
          </a:p>
          <a:p>
            <a:r>
              <a:rPr lang="en-US" dirty="0"/>
              <a:t>Projected coordinate systems have converted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to x/y,</a:t>
            </a:r>
          </a:p>
          <a:p>
            <a:pPr lvl="1"/>
            <a:r>
              <a:rPr lang="en-US" dirty="0"/>
              <a:t>Introduces distortion.</a:t>
            </a:r>
          </a:p>
          <a:p>
            <a:pPr lvl="1"/>
            <a:r>
              <a:rPr lang="en-US" dirty="0"/>
              <a:t>Useful for calculations, and for visualization.</a:t>
            </a:r>
          </a:p>
          <a:p>
            <a:r>
              <a:rPr lang="en-US" dirty="0"/>
              <a:t>Project if you need to do geographic calculations. Caveat, most GIS  provide routines for great circle distance, so you can use these.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A695C-F5B2-4708-A473-3AAAEF1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1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8B5B-7FF4-48C3-81B0-80D19376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9055-2235-4DEB-8641-0692BC68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ArcGIS is the industry leader.</a:t>
            </a:r>
          </a:p>
          <a:p>
            <a:r>
              <a:rPr lang="en-US" dirty="0"/>
              <a:t>Open-source mapping and visualization software: QGIS</a:t>
            </a:r>
          </a:p>
          <a:p>
            <a:r>
              <a:rPr lang="en-US" dirty="0"/>
              <a:t>R/Python for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F4576-4058-41E4-BDE3-237269F4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8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C65-3C4A-46A8-B933-73E68CEC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	SPATIAL LINEAR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38F0-4F1D-449F-996A-5FC3BD9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omitted covariates with a spatial pattern, or if there  are spatial dependencies, then,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best, OLS t-statistics	are too large, and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worst, OLS coefficients are biased and inconsistent.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A1290-9C4F-4143-A4CF-838843F7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347B-DD86-4C43-BEC5-46D30E72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0AEA-AD15-4613-87CA-335AC0DB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Temperature, rainfall, accessibility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Networks/Lattices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County tax rates</a:t>
            </a:r>
          </a:p>
          <a:p>
            <a:pPr>
              <a:lnSpc>
                <a:spcPct val="100000"/>
              </a:lnSpc>
            </a:pPr>
            <a:r>
              <a:rPr lang="en-US" dirty="0"/>
              <a:t>Point 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Tree locations.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Disease locations.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7934F-D2FD-40A7-988B-3942B535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8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985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Gill Sans MT</vt:lpstr>
      <vt:lpstr>Trebuchet MS</vt:lpstr>
      <vt:lpstr>Office Theme</vt:lpstr>
      <vt:lpstr>A QUICK INTRODUCTION TO SPATIAL STATISTICS</vt:lpstr>
      <vt:lpstr>OUTLINE</vt:lpstr>
      <vt:lpstr>TYPES OF SPATIAL DATA  FORMATS</vt:lpstr>
      <vt:lpstr>SHAPEFILES</vt:lpstr>
      <vt:lpstr>GEOGRAPHIC PROJECTIONS</vt:lpstr>
      <vt:lpstr>GEOGRAPHIC OR PROJECTED  COORDINATES?</vt:lpstr>
      <vt:lpstr>GIS SOFTWARE</vt:lpstr>
      <vt:lpstr>WHY USE A SPATIAL LINEAR MODEL?</vt:lpstr>
      <vt:lpstr>TYPES OF SPATIAL DATA: EXAMPLES</vt:lpstr>
      <vt:lpstr>TYPE OF SPATIAL PATTERNS: EXAMPLES</vt:lpstr>
      <vt:lpstr>TYPES OF SPATIAL DATA: PROCESSES</vt:lpstr>
      <vt:lpstr>DEFINING RELATIONS IN A NETWORK/LATTICE</vt:lpstr>
      <vt:lpstr>WEIGHT MATRIX  DEFINITIONS</vt:lpstr>
      <vt:lpstr>EXPLORATORY ANALYSIS: MORAN’S SCATTERPLOT</vt:lpstr>
      <vt:lpstr>SPATIAL LAG VS SPATIAL  ERROR MODELS</vt:lpstr>
      <vt:lpstr>SPATIAL LAG MODEL</vt:lpstr>
      <vt:lpstr>LAG OR ERROR?</vt:lpstr>
      <vt:lpstr>GEOSTATISTICS</vt:lpstr>
      <vt:lpstr>GEOSTATISTICS</vt:lpstr>
      <vt:lpstr>FITTING COVARIOGRAM  MODELS</vt:lpstr>
      <vt:lpstr>SPATIAL STATISTICS SPATIAL ANALYSIS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INTRODUCTION TO SPATIAL STATISTICS</dc:title>
  <dc:creator>Parmanand Sinha</dc:creator>
  <cp:lastModifiedBy>Parmanand Sinha</cp:lastModifiedBy>
  <cp:revision>11</cp:revision>
  <dcterms:created xsi:type="dcterms:W3CDTF">2021-02-09T18:48:43Z</dcterms:created>
  <dcterms:modified xsi:type="dcterms:W3CDTF">2021-02-09T19:40:28Z</dcterms:modified>
</cp:coreProperties>
</file>