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/>
    <p:restoredTop sz="94731"/>
  </p:normalViewPr>
  <p:slideViewPr>
    <p:cSldViewPr snapToGrid="0" snapToObjects="1">
      <p:cViewPr varScale="1">
        <p:scale>
          <a:sx n="133" d="100"/>
          <a:sy n="133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2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9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8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6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juliacomputing.com/products/juliapr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aAcademy/JuliaTutorials/tree/master/introductory-tutorials/intro-to-julia" TargetMode="External"/><Relationship Id="rId2" Type="http://schemas.openxmlformats.org/officeDocument/2006/relationships/hyperlink" Target="https://juliaparallel.github.io/MPI.jl/lates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AA59B-4E25-4029-8968-8FD9963DD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8" r="1609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77A1A-5247-474C-82C8-2B51906F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771988"/>
            <a:ext cx="11232991" cy="372006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Scientific computing using Julia programming language</a:t>
            </a:r>
            <a:br>
              <a:rPr lang="en-US" dirty="0"/>
            </a:b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41662-65ED-5F43-B442-6589945B4968}"/>
              </a:ext>
            </a:extLst>
          </p:cNvPr>
          <p:cNvSpPr txBox="1"/>
          <p:nvPr/>
        </p:nvSpPr>
        <p:spPr>
          <a:xfrm>
            <a:off x="4710251" y="4751698"/>
            <a:ext cx="3290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 Khemraj Shukla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RCC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University of Chicago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Nov 30, 2020</a:t>
            </a:r>
          </a:p>
        </p:txBody>
      </p:sp>
    </p:spTree>
    <p:extLst>
      <p:ext uri="{BB962C8B-B14F-4D97-AF65-F5344CB8AC3E}">
        <p14:creationId xmlns:p14="http://schemas.microsoft.com/office/powerpoint/2010/main" val="355921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6E8E-91F7-164C-BC9C-42B8DE54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99D17-0AAF-FB49-920E-13DA38729212}"/>
              </a:ext>
            </a:extLst>
          </p:cNvPr>
          <p:cNvSpPr/>
          <p:nvPr/>
        </p:nvSpPr>
        <p:spPr>
          <a:xfrm>
            <a:off x="562252" y="2617446"/>
            <a:ext cx="3423822" cy="313932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y = x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x + 1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endParaRPr lang="en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y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50899-DAAD-DE44-99E1-2E01948E55CB}"/>
              </a:ext>
            </a:extLst>
          </p:cNvPr>
          <p:cNvSpPr/>
          <p:nvPr/>
        </p:nvSpPr>
        <p:spPr>
          <a:xfrm>
            <a:off x="4841290" y="3032944"/>
            <a:ext cx="2935549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zeros(3)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y = x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x[1] =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y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A368F-1A55-9448-852A-AFFD7790EBFD}"/>
              </a:ext>
            </a:extLst>
          </p:cNvPr>
          <p:cNvSpPr/>
          <p:nvPr/>
        </p:nvSpPr>
        <p:spPr>
          <a:xfrm>
            <a:off x="8811088" y="3032944"/>
            <a:ext cx="2935549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zeros(3)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y = copy(x)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x[1] =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y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0B133-6A36-DA45-B859-39AB3A577704}"/>
              </a:ext>
            </a:extLst>
          </p:cNvPr>
          <p:cNvSpPr txBox="1"/>
          <p:nvPr/>
        </p:nvSpPr>
        <p:spPr>
          <a:xfrm>
            <a:off x="736846" y="2195914"/>
            <a:ext cx="87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2E77F-7AB0-9E47-B27F-65A92CD2E925}"/>
              </a:ext>
            </a:extLst>
          </p:cNvPr>
          <p:cNvSpPr txBox="1"/>
          <p:nvPr/>
        </p:nvSpPr>
        <p:spPr>
          <a:xfrm>
            <a:off x="5522059" y="2663612"/>
            <a:ext cx="76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3C425-3E2D-2747-BDDB-2B1C1339E55A}"/>
              </a:ext>
            </a:extLst>
          </p:cNvPr>
          <p:cNvSpPr txBox="1"/>
          <p:nvPr/>
        </p:nvSpPr>
        <p:spPr>
          <a:xfrm>
            <a:off x="9740432" y="2633747"/>
            <a:ext cx="10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7640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299B-E952-1440-BFE7-51AFD8BE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36B6A-61FB-964E-AE74-008380947698}"/>
              </a:ext>
            </a:extLst>
          </p:cNvPr>
          <p:cNvSpPr/>
          <p:nvPr/>
        </p:nvSpPr>
        <p:spPr>
          <a:xfrm>
            <a:off x="91735" y="3264050"/>
            <a:ext cx="3636886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while x &lt; 10</a:t>
            </a:r>
          </a:p>
          <a:p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	   @show(x = x + 1)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D37BE-93DE-AA47-97BC-9B97522D4A46}"/>
              </a:ext>
            </a:extLst>
          </p:cNvPr>
          <p:cNvSpPr/>
          <p:nvPr/>
        </p:nvSpPr>
        <p:spPr>
          <a:xfrm>
            <a:off x="455720" y="2106201"/>
            <a:ext cx="1160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they work by taking a block of code and executing it according to some rule. Note that Julia explicitly ends blocks using the </a:t>
            </a:r>
            <a:r>
              <a:rPr lang="en-US" i="1" dirty="0">
                <a:latin typeface="Consolas" panose="020B0609020204030204" pitchFamily="49" charset="0"/>
                <a:ea typeface="Consolas" panose="020B0609020204030204" pitchFamily="49" charset="0"/>
              </a:rPr>
              <a:t>end</a:t>
            </a:r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 keyword,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63107-3204-D74E-ACA2-3263BEC336B5}"/>
              </a:ext>
            </a:extLst>
          </p:cNvPr>
          <p:cNvSpPr/>
          <p:nvPr/>
        </p:nvSpPr>
        <p:spPr>
          <a:xfrm>
            <a:off x="4154897" y="3280638"/>
            <a:ext cx="4089469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for u in 1:3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  @show(x += u * x)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2A3F5-1AFF-E546-A2BA-FBFDC029740F}"/>
              </a:ext>
            </a:extLst>
          </p:cNvPr>
          <p:cNvSpPr txBox="1"/>
          <p:nvPr/>
        </p:nvSpPr>
        <p:spPr>
          <a:xfrm>
            <a:off x="727480" y="289471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5C5F4-BC0F-6543-A256-DE109B175953}"/>
              </a:ext>
            </a:extLst>
          </p:cNvPr>
          <p:cNvSpPr txBox="1"/>
          <p:nvPr/>
        </p:nvSpPr>
        <p:spPr>
          <a:xfrm>
            <a:off x="5240777" y="294585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0E5074-9C86-784F-AEC3-B8D3947C40A5}"/>
              </a:ext>
            </a:extLst>
          </p:cNvPr>
          <p:cNvSpPr/>
          <p:nvPr/>
        </p:nvSpPr>
        <p:spPr>
          <a:xfrm>
            <a:off x="8513686" y="3419137"/>
            <a:ext cx="3233461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y = [1,2,3]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if rand() &lt;= 0.5 </a:t>
            </a:r>
          </a:p>
          <a:p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y[2] = 3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F4BB39-8ABB-5046-96B4-856FC48EDB7D}"/>
              </a:ext>
            </a:extLst>
          </p:cNvPr>
          <p:cNvSpPr txBox="1"/>
          <p:nvPr/>
        </p:nvSpPr>
        <p:spPr>
          <a:xfrm>
            <a:off x="9330246" y="294585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loop</a:t>
            </a:r>
          </a:p>
        </p:txBody>
      </p:sp>
    </p:spTree>
    <p:extLst>
      <p:ext uri="{BB962C8B-B14F-4D97-AF65-F5344CB8AC3E}">
        <p14:creationId xmlns:p14="http://schemas.microsoft.com/office/powerpoint/2010/main" val="91664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D252-A9D2-2E47-B73C-03E68172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and Logical Eval.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35357-7F86-2B41-878C-E584BBDF2E94}"/>
              </a:ext>
            </a:extLst>
          </p:cNvPr>
          <p:cNvSpPr/>
          <p:nvPr/>
        </p:nvSpPr>
        <p:spPr>
          <a:xfrm>
            <a:off x="358066" y="2330165"/>
            <a:ext cx="4329344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t = 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v = rand()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if v &lt; 1 / 3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t =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elseif 1 / 3 &lt;= v &lt; 2 / 3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t = 2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else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t = 3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5FAD2-30F2-D64E-9FF9-DC71D3D89B4A}"/>
              </a:ext>
            </a:extLst>
          </p:cNvPr>
          <p:cNvSpPr/>
          <p:nvPr/>
        </p:nvSpPr>
        <p:spPr>
          <a:xfrm>
            <a:off x="5400583" y="3161162"/>
            <a:ext cx="6096000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rand()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y = 1 - rand()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t = ((x &gt;= 0.5) || (x &lt;= 2y)) &amp;&amp; true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036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FF0F-C001-D34F-8516-C6E0CC6B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49" y="557518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BEGIN and END construct and Array Comprehension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0AE0A-8A2F-D84E-9795-39EB8C74C373}"/>
              </a:ext>
            </a:extLst>
          </p:cNvPr>
          <p:cNvSpPr/>
          <p:nvPr/>
        </p:nvSpPr>
        <p:spPr>
          <a:xfrm>
            <a:off x="118369" y="2483452"/>
            <a:ext cx="3423821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begin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x =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y = x + 1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z = y^(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x+y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780FA8-4005-9F4D-9520-E22BF6707416}"/>
              </a:ext>
            </a:extLst>
          </p:cNvPr>
          <p:cNvSpPr/>
          <p:nvPr/>
        </p:nvSpPr>
        <p:spPr>
          <a:xfrm>
            <a:off x="147318" y="4881210"/>
            <a:ext cx="3844674" cy="64633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x = 1; y = x + 1; z = y^(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x+y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1B20A-97D0-C34A-805D-E5E350DA0720}"/>
              </a:ext>
            </a:extLst>
          </p:cNvPr>
          <p:cNvSpPr txBox="1"/>
          <p:nvPr/>
        </p:nvSpPr>
        <p:spPr>
          <a:xfrm>
            <a:off x="1864310" y="423777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FDFF39-BEF1-C34C-B734-08ED766F3481}"/>
              </a:ext>
            </a:extLst>
          </p:cNvPr>
          <p:cNvSpPr/>
          <p:nvPr/>
        </p:nvSpPr>
        <p:spPr>
          <a:xfrm>
            <a:off x="6749988" y="2483452"/>
            <a:ext cx="4089647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v = zeros(5)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for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in 1:5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v[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] = 2 * i^2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781561-EEF4-8045-B976-17337CF6FF27}"/>
              </a:ext>
            </a:extLst>
          </p:cNvPr>
          <p:cNvSpPr/>
          <p:nvPr/>
        </p:nvSpPr>
        <p:spPr>
          <a:xfrm>
            <a:off x="6030956" y="4707138"/>
            <a:ext cx="6096000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v = [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*j for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in 1:3, j in 1:3]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3×3 Array{Int64,2}: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1  2  3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2  4  6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3  6  9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B5686-721C-5245-9664-079EA4A035A4}"/>
              </a:ext>
            </a:extLst>
          </p:cNvPr>
          <p:cNvSpPr txBox="1"/>
          <p:nvPr/>
        </p:nvSpPr>
        <p:spPr>
          <a:xfrm>
            <a:off x="7998031" y="2114120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61875-9A8B-E344-A17B-ABAA36560B12}"/>
              </a:ext>
            </a:extLst>
          </p:cNvPr>
          <p:cNvSpPr txBox="1"/>
          <p:nvPr/>
        </p:nvSpPr>
        <p:spPr>
          <a:xfrm>
            <a:off x="7651316" y="4205397"/>
            <a:ext cx="26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40139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8F04-FD7D-EA43-B8E4-92D75828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93F9D-0998-DF4D-BCD2-B877091B12E9}"/>
              </a:ext>
            </a:extLst>
          </p:cNvPr>
          <p:cNvSpPr txBox="1"/>
          <p:nvPr/>
        </p:nvSpPr>
        <p:spPr>
          <a:xfrm>
            <a:off x="800499" y="2250009"/>
            <a:ext cx="10798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A function is a discrete block of reusable code. Functions often take arguments, which allow you to configure how the function operates, and on what data.</a:t>
            </a:r>
          </a:p>
          <a:p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1DF3-F6D8-4945-A16C-83EE958F13A2}"/>
              </a:ext>
            </a:extLst>
          </p:cNvPr>
          <p:cNvSpPr/>
          <p:nvPr/>
        </p:nvSpPr>
        <p:spPr>
          <a:xfrm>
            <a:off x="628110" y="3319540"/>
            <a:ext cx="2971060" cy="64633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rand()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0.686337031486842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A2CD1-E0B4-5E45-89F5-F736D259B20E}"/>
              </a:ext>
            </a:extLst>
          </p:cNvPr>
          <p:cNvSpPr txBox="1"/>
          <p:nvPr/>
        </p:nvSpPr>
        <p:spPr>
          <a:xfrm>
            <a:off x="926236" y="4139561"/>
            <a:ext cx="208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rand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37CEC4-5AF4-8C4A-A60C-0E9369230C9B}"/>
              </a:ext>
            </a:extLst>
          </p:cNvPr>
          <p:cNvSpPr/>
          <p:nvPr/>
        </p:nvSpPr>
        <p:spPr>
          <a:xfrm>
            <a:off x="800499" y="4809384"/>
            <a:ext cx="2528627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1 + 2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+(1, 2)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7A316-4E53-8B45-BE63-ECA6AEE995E0}"/>
              </a:ext>
            </a:extLst>
          </p:cNvPr>
          <p:cNvSpPr txBox="1"/>
          <p:nvPr/>
        </p:nvSpPr>
        <p:spPr>
          <a:xfrm>
            <a:off x="800499" y="6033205"/>
            <a:ext cx="262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on rand and +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1561E-A97A-F745-93D2-0B67F7ACE676}"/>
              </a:ext>
            </a:extLst>
          </p:cNvPr>
          <p:cNvSpPr/>
          <p:nvPr/>
        </p:nvSpPr>
        <p:spPr>
          <a:xfrm>
            <a:off x="7797612" y="3519996"/>
            <a:ext cx="4062955" cy="313932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rand(3)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x[1]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getindex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(x, 1)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x[2] =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setindex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!(x, 3, 2)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	</a:t>
            </a:r>
          </a:p>
        </p:txBody>
      </p:sp>
    </p:spTree>
    <p:extLst>
      <p:ext uri="{BB962C8B-B14F-4D97-AF65-F5344CB8AC3E}">
        <p14:creationId xmlns:p14="http://schemas.microsoft.com/office/powerpoint/2010/main" val="48498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3B5A-114F-EE48-A9D8-9E4F954B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8CEE8-A18D-ED4F-B624-33DBFAF5ACFF}"/>
              </a:ext>
            </a:extLst>
          </p:cNvPr>
          <p:cNvSpPr/>
          <p:nvPr/>
        </p:nvSpPr>
        <p:spPr>
          <a:xfrm>
            <a:off x="378782" y="2730997"/>
            <a:ext cx="3068714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function double(x)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return 2x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end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86FAF-63EC-DE49-8E39-CDE35ACEC97F}"/>
              </a:ext>
            </a:extLst>
          </p:cNvPr>
          <p:cNvSpPr/>
          <p:nvPr/>
        </p:nvSpPr>
        <p:spPr>
          <a:xfrm>
            <a:off x="4169547" y="2730997"/>
            <a:ext cx="3068714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function double(x)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	2x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end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04FE15-4BAB-4A4E-A492-A4592DF7F45B}"/>
              </a:ext>
            </a:extLst>
          </p:cNvPr>
          <p:cNvSpPr/>
          <p:nvPr/>
        </p:nvSpPr>
        <p:spPr>
          <a:xfrm>
            <a:off x="7782756" y="2453998"/>
            <a:ext cx="4030462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function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what_value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(x)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return 2x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3x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what_value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(4)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BF200-8594-D348-B883-6FA920263603}"/>
              </a:ext>
            </a:extLst>
          </p:cNvPr>
          <p:cNvSpPr txBox="1"/>
          <p:nvPr/>
        </p:nvSpPr>
        <p:spPr>
          <a:xfrm>
            <a:off x="3708600" y="30079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79A13-BA0C-184D-9605-83A36C82D87B}"/>
              </a:ext>
            </a:extLst>
          </p:cNvPr>
          <p:cNvSpPr/>
          <p:nvPr/>
        </p:nvSpPr>
        <p:spPr>
          <a:xfrm>
            <a:off x="121226" y="4612193"/>
            <a:ext cx="3234533" cy="120032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double_v2(x) = 2x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double_v2(5)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2E1C7-50E7-6748-A5B0-4BB5BCD7FF62}"/>
              </a:ext>
            </a:extLst>
          </p:cNvPr>
          <p:cNvSpPr/>
          <p:nvPr/>
        </p:nvSpPr>
        <p:spPr>
          <a:xfrm>
            <a:off x="284085" y="2654423"/>
            <a:ext cx="7182035" cy="1179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7E00C-CD36-4149-84F9-C1AD5F668BDA}"/>
              </a:ext>
            </a:extLst>
          </p:cNvPr>
          <p:cNvSpPr txBox="1"/>
          <p:nvPr/>
        </p:nvSpPr>
        <p:spPr>
          <a:xfrm>
            <a:off x="2798094" y="2184879"/>
            <a:ext cx="16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07C84-97A2-4847-8604-0E0A57D992E2}"/>
              </a:ext>
            </a:extLst>
          </p:cNvPr>
          <p:cNvSpPr txBox="1"/>
          <p:nvPr/>
        </p:nvSpPr>
        <p:spPr>
          <a:xfrm>
            <a:off x="8649958" y="2092310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circuit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DBF84-7E10-DC4B-83FD-8DA06E5CFC1C}"/>
              </a:ext>
            </a:extLst>
          </p:cNvPr>
          <p:cNvSpPr txBox="1"/>
          <p:nvPr/>
        </p:nvSpPr>
        <p:spPr>
          <a:xfrm>
            <a:off x="432904" y="4242861"/>
            <a:ext cx="185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8F7B00-2EDB-4849-A3B2-DA5101B79B50}"/>
              </a:ext>
            </a:extLst>
          </p:cNvPr>
          <p:cNvSpPr/>
          <p:nvPr/>
        </p:nvSpPr>
        <p:spPr>
          <a:xfrm>
            <a:off x="3537400" y="4893985"/>
            <a:ext cx="337351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-&gt; x^2 + 3x - 1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99DA1-401F-4F4E-BB4C-5CF1D2687F20}"/>
              </a:ext>
            </a:extLst>
          </p:cNvPr>
          <p:cNvSpPr txBox="1"/>
          <p:nvPr/>
        </p:nvSpPr>
        <p:spPr>
          <a:xfrm>
            <a:off x="3814748" y="4199173"/>
            <a:ext cx="238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function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959D8-246F-A642-B9D4-42FDEB64D7F4}"/>
              </a:ext>
            </a:extLst>
          </p:cNvPr>
          <p:cNvSpPr/>
          <p:nvPr/>
        </p:nvSpPr>
        <p:spPr>
          <a:xfrm>
            <a:off x="7412957" y="4612193"/>
            <a:ext cx="4657817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map(round, [1.2, 3.5, 1.7])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map(x -&gt; x^2 + 3x - 1, [-4 -3 -2; -1 0 1; 2 3 4])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6EE33B-DD50-4642-9EE7-470E48AAD579}"/>
              </a:ext>
            </a:extLst>
          </p:cNvPr>
          <p:cNvSpPr txBox="1"/>
          <p:nvPr/>
        </p:nvSpPr>
        <p:spPr>
          <a:xfrm>
            <a:off x="7935022" y="4190330"/>
            <a:ext cx="334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241003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FDB-D323-0947-AA4D-56A659A0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broadcast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065E78-1AD7-4B4F-8224-9EC292738DBC}"/>
              </a:ext>
            </a:extLst>
          </p:cNvPr>
          <p:cNvSpPr/>
          <p:nvPr/>
        </p:nvSpPr>
        <p:spPr>
          <a:xfrm>
            <a:off x="553375" y="2132718"/>
            <a:ext cx="9194308" cy="64633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1 + rand(3, 3)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ERROR: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MethodError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 no method matching +(::Int64, ::Array{Float64,2})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34FEE-A686-C14C-8FCE-C775AB578300}"/>
              </a:ext>
            </a:extLst>
          </p:cNvPr>
          <p:cNvSpPr/>
          <p:nvPr/>
        </p:nvSpPr>
        <p:spPr>
          <a:xfrm>
            <a:off x="553375" y="3757473"/>
            <a:ext cx="3432699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1 .+ rand(3, 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91B23-9996-B64A-B5A8-B32E1A2BDDFC}"/>
              </a:ext>
            </a:extLst>
          </p:cNvPr>
          <p:cNvSpPr/>
          <p:nvPr/>
        </p:nvSpPr>
        <p:spPr>
          <a:xfrm>
            <a:off x="491231" y="2921557"/>
            <a:ext cx="8936854" cy="702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To fix this, you can “broadcast” the addition across each entry in the matrix by adding a dot: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1930A9-F7A9-0B49-B783-5F48487F3F62}"/>
              </a:ext>
            </a:extLst>
          </p:cNvPr>
          <p:cNvSpPr/>
          <p:nvPr/>
        </p:nvSpPr>
        <p:spPr>
          <a:xfrm>
            <a:off x="491231" y="4327410"/>
            <a:ext cx="5311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This dot broadcasting works with any function call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7ADC14-07A3-A846-A84A-01E2456F9AD6}"/>
              </a:ext>
            </a:extLst>
          </p:cNvPr>
          <p:cNvSpPr/>
          <p:nvPr/>
        </p:nvSpPr>
        <p:spPr>
          <a:xfrm>
            <a:off x="553375" y="4830350"/>
            <a:ext cx="10168128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round.([1.2, 3.5, 1.7])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(x -&gt; x^2 + 2x - 1).([-4 -3 -2; -1 0 1; 2 3 4])	</a:t>
            </a:r>
          </a:p>
        </p:txBody>
      </p:sp>
    </p:spTree>
    <p:extLst>
      <p:ext uri="{BB962C8B-B14F-4D97-AF65-F5344CB8AC3E}">
        <p14:creationId xmlns:p14="http://schemas.microsoft.com/office/powerpoint/2010/main" val="332566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D378-D512-8B47-B37C-3819EBA9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425CB-8A7F-4E47-A7AD-7C4F007773BC}"/>
              </a:ext>
            </a:extLst>
          </p:cNvPr>
          <p:cNvSpPr/>
          <p:nvPr/>
        </p:nvSpPr>
        <p:spPr>
          <a:xfrm>
            <a:off x="535620" y="2524916"/>
            <a:ext cx="4870881" cy="286232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function foo(x, y, scale=1.0)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return (x + y) / scale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foo (generic function with 2 methods)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foo(2, 3)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5.0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foo(2, 3, 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1.25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572CF-0066-5447-AA50-E71CDFAE1F2B}"/>
              </a:ext>
            </a:extLst>
          </p:cNvPr>
          <p:cNvSpPr/>
          <p:nvPr/>
        </p:nvSpPr>
        <p:spPr>
          <a:xfrm>
            <a:off x="535620" y="2056391"/>
            <a:ext cx="4455066" cy="383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Functions can accept optional arguments: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5A4E5-5E6A-A340-8A3A-C0B1D66D3796}"/>
              </a:ext>
            </a:extLst>
          </p:cNvPr>
          <p:cNvSpPr/>
          <p:nvPr/>
        </p:nvSpPr>
        <p:spPr>
          <a:xfrm>
            <a:off x="6335596" y="2070818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arguments that are named by a keyword: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F99DD-A130-D347-8808-6653F01EA1B0}"/>
              </a:ext>
            </a:extLst>
          </p:cNvPr>
          <p:cNvSpPr/>
          <p:nvPr/>
        </p:nvSpPr>
        <p:spPr>
          <a:xfrm>
            <a:off x="6368248" y="2524916"/>
            <a:ext cx="5288132" cy="286232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function foo(x, y; scale=1.0)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return (x + y) / scale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foo (generic function with 2 methods)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foo(2, 3)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5.0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foo(2, 3, scale=4)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1.25	</a:t>
            </a:r>
          </a:p>
        </p:txBody>
      </p:sp>
    </p:spTree>
    <p:extLst>
      <p:ext uri="{BB962C8B-B14F-4D97-AF65-F5344CB8AC3E}">
        <p14:creationId xmlns:p14="http://schemas.microsoft.com/office/powerpoint/2010/main" val="119406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A65C-AC35-A848-B38F-E289496B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42B79-76D0-244B-B5C6-4BEF9345F10C}"/>
              </a:ext>
            </a:extLst>
          </p:cNvPr>
          <p:cNvSpPr/>
          <p:nvPr/>
        </p:nvSpPr>
        <p:spPr>
          <a:xfrm>
            <a:off x="500109" y="3063185"/>
            <a:ext cx="5110578" cy="369331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function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myadd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(x, y, z...)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if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(z)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    return x + y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return x +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myadd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(y, z...)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myadd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(generic function with 1 method)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myadd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(1, 2)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3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myadd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(1, 2, 3, 4)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10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0FDC7-7D43-E048-A2C3-FE11C0E17C39}"/>
              </a:ext>
            </a:extLst>
          </p:cNvPr>
          <p:cNvSpPr/>
          <p:nvPr/>
        </p:nvSpPr>
        <p:spPr>
          <a:xfrm>
            <a:off x="6013142" y="218602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…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syntax has two meanings in the above: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for “slurping” up extra arguments in the function syntax,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for “splatting” a container as arguments to a function call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8BCA4-4DB1-C248-83E4-4D2AA74C8506}"/>
              </a:ext>
            </a:extLst>
          </p:cNvPr>
          <p:cNvSpPr/>
          <p:nvPr/>
        </p:nvSpPr>
        <p:spPr>
          <a:xfrm>
            <a:off x="404672" y="2411497"/>
            <a:ext cx="5301451" cy="383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And “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varargs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”, or a variable number of arguments:</a:t>
            </a:r>
          </a:p>
        </p:txBody>
      </p:sp>
    </p:spTree>
    <p:extLst>
      <p:ext uri="{BB962C8B-B14F-4D97-AF65-F5344CB8AC3E}">
        <p14:creationId xmlns:p14="http://schemas.microsoft.com/office/powerpoint/2010/main" val="134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70A7-6CF9-6046-A72A-5E7510CD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50" y="76328"/>
            <a:ext cx="10168128" cy="1179576"/>
          </a:xfrm>
        </p:spPr>
        <p:txBody>
          <a:bodyPr/>
          <a:lstStyle/>
          <a:p>
            <a:r>
              <a:rPr lang="en-US" dirty="0"/>
              <a:t>Type:0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C5CAA-F061-6547-BEBE-F9675E8EF506}"/>
              </a:ext>
            </a:extLst>
          </p:cNvPr>
          <p:cNvSpPr/>
          <p:nvPr/>
        </p:nvSpPr>
        <p:spPr>
          <a:xfrm>
            <a:off x="571129" y="2324807"/>
            <a:ext cx="2908917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(1)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Int64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(false)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(1.23)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Float64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3581C-E9D4-9040-8EFF-CF39906A721B}"/>
              </a:ext>
            </a:extLst>
          </p:cNvPr>
          <p:cNvSpPr/>
          <p:nvPr/>
        </p:nvSpPr>
        <p:spPr>
          <a:xfrm>
            <a:off x="5032157" y="2123141"/>
            <a:ext cx="6596108" cy="452431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[1, 2, 3]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3-element Array{Int64,1}: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2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3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x[1] = 2  # conversion works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2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x[2] = 2.1  # conversion does not work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ERROR: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InexactError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 Int64(2.1)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x[3] = [1,2]  # conversion does not work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ERROR: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MethodError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 Cannot `convert` an object of type Array{Int64,1} to an object of type Int64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7A0015-659A-A74C-8418-386BD5066951}"/>
              </a:ext>
            </a:extLst>
          </p:cNvPr>
          <p:cNvSpPr/>
          <p:nvPr/>
        </p:nvSpPr>
        <p:spPr>
          <a:xfrm>
            <a:off x="722050" y="1579578"/>
            <a:ext cx="2723887" cy="383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Scaler,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and float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903411-5A22-F943-8225-B8BDB75C2E8D}"/>
              </a:ext>
            </a:extLst>
          </p:cNvPr>
          <p:cNvSpPr/>
          <p:nvPr/>
        </p:nvSpPr>
        <p:spPr>
          <a:xfrm>
            <a:off x="7325658" y="1598476"/>
            <a:ext cx="1800493" cy="383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Parametric type</a:t>
            </a:r>
          </a:p>
        </p:txBody>
      </p:sp>
    </p:spTree>
    <p:extLst>
      <p:ext uri="{BB962C8B-B14F-4D97-AF65-F5344CB8AC3E}">
        <p14:creationId xmlns:p14="http://schemas.microsoft.com/office/powerpoint/2010/main" val="18043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58A1-F12A-6B4E-979F-AFB3865F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Julia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D2408-D795-184E-A521-71EFBEACE2A6}"/>
              </a:ext>
            </a:extLst>
          </p:cNvPr>
          <p:cNvSpPr txBox="1"/>
          <p:nvPr/>
        </p:nvSpPr>
        <p:spPr>
          <a:xfrm>
            <a:off x="1415143" y="2373086"/>
            <a:ext cx="947086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Speed:  uses JIT, LLVM compiler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Multiple Dispatch: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function behavior across many combinations of argument 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Automatic generation of efficient, specialized code for different argument types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9525" lvl="1" indent="447675">
              <a:buFont typeface="+mj-lt"/>
              <a:buAutoNum type="arabicPeriod"/>
            </a:pPr>
            <a:r>
              <a:rPr lang="en-US" dirty="0"/>
              <a:t>Made for Machine learning</a:t>
            </a:r>
          </a:p>
          <a:p>
            <a:pPr marL="466725" lvl="2"/>
            <a:endParaRPr lang="en-US" dirty="0"/>
          </a:p>
          <a:p>
            <a:pPr marL="9525" lvl="1" indent="447675">
              <a:buFont typeface="+mj-lt"/>
              <a:buAutoNum type="arabicPeriod"/>
            </a:pPr>
            <a:endParaRPr lang="en-US" dirty="0"/>
          </a:p>
          <a:p>
            <a:pPr marL="9525" lvl="1" indent="447675">
              <a:buFont typeface="+mj-lt"/>
              <a:buAutoNum type="arabicPeriod"/>
            </a:pPr>
            <a:endParaRPr lang="en-US" dirty="0"/>
          </a:p>
          <a:p>
            <a:pPr marL="9525" lvl="1" indent="447675">
              <a:buFont typeface="+mj-lt"/>
              <a:buAutoNum type="arabicPeriod"/>
            </a:pPr>
            <a:endParaRPr lang="en-US" dirty="0"/>
          </a:p>
          <a:p>
            <a:pPr marL="9525" lvl="1" indent="447675">
              <a:buFont typeface="+mj-lt"/>
              <a:buAutoNum type="arabicPeriod"/>
            </a:pPr>
            <a:endParaRPr lang="en-US" dirty="0"/>
          </a:p>
          <a:p>
            <a:pPr marL="9525" lvl="1" indent="447675">
              <a:buFont typeface="+mj-lt"/>
              <a:buAutoNum type="arabicPeriod"/>
            </a:pPr>
            <a:endParaRPr lang="en-US" dirty="0"/>
          </a:p>
          <a:p>
            <a:pPr marL="9525" lvl="1" indent="447675">
              <a:buFont typeface="+mj-lt"/>
              <a:buAutoNum type="arabicPeriod"/>
            </a:pPr>
            <a:r>
              <a:rPr lang="en-US" dirty="0"/>
              <a:t>Package Management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54E00-CF31-3D4C-81A7-F14C386FA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67" t="272" r="29682" b="22954"/>
          <a:stretch/>
        </p:blipFill>
        <p:spPr>
          <a:xfrm>
            <a:off x="1741119" y="4472979"/>
            <a:ext cx="2880986" cy="1247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7EC59-BA54-514B-A498-15AAD3263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97"/>
          <a:stretch/>
        </p:blipFill>
        <p:spPr>
          <a:xfrm>
            <a:off x="6826684" y="4595456"/>
            <a:ext cx="2359069" cy="11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636A-DB48-BF45-8D48-CE0B74E3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C6E8F-B637-0C40-8ADE-42BD16348EBC}"/>
              </a:ext>
            </a:extLst>
          </p:cNvPr>
          <p:cNvSpPr/>
          <p:nvPr/>
        </p:nvSpPr>
        <p:spPr>
          <a:xfrm>
            <a:off x="500109" y="2194978"/>
            <a:ext cx="11413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In Julia types form a hierarchical tree structure. The leaves of this tree are known as </a:t>
            </a:r>
            <a:r>
              <a:rPr lang="en-US" i="1" dirty="0">
                <a:latin typeface="Arial" panose="020B0604020202020204" pitchFamily="34" charset="0"/>
              </a:rPr>
              <a:t>leaf</a:t>
            </a:r>
            <a:r>
              <a:rPr lang="en-US" dirty="0">
                <a:latin typeface="Arial" panose="020B0604020202020204" pitchFamily="34" charset="0"/>
              </a:rPr>
              <a:t> or </a:t>
            </a:r>
            <a:r>
              <a:rPr lang="en-US" i="1" dirty="0">
                <a:latin typeface="Arial" panose="020B0604020202020204" pitchFamily="34" charset="0"/>
              </a:rPr>
              <a:t>concrete</a:t>
            </a:r>
            <a:r>
              <a:rPr lang="en-US" dirty="0">
                <a:latin typeface="Arial" panose="020B0604020202020204" pitchFamily="34" charset="0"/>
              </a:rPr>
              <a:t> types, and all others are </a:t>
            </a:r>
            <a:r>
              <a:rPr lang="en-US" i="1" dirty="0">
                <a:latin typeface="Arial" panose="020B0604020202020204" pitchFamily="34" charset="0"/>
              </a:rPr>
              <a:t>abstract</a:t>
            </a:r>
            <a:r>
              <a:rPr lang="en-US" dirty="0">
                <a:latin typeface="Arial" panose="020B0604020202020204" pitchFamily="34" charset="0"/>
              </a:rPr>
              <a:t> types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3E870-B665-F543-BE06-D00A51A108CB}"/>
              </a:ext>
            </a:extLst>
          </p:cNvPr>
          <p:cNvSpPr/>
          <p:nvPr/>
        </p:nvSpPr>
        <p:spPr>
          <a:xfrm>
            <a:off x="722051" y="2823553"/>
            <a:ext cx="4311588" cy="397031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supertype(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Signed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supertype(Float64)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AbstractFloat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supertype(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ans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Real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supertype(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ans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Number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supertype(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ans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Any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0D3602-0015-7943-9931-131FEB5F8FA1}"/>
              </a:ext>
            </a:extLst>
          </p:cNvPr>
          <p:cNvSpPr/>
          <p:nvPr/>
        </p:nvSpPr>
        <p:spPr>
          <a:xfrm>
            <a:off x="6028818" y="2841309"/>
            <a:ext cx="464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special operator in Julia to check subtyping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E3EC8-DF87-5547-9F65-EFF9C00B71F7}"/>
              </a:ext>
            </a:extLst>
          </p:cNvPr>
          <p:cNvSpPr/>
          <p:nvPr/>
        </p:nvSpPr>
        <p:spPr>
          <a:xfrm>
            <a:off x="6361450" y="3429482"/>
            <a:ext cx="4311588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Float64 &lt;: Number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Int &lt;: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AbstractFloat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false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15082-4204-0942-ABB1-57E7BA8BFF0A}"/>
              </a:ext>
            </a:extLst>
          </p:cNvPr>
          <p:cNvSpPr/>
          <p:nvPr/>
        </p:nvSpPr>
        <p:spPr>
          <a:xfrm>
            <a:off x="6028818" y="5466464"/>
            <a:ext cx="6096000" cy="10208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 Julia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types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themselves are ordinary Julia objects, not special syntax or keywords. That means we can run code on them.</a:t>
            </a:r>
          </a:p>
        </p:txBody>
      </p:sp>
    </p:spTree>
    <p:extLst>
      <p:ext uri="{BB962C8B-B14F-4D97-AF65-F5344CB8AC3E}">
        <p14:creationId xmlns:p14="http://schemas.microsoft.com/office/powerpoint/2010/main" val="272552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8A84-CC0A-7745-AEE4-4ED0FEFD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131390"/>
            <a:ext cx="10168128" cy="1179576"/>
          </a:xfrm>
        </p:spPr>
        <p:txBody>
          <a:bodyPr/>
          <a:lstStyle/>
          <a:p>
            <a:r>
              <a:rPr lang="en-US" dirty="0"/>
              <a:t>Type:3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8F38F-DE78-144B-B308-8E51E2E81B63}"/>
              </a:ext>
            </a:extLst>
          </p:cNvPr>
          <p:cNvSpPr/>
          <p:nvPr/>
        </p:nvSpPr>
        <p:spPr>
          <a:xfrm>
            <a:off x="713173" y="2246452"/>
            <a:ext cx="3148613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z = Complex(1.0)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1.0 + 0.0im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(z)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Complex{Float64}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29B61-655E-C340-BBB9-E08324D92BF9}"/>
              </a:ext>
            </a:extLst>
          </p:cNvPr>
          <p:cNvSpPr txBox="1"/>
          <p:nvPr/>
        </p:nvSpPr>
        <p:spPr>
          <a:xfrm>
            <a:off x="0" y="3784413"/>
            <a:ext cx="5732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Parametric types are what are known as union types.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Complex type is equivalent to Complex{T} for any T that is a subtype of Real.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Julia code, that is spelled with Union and </a:t>
            </a:r>
            <a:r>
              <a:rPr lang="en-US" dirty="0" err="1"/>
              <a:t>UnionAll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7C9789-EB81-8D43-9629-9CDEBFDA46F0}"/>
              </a:ext>
            </a:extLst>
          </p:cNvPr>
          <p:cNvSpPr/>
          <p:nvPr/>
        </p:nvSpPr>
        <p:spPr>
          <a:xfrm>
            <a:off x="5474617" y="1642426"/>
            <a:ext cx="6208391" cy="286232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(Complex)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UnionAll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Complex == Union{Complex{T}} where {T &lt;: Real}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Complex == Union{Complex{T}} where {T &lt;: Number}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false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24EB1-3518-1D4E-A3CF-8C92320C7E74}"/>
              </a:ext>
            </a:extLst>
          </p:cNvPr>
          <p:cNvSpPr/>
          <p:nvPr/>
        </p:nvSpPr>
        <p:spPr>
          <a:xfrm>
            <a:off x="5474617" y="4504748"/>
            <a:ext cx="6208391" cy="235325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MyType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= Union{Float64, Int}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Union{Float64, Int64}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Int &lt;: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MyType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Rational{Int} &lt;: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MyType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false	</a:t>
            </a:r>
          </a:p>
        </p:txBody>
      </p:sp>
    </p:spTree>
    <p:extLst>
      <p:ext uri="{BB962C8B-B14F-4D97-AF65-F5344CB8AC3E}">
        <p14:creationId xmlns:p14="http://schemas.microsoft.com/office/powerpoint/2010/main" val="2597471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5FDF-00E7-5947-B50F-90690DCE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74558-D91C-3B48-91C5-4D61239CC46B}"/>
              </a:ext>
            </a:extLst>
          </p:cNvPr>
          <p:cNvSpPr/>
          <p:nvPr/>
        </p:nvSpPr>
        <p:spPr>
          <a:xfrm>
            <a:off x="624396" y="2139882"/>
            <a:ext cx="4382610" cy="286232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+(1, 2)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3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+(ones(2, 3), ones(2, 3))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2×3 Array{Float64,2}: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2.0  2.0  2.0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2.0  2.0  2.0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+(1, 2.0)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3.0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5C62E0-34E0-3B46-891E-B8643EF6DD79}"/>
              </a:ext>
            </a:extLst>
          </p:cNvPr>
          <p:cNvSpPr/>
          <p:nvPr/>
        </p:nvSpPr>
        <p:spPr>
          <a:xfrm>
            <a:off x="5660994" y="2352946"/>
            <a:ext cx="5098742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methods(+)</a:t>
            </a: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@which +(1, 2)</a:t>
            </a: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@which +(ones(5, 3), ones(5, 3))</a:t>
            </a: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@which +(1, 2.0)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7CF26-EA77-2349-9606-07910681D21D}"/>
              </a:ext>
            </a:extLst>
          </p:cNvPr>
          <p:cNvSpPr/>
          <p:nvPr/>
        </p:nvSpPr>
        <p:spPr>
          <a:xfrm>
            <a:off x="5471604" y="4298710"/>
            <a:ext cx="6096000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foo(x) = x + 1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foo (generic function with 1 method)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foo(x::Int) = x + 2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foo (generic function with 2 methods)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foo(x::Float64) = x + 3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foo (generic function with 3 methods)	</a:t>
            </a:r>
          </a:p>
        </p:txBody>
      </p:sp>
    </p:spTree>
    <p:extLst>
      <p:ext uri="{BB962C8B-B14F-4D97-AF65-F5344CB8AC3E}">
        <p14:creationId xmlns:p14="http://schemas.microsoft.com/office/powerpoint/2010/main" val="7360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BF0B-8BEF-9149-8ED8-52886544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D8778E-D0C2-B140-9C6B-CA04444C9777}"/>
              </a:ext>
            </a:extLst>
          </p:cNvPr>
          <p:cNvSpPr/>
          <p:nvPr/>
        </p:nvSpPr>
        <p:spPr>
          <a:xfrm>
            <a:off x="100614" y="2488392"/>
            <a:ext cx="5498238" cy="234154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foo(17)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19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foo(17.0)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20.0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foo(17 // 1)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18//1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1E88F-85E3-614B-9FED-91291521FFCB}"/>
              </a:ext>
            </a:extLst>
          </p:cNvPr>
          <p:cNvSpPr/>
          <p:nvPr/>
        </p:nvSpPr>
        <p:spPr>
          <a:xfrm>
            <a:off x="0" y="50919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No signature matches (</a:t>
            </a:r>
            <a:r>
              <a:rPr lang="en-US" i="1" dirty="0">
                <a:latin typeface="Consolas" panose="020B0609020204030204" pitchFamily="49" charset="0"/>
                <a:ea typeface="Consolas" panose="020B0609020204030204" pitchFamily="49" charset="0"/>
              </a:rPr>
              <a:t>::Rational{Int}</a:t>
            </a:r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) exactly, it will fallback to the first method definition, </a:t>
            </a:r>
            <a:r>
              <a:rPr lang="en-US" i="1" dirty="0">
                <a:latin typeface="Consolas" panose="020B0609020204030204" pitchFamily="49" charset="0"/>
                <a:ea typeface="Consolas" panose="020B0609020204030204" pitchFamily="49" charset="0"/>
              </a:rPr>
              <a:t>foo(x)</a:t>
            </a:r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, which is exactly equivalent to </a:t>
            </a:r>
            <a:r>
              <a:rPr lang="en-US" i="1" dirty="0">
                <a:latin typeface="Consolas" panose="020B0609020204030204" pitchFamily="49" charset="0"/>
                <a:ea typeface="Consolas" panose="020B0609020204030204" pitchFamily="49" charset="0"/>
              </a:rPr>
              <a:t>foo(x::Any)</a:t>
            </a:r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en-US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9401C-178B-8F4F-9D29-20CD0DA9143B}"/>
              </a:ext>
            </a:extLst>
          </p:cNvPr>
          <p:cNvSpPr/>
          <p:nvPr/>
        </p:nvSpPr>
        <p:spPr>
          <a:xfrm>
            <a:off x="6093096" y="2366506"/>
            <a:ext cx="5891754" cy="258532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bar = (x::Rational) -&gt; x + 4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#3 (generic function with 1 method)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bar(x) = x + 5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ERROR: cannot define function bar; it already has a value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Stacktrace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[1] top-level scope at none:0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[2] top-level scope at REPL[62]:1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FFCF3A-069A-4A40-8C77-1200C595DD34}"/>
              </a:ext>
            </a:extLst>
          </p:cNvPr>
          <p:cNvSpPr/>
          <p:nvPr/>
        </p:nvSpPr>
        <p:spPr>
          <a:xfrm>
            <a:off x="6096000" y="5286198"/>
            <a:ext cx="613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anonymous functions don’t have the concepts of methods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730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A7AF-81F6-554E-9744-61F8769A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FADF7-D218-0947-B313-A0E6934BF370}"/>
              </a:ext>
            </a:extLst>
          </p:cNvPr>
          <p:cNvSpPr/>
          <p:nvPr/>
        </p:nvSpPr>
        <p:spPr>
          <a:xfrm>
            <a:off x="411332" y="2640883"/>
            <a:ext cx="6096000" cy="397031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f(x::Float64, y::Float64) = 2x + y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 (generic function with 1 method)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f(2.0, 3.0)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7.0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f(2.0, 3)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ERROR: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MethodError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 no method matching f(::Float64, ::Int64)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f(Float32(2.0), 3.0)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ERROR: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MethodError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 no method matching f(::Float32, ::Float64)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282A9-2184-5641-99C5-870E99F62309}"/>
              </a:ext>
            </a:extLst>
          </p:cNvPr>
          <p:cNvSpPr/>
          <p:nvPr/>
        </p:nvSpPr>
        <p:spPr>
          <a:xfrm>
            <a:off x="6723356" y="2905153"/>
            <a:ext cx="5202314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f(x::Number, y::Number) = 2x - y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 (generic function with 2 methods)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f(2.0, 3)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1.0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f(Float32(2.0), 3.0)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1.0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1ED7A-8BE1-BC43-98BC-643B291A3C49}"/>
              </a:ext>
            </a:extLst>
          </p:cNvPr>
          <p:cNvSpPr/>
          <p:nvPr/>
        </p:nvSpPr>
        <p:spPr>
          <a:xfrm>
            <a:off x="1787548" y="2098172"/>
            <a:ext cx="9496148" cy="383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This dispatching gets particularly powerful when you introduce multiple arguments:</a:t>
            </a:r>
          </a:p>
        </p:txBody>
      </p:sp>
    </p:spTree>
    <p:extLst>
      <p:ext uri="{BB962C8B-B14F-4D97-AF65-F5344CB8AC3E}">
        <p14:creationId xmlns:p14="http://schemas.microsoft.com/office/powerpoint/2010/main" val="135251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4337-D1BF-784C-8F76-6DE21BE3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28" y="192668"/>
            <a:ext cx="10168128" cy="1179576"/>
          </a:xfrm>
        </p:spPr>
        <p:txBody>
          <a:bodyPr/>
          <a:lstStyle/>
          <a:p>
            <a:r>
              <a:rPr lang="en-US" dirty="0"/>
              <a:t>Method: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C4949-3522-0748-BC8E-9833419B992A}"/>
              </a:ext>
            </a:extLst>
          </p:cNvPr>
          <p:cNvSpPr/>
          <p:nvPr/>
        </p:nvSpPr>
        <p:spPr>
          <a:xfrm>
            <a:off x="292963" y="1906994"/>
            <a:ext cx="10750858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function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change_first_element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!(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::Array{T},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::T) where {T &lt;: Number}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@show T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[1] =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val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change_first_element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! (generic function with 1 method)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C72A0-B578-2C49-B5A3-0E5C72C536CA}"/>
              </a:ext>
            </a:extLst>
          </p:cNvPr>
          <p:cNvSpPr/>
          <p:nvPr/>
        </p:nvSpPr>
        <p:spPr>
          <a:xfrm>
            <a:off x="408373" y="4036909"/>
            <a:ext cx="7004482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ones(3)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change_first_element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!(x, 1)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change_first_element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!(x, 1.0)</a:t>
            </a:r>
          </a:p>
        </p:txBody>
      </p:sp>
    </p:spTree>
    <p:extLst>
      <p:ext uri="{BB962C8B-B14F-4D97-AF65-F5344CB8AC3E}">
        <p14:creationId xmlns:p14="http://schemas.microsoft.com/office/powerpoint/2010/main" val="1712704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5019-172A-9A4E-A325-11464625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Type: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ADE5EE-3AC4-F749-81B1-A47D481811EA}"/>
              </a:ext>
            </a:extLst>
          </p:cNvPr>
          <p:cNvSpPr/>
          <p:nvPr/>
        </p:nvSpPr>
        <p:spPr>
          <a:xfrm>
            <a:off x="91736" y="3040647"/>
            <a:ext cx="5752731" cy="286232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abstract type Foo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supertype(Foo)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Any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Foo()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ERROR: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MethodError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 no constructors have been defined for Foo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Stacktrace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[1] top-level scope at REPL[3]:1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14D29-53E9-364F-AC57-DA9CB21BF43B}"/>
              </a:ext>
            </a:extLst>
          </p:cNvPr>
          <p:cNvSpPr/>
          <p:nvPr/>
        </p:nvSpPr>
        <p:spPr>
          <a:xfrm>
            <a:off x="615519" y="2168820"/>
            <a:ext cx="11290932" cy="7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Abstract type: They cannot be instantiated, but they can be subtyped. To create a new abstract type, you can 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A306B-6429-4D4A-B558-E7C90018FE07}"/>
              </a:ext>
            </a:extLst>
          </p:cNvPr>
          <p:cNvSpPr/>
          <p:nvPr/>
        </p:nvSpPr>
        <p:spPr>
          <a:xfrm>
            <a:off x="6096000" y="2713427"/>
            <a:ext cx="572464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abstract type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MyNumber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&lt;: Number end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9005-8727-9B41-966A-5866EBF595CB}"/>
              </a:ext>
            </a:extLst>
          </p:cNvPr>
          <p:cNvSpPr/>
          <p:nvPr/>
        </p:nvSpPr>
        <p:spPr>
          <a:xfrm>
            <a:off x="6096000" y="3294327"/>
            <a:ext cx="5900632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abstract type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MyAbstractArray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{T,N} &lt;: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AbstractArray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{T,N}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supertype(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MyAbstractArray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AbstractArray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371BA-81D1-3A49-87A6-29092E648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r="30872"/>
          <a:stretch/>
        </p:blipFill>
        <p:spPr>
          <a:xfrm>
            <a:off x="6347535" y="4983223"/>
            <a:ext cx="4079188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8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3E61-8953-D641-8B7C-189D1E55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type: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CA7AF-8046-2F4E-BE6B-059B752AA19B}"/>
              </a:ext>
            </a:extLst>
          </p:cNvPr>
          <p:cNvSpPr/>
          <p:nvPr/>
        </p:nvSpPr>
        <p:spPr>
          <a:xfrm>
            <a:off x="2260788" y="2892730"/>
            <a:ext cx="720571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primitive type Float64 &lt;: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AbstractFloat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64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primitive type Bool &lt;: Integer 8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primitive type Int64   &lt;: Signed   64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primitive type UInt64  &lt;: Unsigned 64 end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E1829-821D-BA4E-8005-55E98BC73DED}"/>
              </a:ext>
            </a:extLst>
          </p:cNvPr>
          <p:cNvSpPr/>
          <p:nvPr/>
        </p:nvSpPr>
        <p:spPr>
          <a:xfrm>
            <a:off x="615519" y="2168820"/>
            <a:ext cx="6096000" cy="3837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2. Primitive type :</a:t>
            </a:r>
          </a:p>
        </p:txBody>
      </p:sp>
    </p:spTree>
    <p:extLst>
      <p:ext uri="{BB962C8B-B14F-4D97-AF65-F5344CB8AC3E}">
        <p14:creationId xmlns:p14="http://schemas.microsoft.com/office/powerpoint/2010/main" val="2913196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41DA-C1A3-CB48-A375-87BF988F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Type: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2DCD1-440A-AE4B-873D-42ECD5185496}"/>
              </a:ext>
            </a:extLst>
          </p:cNvPr>
          <p:cNvSpPr/>
          <p:nvPr/>
        </p:nvSpPr>
        <p:spPr>
          <a:xfrm>
            <a:off x="837461" y="2335230"/>
            <a:ext cx="3290656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struct Foo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bar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::Int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qux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::Float64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1AA27-9B50-0243-A865-14D678103C9B}"/>
              </a:ext>
            </a:extLst>
          </p:cNvPr>
          <p:cNvSpPr/>
          <p:nvPr/>
        </p:nvSpPr>
        <p:spPr>
          <a:xfrm>
            <a:off x="4643011" y="1356852"/>
            <a:ext cx="7022236" cy="535531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methods(Foo)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# 2 methods for generic function "(::Type)":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[1] Foo(bar,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::Int64,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qux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::Float64) in Main at REPL[1]:2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[2] Foo(bar,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qux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) in Main at REPL[1]:2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 = Foo(false, 3, 2.4)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Foo(false, 3, 2.4)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foo_2 = Foo(false, 3.0, 2.4)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Foo(false, 3, 2.4)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foo_3 = Foo(false, 3.4, 2.4)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ERROR: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InexactError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 Int64(3.4)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Stacktrace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[1] Type at ./float.jl:703 [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inlined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]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[2] convert at ./number.jl:7 [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inlined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]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[3] Foo(::Bool, ::Float64, ::Float64) at ./REPL[1]:2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[4] top-level scope at REPL[12]:1	</a:t>
            </a:r>
          </a:p>
        </p:txBody>
      </p:sp>
    </p:spTree>
    <p:extLst>
      <p:ext uri="{BB962C8B-B14F-4D97-AF65-F5344CB8AC3E}">
        <p14:creationId xmlns:p14="http://schemas.microsoft.com/office/powerpoint/2010/main" val="3841570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E50F-0110-E44C-910F-2DD793DC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Type: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8B9F9-484E-8C41-A04F-20A85919494F}"/>
              </a:ext>
            </a:extLst>
          </p:cNvPr>
          <p:cNvSpPr/>
          <p:nvPr/>
        </p:nvSpPr>
        <p:spPr>
          <a:xfrm>
            <a:off x="94635" y="2695657"/>
            <a:ext cx="5436152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mutable struct Baz x::Float64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= Baz(1)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Baz(1.0)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baz.x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= 3.4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3.4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94762-DAFF-D448-B6D0-283F16AAD848}"/>
              </a:ext>
            </a:extLst>
          </p:cNvPr>
          <p:cNvSpPr/>
          <p:nvPr/>
        </p:nvSpPr>
        <p:spPr>
          <a:xfrm>
            <a:off x="5871099" y="2695657"/>
            <a:ext cx="6096000" cy="369331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struct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OrderedPair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x::Real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y::Real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function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OrderedPair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(x, y)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    x &gt; y &amp;&amp; error("Arguments out of order.")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    return new(x, y)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methods(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OrderedPair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# 1 method for generic function "(::Type)":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[1]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OrderedPair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(x, y) in Main at REPL[29]:5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5DF66-66EB-0547-846F-F3FA5ED5045B}"/>
              </a:ext>
            </a:extLst>
          </p:cNvPr>
          <p:cNvSpPr/>
          <p:nvPr/>
        </p:nvSpPr>
        <p:spPr>
          <a:xfrm>
            <a:off x="6270771" y="2114926"/>
            <a:ext cx="4684273" cy="383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Inner constructor</a:t>
            </a:r>
          </a:p>
        </p:txBody>
      </p:sp>
    </p:spTree>
    <p:extLst>
      <p:ext uri="{BB962C8B-B14F-4D97-AF65-F5344CB8AC3E}">
        <p14:creationId xmlns:p14="http://schemas.microsoft.com/office/powerpoint/2010/main" val="168998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56A0-5F95-8547-948B-5E76FE84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DE57-A5FC-3D48-98ED-4405AA51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JuliaPro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https://juliacomputing.com/products/juliapro/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6538" lvl="1" indent="-225425"/>
            <a:r>
              <a:rPr lang="en-US" dirty="0"/>
              <a:t>Or Install Julia with </a:t>
            </a:r>
            <a:r>
              <a:rPr lang="en-US" i="1" dirty="0">
                <a:solidFill>
                  <a:srgbClr val="FF0000"/>
                </a:solidFill>
              </a:rPr>
              <a:t>Atom</a:t>
            </a:r>
            <a:r>
              <a:rPr lang="en-US" dirty="0"/>
              <a:t> IDE</a:t>
            </a:r>
          </a:p>
          <a:p>
            <a:pPr marL="236538" lvl="1" indent="-225425"/>
            <a:endParaRPr lang="en-US" dirty="0"/>
          </a:p>
          <a:p>
            <a:pPr marL="236538" lvl="1" indent="-225425"/>
            <a:r>
              <a:rPr lang="en-US" dirty="0"/>
              <a:t>REPL, Package management, install packages etc.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0D310-E936-2644-B31B-EE84444B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56" y="3451922"/>
            <a:ext cx="4536683" cy="18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6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DEF6-C11A-C84F-832C-62A03879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Type: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5E979-8EE5-0449-B0E7-06CFB28B4552}"/>
              </a:ext>
            </a:extLst>
          </p:cNvPr>
          <p:cNvSpPr/>
          <p:nvPr/>
        </p:nvSpPr>
        <p:spPr>
          <a:xfrm>
            <a:off x="455721" y="2140778"/>
            <a:ext cx="6096000" cy="120032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mutable struct Point{T &lt;: Real}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x::T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    y::T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     end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6A36D-0B5F-CA43-93D0-B862F281C580}"/>
              </a:ext>
            </a:extLst>
          </p:cNvPr>
          <p:cNvSpPr/>
          <p:nvPr/>
        </p:nvSpPr>
        <p:spPr>
          <a:xfrm>
            <a:off x="455721" y="3441680"/>
            <a:ext cx="6096000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Point(1, 2)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Point{Int64}(1, 2)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Point(1.0, 2.5)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Point{Float64}(1.0, 2.5)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Point(1, 2.5)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ERROR: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MethodError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: no method matching Point(::Int64, ::Float64)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Point{Float64}(1, 2)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Point{Float64}(1.0, 2.0)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20F01F-A205-EB4B-AE4A-01DCD4AA536A}"/>
              </a:ext>
            </a:extLst>
          </p:cNvPr>
          <p:cNvSpPr/>
          <p:nvPr/>
        </p:nvSpPr>
        <p:spPr>
          <a:xfrm>
            <a:off x="6909787" y="3532015"/>
            <a:ext cx="4586796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Point{Int}(1, 2)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Point{Int64}(1, 2)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Point{Float64}(1.0, 2.5)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Point{Float64}(1.0, 2.5)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8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60B0-8D79-1E47-86DE-CCA03E9F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File: I/O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6CAB7-24A4-7A40-A0AC-B0F57F819323}"/>
              </a:ext>
            </a:extLst>
          </p:cNvPr>
          <p:cNvSpPr/>
          <p:nvPr/>
        </p:nvSpPr>
        <p:spPr>
          <a:xfrm>
            <a:off x="4441794" y="3193871"/>
            <a:ext cx="2571565" cy="470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400" dirty="0"/>
              <a:t>Go to Notebook</a:t>
            </a:r>
          </a:p>
        </p:txBody>
      </p:sp>
    </p:spTree>
    <p:extLst>
      <p:ext uri="{BB962C8B-B14F-4D97-AF65-F5344CB8AC3E}">
        <p14:creationId xmlns:p14="http://schemas.microsoft.com/office/powerpoint/2010/main" val="421480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C0AA-5DA2-5543-AE9D-7133C6DD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239EC-7B0E-C443-B912-791159E74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Modules are separate variable workspaces that allow you to encapsulate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               Go to Notebook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EBFE-AA3F-7340-A29F-1A85F699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8060D-889F-764D-9AA9-F063E9302AC9}"/>
              </a:ext>
            </a:extLst>
          </p:cNvPr>
          <p:cNvSpPr/>
          <p:nvPr/>
        </p:nvSpPr>
        <p:spPr>
          <a:xfrm>
            <a:off x="82858" y="2551837"/>
            <a:ext cx="6096000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using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LinearAlgebra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A =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diagm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(Float64[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for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in 1:1000]);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B =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diagm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(Float64[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for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in 1:100_000]);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441A8-14A2-CE42-BF69-663122C8C3F6}"/>
              </a:ext>
            </a:extLst>
          </p:cNvPr>
          <p:cNvSpPr/>
          <p:nvPr/>
        </p:nvSpPr>
        <p:spPr>
          <a:xfrm>
            <a:off x="6599246" y="634208"/>
            <a:ext cx="4684450" cy="590931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using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SparseArrays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I = [1, 1, 2, 2, 3, 3, 3, 4];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J = [1, 2, 2, 4, 3, 4, 5, 6];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V = rand(8);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D = sparse(I, J, V)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4×6 </a:t>
            </a: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SparseMatrixCSC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{Float64,Int64} with 8 stored entries: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[1, 1]  =  0.19092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[1, 2]  =  0.63822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[2, 2]  =  0.239135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[3, 3]  =  0.140146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[2, 4]  =  0.284867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[3, 4]  =  0.452186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[3, 5]  =  0.0905238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  [4, 6]  =  0.788252	</a:t>
            </a:r>
          </a:p>
        </p:txBody>
      </p:sp>
    </p:spTree>
    <p:extLst>
      <p:ext uri="{BB962C8B-B14F-4D97-AF65-F5344CB8AC3E}">
        <p14:creationId xmlns:p14="http://schemas.microsoft.com/office/powerpoint/2010/main" val="2535528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6B1A-4029-594C-B549-102498AA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7991B3-AA79-6D40-99C5-9B9AC4B9DDEF}"/>
              </a:ext>
            </a:extLst>
          </p:cNvPr>
          <p:cNvSpPr/>
          <p:nvPr/>
        </p:nvSpPr>
        <p:spPr>
          <a:xfrm>
            <a:off x="1494407" y="231739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1155CC"/>
                </a:solidFill>
                <a:latin typeface="Calibri" panose="020F0502020204030204" pitchFamily="34" charset="0"/>
                <a:hlinkClick r:id="rId2"/>
              </a:rPr>
              <a:t>https://juliaparallel.github.io/MPI.jl/latest/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1155CC"/>
                </a:solidFill>
                <a:latin typeface="Calibri" panose="020F0502020204030204" pitchFamily="34" charset="0"/>
                <a:hlinkClick r:id="rId3"/>
              </a:rPr>
              <a:t>https://github.com/JuliaAcademy/JuliaTutorials/tree/master/introductory-tutorials/intro-to-julia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06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B1FB-CA0A-BB40-82D4-9967A88E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324" y="2913030"/>
            <a:ext cx="10168128" cy="3694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057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56A0-5F95-8547-948B-5E76FE84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Installation: Linux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C85C50-7BCD-B841-9666-251A7C0E6F7D}"/>
              </a:ext>
            </a:extLst>
          </p:cNvPr>
          <p:cNvSpPr/>
          <p:nvPr/>
        </p:nvSpPr>
        <p:spPr>
          <a:xfrm>
            <a:off x="254320" y="2548081"/>
            <a:ext cx="11294302" cy="120032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B4B16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39496"/>
                </a:solidFill>
                <a:latin typeface="Consolas" panose="020B0609020204030204" pitchFamily="49" charset="0"/>
              </a:rPr>
              <a:t>wget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 https://julialang-s3.julialang.org/bin/</a:t>
            </a:r>
            <a:r>
              <a:rPr lang="en-US" sz="2400" dirty="0" err="1">
                <a:solidFill>
                  <a:srgbClr val="839496"/>
                </a:solidFill>
                <a:latin typeface="Consolas" panose="020B0609020204030204" pitchFamily="49" charset="0"/>
              </a:rPr>
              <a:t>linux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/x64/1.2/julia-1.2.0-linux-x86_64.tar.gz</a:t>
            </a:r>
            <a:b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B4B16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 tar -</a:t>
            </a:r>
            <a:r>
              <a:rPr lang="en-US" sz="2400" dirty="0" err="1">
                <a:solidFill>
                  <a:srgbClr val="839496"/>
                </a:solidFill>
                <a:latin typeface="Consolas" panose="020B0609020204030204" pitchFamily="49" charset="0"/>
              </a:rPr>
              <a:t>xzf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 julia-1.2.0-linux-x86_64.tar.gz</a:t>
            </a:r>
            <a:r>
              <a:rPr lang="en-US" sz="2400" dirty="0">
                <a:solidFill>
                  <a:srgbClr val="839496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6AED8-B45F-0C48-8AE0-B255F1181CA0}"/>
              </a:ext>
            </a:extLst>
          </p:cNvPr>
          <p:cNvSpPr txBox="1"/>
          <p:nvPr/>
        </p:nvSpPr>
        <p:spPr>
          <a:xfrm>
            <a:off x="103632" y="3901920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21865-C419-FB4A-88B2-A7377E8DBE96}"/>
              </a:ext>
            </a:extLst>
          </p:cNvPr>
          <p:cNvSpPr/>
          <p:nvPr/>
        </p:nvSpPr>
        <p:spPr>
          <a:xfrm>
            <a:off x="254320" y="4271252"/>
            <a:ext cx="11595678" cy="83099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B4B16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839496"/>
                </a:solidFill>
                <a:latin typeface="Consolas" panose="020B0609020204030204" pitchFamily="49" charset="0"/>
              </a:rPr>
              <a:t>sudo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 ln -s {{where you extracted the </a:t>
            </a:r>
            <a:r>
              <a:rPr lang="en-US" sz="2400" dirty="0" err="1">
                <a:solidFill>
                  <a:srgbClr val="839496"/>
                </a:solidFill>
                <a:latin typeface="Consolas" panose="020B0609020204030204" pitchFamily="49" charset="0"/>
              </a:rPr>
              <a:t>julia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 archive}}/bin/</a:t>
            </a:r>
            <a:r>
              <a:rPr lang="en-US" sz="2400" dirty="0" err="1">
                <a:solidFill>
                  <a:srgbClr val="839496"/>
                </a:solidFill>
                <a:latin typeface="Consolas" panose="020B0609020204030204" pitchFamily="49" charset="0"/>
              </a:rPr>
              <a:t>julia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 /</a:t>
            </a:r>
            <a:r>
              <a:rPr lang="en-US" sz="2400" dirty="0" err="1">
                <a:solidFill>
                  <a:srgbClr val="839496"/>
                </a:solidFill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/local/bin/</a:t>
            </a:r>
            <a:r>
              <a:rPr lang="en-US" sz="2400" dirty="0" err="1">
                <a:solidFill>
                  <a:srgbClr val="839496"/>
                </a:solidFill>
                <a:latin typeface="Consolas" panose="020B0609020204030204" pitchFamily="49" charset="0"/>
              </a:rPr>
              <a:t>julia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724FFA-4921-244E-BD89-828B87145599}"/>
              </a:ext>
            </a:extLst>
          </p:cNvPr>
          <p:cNvSpPr txBox="1"/>
          <p:nvPr/>
        </p:nvSpPr>
        <p:spPr>
          <a:xfrm>
            <a:off x="103632" y="209097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B3651A-F481-9540-8F1A-76928E9358C9}"/>
              </a:ext>
            </a:extLst>
          </p:cNvPr>
          <p:cNvSpPr/>
          <p:nvPr/>
        </p:nvSpPr>
        <p:spPr>
          <a:xfrm>
            <a:off x="361387" y="5955493"/>
            <a:ext cx="11830613" cy="83099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echo "alias </a:t>
            </a:r>
            <a:r>
              <a:rPr lang="en-US" sz="2400" dirty="0" err="1">
                <a:solidFill>
                  <a:srgbClr val="839496"/>
                </a:solidFill>
                <a:latin typeface="Consolas" panose="020B0609020204030204" pitchFamily="49" charset="0"/>
              </a:rPr>
              <a:t>julia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 = {{where you extracted the Julia archive}}/bin/</a:t>
            </a:r>
            <a:r>
              <a:rPr lang="en-US" sz="2400" dirty="0" err="1">
                <a:solidFill>
                  <a:srgbClr val="839496"/>
                </a:solidFill>
                <a:latin typeface="Consolas" panose="020B0609020204030204" pitchFamily="49" charset="0"/>
              </a:rPr>
              <a:t>julia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 &gt;&gt; ~/.</a:t>
            </a:r>
            <a:r>
              <a:rPr lang="en-US" sz="2400" dirty="0" err="1">
                <a:solidFill>
                  <a:srgbClr val="839496"/>
                </a:solidFill>
                <a:latin typeface="Consolas" panose="020B0609020204030204" pitchFamily="49" charset="0"/>
              </a:rPr>
              <a:t>bashrc</a:t>
            </a:r>
            <a:r>
              <a:rPr lang="en-US" sz="24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ADD14-A7A0-6A48-9B42-BD8719827CBA}"/>
              </a:ext>
            </a:extLst>
          </p:cNvPr>
          <p:cNvSpPr/>
          <p:nvPr/>
        </p:nvSpPr>
        <p:spPr>
          <a:xfrm>
            <a:off x="254320" y="5440425"/>
            <a:ext cx="6324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or by adding an alias to your shell start up file or </a:t>
            </a:r>
            <a:r>
              <a:rPr lang="en-US" i="1" dirty="0" err="1">
                <a:latin typeface="Arial" panose="020B0604020202020204" pitchFamily="34" charset="0"/>
                <a:ea typeface="Arial" panose="020B0604020202020204" pitchFamily="34" charset="0"/>
              </a:rPr>
              <a:t>bashrc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file,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340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7C88-034C-6C40-93A6-ACDC9CB2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CC1A-7FCB-7E48-B81E-0F52372F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2118795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interact with Julia in two main ways: by running scripts via the command line, or through the interactive REPL. </a:t>
            </a:r>
          </a:p>
          <a:p>
            <a:endParaRPr lang="en-US" dirty="0"/>
          </a:p>
          <a:p>
            <a:pPr algn="just"/>
            <a:r>
              <a:rPr lang="en-US" dirty="0"/>
              <a:t>A “read-eval-print loop” (REPL) is an interactive way to interactively run code piecemeal. Essentially, you enter valid Julia expressions into a prompt, the compiler runs the code, and then returns control of the prompt back to the user so that the whole process can repeat.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Julia REPL (much like the Python, MATLAB, or R REPLs) is a great way to get a feel for the language, sketching out ideas, and running one-off experiments. To start up the Julia REPL, just call the </a:t>
            </a:r>
            <a:r>
              <a:rPr lang="en-US" dirty="0" err="1"/>
              <a:t>julia</a:t>
            </a:r>
            <a:r>
              <a:rPr lang="en-US" dirty="0"/>
              <a:t> binary with no arguments: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4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1FF8-B87C-7641-A01E-C95CCE5A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Booleans and Float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E90C1-B884-1741-84C1-6BDC85D9FE22}"/>
              </a:ext>
            </a:extLst>
          </p:cNvPr>
          <p:cNvSpPr/>
          <p:nvPr/>
        </p:nvSpPr>
        <p:spPr>
          <a:xfrm>
            <a:off x="597094" y="2265477"/>
            <a:ext cx="3437578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1</a:t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2</a:t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c = a + b</a:t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839496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C42AA2-8B9F-3746-AB33-5573AB4AEAE0}"/>
              </a:ext>
            </a:extLst>
          </p:cNvPr>
          <p:cNvSpPr/>
          <p:nvPr/>
        </p:nvSpPr>
        <p:spPr>
          <a:xfrm>
            <a:off x="5668653" y="2001527"/>
            <a:ext cx="6096000" cy="3139321"/>
          </a:xfrm>
          <a:prstGeom prst="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true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y = b &gt; a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z = y | false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f = 1 // 3 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g = f * 3 // 2  # fraction is simplified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h = 0.1 + 0.2 # floating 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79760-7C65-7E41-A187-4789D11C534E}"/>
              </a:ext>
            </a:extLst>
          </p:cNvPr>
          <p:cNvSpPr/>
          <p:nvPr/>
        </p:nvSpPr>
        <p:spPr>
          <a:xfrm>
            <a:off x="5668653" y="5847695"/>
            <a:ext cx="6096000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d = c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c = c + 1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# What is the value of d?	</a:t>
            </a:r>
          </a:p>
        </p:txBody>
      </p:sp>
    </p:spTree>
    <p:extLst>
      <p:ext uri="{BB962C8B-B14F-4D97-AF65-F5344CB8AC3E}">
        <p14:creationId xmlns:p14="http://schemas.microsoft.com/office/powerpoint/2010/main" val="440047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4CFF-4ACD-D64F-A92A-80F65D48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06B6-2BB5-EC4E-A58D-E4F56D5E8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385133" cy="38313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most fundamental data structure for doing this is the array, which is a collection of scalars that you can index into.</a:t>
            </a:r>
          </a:p>
          <a:p>
            <a:pPr algn="just"/>
            <a:r>
              <a:rPr lang="en-US" dirty="0"/>
              <a:t> In particular,  a d-dimensional array is indexed by precisely d integers, with each dimension </a:t>
            </a:r>
            <a:r>
              <a:rPr lang="en-US" dirty="0" err="1"/>
              <a:t>i</a:t>
            </a:r>
            <a:r>
              <a:rPr lang="en-US" dirty="0"/>
              <a:t> ranging from </a:t>
            </a:r>
            <a:r>
              <a:rPr lang="en-US" i="1" dirty="0"/>
              <a:t>1</a:t>
            </a:r>
            <a:r>
              <a:rPr lang="en-US" dirty="0"/>
              <a:t> to </a:t>
            </a:r>
            <a:r>
              <a:rPr lang="en-US" i="1" dirty="0" err="1"/>
              <a:t>n_i</a:t>
            </a:r>
            <a:r>
              <a:rPr lang="en-US" dirty="0"/>
              <a:t>.  A 1-dimensional array is commonly called a vector.</a:t>
            </a:r>
          </a:p>
          <a:p>
            <a:pPr algn="just"/>
            <a:r>
              <a:rPr lang="en-US" dirty="0"/>
              <a:t>Many programming languages choose instead to index arrays starting at 0. This 0-based indexing makes sense from the perspective of the memory layout, but 1-based indexing is commonly (but not universally) considered to be more natural from a mathematical perspective.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7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94B5-6F38-E04C-8525-343417A6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accessing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BE2F9-663B-9543-85DF-D1BDBC73FE33}"/>
              </a:ext>
            </a:extLst>
          </p:cNvPr>
          <p:cNvSpPr/>
          <p:nvPr/>
        </p:nvSpPr>
        <p:spPr>
          <a:xfrm>
            <a:off x="103632" y="2413337"/>
            <a:ext cx="609600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[1,2,3]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y = [1.0 2.1 3.2; 4.3 5.4 6.5]</a:t>
            </a:r>
          </a:p>
          <a:p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z = [1 2 3; 4 5]. #please try this</a:t>
            </a:r>
            <a:br>
              <a:rPr lang="en-US" dirty="0"/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FC498-134E-5F49-A9FF-6FB815A06917}"/>
              </a:ext>
            </a:extLst>
          </p:cNvPr>
          <p:cNvSpPr/>
          <p:nvPr/>
        </p:nvSpPr>
        <p:spPr>
          <a:xfrm>
            <a:off x="6482714" y="2562765"/>
            <a:ext cx="5605654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x[1]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y[2,1]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4.3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D500E-78B3-1441-B563-FFE86370DD58}"/>
              </a:ext>
            </a:extLst>
          </p:cNvPr>
          <p:cNvSpPr txBox="1"/>
          <p:nvPr/>
        </p:nvSpPr>
        <p:spPr>
          <a:xfrm>
            <a:off x="230819" y="2044005"/>
            <a:ext cx="76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AF5FE-C41D-7543-8A42-5EBACFD9ADC3}"/>
              </a:ext>
            </a:extLst>
          </p:cNvPr>
          <p:cNvSpPr txBox="1"/>
          <p:nvPr/>
        </p:nvSpPr>
        <p:spPr>
          <a:xfrm>
            <a:off x="6482714" y="2193433"/>
            <a:ext cx="19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the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46F5F-6286-BB4B-A51C-2DA045F33F83}"/>
              </a:ext>
            </a:extLst>
          </p:cNvPr>
          <p:cNvSpPr txBox="1"/>
          <p:nvPr/>
        </p:nvSpPr>
        <p:spPr>
          <a:xfrm>
            <a:off x="325633" y="4998128"/>
            <a:ext cx="10999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Oftentimes, you would like to take “slices” of a multidimensional array. For example, perhaps you have a three dimensional array, whose entries x[</a:t>
            </a:r>
            <a:r>
              <a:rPr lang="en-US" dirty="0" err="1"/>
              <a:t>i</a:t>
            </a:r>
            <a:r>
              <a:rPr lang="en-US" dirty="0"/>
              <a:t>, j, k] </a:t>
            </a:r>
            <a:r>
              <a:rPr lang="en-US" i="1" dirty="0"/>
              <a:t>indicate the strength of connection between station j and station k at time </a:t>
            </a:r>
            <a:r>
              <a:rPr lang="en-US" i="1" dirty="0" err="1"/>
              <a:t>i</a:t>
            </a:r>
            <a:r>
              <a:rPr lang="en-US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878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94B5-6F38-E04C-8525-343417A6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D500E-78B3-1441-B563-FFE86370DD58}"/>
              </a:ext>
            </a:extLst>
          </p:cNvPr>
          <p:cNvSpPr txBox="1"/>
          <p:nvPr/>
        </p:nvSpPr>
        <p:spPr>
          <a:xfrm>
            <a:off x="230819" y="2044005"/>
            <a:ext cx="26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Multi-dimensional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82A24-8C51-844D-9852-4CF055C6DE65}"/>
              </a:ext>
            </a:extLst>
          </p:cNvPr>
          <p:cNvSpPr/>
          <p:nvPr/>
        </p:nvSpPr>
        <p:spPr>
          <a:xfrm>
            <a:off x="230818" y="2729126"/>
            <a:ext cx="10484529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 = rand(5, 3, 3)  # 5x3x3 array with uniform random entries in [0,1]</a:t>
            </a:r>
          </a:p>
          <a:p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x[3, :, :]</a:t>
            </a:r>
          </a:p>
          <a:p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x[2:4, :, 2]</a:t>
            </a:r>
            <a:br>
              <a:rPr lang="en-US" dirty="0"/>
            </a:br>
            <a:endParaRPr lang="en-US" dirty="0">
              <a:solidFill>
                <a:srgbClr val="CB4B1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46312-D7BA-6844-A9B1-2B72C39C1554}"/>
              </a:ext>
            </a:extLst>
          </p:cNvPr>
          <p:cNvSpPr/>
          <p:nvPr/>
        </p:nvSpPr>
        <p:spPr>
          <a:xfrm>
            <a:off x="366943" y="4963019"/>
            <a:ext cx="9451759" cy="14773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r = 1:10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1:10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B4B16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&gt; r[3]</a:t>
            </a:r>
            <a:b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B4B16"/>
                </a:solidFill>
                <a:latin typeface="Consolas" panose="020B0609020204030204" pitchFamily="49" charset="0"/>
              </a:rPr>
              <a:t>3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90246-EE1E-4140-AF2F-12847B679F48}"/>
              </a:ext>
            </a:extLst>
          </p:cNvPr>
          <p:cNvSpPr txBox="1"/>
          <p:nvPr/>
        </p:nvSpPr>
        <p:spPr>
          <a:xfrm>
            <a:off x="366943" y="461457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Ranges</a:t>
            </a:r>
          </a:p>
        </p:txBody>
      </p:sp>
    </p:spTree>
    <p:extLst>
      <p:ext uri="{BB962C8B-B14F-4D97-AF65-F5344CB8AC3E}">
        <p14:creationId xmlns:p14="http://schemas.microsoft.com/office/powerpoint/2010/main" val="15233289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2"/>
      </a:lt2>
      <a:accent1>
        <a:srgbClr val="C34D81"/>
      </a:accent1>
      <a:accent2>
        <a:srgbClr val="B13BA1"/>
      </a:accent2>
      <a:accent3>
        <a:srgbClr val="A24DC3"/>
      </a:accent3>
      <a:accent4>
        <a:srgbClr val="5F3BB1"/>
      </a:accent4>
      <a:accent5>
        <a:srgbClr val="4D5AC3"/>
      </a:accent5>
      <a:accent6>
        <a:srgbClr val="3B79B1"/>
      </a:accent6>
      <a:hlink>
        <a:srgbClr val="625CC8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1B1D31"/>
    </a:dk2>
    <a:lt2>
      <a:srgbClr val="F0F3F2"/>
    </a:lt2>
    <a:accent1>
      <a:srgbClr val="C34D81"/>
    </a:accent1>
    <a:accent2>
      <a:srgbClr val="B13BA1"/>
    </a:accent2>
    <a:accent3>
      <a:srgbClr val="A24DC3"/>
    </a:accent3>
    <a:accent4>
      <a:srgbClr val="5F3BB1"/>
    </a:accent4>
    <a:accent5>
      <a:srgbClr val="4D5AC3"/>
    </a:accent5>
    <a:accent6>
      <a:srgbClr val="3B79B1"/>
    </a:accent6>
    <a:hlink>
      <a:srgbClr val="625CC8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3733</Words>
  <Application>Microsoft Macintosh PowerPoint</Application>
  <PresentationFormat>Widescreen</PresentationFormat>
  <Paragraphs>218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Neue Haas Grotesk Text Pro</vt:lpstr>
      <vt:lpstr>AccentBoxVTI</vt:lpstr>
      <vt:lpstr>Scientific computing using Julia programming language </vt:lpstr>
      <vt:lpstr>Why Julia ?</vt:lpstr>
      <vt:lpstr>Installation</vt:lpstr>
      <vt:lpstr>Installation: Linux</vt:lpstr>
      <vt:lpstr>The very basic</vt:lpstr>
      <vt:lpstr>Variables, Booleans and Float</vt:lpstr>
      <vt:lpstr>Arrays</vt:lpstr>
      <vt:lpstr>Arrays and accessing arrays</vt:lpstr>
      <vt:lpstr>Multi-dimensional array</vt:lpstr>
      <vt:lpstr>Aliasing</vt:lpstr>
      <vt:lpstr>Control flow</vt:lpstr>
      <vt:lpstr>Control flow and Logical Eval.</vt:lpstr>
      <vt:lpstr>BEGIN and END construct and Array Comprehension</vt:lpstr>
      <vt:lpstr>Function: 0</vt:lpstr>
      <vt:lpstr>Function: 1</vt:lpstr>
      <vt:lpstr>Operation broadcast</vt:lpstr>
      <vt:lpstr>Function 2</vt:lpstr>
      <vt:lpstr>Function 3</vt:lpstr>
      <vt:lpstr>Type:0 </vt:lpstr>
      <vt:lpstr>Type: 2</vt:lpstr>
      <vt:lpstr>Type:3 </vt:lpstr>
      <vt:lpstr>Method:0</vt:lpstr>
      <vt:lpstr>Method:1</vt:lpstr>
      <vt:lpstr>Method:2</vt:lpstr>
      <vt:lpstr>Method: 3</vt:lpstr>
      <vt:lpstr>User Type:</vt:lpstr>
      <vt:lpstr>User type: 2</vt:lpstr>
      <vt:lpstr>User Type: 3</vt:lpstr>
      <vt:lpstr>User Type: 4</vt:lpstr>
      <vt:lpstr>User Type: 5</vt:lpstr>
      <vt:lpstr>File: I/O</vt:lpstr>
      <vt:lpstr>Modules</vt:lpstr>
      <vt:lpstr>Sparse array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computing using Julia programming language </dc:title>
  <dc:creator>Khemraj Shukla</dc:creator>
  <cp:lastModifiedBy>Khemraj Shukla</cp:lastModifiedBy>
  <cp:revision>91</cp:revision>
  <dcterms:created xsi:type="dcterms:W3CDTF">2020-11-11T21:42:12Z</dcterms:created>
  <dcterms:modified xsi:type="dcterms:W3CDTF">2020-11-30T18:55:12Z</dcterms:modified>
</cp:coreProperties>
</file>