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7" r:id="rId6"/>
    <p:sldId id="259" r:id="rId7"/>
    <p:sldId id="260" r:id="rId8"/>
    <p:sldId id="261" r:id="rId9"/>
    <p:sldId id="262" r:id="rId10"/>
    <p:sldId id="258"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10/25/2022</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10/25/2022</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10/25/2022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10/25/2022</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10/25/2022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10/25/2022</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10/25/2022</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10/25/2022</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10/25/2022</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10/25/2022</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10/25/2022</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10/25/2022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arcgis.com/en/pretrained-models/latest/get-started/intro.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ivingatlas.arcgis.com/en/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sri/arcgis-python-api/releases/download/v2.0.1/samples.zip" TargetMode="External"/><Relationship Id="rId2" Type="http://schemas.openxmlformats.org/officeDocument/2006/relationships/hyperlink" Target="https://github.com/Esri/arcgis-python-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orymaps.arcgis.com/stories/0860894aa2b5442ca27b85c8f7915ce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658E-269F-34D5-6975-372B7BF507F4}"/>
              </a:ext>
            </a:extLst>
          </p:cNvPr>
          <p:cNvSpPr>
            <a:spLocks noGrp="1"/>
          </p:cNvSpPr>
          <p:nvPr>
            <p:ph type="ctrTitle"/>
          </p:nvPr>
        </p:nvSpPr>
        <p:spPr/>
        <p:txBody>
          <a:bodyPr>
            <a:normAutofit/>
          </a:bodyPr>
          <a:lstStyle/>
          <a:p>
            <a:r>
              <a:rPr lang="en-US" b="1" i="0" dirty="0">
                <a:solidFill>
                  <a:srgbClr val="1E0A3C"/>
                </a:solidFill>
                <a:effectLst/>
                <a:latin typeface="Neue Plak"/>
              </a:rPr>
              <a:t>Introduction to Deep Learning Models in GIS</a:t>
            </a:r>
            <a:endParaRPr lang="en-US" dirty="0"/>
          </a:p>
        </p:txBody>
      </p:sp>
      <p:sp>
        <p:nvSpPr>
          <p:cNvPr id="3" name="Subtitle 2">
            <a:extLst>
              <a:ext uri="{FF2B5EF4-FFF2-40B4-BE49-F238E27FC236}">
                <a16:creationId xmlns:a16="http://schemas.microsoft.com/office/drawing/2014/main" id="{76128C3A-0BB6-18F6-DD20-AB90AAC744DA}"/>
              </a:ext>
            </a:extLst>
          </p:cNvPr>
          <p:cNvSpPr>
            <a:spLocks noGrp="1"/>
          </p:cNvSpPr>
          <p:nvPr>
            <p:ph type="subTitle" idx="1"/>
          </p:nvPr>
        </p:nvSpPr>
        <p:spPr>
          <a:xfrm>
            <a:off x="1524000" y="4368799"/>
            <a:ext cx="9144000" cy="1227667"/>
          </a:xfrm>
        </p:spPr>
        <p:txBody>
          <a:bodyPr>
            <a:normAutofit fontScale="92500" lnSpcReduction="10000"/>
          </a:bodyPr>
          <a:lstStyle/>
          <a:p>
            <a:r>
              <a:rPr lang="en-US" dirty="0"/>
              <a:t>RCC Workshop</a:t>
            </a:r>
          </a:p>
          <a:p>
            <a:r>
              <a:rPr lang="en-US" dirty="0"/>
              <a:t>Parmanand Sinha, PhD</a:t>
            </a:r>
          </a:p>
          <a:p>
            <a:r>
              <a:rPr lang="en-US" dirty="0"/>
              <a:t>Computational Scientist</a:t>
            </a:r>
          </a:p>
        </p:txBody>
      </p:sp>
    </p:spTree>
    <p:extLst>
      <p:ext uri="{BB962C8B-B14F-4D97-AF65-F5344CB8AC3E}">
        <p14:creationId xmlns:p14="http://schemas.microsoft.com/office/powerpoint/2010/main" val="227381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6129-C0DB-6635-044C-448F4AA6BB69}"/>
              </a:ext>
            </a:extLst>
          </p:cNvPr>
          <p:cNvSpPr>
            <a:spLocks noGrp="1"/>
          </p:cNvSpPr>
          <p:nvPr>
            <p:ph type="title"/>
          </p:nvPr>
        </p:nvSpPr>
        <p:spPr/>
        <p:txBody>
          <a:bodyPr/>
          <a:lstStyle/>
          <a:p>
            <a:r>
              <a:rPr lang="en-US" b="0" i="0" dirty="0">
                <a:solidFill>
                  <a:srgbClr val="000000"/>
                </a:solidFill>
                <a:effectLst/>
                <a:latin typeface="Avenir Next LT Pro Regular"/>
              </a:rPr>
              <a:t>Instance segmentation</a:t>
            </a:r>
            <a:endParaRPr lang="en-US" dirty="0"/>
          </a:p>
        </p:txBody>
      </p:sp>
      <p:sp>
        <p:nvSpPr>
          <p:cNvPr id="3" name="Content Placeholder 2">
            <a:extLst>
              <a:ext uri="{FF2B5EF4-FFF2-40B4-BE49-F238E27FC236}">
                <a16:creationId xmlns:a16="http://schemas.microsoft.com/office/drawing/2014/main" id="{6EACFB13-0C8A-BF69-2A88-C8A0F4FC76AF}"/>
              </a:ext>
            </a:extLst>
          </p:cNvPr>
          <p:cNvSpPr>
            <a:spLocks noGrp="1"/>
          </p:cNvSpPr>
          <p:nvPr>
            <p:ph idx="1"/>
          </p:nvPr>
        </p:nvSpPr>
        <p:spPr/>
        <p:txBody>
          <a:bodyPr/>
          <a:lstStyle/>
          <a:p>
            <a:r>
              <a:rPr lang="en-US" b="0" i="0" dirty="0">
                <a:solidFill>
                  <a:srgbClr val="000000"/>
                </a:solidFill>
                <a:effectLst/>
                <a:latin typeface="Avenir Next LT Pro Regular"/>
              </a:rPr>
              <a:t>Instance segmentation is a more precise version of object detection. Instance segmentation can be used in GIS to detect objects from imagery and create a detailed dataset of those objects. In this image, instance segmentation created a polygon dataset of building footprints that were extracted from the imagery.</a:t>
            </a:r>
            <a:endParaRPr lang="en-US" dirty="0"/>
          </a:p>
        </p:txBody>
      </p:sp>
    </p:spTree>
    <p:extLst>
      <p:ext uri="{BB962C8B-B14F-4D97-AF65-F5344CB8AC3E}">
        <p14:creationId xmlns:p14="http://schemas.microsoft.com/office/powerpoint/2010/main" val="3791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716D-9CAF-5AE5-A88C-6BC9BA80FF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7FDAD7-E32D-7340-013D-865C9F46374A}"/>
              </a:ext>
            </a:extLst>
          </p:cNvPr>
          <p:cNvSpPr>
            <a:spLocks noGrp="1"/>
          </p:cNvSpPr>
          <p:nvPr>
            <p:ph idx="1"/>
          </p:nvPr>
        </p:nvSpPr>
        <p:spPr/>
        <p:txBody>
          <a:bodyPr/>
          <a:lstStyle/>
          <a:p>
            <a:pPr algn="l" fontAlgn="base">
              <a:buFont typeface="Arial" panose="020B0604020202020204" pitchFamily="34" charset="0"/>
              <a:buChar char="•"/>
            </a:pPr>
            <a:r>
              <a:rPr lang="en-US" dirty="0">
                <a:solidFill>
                  <a:srgbClr val="000000"/>
                </a:solidFill>
                <a:latin typeface="Avenir Next LT Pro Regular"/>
              </a:rPr>
              <a:t>1. Prepare training data</a:t>
            </a:r>
          </a:p>
          <a:p>
            <a:pPr algn="l" fontAlgn="base">
              <a:buFont typeface="Arial" panose="020B0604020202020204" pitchFamily="34" charset="0"/>
              <a:buChar char="•"/>
            </a:pPr>
            <a:r>
              <a:rPr lang="en-US" dirty="0">
                <a:solidFill>
                  <a:srgbClr val="000000"/>
                </a:solidFill>
                <a:latin typeface="Avenir Next LT Pro Regular"/>
              </a:rPr>
              <a:t>2. Train the model</a:t>
            </a:r>
          </a:p>
          <a:p>
            <a:pPr algn="l" fontAlgn="base">
              <a:buFont typeface="Arial" panose="020B0604020202020204" pitchFamily="34" charset="0"/>
              <a:buChar char="•"/>
            </a:pPr>
            <a:r>
              <a:rPr lang="en-US" b="0" i="0" dirty="0">
                <a:solidFill>
                  <a:srgbClr val="000000"/>
                </a:solidFill>
                <a:effectLst/>
                <a:latin typeface="Avenir Next LT Pro Regular"/>
              </a:rPr>
              <a:t>3. Run the model</a:t>
            </a:r>
          </a:p>
          <a:p>
            <a:pPr algn="l" fontAlgn="base">
              <a:buFont typeface="Arial" panose="020B0604020202020204" pitchFamily="34" charset="0"/>
              <a:buChar char="•"/>
            </a:pPr>
            <a:r>
              <a:rPr lang="en-US" b="0" i="0" dirty="0">
                <a:solidFill>
                  <a:srgbClr val="000000"/>
                </a:solidFill>
                <a:effectLst/>
                <a:latin typeface="Avenir Next LT Pro Regular"/>
              </a:rPr>
              <a:t>4. Review and validate results</a:t>
            </a:r>
          </a:p>
          <a:p>
            <a:endParaRPr lang="en-US" dirty="0"/>
          </a:p>
        </p:txBody>
      </p:sp>
    </p:spTree>
    <p:extLst>
      <p:ext uri="{BB962C8B-B14F-4D97-AF65-F5344CB8AC3E}">
        <p14:creationId xmlns:p14="http://schemas.microsoft.com/office/powerpoint/2010/main" val="401950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EC5A-B295-3EAB-218B-A7C38BB3F763}"/>
              </a:ext>
            </a:extLst>
          </p:cNvPr>
          <p:cNvSpPr>
            <a:spLocks noGrp="1"/>
          </p:cNvSpPr>
          <p:nvPr>
            <p:ph type="title"/>
          </p:nvPr>
        </p:nvSpPr>
        <p:spPr/>
        <p:txBody>
          <a:bodyPr/>
          <a:lstStyle/>
          <a:p>
            <a:r>
              <a:rPr lang="en-US" b="1" i="0" dirty="0">
                <a:solidFill>
                  <a:srgbClr val="000000"/>
                </a:solidFill>
                <a:effectLst/>
                <a:latin typeface="Avenir Next LT Pro Demi" panose="020B0704020202020204" pitchFamily="34" charset="0"/>
              </a:rPr>
              <a:t>Pretrained deep learning models</a:t>
            </a:r>
            <a:endParaRPr lang="en-US" dirty="0"/>
          </a:p>
        </p:txBody>
      </p:sp>
      <p:sp>
        <p:nvSpPr>
          <p:cNvPr id="3" name="Content Placeholder 2">
            <a:extLst>
              <a:ext uri="{FF2B5EF4-FFF2-40B4-BE49-F238E27FC236}">
                <a16:creationId xmlns:a16="http://schemas.microsoft.com/office/drawing/2014/main" id="{CB9D788F-87AE-A94B-1B13-FB8F383A5549}"/>
              </a:ext>
            </a:extLst>
          </p:cNvPr>
          <p:cNvSpPr>
            <a:spLocks noGrp="1"/>
          </p:cNvSpPr>
          <p:nvPr>
            <p:ph idx="1"/>
          </p:nvPr>
        </p:nvSpPr>
        <p:spPr/>
        <p:txBody>
          <a:bodyPr>
            <a:normAutofit/>
          </a:bodyPr>
          <a:lstStyle/>
          <a:p>
            <a:pPr algn="l" fontAlgn="base"/>
            <a:r>
              <a:rPr lang="en-US" sz="2400" b="0" i="0" dirty="0">
                <a:solidFill>
                  <a:srgbClr val="000000"/>
                </a:solidFill>
                <a:effectLst/>
                <a:latin typeface="Avenir Next LT Pro Regular"/>
              </a:rPr>
              <a:t>The process of training a deep learning model can be time-consuming and requires robust computer processing resources.</a:t>
            </a:r>
          </a:p>
          <a:p>
            <a:pPr algn="l" fontAlgn="base"/>
            <a:r>
              <a:rPr lang="en-US" sz="2400" b="0" i="0" dirty="0">
                <a:solidFill>
                  <a:srgbClr val="000000"/>
                </a:solidFill>
                <a:effectLst/>
                <a:latin typeface="Avenir Next LT Pro Regular"/>
              </a:rPr>
              <a:t>Each pretrained model available in ArcGIS Living Atlas of the World has key metadata information on its item page. The information provided on the item page tells you what the model is doing and under what conditions it should be used. Because each pretrained model is developed for a specific task and trained on specific data, it is important to examine the item page to ensure that the model is appropriate for your situation.</a:t>
            </a:r>
          </a:p>
          <a:p>
            <a:endParaRPr lang="en-US" dirty="0"/>
          </a:p>
        </p:txBody>
      </p:sp>
    </p:spTree>
    <p:extLst>
      <p:ext uri="{BB962C8B-B14F-4D97-AF65-F5344CB8AC3E}">
        <p14:creationId xmlns:p14="http://schemas.microsoft.com/office/powerpoint/2010/main" val="419507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1F4B-C843-92DA-04DA-42940E4429D5}"/>
              </a:ext>
            </a:extLst>
          </p:cNvPr>
          <p:cNvSpPr>
            <a:spLocks noGrp="1"/>
          </p:cNvSpPr>
          <p:nvPr>
            <p:ph type="title"/>
          </p:nvPr>
        </p:nvSpPr>
        <p:spPr/>
        <p:txBody>
          <a:bodyPr/>
          <a:lstStyle/>
          <a:p>
            <a:r>
              <a:rPr lang="en-US" dirty="0">
                <a:hlinkClick r:id="rId2"/>
              </a:rPr>
              <a:t>https://doc.arcgis.com/en/pretrained-models/latest/get-started/intro.htm</a:t>
            </a:r>
            <a:r>
              <a:rPr lang="en-US" dirty="0"/>
              <a:t> </a:t>
            </a:r>
          </a:p>
        </p:txBody>
      </p:sp>
      <p:graphicFrame>
        <p:nvGraphicFramePr>
          <p:cNvPr id="4" name="Content Placeholder 3">
            <a:extLst>
              <a:ext uri="{FF2B5EF4-FFF2-40B4-BE49-F238E27FC236}">
                <a16:creationId xmlns:a16="http://schemas.microsoft.com/office/drawing/2014/main" id="{BAEE40ED-A605-3547-0599-CAE9403D1A77}"/>
              </a:ext>
            </a:extLst>
          </p:cNvPr>
          <p:cNvGraphicFramePr>
            <a:graphicFrameLocks noGrp="1"/>
          </p:cNvGraphicFramePr>
          <p:nvPr>
            <p:ph idx="1"/>
          </p:nvPr>
        </p:nvGraphicFramePr>
        <p:xfrm>
          <a:off x="838200" y="1852454"/>
          <a:ext cx="10515600" cy="4297680"/>
        </p:xfrm>
        <a:graphic>
          <a:graphicData uri="http://schemas.openxmlformats.org/drawingml/2006/table">
            <a:tbl>
              <a:tblPr/>
              <a:tblGrid>
                <a:gridCol w="5257800">
                  <a:extLst>
                    <a:ext uri="{9D8B030D-6E8A-4147-A177-3AD203B41FA5}">
                      <a16:colId xmlns:a16="http://schemas.microsoft.com/office/drawing/2014/main" val="845263660"/>
                    </a:ext>
                  </a:extLst>
                </a:gridCol>
                <a:gridCol w="5257800">
                  <a:extLst>
                    <a:ext uri="{9D8B030D-6E8A-4147-A177-3AD203B41FA5}">
                      <a16:colId xmlns:a16="http://schemas.microsoft.com/office/drawing/2014/main" val="2656929511"/>
                    </a:ext>
                  </a:extLst>
                </a:gridCol>
              </a:tblGrid>
              <a:tr h="0">
                <a:tc gridSpan="2">
                  <a:txBody>
                    <a:bodyPr/>
                    <a:lstStyle/>
                    <a:p>
                      <a:pPr fontAlgn="base"/>
                      <a:r>
                        <a:rPr lang="en-US">
                          <a:effectLst/>
                        </a:rPr>
                        <a:t>Key item details</a:t>
                      </a:r>
                    </a:p>
                  </a:txBody>
                  <a:tcPr anchor="ctr">
                    <a:lnL w="9525" cap="flat" cmpd="sng" algn="ctr">
                      <a:solidFill>
                        <a:srgbClr val="20F90E"/>
                      </a:solidFill>
                      <a:prstDash val="solid"/>
                      <a:round/>
                      <a:headEnd type="none" w="med" len="med"/>
                      <a:tailEnd type="none" w="med" len="med"/>
                    </a:lnL>
                    <a:lnR w="9525" cap="flat" cmpd="sng" algn="ctr">
                      <a:solidFill>
                        <a:srgbClr val="00F90E"/>
                      </a:solidFill>
                      <a:prstDash val="solid"/>
                      <a:round/>
                      <a:headEnd type="none" w="med" len="med"/>
                      <a:tailEnd type="none" w="med" len="med"/>
                    </a:lnR>
                    <a:lnT w="9525" cap="flat" cmpd="sng" algn="ctr">
                      <a:solidFill>
                        <a:srgbClr val="E0F80E"/>
                      </a:solidFill>
                      <a:prstDash val="solid"/>
                      <a:round/>
                      <a:headEnd type="none" w="med" len="med"/>
                      <a:tailEnd type="none" w="med" len="med"/>
                    </a:lnT>
                    <a:lnB w="9525" cap="flat" cmpd="sng" algn="ctr">
                      <a:solidFill>
                        <a:srgbClr val="60F80E"/>
                      </a:solidFill>
                      <a:prstDash val="solid"/>
                      <a:round/>
                      <a:headEnd type="none" w="med" len="med"/>
                      <a:tailEnd type="none" w="med" len="med"/>
                    </a:lnB>
                    <a:solidFill>
                      <a:srgbClr val="0078C5"/>
                    </a:solidFill>
                  </a:tcPr>
                </a:tc>
                <a:tc hMerge="1">
                  <a:txBody>
                    <a:bodyPr/>
                    <a:lstStyle/>
                    <a:p>
                      <a:endParaRPr lang="en-US"/>
                    </a:p>
                  </a:txBody>
                  <a:tcPr/>
                </a:tc>
                <a:extLst>
                  <a:ext uri="{0D108BD9-81ED-4DB2-BD59-A6C34878D82A}">
                    <a16:rowId xmlns:a16="http://schemas.microsoft.com/office/drawing/2014/main" val="1936744140"/>
                  </a:ext>
                </a:extLst>
              </a:tr>
              <a:tr h="0">
                <a:tc>
                  <a:txBody>
                    <a:bodyPr/>
                    <a:lstStyle/>
                    <a:p>
                      <a:pPr fontAlgn="base"/>
                      <a:r>
                        <a:rPr lang="en-US">
                          <a:effectLst/>
                        </a:rPr>
                        <a:t>Item detail</a:t>
                      </a:r>
                    </a:p>
                  </a:txBody>
                  <a:tcPr anchor="ctr">
                    <a:lnL w="9525" cap="flat" cmpd="sng" algn="ctr">
                      <a:solidFill>
                        <a:srgbClr val="20F90E"/>
                      </a:solidFill>
                      <a:prstDash val="solid"/>
                      <a:round/>
                      <a:headEnd type="none" w="med" len="med"/>
                      <a:tailEnd type="none" w="med" len="med"/>
                    </a:lnL>
                    <a:lnR w="9525" cap="flat" cmpd="sng" algn="ctr">
                      <a:solidFill>
                        <a:srgbClr val="20F90E"/>
                      </a:solidFill>
                      <a:prstDash val="solid"/>
                      <a:round/>
                      <a:headEnd type="none" w="med" len="med"/>
                      <a:tailEnd type="none" w="med" len="med"/>
                    </a:lnR>
                    <a:lnT w="9525" cap="flat" cmpd="sng" algn="ctr">
                      <a:solidFill>
                        <a:srgbClr val="60F80E"/>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0078C5"/>
                    </a:solidFill>
                  </a:tcPr>
                </a:tc>
                <a:tc>
                  <a:txBody>
                    <a:bodyPr/>
                    <a:lstStyle/>
                    <a:p>
                      <a:pPr fontAlgn="base"/>
                      <a:r>
                        <a:rPr lang="en-US">
                          <a:effectLst/>
                        </a:rPr>
                        <a:t>Information</a:t>
                      </a:r>
                    </a:p>
                  </a:txBody>
                  <a:tcPr anchor="ctr">
                    <a:lnL w="9525" cap="flat" cmpd="sng" algn="ctr">
                      <a:solidFill>
                        <a:srgbClr val="20F90E"/>
                      </a:solidFill>
                      <a:prstDash val="solid"/>
                      <a:round/>
                      <a:headEnd type="none" w="med" len="med"/>
                      <a:tailEnd type="none" w="med" len="med"/>
                    </a:lnL>
                    <a:lnR w="9525" cap="flat" cmpd="sng" algn="ctr">
                      <a:solidFill>
                        <a:srgbClr val="00F90E"/>
                      </a:solidFill>
                      <a:prstDash val="solid"/>
                      <a:round/>
                      <a:headEnd type="none" w="med" len="med"/>
                      <a:tailEnd type="none" w="med" len="med"/>
                    </a:lnR>
                    <a:lnT w="9525" cap="flat" cmpd="sng" algn="ctr">
                      <a:solidFill>
                        <a:srgbClr val="E0F80E"/>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0078C5"/>
                    </a:solidFill>
                  </a:tcPr>
                </a:tc>
                <a:extLst>
                  <a:ext uri="{0D108BD9-81ED-4DB2-BD59-A6C34878D82A}">
                    <a16:rowId xmlns:a16="http://schemas.microsoft.com/office/drawing/2014/main" val="610747079"/>
                  </a:ext>
                </a:extLst>
              </a:tr>
              <a:tr h="0">
                <a:tc>
                  <a:txBody>
                    <a:bodyPr/>
                    <a:lstStyle/>
                    <a:p>
                      <a:pPr fontAlgn="t"/>
                      <a:r>
                        <a:rPr lang="en-US">
                          <a:effectLst/>
                        </a:rPr>
                        <a:t>Title</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Descriptive name of the model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3920170264"/>
                  </a:ext>
                </a:extLst>
              </a:tr>
              <a:tr h="0">
                <a:tc>
                  <a:txBody>
                    <a:bodyPr/>
                    <a:lstStyle/>
                    <a:p>
                      <a:pPr fontAlgn="t"/>
                      <a:r>
                        <a:rPr lang="en-US">
                          <a:effectLst/>
                        </a:rPr>
                        <a:t>Description</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The goal of the model, the data involved, and why you might use the model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3799818797"/>
                  </a:ext>
                </a:extLst>
              </a:tr>
              <a:tr h="0">
                <a:tc>
                  <a:txBody>
                    <a:bodyPr/>
                    <a:lstStyle/>
                    <a:p>
                      <a:pPr fontAlgn="t"/>
                      <a:r>
                        <a:rPr lang="en-US">
                          <a:effectLst/>
                        </a:rPr>
                        <a:t>Licensing Requirements</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Minimum ArcGIS software requirements to run the model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602788218"/>
                  </a:ext>
                </a:extLst>
              </a:tr>
              <a:tr h="0">
                <a:tc>
                  <a:txBody>
                    <a:bodyPr/>
                    <a:lstStyle/>
                    <a:p>
                      <a:pPr fontAlgn="t"/>
                      <a:r>
                        <a:rPr lang="en-US">
                          <a:effectLst/>
                        </a:rPr>
                        <a:t>Input</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Input data requirements, such as type and resolution</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2136457521"/>
                  </a:ext>
                </a:extLst>
              </a:tr>
              <a:tr h="0">
                <a:tc>
                  <a:txBody>
                    <a:bodyPr/>
                    <a:lstStyle/>
                    <a:p>
                      <a:pPr fontAlgn="t"/>
                      <a:r>
                        <a:rPr lang="en-US">
                          <a:effectLst/>
                        </a:rPr>
                        <a:t>Output</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Output data type, such as a polygon feature class</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4279088710"/>
                  </a:ext>
                </a:extLst>
              </a:tr>
              <a:tr h="0">
                <a:tc>
                  <a:txBody>
                    <a:bodyPr/>
                    <a:lstStyle/>
                    <a:p>
                      <a:pPr fontAlgn="t"/>
                      <a:r>
                        <a:rPr lang="en-US">
                          <a:effectLst/>
                        </a:rPr>
                        <a:t>Applicable Geographies</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dirty="0">
                          <a:effectLst/>
                        </a:rPr>
                        <a:t>Geographic region where the model can be expected to perform well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2182338226"/>
                  </a:ext>
                </a:extLst>
              </a:tr>
            </a:tbl>
          </a:graphicData>
        </a:graphic>
      </p:graphicFrame>
      <p:graphicFrame>
        <p:nvGraphicFramePr>
          <p:cNvPr id="5" name="Table 4">
            <a:extLst>
              <a:ext uri="{FF2B5EF4-FFF2-40B4-BE49-F238E27FC236}">
                <a16:creationId xmlns:a16="http://schemas.microsoft.com/office/drawing/2014/main" id="{951CFE43-F618-EC3D-4AFF-C89CEEE7F7DE}"/>
              </a:ext>
            </a:extLst>
          </p:cNvPr>
          <p:cNvGraphicFramePr>
            <a:graphicFrameLocks noGrp="1"/>
          </p:cNvGraphicFramePr>
          <p:nvPr>
            <p:extLst>
              <p:ext uri="{D42A27DB-BD31-4B8C-83A1-F6EECF244321}">
                <p14:modId xmlns:p14="http://schemas.microsoft.com/office/powerpoint/2010/main" val="37042278"/>
              </p:ext>
            </p:extLst>
          </p:nvPr>
        </p:nvGraphicFramePr>
        <p:xfrm>
          <a:off x="838200" y="1852454"/>
          <a:ext cx="10515600" cy="4297680"/>
        </p:xfrm>
        <a:graphic>
          <a:graphicData uri="http://schemas.openxmlformats.org/drawingml/2006/table">
            <a:tbl>
              <a:tblPr/>
              <a:tblGrid>
                <a:gridCol w="5257800">
                  <a:extLst>
                    <a:ext uri="{9D8B030D-6E8A-4147-A177-3AD203B41FA5}">
                      <a16:colId xmlns:a16="http://schemas.microsoft.com/office/drawing/2014/main" val="1896013411"/>
                    </a:ext>
                  </a:extLst>
                </a:gridCol>
                <a:gridCol w="5257800">
                  <a:extLst>
                    <a:ext uri="{9D8B030D-6E8A-4147-A177-3AD203B41FA5}">
                      <a16:colId xmlns:a16="http://schemas.microsoft.com/office/drawing/2014/main" val="356357411"/>
                    </a:ext>
                  </a:extLst>
                </a:gridCol>
              </a:tblGrid>
              <a:tr h="0">
                <a:tc gridSpan="2">
                  <a:txBody>
                    <a:bodyPr/>
                    <a:lstStyle/>
                    <a:p>
                      <a:pPr algn="ctr" fontAlgn="base"/>
                      <a:r>
                        <a:rPr lang="en-US" dirty="0">
                          <a:effectLst/>
                        </a:rPr>
                        <a:t>Key item details</a:t>
                      </a:r>
                    </a:p>
                  </a:txBody>
                  <a:tcPr anchor="ctr">
                    <a:lnL w="9525" cap="flat" cmpd="sng" algn="ctr">
                      <a:solidFill>
                        <a:srgbClr val="804612"/>
                      </a:solidFill>
                      <a:prstDash val="solid"/>
                      <a:round/>
                      <a:headEnd type="none" w="med" len="med"/>
                      <a:tailEnd type="none" w="med" len="med"/>
                    </a:lnL>
                    <a:lnR w="9525" cap="flat" cmpd="sng" algn="ctr">
                      <a:solidFill>
                        <a:srgbClr val="204612"/>
                      </a:solidFill>
                      <a:prstDash val="solid"/>
                      <a:round/>
                      <a:headEnd type="none" w="med" len="med"/>
                      <a:tailEnd type="none" w="med" len="med"/>
                    </a:lnR>
                    <a:lnT w="9525" cap="flat" cmpd="sng" algn="ctr">
                      <a:solidFill>
                        <a:srgbClr val="C04512"/>
                      </a:solidFill>
                      <a:prstDash val="solid"/>
                      <a:round/>
                      <a:headEnd type="none" w="med" len="med"/>
                      <a:tailEnd type="none" w="med" len="med"/>
                    </a:lnT>
                    <a:lnB w="9525" cap="flat" cmpd="sng" algn="ctr">
                      <a:solidFill>
                        <a:srgbClr val="C04512"/>
                      </a:solidFill>
                      <a:prstDash val="solid"/>
                      <a:round/>
                      <a:headEnd type="none" w="med" len="med"/>
                      <a:tailEnd type="none" w="med" len="med"/>
                    </a:lnB>
                    <a:solidFill>
                      <a:srgbClr val="0078C5"/>
                    </a:solidFill>
                  </a:tcPr>
                </a:tc>
                <a:tc hMerge="1">
                  <a:txBody>
                    <a:bodyPr/>
                    <a:lstStyle/>
                    <a:p>
                      <a:endParaRPr lang="en-US"/>
                    </a:p>
                  </a:txBody>
                  <a:tcPr/>
                </a:tc>
                <a:extLst>
                  <a:ext uri="{0D108BD9-81ED-4DB2-BD59-A6C34878D82A}">
                    <a16:rowId xmlns:a16="http://schemas.microsoft.com/office/drawing/2014/main" val="4255496252"/>
                  </a:ext>
                </a:extLst>
              </a:tr>
              <a:tr h="0">
                <a:tc>
                  <a:txBody>
                    <a:bodyPr/>
                    <a:lstStyle/>
                    <a:p>
                      <a:pPr fontAlgn="base"/>
                      <a:r>
                        <a:rPr lang="en-US">
                          <a:effectLst/>
                        </a:rPr>
                        <a:t>Item detail</a:t>
                      </a:r>
                    </a:p>
                  </a:txBody>
                  <a:tcPr anchor="ctr">
                    <a:lnL w="9525" cap="flat" cmpd="sng" algn="ctr">
                      <a:solidFill>
                        <a:srgbClr val="804612"/>
                      </a:solidFill>
                      <a:prstDash val="solid"/>
                      <a:round/>
                      <a:headEnd type="none" w="med" len="med"/>
                      <a:tailEnd type="none" w="med" len="med"/>
                    </a:lnL>
                    <a:lnR w="9525" cap="flat" cmpd="sng" algn="ctr">
                      <a:solidFill>
                        <a:srgbClr val="804612"/>
                      </a:solidFill>
                      <a:prstDash val="solid"/>
                      <a:round/>
                      <a:headEnd type="none" w="med" len="med"/>
                      <a:tailEnd type="none" w="med" len="med"/>
                    </a:lnR>
                    <a:lnT w="9525" cap="flat" cmpd="sng" algn="ctr">
                      <a:solidFill>
                        <a:srgbClr val="C04512"/>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0078C5"/>
                    </a:solidFill>
                  </a:tcPr>
                </a:tc>
                <a:tc>
                  <a:txBody>
                    <a:bodyPr/>
                    <a:lstStyle/>
                    <a:p>
                      <a:pPr fontAlgn="base"/>
                      <a:r>
                        <a:rPr lang="en-US">
                          <a:effectLst/>
                        </a:rPr>
                        <a:t>Information</a:t>
                      </a:r>
                    </a:p>
                  </a:txBody>
                  <a:tcPr anchor="ctr">
                    <a:lnL w="9525" cap="flat" cmpd="sng" algn="ctr">
                      <a:solidFill>
                        <a:srgbClr val="804612"/>
                      </a:solidFill>
                      <a:prstDash val="solid"/>
                      <a:round/>
                      <a:headEnd type="none" w="med" len="med"/>
                      <a:tailEnd type="none" w="med" len="med"/>
                    </a:lnL>
                    <a:lnR w="9525" cap="flat" cmpd="sng" algn="ctr">
                      <a:solidFill>
                        <a:srgbClr val="204612"/>
                      </a:solidFill>
                      <a:prstDash val="solid"/>
                      <a:round/>
                      <a:headEnd type="none" w="med" len="med"/>
                      <a:tailEnd type="none" w="med" len="med"/>
                    </a:lnR>
                    <a:lnT w="9525" cap="flat" cmpd="sng" algn="ctr">
                      <a:solidFill>
                        <a:srgbClr val="C04512"/>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0078C5"/>
                    </a:solidFill>
                  </a:tcPr>
                </a:tc>
                <a:extLst>
                  <a:ext uri="{0D108BD9-81ED-4DB2-BD59-A6C34878D82A}">
                    <a16:rowId xmlns:a16="http://schemas.microsoft.com/office/drawing/2014/main" val="3681914941"/>
                  </a:ext>
                </a:extLst>
              </a:tr>
              <a:tr h="0">
                <a:tc>
                  <a:txBody>
                    <a:bodyPr/>
                    <a:lstStyle/>
                    <a:p>
                      <a:pPr fontAlgn="t"/>
                      <a:r>
                        <a:rPr lang="en-US">
                          <a:effectLst/>
                        </a:rPr>
                        <a:t>Title</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Descriptive name of the model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212042758"/>
                  </a:ext>
                </a:extLst>
              </a:tr>
              <a:tr h="0">
                <a:tc>
                  <a:txBody>
                    <a:bodyPr/>
                    <a:lstStyle/>
                    <a:p>
                      <a:pPr fontAlgn="t"/>
                      <a:r>
                        <a:rPr lang="en-US">
                          <a:effectLst/>
                        </a:rPr>
                        <a:t>Description</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The goal of the model, the data involved, and why you might use the model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1765988069"/>
                  </a:ext>
                </a:extLst>
              </a:tr>
              <a:tr h="0">
                <a:tc>
                  <a:txBody>
                    <a:bodyPr/>
                    <a:lstStyle/>
                    <a:p>
                      <a:pPr fontAlgn="t"/>
                      <a:r>
                        <a:rPr lang="en-US">
                          <a:effectLst/>
                        </a:rPr>
                        <a:t>Licensing Requirements</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Minimum ArcGIS software requirements to run the model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2186283249"/>
                  </a:ext>
                </a:extLst>
              </a:tr>
              <a:tr h="0">
                <a:tc>
                  <a:txBody>
                    <a:bodyPr/>
                    <a:lstStyle/>
                    <a:p>
                      <a:pPr fontAlgn="t"/>
                      <a:r>
                        <a:rPr lang="en-US">
                          <a:effectLst/>
                        </a:rPr>
                        <a:t>Input</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Input data requirements, such as type and resolution</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2248522753"/>
                  </a:ext>
                </a:extLst>
              </a:tr>
              <a:tr h="0">
                <a:tc>
                  <a:txBody>
                    <a:bodyPr/>
                    <a:lstStyle/>
                    <a:p>
                      <a:pPr fontAlgn="t"/>
                      <a:r>
                        <a:rPr lang="en-US">
                          <a:effectLst/>
                        </a:rPr>
                        <a:t>Output</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a:effectLst/>
                        </a:rPr>
                        <a:t>Output data type, such as a polygon feature class</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1993284762"/>
                  </a:ext>
                </a:extLst>
              </a:tr>
              <a:tr h="0">
                <a:tc>
                  <a:txBody>
                    <a:bodyPr/>
                    <a:lstStyle/>
                    <a:p>
                      <a:pPr fontAlgn="t"/>
                      <a:r>
                        <a:rPr lang="en-US">
                          <a:effectLst/>
                        </a:rPr>
                        <a:t>Applicable Geographies</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tc>
                  <a:txBody>
                    <a:bodyPr/>
                    <a:lstStyle/>
                    <a:p>
                      <a:pPr fontAlgn="t"/>
                      <a:r>
                        <a:rPr lang="en-US" dirty="0">
                          <a:effectLst/>
                        </a:rPr>
                        <a:t>Geographic region where the model can be expected to perform well</a:t>
                      </a:r>
                    </a:p>
                  </a:txBody>
                  <a:tcPr>
                    <a:lnL w="9525" cap="flat" cmpd="sng" algn="ctr">
                      <a:solidFill>
                        <a:srgbClr val="0078C5"/>
                      </a:solidFill>
                      <a:prstDash val="solid"/>
                      <a:round/>
                      <a:headEnd type="none" w="med" len="med"/>
                      <a:tailEnd type="none" w="med" len="med"/>
                    </a:lnL>
                    <a:lnR w="9525" cap="flat" cmpd="sng" algn="ctr">
                      <a:solidFill>
                        <a:srgbClr val="0078C5"/>
                      </a:solidFill>
                      <a:prstDash val="solid"/>
                      <a:round/>
                      <a:headEnd type="none" w="med" len="med"/>
                      <a:tailEnd type="none" w="med" len="med"/>
                    </a:lnR>
                    <a:lnT w="9525" cap="flat" cmpd="sng" algn="ctr">
                      <a:solidFill>
                        <a:srgbClr val="0078C5"/>
                      </a:solidFill>
                      <a:prstDash val="solid"/>
                      <a:round/>
                      <a:headEnd type="none" w="med" len="med"/>
                      <a:tailEnd type="none" w="med" len="med"/>
                    </a:lnT>
                    <a:lnB w="9525" cap="flat" cmpd="sng" algn="ctr">
                      <a:solidFill>
                        <a:srgbClr val="0078C5"/>
                      </a:solidFill>
                      <a:prstDash val="solid"/>
                      <a:round/>
                      <a:headEnd type="none" w="med" len="med"/>
                      <a:tailEnd type="none" w="med" len="med"/>
                    </a:lnB>
                    <a:solidFill>
                      <a:srgbClr val="EFF0F1"/>
                    </a:solidFill>
                  </a:tcPr>
                </a:tc>
                <a:extLst>
                  <a:ext uri="{0D108BD9-81ED-4DB2-BD59-A6C34878D82A}">
                    <a16:rowId xmlns:a16="http://schemas.microsoft.com/office/drawing/2014/main" val="1952053285"/>
                  </a:ext>
                </a:extLst>
              </a:tr>
            </a:tbl>
          </a:graphicData>
        </a:graphic>
      </p:graphicFrame>
    </p:spTree>
    <p:extLst>
      <p:ext uri="{BB962C8B-B14F-4D97-AF65-F5344CB8AC3E}">
        <p14:creationId xmlns:p14="http://schemas.microsoft.com/office/powerpoint/2010/main" val="347376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83E8-24DC-5E6F-7754-DF9246231C4D}"/>
              </a:ext>
            </a:extLst>
          </p:cNvPr>
          <p:cNvSpPr>
            <a:spLocks noGrp="1"/>
          </p:cNvSpPr>
          <p:nvPr>
            <p:ph type="title"/>
          </p:nvPr>
        </p:nvSpPr>
        <p:spPr/>
        <p:txBody>
          <a:bodyPr/>
          <a:lstStyle/>
          <a:p>
            <a:r>
              <a:rPr lang="en-US" b="1" i="0" dirty="0">
                <a:solidFill>
                  <a:srgbClr val="000000"/>
                </a:solidFill>
                <a:effectLst/>
                <a:latin typeface="Avenir Next LT Pro Demi" panose="020B0704020202020204" pitchFamily="34" charset="0"/>
              </a:rPr>
              <a:t>Discover available pretrained models</a:t>
            </a:r>
            <a:endParaRPr lang="en-US" dirty="0"/>
          </a:p>
        </p:txBody>
      </p:sp>
      <p:sp>
        <p:nvSpPr>
          <p:cNvPr id="3" name="Content Placeholder 2">
            <a:extLst>
              <a:ext uri="{FF2B5EF4-FFF2-40B4-BE49-F238E27FC236}">
                <a16:creationId xmlns:a16="http://schemas.microsoft.com/office/drawing/2014/main" id="{D17C1160-F103-3F57-0214-57D3B84CA1C9}"/>
              </a:ext>
            </a:extLst>
          </p:cNvPr>
          <p:cNvSpPr>
            <a:spLocks noGrp="1"/>
          </p:cNvSpPr>
          <p:nvPr>
            <p:ph idx="1"/>
          </p:nvPr>
        </p:nvSpPr>
        <p:spPr>
          <a:xfrm>
            <a:off x="838200" y="1817687"/>
            <a:ext cx="10515600" cy="4351338"/>
          </a:xfrm>
        </p:spPr>
        <p:txBody>
          <a:bodyPr>
            <a:normAutofit lnSpcReduction="10000"/>
          </a:bodyPr>
          <a:lstStyle/>
          <a:p>
            <a:r>
              <a:rPr lang="en-US" dirty="0">
                <a:solidFill>
                  <a:srgbClr val="000000"/>
                </a:solidFill>
                <a:latin typeface="Avenir Next LT Pro Regular"/>
              </a:rPr>
              <a:t>I</a:t>
            </a:r>
            <a:r>
              <a:rPr lang="en-US" b="0" i="0" dirty="0">
                <a:solidFill>
                  <a:srgbClr val="000000"/>
                </a:solidFill>
                <a:effectLst/>
                <a:latin typeface="Avenir Next LT Pro Regular"/>
              </a:rPr>
              <a:t>n this exercise, you will navigate to ArcGIS Living Atlas of the World and search for a specific model. After examining the model details, you will explore some of the other available models.</a:t>
            </a:r>
          </a:p>
          <a:p>
            <a:endParaRPr lang="en-US" dirty="0">
              <a:solidFill>
                <a:srgbClr val="000000"/>
              </a:solidFill>
              <a:latin typeface="Avenir Next LT Pro Regular"/>
            </a:endParaRPr>
          </a:p>
          <a:p>
            <a:r>
              <a:rPr lang="en-US" dirty="0">
                <a:solidFill>
                  <a:srgbClr val="000000"/>
                </a:solidFill>
                <a:latin typeface="Avenir Next LT Pro Demi" panose="020B0704020202020204" pitchFamily="34" charset="0"/>
              </a:rPr>
              <a:t>Search for a deep learning model in ArcGIS Living Atlas</a:t>
            </a:r>
          </a:p>
          <a:p>
            <a:r>
              <a:rPr lang="en-US" altLang="en-US" dirty="0">
                <a:solidFill>
                  <a:srgbClr val="000000"/>
                </a:solidFill>
                <a:latin typeface="Avenir Next LT Pro Demi" panose="020B0704020202020204" pitchFamily="34" charset="0"/>
              </a:rPr>
              <a:t>In a web browser, go to the </a:t>
            </a:r>
            <a:r>
              <a:rPr lang="en-US" altLang="en-US" dirty="0">
                <a:solidFill>
                  <a:srgbClr val="000000"/>
                </a:solidFill>
                <a:latin typeface="Avenir Next LT Pro Demi" panose="020B0704020202020204" pitchFamily="34" charset="0"/>
                <a:hlinkClick r:id="rId2" tooltip="Opens in new window">
                  <a:extLst>
                    <a:ext uri="{A12FA001-AC4F-418D-AE19-62706E023703}">
                      <ahyp:hlinkClr xmlns:ahyp="http://schemas.microsoft.com/office/drawing/2018/hyperlinkcolor" val="tx"/>
                    </a:ext>
                  </a:extLst>
                </a:hlinkClick>
              </a:rPr>
              <a:t>ArcGIS Living Atlas of the World </a:t>
            </a:r>
            <a:r>
              <a:rPr lang="en-US" altLang="en-US" dirty="0">
                <a:solidFill>
                  <a:srgbClr val="000000"/>
                </a:solidFill>
                <a:latin typeface="Avenir Next LT Pro Demi" panose="020B0704020202020204" pitchFamily="34" charset="0"/>
              </a:rPr>
              <a:t> home page. </a:t>
            </a:r>
          </a:p>
          <a:p>
            <a:r>
              <a:rPr lang="en-US" b="0" i="0" dirty="0">
                <a:solidFill>
                  <a:srgbClr val="000000"/>
                </a:solidFill>
                <a:effectLst/>
                <a:latin typeface="Avenir Next LT Pro Regular"/>
              </a:rPr>
              <a:t>Near the top of the page, in the search bar, type </a:t>
            </a:r>
            <a:r>
              <a:rPr lang="en-US" b="0" i="0" dirty="0">
                <a:solidFill>
                  <a:srgbClr val="000000"/>
                </a:solidFill>
                <a:effectLst/>
                <a:latin typeface="Avenir Next LT Pro Demi" panose="020B0704020202020204" pitchFamily="34" charset="0"/>
              </a:rPr>
              <a:t>deep learning</a:t>
            </a:r>
            <a:r>
              <a:rPr lang="en-US" b="0" i="0" dirty="0">
                <a:solidFill>
                  <a:srgbClr val="000000"/>
                </a:solidFill>
                <a:effectLst/>
                <a:latin typeface="Avenir Next LT Pro Regular"/>
              </a:rPr>
              <a:t> and press Enter.</a:t>
            </a:r>
            <a:endParaRPr lang="en-US" altLang="en-US" dirty="0">
              <a:solidFill>
                <a:srgbClr val="000000"/>
              </a:solidFill>
              <a:latin typeface="Avenir Next LT Pro Demi" panose="020B0704020202020204" pitchFamily="34" charset="0"/>
            </a:endParaRPr>
          </a:p>
          <a:p>
            <a:endParaRPr lang="en-US" dirty="0"/>
          </a:p>
        </p:txBody>
      </p:sp>
      <p:sp>
        <p:nvSpPr>
          <p:cNvPr id="15" name="AutoShape 12">
            <a:hlinkClick r:id="rId2" tooltip="Opens in new window"/>
            <a:extLst>
              <a:ext uri="{FF2B5EF4-FFF2-40B4-BE49-F238E27FC236}">
                <a16:creationId xmlns:a16="http://schemas.microsoft.com/office/drawing/2014/main" id="{0B1DA0C2-7136-D272-31BD-816CBD1F15C8}"/>
              </a:ext>
            </a:extLst>
          </p:cNvPr>
          <p:cNvSpPr>
            <a:spLocks noChangeAspect="1" noChangeArrowheads="1"/>
          </p:cNvSpPr>
          <p:nvPr/>
        </p:nvSpPr>
        <p:spPr bwMode="auto">
          <a:xfrm>
            <a:off x="4240213"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943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5509-3023-3510-4B40-5AB2E27ABD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05CDC-C02E-8E11-909D-EDC380FECD97}"/>
              </a:ext>
            </a:extLst>
          </p:cNvPr>
          <p:cNvSpPr>
            <a:spLocks noGrp="1"/>
          </p:cNvSpPr>
          <p:nvPr>
            <p:ph idx="1"/>
          </p:nvPr>
        </p:nvSpPr>
        <p:spPr/>
        <p:txBody>
          <a:bodyPr/>
          <a:lstStyle/>
          <a:p>
            <a:r>
              <a:rPr lang="en-US" b="0" i="0" dirty="0">
                <a:solidFill>
                  <a:srgbClr val="000000"/>
                </a:solidFill>
                <a:effectLst/>
                <a:latin typeface="Avenir Next LT Pro Regular"/>
              </a:rPr>
              <a:t>Notice that the pretrained models are published by </a:t>
            </a:r>
            <a:r>
              <a:rPr lang="en-US" b="0" i="0" dirty="0" err="1">
                <a:solidFill>
                  <a:srgbClr val="000000"/>
                </a:solidFill>
                <a:effectLst/>
                <a:latin typeface="Avenir Next LT Pro Regular"/>
              </a:rPr>
              <a:t>esri_analytics</a:t>
            </a:r>
            <a:r>
              <a:rPr lang="en-US" b="0" i="0" dirty="0">
                <a:solidFill>
                  <a:srgbClr val="000000"/>
                </a:solidFill>
                <a:effectLst/>
                <a:latin typeface="Avenir Next LT Pro Regular"/>
              </a:rPr>
              <a:t> as a Deep Learning Package item, as shown in the following graphic.</a:t>
            </a:r>
          </a:p>
          <a:p>
            <a:r>
              <a:rPr lang="en-US" b="0" i="0" dirty="0">
                <a:solidFill>
                  <a:srgbClr val="000000"/>
                </a:solidFill>
                <a:effectLst/>
                <a:latin typeface="Avenir Next LT Pro Regular"/>
              </a:rPr>
              <a:t>From the list filter options, check the box for Esri-Only Content, as shown in the following graphic.</a:t>
            </a:r>
          </a:p>
          <a:p>
            <a:r>
              <a:rPr lang="en-US" b="0" i="0" dirty="0">
                <a:solidFill>
                  <a:srgbClr val="000000"/>
                </a:solidFill>
                <a:effectLst/>
                <a:latin typeface="Avenir Next LT Pro Regular"/>
              </a:rPr>
              <a:t>In the search bar, after deep learning, type </a:t>
            </a:r>
            <a:r>
              <a:rPr lang="en-US" b="0" i="0" dirty="0">
                <a:solidFill>
                  <a:srgbClr val="000000"/>
                </a:solidFill>
                <a:effectLst/>
                <a:latin typeface="Avenir Next LT Pro Demi" panose="020B0704020202020204" pitchFamily="34" charset="0"/>
              </a:rPr>
              <a:t>wind turbine</a:t>
            </a:r>
            <a:r>
              <a:rPr lang="en-US" b="0" i="0" dirty="0">
                <a:solidFill>
                  <a:srgbClr val="000000"/>
                </a:solidFill>
                <a:effectLst/>
                <a:latin typeface="Avenir Next LT Pro Regular"/>
              </a:rPr>
              <a:t> and press Enter.</a:t>
            </a:r>
            <a:endParaRPr lang="en-US" dirty="0"/>
          </a:p>
        </p:txBody>
      </p:sp>
    </p:spTree>
    <p:extLst>
      <p:ext uri="{BB962C8B-B14F-4D97-AF65-F5344CB8AC3E}">
        <p14:creationId xmlns:p14="http://schemas.microsoft.com/office/powerpoint/2010/main" val="335044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9E25-CB7F-7CDC-CCF0-1E0D147CB8AB}"/>
              </a:ext>
            </a:extLst>
          </p:cNvPr>
          <p:cNvSpPr>
            <a:spLocks noGrp="1"/>
          </p:cNvSpPr>
          <p:nvPr>
            <p:ph type="title"/>
          </p:nvPr>
        </p:nvSpPr>
        <p:spPr/>
        <p:txBody>
          <a:bodyPr/>
          <a:lstStyle/>
          <a:p>
            <a:r>
              <a:rPr lang="en-US" b="0" i="0" dirty="0">
                <a:solidFill>
                  <a:srgbClr val="000000"/>
                </a:solidFill>
                <a:effectLst/>
                <a:latin typeface="Avenir Next LT Pro Demi" panose="020B0704020202020204" pitchFamily="34" charset="0"/>
              </a:rPr>
              <a:t>Discover additional pretrained models</a:t>
            </a:r>
            <a:endParaRPr lang="en-US" dirty="0"/>
          </a:p>
        </p:txBody>
      </p:sp>
      <p:sp>
        <p:nvSpPr>
          <p:cNvPr id="3" name="Content Placeholder 2">
            <a:extLst>
              <a:ext uri="{FF2B5EF4-FFF2-40B4-BE49-F238E27FC236}">
                <a16:creationId xmlns:a16="http://schemas.microsoft.com/office/drawing/2014/main" id="{A6579F4D-11E0-D398-E724-EEE3FB76398F}"/>
              </a:ext>
            </a:extLst>
          </p:cNvPr>
          <p:cNvSpPr>
            <a:spLocks noGrp="1"/>
          </p:cNvSpPr>
          <p:nvPr>
            <p:ph idx="1"/>
          </p:nvPr>
        </p:nvSpPr>
        <p:spPr/>
        <p:txBody>
          <a:bodyPr/>
          <a:lstStyle/>
          <a:p>
            <a:r>
              <a:rPr lang="en-US" b="0" i="0" dirty="0">
                <a:solidFill>
                  <a:srgbClr val="000000"/>
                </a:solidFill>
                <a:effectLst/>
                <a:latin typeface="Avenir Next LT Pro Regular"/>
              </a:rPr>
              <a:t>From the ArcGIS Living Atlas home page, search for all deep learning model packages published by Esri.</a:t>
            </a:r>
          </a:p>
          <a:p>
            <a:r>
              <a:rPr lang="en-US" b="0" i="0" dirty="0">
                <a:solidFill>
                  <a:srgbClr val="000000"/>
                </a:solidFill>
                <a:effectLst/>
                <a:latin typeface="Avenir Next LT Pro Regular"/>
              </a:rPr>
              <a:t>Which model is an example of a semantic segmentation deep learning task?</a:t>
            </a:r>
            <a:endParaRPr lang="en-US" dirty="0">
              <a:solidFill>
                <a:srgbClr val="000000"/>
              </a:solidFill>
              <a:latin typeface="Avenir Next LT Pro Regular"/>
            </a:endParaRPr>
          </a:p>
          <a:p>
            <a:r>
              <a:rPr lang="en-US" b="0" i="0" dirty="0">
                <a:solidFill>
                  <a:srgbClr val="000000"/>
                </a:solidFill>
                <a:effectLst/>
                <a:latin typeface="Avenir Next LT Pro Regular"/>
              </a:rPr>
              <a:t>What are some of the different data types that can be analyzed with the available pretrained models?</a:t>
            </a:r>
            <a:endParaRPr lang="en-US" dirty="0"/>
          </a:p>
        </p:txBody>
      </p:sp>
    </p:spTree>
    <p:extLst>
      <p:ext uri="{BB962C8B-B14F-4D97-AF65-F5344CB8AC3E}">
        <p14:creationId xmlns:p14="http://schemas.microsoft.com/office/powerpoint/2010/main" val="324754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0CA4-EE33-6A68-7396-ED53FE682C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5A53CF-E89C-A4FE-43E2-3C48A8297C79}"/>
              </a:ext>
            </a:extLst>
          </p:cNvPr>
          <p:cNvSpPr>
            <a:spLocks noGrp="1"/>
          </p:cNvSpPr>
          <p:nvPr>
            <p:ph idx="1"/>
          </p:nvPr>
        </p:nvSpPr>
        <p:spPr/>
        <p:txBody>
          <a:bodyPr/>
          <a:lstStyle/>
          <a:p>
            <a:r>
              <a:rPr lang="en-US" dirty="0">
                <a:hlinkClick r:id="rId2"/>
              </a:rPr>
              <a:t>https://github.com/Esri/arcgis-python-api</a:t>
            </a:r>
            <a:r>
              <a:rPr lang="en-US" dirty="0"/>
              <a:t> </a:t>
            </a:r>
          </a:p>
          <a:p>
            <a:endParaRPr lang="en-US" dirty="0"/>
          </a:p>
          <a:p>
            <a:r>
              <a:rPr lang="en-US" dirty="0">
                <a:hlinkClick r:id="rId3"/>
              </a:rPr>
              <a:t>https://github.com/Esri/arcgis-python-api/releases/download/v2.0.1/samples.zip</a:t>
            </a:r>
            <a:r>
              <a:rPr lang="en-US" dirty="0"/>
              <a:t> </a:t>
            </a:r>
          </a:p>
        </p:txBody>
      </p:sp>
    </p:spTree>
    <p:extLst>
      <p:ext uri="{BB962C8B-B14F-4D97-AF65-F5344CB8AC3E}">
        <p14:creationId xmlns:p14="http://schemas.microsoft.com/office/powerpoint/2010/main" val="44609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671B-FA99-A205-5D61-CB7E4A481B69}"/>
              </a:ext>
            </a:extLst>
          </p:cNvPr>
          <p:cNvSpPr>
            <a:spLocks noGrp="1"/>
          </p:cNvSpPr>
          <p:nvPr>
            <p:ph type="title"/>
          </p:nvPr>
        </p:nvSpPr>
        <p:spPr/>
        <p:txBody>
          <a:bodyPr/>
          <a:lstStyle/>
          <a:p>
            <a:r>
              <a:rPr lang="en-US" b="1" i="0" dirty="0">
                <a:solidFill>
                  <a:srgbClr val="000000"/>
                </a:solidFill>
                <a:effectLst/>
                <a:latin typeface="Avenir Next LT Pro Demi" panose="020B0604020202020204" pitchFamily="34" charset="0"/>
              </a:rPr>
              <a:t>Introduction to deep learning</a:t>
            </a:r>
            <a:endParaRPr lang="en-US" dirty="0"/>
          </a:p>
        </p:txBody>
      </p:sp>
      <p:sp>
        <p:nvSpPr>
          <p:cNvPr id="3" name="Content Placeholder 2">
            <a:extLst>
              <a:ext uri="{FF2B5EF4-FFF2-40B4-BE49-F238E27FC236}">
                <a16:creationId xmlns:a16="http://schemas.microsoft.com/office/drawing/2014/main" id="{A4A75FA0-73F8-0840-EC44-EF69F87E5E90}"/>
              </a:ext>
            </a:extLst>
          </p:cNvPr>
          <p:cNvSpPr>
            <a:spLocks noGrp="1"/>
          </p:cNvSpPr>
          <p:nvPr>
            <p:ph idx="1"/>
          </p:nvPr>
        </p:nvSpPr>
        <p:spPr/>
        <p:txBody>
          <a:bodyPr>
            <a:normAutofit/>
          </a:bodyPr>
          <a:lstStyle/>
          <a:p>
            <a:pPr algn="l" fontAlgn="base"/>
            <a:r>
              <a:rPr lang="en-US" b="0" i="0" dirty="0">
                <a:solidFill>
                  <a:srgbClr val="000000"/>
                </a:solidFill>
                <a:effectLst/>
                <a:latin typeface="Avenir Next LT Pro Regular"/>
              </a:rPr>
              <a:t>Artificial intelligence (AI) includes machine learning and deep learning, and each has an increasing level of complexity and system autonomy.</a:t>
            </a:r>
          </a:p>
          <a:p>
            <a:pPr algn="l" fontAlgn="base"/>
            <a:endParaRPr lang="en-US" dirty="0">
              <a:solidFill>
                <a:srgbClr val="000000"/>
              </a:solidFill>
              <a:latin typeface="Avenir Next LT Pro Regular"/>
            </a:endParaRPr>
          </a:p>
          <a:p>
            <a:pPr algn="l" fontAlgn="base"/>
            <a:r>
              <a:rPr lang="en-US" b="0" i="0" dirty="0">
                <a:solidFill>
                  <a:srgbClr val="000000"/>
                </a:solidFill>
                <a:effectLst/>
                <a:latin typeface="Avenir Next LT Pro Regular"/>
              </a:rPr>
              <a:t>In this course, we will focus on deep learning, which is the most complex and humanlike approach that is currently used in AI. Deep learning uses neural networks to analyze data in a way that mimics the way a human brain processes information.</a:t>
            </a:r>
            <a:endParaRPr lang="en-US" dirty="0"/>
          </a:p>
        </p:txBody>
      </p:sp>
    </p:spTree>
    <p:extLst>
      <p:ext uri="{BB962C8B-B14F-4D97-AF65-F5344CB8AC3E}">
        <p14:creationId xmlns:p14="http://schemas.microsoft.com/office/powerpoint/2010/main" val="121169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CBE6-8DF1-240D-5467-1B05502C3D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8AF446-65BC-A144-280F-502F4AAE5288}"/>
              </a:ext>
            </a:extLst>
          </p:cNvPr>
          <p:cNvSpPr>
            <a:spLocks noGrp="1"/>
          </p:cNvSpPr>
          <p:nvPr>
            <p:ph idx="1"/>
          </p:nvPr>
        </p:nvSpPr>
        <p:spPr>
          <a:xfrm>
            <a:off x="647988" y="1206500"/>
            <a:ext cx="10515600" cy="968375"/>
          </a:xfrm>
        </p:spPr>
        <p:txBody>
          <a:bodyPr/>
          <a:lstStyle/>
          <a:p>
            <a:r>
              <a:rPr lang="en-US" b="0" i="0" dirty="0">
                <a:solidFill>
                  <a:srgbClr val="000000"/>
                </a:solidFill>
                <a:effectLst/>
                <a:latin typeface="Avenir Next LT Pro Regular"/>
              </a:rPr>
              <a:t>Deep learning is the most complex and autonomous subtype of artificial intelligence.</a:t>
            </a:r>
            <a:endParaRPr lang="en-US" dirty="0"/>
          </a:p>
        </p:txBody>
      </p:sp>
      <p:pic>
        <p:nvPicPr>
          <p:cNvPr id="6" name="Picture 5">
            <a:extLst>
              <a:ext uri="{FF2B5EF4-FFF2-40B4-BE49-F238E27FC236}">
                <a16:creationId xmlns:a16="http://schemas.microsoft.com/office/drawing/2014/main" id="{5F0915DC-54FD-331C-E874-58E7321E567C}"/>
              </a:ext>
            </a:extLst>
          </p:cNvPr>
          <p:cNvPicPr>
            <a:picLocks noChangeAspect="1"/>
          </p:cNvPicPr>
          <p:nvPr/>
        </p:nvPicPr>
        <p:blipFill rotWithShape="1">
          <a:blip r:embed="rId2"/>
          <a:srcRect t="6554" r="21505"/>
          <a:stretch/>
        </p:blipFill>
        <p:spPr>
          <a:xfrm>
            <a:off x="3258896" y="2532063"/>
            <a:ext cx="4022437" cy="3960812"/>
          </a:xfrm>
          <a:prstGeom prst="rect">
            <a:avLst/>
          </a:prstGeom>
        </p:spPr>
      </p:pic>
    </p:spTree>
    <p:extLst>
      <p:ext uri="{BB962C8B-B14F-4D97-AF65-F5344CB8AC3E}">
        <p14:creationId xmlns:p14="http://schemas.microsoft.com/office/powerpoint/2010/main" val="90739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111A-818B-4A8B-3397-69F4DC5D1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1CADD9-9B3B-2F2F-0A8A-C99AFFB9EA39}"/>
              </a:ext>
            </a:extLst>
          </p:cNvPr>
          <p:cNvSpPr>
            <a:spLocks noGrp="1"/>
          </p:cNvSpPr>
          <p:nvPr>
            <p:ph idx="1"/>
          </p:nvPr>
        </p:nvSpPr>
        <p:spPr>
          <a:xfrm>
            <a:off x="838200" y="5223933"/>
            <a:ext cx="10515600" cy="953030"/>
          </a:xfrm>
        </p:spPr>
        <p:txBody>
          <a:bodyPr/>
          <a:lstStyle/>
          <a:p>
            <a:r>
              <a:rPr lang="en-US" b="0" i="0" dirty="0">
                <a:solidFill>
                  <a:srgbClr val="000000"/>
                </a:solidFill>
                <a:effectLst/>
                <a:latin typeface="Avenir Next LT Pro Regular"/>
              </a:rPr>
              <a:t>In machine learning, a human provides input and feedback to train an effective model.</a:t>
            </a:r>
            <a:endParaRPr lang="en-US" dirty="0"/>
          </a:p>
        </p:txBody>
      </p:sp>
      <p:pic>
        <p:nvPicPr>
          <p:cNvPr id="5" name="Picture 4">
            <a:extLst>
              <a:ext uri="{FF2B5EF4-FFF2-40B4-BE49-F238E27FC236}">
                <a16:creationId xmlns:a16="http://schemas.microsoft.com/office/drawing/2014/main" id="{773AC256-4B5C-D02A-41E9-18B035057B1B}"/>
              </a:ext>
            </a:extLst>
          </p:cNvPr>
          <p:cNvPicPr>
            <a:picLocks noChangeAspect="1"/>
          </p:cNvPicPr>
          <p:nvPr/>
        </p:nvPicPr>
        <p:blipFill rotWithShape="1">
          <a:blip r:embed="rId2"/>
          <a:srcRect b="28464"/>
          <a:stretch/>
        </p:blipFill>
        <p:spPr>
          <a:xfrm>
            <a:off x="2058170" y="1690688"/>
            <a:ext cx="6996689" cy="2671705"/>
          </a:xfrm>
          <a:prstGeom prst="rect">
            <a:avLst/>
          </a:prstGeom>
        </p:spPr>
      </p:pic>
    </p:spTree>
    <p:extLst>
      <p:ext uri="{BB962C8B-B14F-4D97-AF65-F5344CB8AC3E}">
        <p14:creationId xmlns:p14="http://schemas.microsoft.com/office/powerpoint/2010/main" val="73628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E559-8BF1-BC35-F595-78D6CB40D4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2ACBB-164A-01AB-B98C-4947B80B5F17}"/>
              </a:ext>
            </a:extLst>
          </p:cNvPr>
          <p:cNvSpPr>
            <a:spLocks noGrp="1"/>
          </p:cNvSpPr>
          <p:nvPr>
            <p:ph idx="1"/>
          </p:nvPr>
        </p:nvSpPr>
        <p:spPr>
          <a:xfrm>
            <a:off x="838200" y="5130799"/>
            <a:ext cx="10515600" cy="1046163"/>
          </a:xfrm>
        </p:spPr>
        <p:txBody>
          <a:bodyPr/>
          <a:lstStyle/>
          <a:p>
            <a:r>
              <a:rPr lang="en-US" b="0" i="0" dirty="0">
                <a:solidFill>
                  <a:srgbClr val="000000"/>
                </a:solidFill>
                <a:effectLst/>
                <a:latin typeface="Avenir Next LT Pro Regular"/>
              </a:rPr>
              <a:t>In deep learning, neural networks decide which data to use for the analysis, removing the need for manual input.</a:t>
            </a:r>
            <a:endParaRPr lang="en-US" dirty="0"/>
          </a:p>
        </p:txBody>
      </p:sp>
      <p:pic>
        <p:nvPicPr>
          <p:cNvPr id="5" name="Picture 4">
            <a:extLst>
              <a:ext uri="{FF2B5EF4-FFF2-40B4-BE49-F238E27FC236}">
                <a16:creationId xmlns:a16="http://schemas.microsoft.com/office/drawing/2014/main" id="{B7CD4217-3FBB-53B6-213D-F942C5BEF0CE}"/>
              </a:ext>
            </a:extLst>
          </p:cNvPr>
          <p:cNvPicPr>
            <a:picLocks noChangeAspect="1"/>
          </p:cNvPicPr>
          <p:nvPr/>
        </p:nvPicPr>
        <p:blipFill rotWithShape="1">
          <a:blip r:embed="rId2"/>
          <a:srcRect l="319" t="1375" r="-319" b="18448"/>
          <a:stretch/>
        </p:blipFill>
        <p:spPr>
          <a:xfrm>
            <a:off x="1538048" y="1417781"/>
            <a:ext cx="8672558" cy="3773056"/>
          </a:xfrm>
          <a:prstGeom prst="rect">
            <a:avLst/>
          </a:prstGeom>
        </p:spPr>
      </p:pic>
    </p:spTree>
    <p:extLst>
      <p:ext uri="{BB962C8B-B14F-4D97-AF65-F5344CB8AC3E}">
        <p14:creationId xmlns:p14="http://schemas.microsoft.com/office/powerpoint/2010/main" val="130583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5CC6-0B64-8631-FD76-F01D93EE2078}"/>
              </a:ext>
            </a:extLst>
          </p:cNvPr>
          <p:cNvSpPr>
            <a:spLocks noGrp="1"/>
          </p:cNvSpPr>
          <p:nvPr>
            <p:ph type="title"/>
          </p:nvPr>
        </p:nvSpPr>
        <p:spPr/>
        <p:txBody>
          <a:bodyPr/>
          <a:lstStyle/>
          <a:p>
            <a:r>
              <a:rPr lang="en-US" b="1" i="0" dirty="0">
                <a:solidFill>
                  <a:srgbClr val="000000"/>
                </a:solidFill>
                <a:effectLst/>
                <a:latin typeface="Avenir Next LT Pro Demi" panose="020B0704020202020204" pitchFamily="34" charset="0"/>
              </a:rPr>
              <a:t>Deep learning in GIS</a:t>
            </a:r>
            <a:endParaRPr lang="en-US" dirty="0"/>
          </a:p>
        </p:txBody>
      </p:sp>
      <p:sp>
        <p:nvSpPr>
          <p:cNvPr id="3" name="Content Placeholder 2">
            <a:extLst>
              <a:ext uri="{FF2B5EF4-FFF2-40B4-BE49-F238E27FC236}">
                <a16:creationId xmlns:a16="http://schemas.microsoft.com/office/drawing/2014/main" id="{56FC274E-84AF-2824-F74C-F18C44136C2E}"/>
              </a:ext>
            </a:extLst>
          </p:cNvPr>
          <p:cNvSpPr>
            <a:spLocks noGrp="1"/>
          </p:cNvSpPr>
          <p:nvPr>
            <p:ph idx="1"/>
          </p:nvPr>
        </p:nvSpPr>
        <p:spPr/>
        <p:txBody>
          <a:bodyPr/>
          <a:lstStyle/>
          <a:p>
            <a:r>
              <a:rPr lang="en-US" b="0" i="0" dirty="0">
                <a:solidFill>
                  <a:srgbClr val="000000"/>
                </a:solidFill>
                <a:effectLst/>
                <a:latin typeface="Avenir Next LT Pro Regular"/>
              </a:rPr>
              <a:t>Deep learning models used in GIS employ a specific type of neural network called the convolutional neural network. </a:t>
            </a:r>
          </a:p>
          <a:p>
            <a:r>
              <a:rPr lang="en-US" b="0" i="0" dirty="0">
                <a:solidFill>
                  <a:srgbClr val="000000"/>
                </a:solidFill>
                <a:effectLst/>
                <a:latin typeface="Avenir Next LT Pro Regular"/>
              </a:rPr>
              <a:t>This type of neural network is designed for analyzing raster images and interpreting their content, which is known as computer vision. </a:t>
            </a:r>
          </a:p>
          <a:p>
            <a:r>
              <a:rPr lang="en-US" b="0" i="0" dirty="0">
                <a:solidFill>
                  <a:srgbClr val="000000"/>
                </a:solidFill>
                <a:effectLst/>
                <a:latin typeface="Avenir Next LT Pro Regular"/>
              </a:rPr>
              <a:t>Deep learning tasks that work well in GIS can be categorized into four types: image classification, object detection, semantic segmentation, and instance segmentation.</a:t>
            </a:r>
            <a:endParaRPr lang="en-US" dirty="0"/>
          </a:p>
        </p:txBody>
      </p:sp>
    </p:spTree>
    <p:extLst>
      <p:ext uri="{BB962C8B-B14F-4D97-AF65-F5344CB8AC3E}">
        <p14:creationId xmlns:p14="http://schemas.microsoft.com/office/powerpoint/2010/main" val="372895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37F3-E1E0-7B99-ADAB-A64C72C36461}"/>
              </a:ext>
            </a:extLst>
          </p:cNvPr>
          <p:cNvSpPr>
            <a:spLocks noGrp="1"/>
          </p:cNvSpPr>
          <p:nvPr>
            <p:ph type="title"/>
          </p:nvPr>
        </p:nvSpPr>
        <p:spPr/>
        <p:txBody>
          <a:bodyPr/>
          <a:lstStyle/>
          <a:p>
            <a:r>
              <a:rPr lang="en-US" b="1" i="0" dirty="0">
                <a:solidFill>
                  <a:srgbClr val="002625"/>
                </a:solidFill>
                <a:effectLst/>
                <a:latin typeface="Avenir Next"/>
              </a:rPr>
              <a:t>Object Classification</a:t>
            </a:r>
            <a:endParaRPr lang="en-US" dirty="0"/>
          </a:p>
        </p:txBody>
      </p:sp>
      <p:sp>
        <p:nvSpPr>
          <p:cNvPr id="3" name="Content Placeholder 2">
            <a:extLst>
              <a:ext uri="{FF2B5EF4-FFF2-40B4-BE49-F238E27FC236}">
                <a16:creationId xmlns:a16="http://schemas.microsoft.com/office/drawing/2014/main" id="{5CF170A7-9F2C-59FD-C28D-71FE64F18211}"/>
              </a:ext>
            </a:extLst>
          </p:cNvPr>
          <p:cNvSpPr>
            <a:spLocks noGrp="1"/>
          </p:cNvSpPr>
          <p:nvPr>
            <p:ph idx="1"/>
          </p:nvPr>
        </p:nvSpPr>
        <p:spPr/>
        <p:txBody>
          <a:bodyPr>
            <a:normAutofit/>
          </a:bodyPr>
          <a:lstStyle/>
          <a:p>
            <a:r>
              <a:rPr lang="en-US" sz="2400" dirty="0"/>
              <a:t>Models: </a:t>
            </a:r>
            <a:r>
              <a:rPr lang="en-US" sz="2400" dirty="0" err="1"/>
              <a:t>FeatureClassifier</a:t>
            </a:r>
            <a:r>
              <a:rPr lang="en-US" sz="2400" dirty="0"/>
              <a:t> with </a:t>
            </a:r>
            <a:r>
              <a:rPr lang="en-US" sz="2400" dirty="0" err="1"/>
              <a:t>ResNet</a:t>
            </a:r>
            <a:r>
              <a:rPr lang="en-US" sz="2400" dirty="0"/>
              <a:t>, Inception, VGG backbones</a:t>
            </a:r>
          </a:p>
          <a:p>
            <a:r>
              <a:rPr lang="en-US" sz="2400" dirty="0">
                <a:hlinkClick r:id="rId2"/>
              </a:rPr>
              <a:t>https://storymaps.arcgis.com/stories/0860894aa2b5442ca27b85c8f7915ce9</a:t>
            </a:r>
            <a:r>
              <a:rPr lang="en-US" sz="2400" dirty="0"/>
              <a:t> </a:t>
            </a:r>
          </a:p>
        </p:txBody>
      </p:sp>
    </p:spTree>
    <p:extLst>
      <p:ext uri="{BB962C8B-B14F-4D97-AF65-F5344CB8AC3E}">
        <p14:creationId xmlns:p14="http://schemas.microsoft.com/office/powerpoint/2010/main" val="215086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7A30-BB87-7B91-3FA9-CFD0C59E64DB}"/>
              </a:ext>
            </a:extLst>
          </p:cNvPr>
          <p:cNvSpPr>
            <a:spLocks noGrp="1"/>
          </p:cNvSpPr>
          <p:nvPr>
            <p:ph type="title"/>
          </p:nvPr>
        </p:nvSpPr>
        <p:spPr/>
        <p:txBody>
          <a:bodyPr/>
          <a:lstStyle/>
          <a:p>
            <a:r>
              <a:rPr lang="en-US" b="0" i="0" dirty="0">
                <a:solidFill>
                  <a:srgbClr val="000000"/>
                </a:solidFill>
                <a:effectLst/>
                <a:latin typeface="Avenir Next LT Pro Regular"/>
              </a:rPr>
              <a:t>Object detection</a:t>
            </a:r>
            <a:endParaRPr lang="en-US" dirty="0"/>
          </a:p>
        </p:txBody>
      </p:sp>
      <p:sp>
        <p:nvSpPr>
          <p:cNvPr id="3" name="Content Placeholder 2">
            <a:extLst>
              <a:ext uri="{FF2B5EF4-FFF2-40B4-BE49-F238E27FC236}">
                <a16:creationId xmlns:a16="http://schemas.microsoft.com/office/drawing/2014/main" id="{8BCFCB3D-38E0-5FC1-F705-8AFC88C8AC9E}"/>
              </a:ext>
            </a:extLst>
          </p:cNvPr>
          <p:cNvSpPr>
            <a:spLocks noGrp="1"/>
          </p:cNvSpPr>
          <p:nvPr>
            <p:ph idx="1"/>
          </p:nvPr>
        </p:nvSpPr>
        <p:spPr/>
        <p:txBody>
          <a:bodyPr/>
          <a:lstStyle/>
          <a:p>
            <a:r>
              <a:rPr lang="en-US" b="0" i="0" dirty="0">
                <a:solidFill>
                  <a:srgbClr val="000000"/>
                </a:solidFill>
                <a:effectLst/>
                <a:latin typeface="Avenir Next LT Pro Regular"/>
              </a:rPr>
              <a:t>Object detection involves locating specific features within an image. In this image, object detection is used in GIS to detect all the swimming pools in a neighborhood and then plot them on a map.</a:t>
            </a:r>
            <a:endParaRPr lang="en-US" dirty="0"/>
          </a:p>
        </p:txBody>
      </p:sp>
    </p:spTree>
    <p:extLst>
      <p:ext uri="{BB962C8B-B14F-4D97-AF65-F5344CB8AC3E}">
        <p14:creationId xmlns:p14="http://schemas.microsoft.com/office/powerpoint/2010/main" val="363934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A38D-4956-E89E-EA6F-5ABB440A134F}"/>
              </a:ext>
            </a:extLst>
          </p:cNvPr>
          <p:cNvSpPr>
            <a:spLocks noGrp="1"/>
          </p:cNvSpPr>
          <p:nvPr>
            <p:ph type="title"/>
          </p:nvPr>
        </p:nvSpPr>
        <p:spPr/>
        <p:txBody>
          <a:bodyPr/>
          <a:lstStyle/>
          <a:p>
            <a:r>
              <a:rPr lang="en-US" b="0" i="0" dirty="0">
                <a:solidFill>
                  <a:srgbClr val="000000"/>
                </a:solidFill>
                <a:effectLst/>
                <a:latin typeface="Avenir Next LT Pro Regular"/>
              </a:rPr>
              <a:t>Semantic segmentation</a:t>
            </a:r>
            <a:endParaRPr lang="en-US" dirty="0"/>
          </a:p>
        </p:txBody>
      </p:sp>
      <p:sp>
        <p:nvSpPr>
          <p:cNvPr id="3" name="Content Placeholder 2">
            <a:extLst>
              <a:ext uri="{FF2B5EF4-FFF2-40B4-BE49-F238E27FC236}">
                <a16:creationId xmlns:a16="http://schemas.microsoft.com/office/drawing/2014/main" id="{4720154A-3754-5E91-17C1-EFF6673E6527}"/>
              </a:ext>
            </a:extLst>
          </p:cNvPr>
          <p:cNvSpPr>
            <a:spLocks noGrp="1"/>
          </p:cNvSpPr>
          <p:nvPr>
            <p:ph idx="1"/>
          </p:nvPr>
        </p:nvSpPr>
        <p:spPr/>
        <p:txBody>
          <a:bodyPr/>
          <a:lstStyle/>
          <a:p>
            <a:r>
              <a:rPr lang="en-US" b="0" i="0" dirty="0">
                <a:solidFill>
                  <a:srgbClr val="000000"/>
                </a:solidFill>
                <a:effectLst/>
                <a:latin typeface="Avenir Next LT Pro Regular"/>
              </a:rPr>
              <a:t>Semantic segmentation involves classifying each pixel in an image. In GIS, semantic segmentation is often used to create land-cover types or land-use classification maps. In this image, each pixel is given a color based on the land-use type that has been assigned to it.</a:t>
            </a:r>
            <a:endParaRPr lang="en-US" dirty="0"/>
          </a:p>
        </p:txBody>
      </p:sp>
    </p:spTree>
    <p:extLst>
      <p:ext uri="{BB962C8B-B14F-4D97-AF65-F5344CB8AC3E}">
        <p14:creationId xmlns:p14="http://schemas.microsoft.com/office/powerpoint/2010/main" val="473873783"/>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9480966FB54F46B8CF494F5CB5DC31" ma:contentTypeVersion="14" ma:contentTypeDescription="Create a new document." ma:contentTypeScope="" ma:versionID="c7af1d0e1047968a5dc1e5f750052171">
  <xsd:schema xmlns:xsd="http://www.w3.org/2001/XMLSchema" xmlns:xs="http://www.w3.org/2001/XMLSchema" xmlns:p="http://schemas.microsoft.com/office/2006/metadata/properties" xmlns:ns3="c597d3e5-8a80-4f1f-be84-15951bb611d7" xmlns:ns4="0104f241-3f05-42c6-b66c-c704b9c12782" targetNamespace="http://schemas.microsoft.com/office/2006/metadata/properties" ma:root="true" ma:fieldsID="f52f24b7b2d54e18b25dc098ed48bd97" ns3:_="" ns4:_="">
    <xsd:import namespace="c597d3e5-8a80-4f1f-be84-15951bb611d7"/>
    <xsd:import namespace="0104f241-3f05-42c6-b66c-c704b9c1278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97d3e5-8a80-4f1f-be84-15951bb611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04f241-3f05-42c6-b66c-c704b9c1278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BB73A6-A4A0-4053-80F6-634609C2E2C1}">
  <ds:schemaRefs>
    <ds:schemaRef ds:uri="http://schemas.microsoft.com/office/2006/documentManagement/types"/>
    <ds:schemaRef ds:uri="c597d3e5-8a80-4f1f-be84-15951bb611d7"/>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0104f241-3f05-42c6-b66c-c704b9c12782"/>
    <ds:schemaRef ds:uri="http://www.w3.org/XML/1998/namespace"/>
  </ds:schemaRefs>
</ds:datastoreItem>
</file>

<file path=customXml/itemProps2.xml><?xml version="1.0" encoding="utf-8"?>
<ds:datastoreItem xmlns:ds="http://schemas.openxmlformats.org/officeDocument/2006/customXml" ds:itemID="{2AF077EF-C867-4320-8116-AC27CA32B7C2}">
  <ds:schemaRefs>
    <ds:schemaRef ds:uri="http://schemas.microsoft.com/sharepoint/v3/contenttype/forms"/>
  </ds:schemaRefs>
</ds:datastoreItem>
</file>

<file path=customXml/itemProps3.xml><?xml version="1.0" encoding="utf-8"?>
<ds:datastoreItem xmlns:ds="http://schemas.openxmlformats.org/officeDocument/2006/customXml" ds:itemID="{920A35C2-996C-4AF8-A2C2-7E2834EE4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97d3e5-8a80-4f1f-be84-15951bb611d7"/>
    <ds:schemaRef ds:uri="0104f241-3f05-42c6-b66c-c704b9c127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Template>
  <TotalTime>119</TotalTime>
  <Words>900</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 Next</vt:lpstr>
      <vt:lpstr>Avenir Next LT Pro Demi</vt:lpstr>
      <vt:lpstr>Avenir Next LT Pro Regular</vt:lpstr>
      <vt:lpstr>Courier New</vt:lpstr>
      <vt:lpstr>Neue Plak</vt:lpstr>
      <vt:lpstr>Open Sans</vt:lpstr>
      <vt:lpstr>Segoe UI</vt:lpstr>
      <vt:lpstr>MinimalXOVTI</vt:lpstr>
      <vt:lpstr>Introduction to Deep Learning Models in GIS</vt:lpstr>
      <vt:lpstr>Introduction to deep learning</vt:lpstr>
      <vt:lpstr>PowerPoint Presentation</vt:lpstr>
      <vt:lpstr>PowerPoint Presentation</vt:lpstr>
      <vt:lpstr>PowerPoint Presentation</vt:lpstr>
      <vt:lpstr>Deep learning in GIS</vt:lpstr>
      <vt:lpstr>Object Classification</vt:lpstr>
      <vt:lpstr>Object detection</vt:lpstr>
      <vt:lpstr>Semantic segmentation</vt:lpstr>
      <vt:lpstr>Instance segmentation</vt:lpstr>
      <vt:lpstr>PowerPoint Presentation</vt:lpstr>
      <vt:lpstr>Pretrained deep learning models</vt:lpstr>
      <vt:lpstr>https://doc.arcgis.com/en/pretrained-models/latest/get-started/intro.htm </vt:lpstr>
      <vt:lpstr>Discover available pretrained models</vt:lpstr>
      <vt:lpstr>PowerPoint Presentation</vt:lpstr>
      <vt:lpstr>Discover additional pretrained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Models in GIS</dc:title>
  <dc:creator>Parmanand Sinha</dc:creator>
  <cp:lastModifiedBy>Parmanand Sinha</cp:lastModifiedBy>
  <cp:revision>4</cp:revision>
  <dcterms:created xsi:type="dcterms:W3CDTF">2022-10-25T16:55:45Z</dcterms:created>
  <dcterms:modified xsi:type="dcterms:W3CDTF">2022-10-25T18:56:04Z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0x010100269480966FB54F46B8CF494F5CB5DC31</vt:lpwstr>
  </property>
</Properties>
</file>