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07" r:id="rId3"/>
    <p:sldId id="257" r:id="rId4"/>
    <p:sldId id="284" r:id="rId5"/>
    <p:sldId id="258" r:id="rId6"/>
    <p:sldId id="259" r:id="rId7"/>
    <p:sldId id="262" r:id="rId8"/>
    <p:sldId id="276" r:id="rId9"/>
    <p:sldId id="280" r:id="rId10"/>
    <p:sldId id="260" r:id="rId11"/>
    <p:sldId id="261" r:id="rId12"/>
    <p:sldId id="499" r:id="rId13"/>
    <p:sldId id="502" r:id="rId14"/>
    <p:sldId id="508" r:id="rId15"/>
    <p:sldId id="277" r:id="rId16"/>
    <p:sldId id="263" r:id="rId17"/>
    <p:sldId id="264" r:id="rId18"/>
    <p:sldId id="265" r:id="rId19"/>
    <p:sldId id="266" r:id="rId20"/>
    <p:sldId id="509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506" r:id="rId31"/>
    <p:sldId id="279" r:id="rId32"/>
    <p:sldId id="485" r:id="rId33"/>
    <p:sldId id="278" r:id="rId34"/>
    <p:sldId id="486" r:id="rId35"/>
    <p:sldId id="494" r:id="rId36"/>
    <p:sldId id="510" r:id="rId37"/>
    <p:sldId id="512" r:id="rId38"/>
    <p:sldId id="513" r:id="rId39"/>
    <p:sldId id="511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4954-77D4-4E64-9AB0-58C4DF43B13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5C8A-F6DD-4DB5-A4ED-22417109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D6B3-BDAB-46D5-9D7A-6429101CA1A0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F1EE9CD2-1552-4CE2-8B21-12E38FB8E25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E8A7C-1945-471A-AE15-60546749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39CC0-E4AF-4B53-9F16-F8E29888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522F-F98A-491A-9ABE-E016BCE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C93A-1C05-4F2E-B180-C97DDFB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BCC1-E1D9-4C45-B60A-2865528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0EB-D890-48D5-AB72-1914DAE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606F1-7942-4ED3-894C-A154ECC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BCF-EE69-4FFF-B57C-910BB4F1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A40E-EEDD-4969-B3BA-6717CA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B04E-6E02-47E4-B23F-3DABAA9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93E1-7B4A-432D-9F27-F557D7FB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D60C-DE36-46F5-9D9D-5F3EE111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BE0D-0B4E-4962-A615-4228C7E7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2789-92C2-4D3A-8781-C4B1860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B72F-9785-426C-8482-4A584C3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E8F88017-0579-4D35-A901-4DA998FE3B2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A1F6-D212-4031-893F-FC87939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7F2-8F2F-412F-8BE0-BCF0E93E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27A-C300-4E1E-BA25-ACF88393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0FCF-3177-47CE-B901-E349466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8AA-E395-473A-901C-D735AFB2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5CF9-1A0A-4712-816A-E3C07C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934-CEBE-4797-A717-0EDB9CA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6BD2-78FA-4ED6-84AF-D71C205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FD43-3DE3-4BF4-9324-8CCFE8C0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C619-DB0C-4D0C-A756-C4DFE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492F-B207-4136-87C8-1A76A44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6DDA-1809-4EE3-AB5A-4D5CEE09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EA09-7F52-416F-8D7F-614D81C0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10B3-4894-41AD-B110-9BA14A9B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627A-35F4-49AF-8C8B-2C00D0D7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BD35-C565-4BD2-8E3A-F1A5711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F67-C72C-4B07-9CB5-B0CA1A9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5D41-CFF0-4351-A3F5-5A954A76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300D-E9BE-4D80-B610-FD18DF16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54072-3B20-4253-9D07-AF1F056C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FC40-32F2-46E4-A04B-4883F80D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707D6-8F0C-44CD-8B4D-C53797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2C53F-7BBA-4F5F-B47E-8C4DB2E0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4214-6022-4C6E-B613-68D7683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0B2-32AA-4514-AC6C-0001F23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B633F-39A3-4777-9BA1-7848B280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AE88-B105-4934-96FE-3F5359B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C8BF-35BF-4D85-BE54-95444698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1F1A83C9-7227-4E5A-A35F-5994FAF084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D44E-C5FC-42CB-AA14-AA4BFEB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5700-1FC6-494B-9EA7-D6A3529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9845-9D57-4F11-9FE8-F0EB854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954E09F9-7E5F-43E5-881F-00B62E26E2E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C71B2-2242-485C-9DE1-75977E75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0732-F932-46FC-BE1D-A72FB3A8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F68-3708-46E4-986A-BAAEC5E5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0341-F5E8-46BC-A401-F8F96950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F415-03F7-4978-99EA-AD93ECC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799B-647B-4FC5-BAAA-00272A2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4DB-DEBB-443D-82FD-C6D43616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575A0-0473-4931-BDE4-8BE9D52A8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03F2-6ACA-44B7-95D0-5BFBB6A7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E719-EDF7-41B9-830A-467B05A5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1359-8421-4A35-B284-28C84E28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F056B-CF89-4A04-9E1E-412F339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9CEF-051A-402E-B1E1-8F8FA4A1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2F8C-0B7D-40F9-A454-A6B418C8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6507-25BF-4286-A474-7A7A8C919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1C4-48C3-421B-B6C0-6F4F0673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AD03-2FAC-4BE7-83E3-9BC2A79B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ur_Colour_Planar_Graph.svg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center.github.io/" TargetMode="External"/><Relationship Id="rId2" Type="http://schemas.openxmlformats.org/officeDocument/2006/relationships/hyperlink" Target="https://en.wikipedia.org/wiki/Luc_Ansel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A2FA7-8D14-4B52-A5B0-66922D99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spc="-145" dirty="0">
                <a:solidFill>
                  <a:schemeClr val="tx2"/>
                </a:solidFill>
              </a:rPr>
              <a:t>Machine Learning for GIS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CDC0-A2A8-4F31-99F5-65440AB4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7995" y="1638300"/>
            <a:ext cx="3984894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Parmanand Sinha, PhD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Research Computing Center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6387-0D31-467D-B977-94A445F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7362-6EE5-404F-BA53-E61134C8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CD4C-8529-4A02-AE44-61044485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B0C6-DFA3-431C-BA05-7CDEE29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79912C-5FDC-491A-969E-7028C0109489}"/>
              </a:ext>
            </a:extLst>
          </p:cNvPr>
          <p:cNvSpPr/>
          <p:nvPr/>
        </p:nvSpPr>
        <p:spPr>
          <a:xfrm>
            <a:off x="1013960" y="1870075"/>
            <a:ext cx="9575648" cy="353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90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5C5-58DF-4111-B394-57AD17B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OR PROJECTED  COORDINATES?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1D6-18E1-4AF8-AE69-E12CAEEE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coordinates: latitude and longitude</a:t>
            </a:r>
          </a:p>
          <a:p>
            <a:pPr lvl="1"/>
            <a:r>
              <a:rPr lang="en-US" dirty="0"/>
              <a:t>Non-Euclidean, so don’t try calculating area, perimeter or distance.</a:t>
            </a:r>
          </a:p>
          <a:p>
            <a:r>
              <a:rPr lang="en-US" dirty="0"/>
              <a:t>Projected coordinate systems have converted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 x/y,</a:t>
            </a:r>
          </a:p>
          <a:p>
            <a:pPr lvl="1"/>
            <a:r>
              <a:rPr lang="en-US" dirty="0"/>
              <a:t>Introduces distortion.</a:t>
            </a:r>
          </a:p>
          <a:p>
            <a:pPr lvl="1"/>
            <a:r>
              <a:rPr lang="en-US" dirty="0"/>
              <a:t>Useful for calculations, and for visualization.</a:t>
            </a:r>
          </a:p>
          <a:p>
            <a:r>
              <a:rPr lang="en-US" dirty="0"/>
              <a:t>Project if you need to do geographic calculations. Caveat, most GIS  provide routines for great circle distance, so you can use these.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A695C-F5B2-4708-A473-3AAAEF1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26" descr="outline">
            <a:extLst>
              <a:ext uri="{FF2B5EF4-FFF2-40B4-BE49-F238E27FC236}">
                <a16:creationId xmlns:a16="http://schemas.microsoft.com/office/drawing/2014/main" id="{B974304E-E690-4CEA-9704-07D91F26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864350" cy="859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1027" descr="pumps">
            <a:extLst>
              <a:ext uri="{FF2B5EF4-FFF2-40B4-BE49-F238E27FC236}">
                <a16:creationId xmlns:a16="http://schemas.microsoft.com/office/drawing/2014/main" id="{88032391-6981-4CBB-89D5-64F26B00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6" y="-228600"/>
            <a:ext cx="6873875" cy="8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1028" descr="deaths">
            <a:extLst>
              <a:ext uri="{FF2B5EF4-FFF2-40B4-BE49-F238E27FC236}">
                <a16:creationId xmlns:a16="http://schemas.microsoft.com/office/drawing/2014/main" id="{C79EF2DE-EB46-417C-9F52-125D3455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986588" cy="875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1029" descr="snow">
            <a:extLst>
              <a:ext uri="{FF2B5EF4-FFF2-40B4-BE49-F238E27FC236}">
                <a16:creationId xmlns:a16="http://schemas.microsoft.com/office/drawing/2014/main" id="{0C9F0C54-DCB6-40C8-8D97-0DCF7892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13557"/>
          <a:stretch>
            <a:fillRect/>
          </a:stretch>
        </p:blipFill>
        <p:spPr bwMode="auto">
          <a:xfrm>
            <a:off x="598715" y="-152400"/>
            <a:ext cx="69738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1030">
            <a:extLst>
              <a:ext uri="{FF2B5EF4-FFF2-40B4-BE49-F238E27FC236}">
                <a16:creationId xmlns:a16="http://schemas.microsoft.com/office/drawing/2014/main" id="{C44EA31E-9DA8-44C9-9FBD-E8D730B6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603" y="2024767"/>
            <a:ext cx="44578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n-lt"/>
              </a:rPr>
              <a:t>Counts of</a:t>
            </a:r>
            <a:r>
              <a:rPr lang="en-US" altLang="en-US" sz="3000" dirty="0">
                <a:solidFill>
                  <a:srgbClr val="CCCC00"/>
                </a:solidFill>
                <a:latin typeface="+mn-lt"/>
              </a:rPr>
              <a:t> </a:t>
            </a:r>
            <a:r>
              <a:rPr lang="en-US" altLang="en-US" sz="3000" dirty="0">
                <a:solidFill>
                  <a:srgbClr val="006600"/>
                </a:solidFill>
                <a:latin typeface="+mn-lt"/>
              </a:rPr>
              <a:t>cholera</a:t>
            </a:r>
            <a:r>
              <a:rPr lang="en-US" altLang="en-US" sz="3000" dirty="0">
                <a:latin typeface="+mn-lt"/>
              </a:rPr>
              <a:t> deaths recorded by Snow in the Broad Street pump neighbor-hood and vicinity (London) during the outbreak of 1854.</a:t>
            </a:r>
          </a:p>
        </p:txBody>
      </p:sp>
      <p:sp>
        <p:nvSpPr>
          <p:cNvPr id="16391" name="Slide Number Placeholder 8">
            <a:extLst>
              <a:ext uri="{FF2B5EF4-FFF2-40B4-BE49-F238E27FC236}">
                <a16:creationId xmlns:a16="http://schemas.microsoft.com/office/drawing/2014/main" id="{EBBFB228-C22D-443B-81E7-6D3F7CA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94BF7-9671-464E-9173-16CDB7D04B5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290A5005-02DD-4524-BE34-B0D9C8B0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4697DC-BA40-4093-93F7-973DF2F431A7}" type="slidenum">
              <a:rPr lang="en-US" altLang="en-US"/>
              <a:pPr/>
              <a:t>13</a:t>
            </a:fld>
            <a:endParaRPr lang="en-US" altLang="en-US" dirty="0"/>
          </a:p>
        </p:txBody>
      </p:sp>
      <p:pic>
        <p:nvPicPr>
          <p:cNvPr id="17411" name="Picture 2" descr="figure 1">
            <a:extLst>
              <a:ext uri="{FF2B5EF4-FFF2-40B4-BE49-F238E27FC236}">
                <a16:creationId xmlns:a16="http://schemas.microsoft.com/office/drawing/2014/main" id="{3EE0A102-718E-4266-833F-568B365D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2" y="9892"/>
            <a:ext cx="7333397" cy="336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gridnotclipped">
            <a:extLst>
              <a:ext uri="{FF2B5EF4-FFF2-40B4-BE49-F238E27FC236}">
                <a16:creationId xmlns:a16="http://schemas.microsoft.com/office/drawing/2014/main" id="{CDA9B9A3-0951-4DC4-B42C-D102A794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3" y="3384498"/>
            <a:ext cx="30448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buffer">
            <a:extLst>
              <a:ext uri="{FF2B5EF4-FFF2-40B4-BE49-F238E27FC236}">
                <a16:creationId xmlns:a16="http://schemas.microsoft.com/office/drawing/2014/main" id="{7D7BC90E-75F2-47D5-8195-817F1E15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6" y="3395610"/>
            <a:ext cx="30448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spider">
            <a:extLst>
              <a:ext uri="{FF2B5EF4-FFF2-40B4-BE49-F238E27FC236}">
                <a16:creationId xmlns:a16="http://schemas.microsoft.com/office/drawing/2014/main" id="{85BC2874-A95E-408E-9FE4-4D1F5AA2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67" y="3395610"/>
            <a:ext cx="3046412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4723" y="2105961"/>
            <a:ext cx="7625927" cy="26422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indent="8466" algn="ctr">
              <a:lnSpc>
                <a:spcPct val="116100"/>
              </a:lnSpc>
              <a:spcBef>
                <a:spcPts val="133"/>
              </a:spcBef>
            </a:pPr>
            <a:r>
              <a:rPr sz="3733" b="1" spc="-7" dirty="0">
                <a:latin typeface="Calibri"/>
                <a:cs typeface="Calibri"/>
              </a:rPr>
              <a:t>Tobler’s 1st Law of Geography </a:t>
            </a:r>
            <a:r>
              <a:rPr sz="3733" b="1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Everything is related to everything else, </a:t>
            </a:r>
            <a:r>
              <a:rPr sz="3733" spc="-827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but near </a:t>
            </a:r>
            <a:r>
              <a:rPr sz="3733" spc="-13" dirty="0">
                <a:latin typeface="Calibri"/>
                <a:cs typeface="Calibri"/>
              </a:rPr>
              <a:t>things </a:t>
            </a:r>
            <a:r>
              <a:rPr sz="3733" dirty="0">
                <a:latin typeface="Calibri"/>
                <a:cs typeface="Calibri"/>
              </a:rPr>
              <a:t>are </a:t>
            </a:r>
            <a:r>
              <a:rPr sz="3733" spc="-7" dirty="0">
                <a:latin typeface="Calibri"/>
                <a:cs typeface="Calibri"/>
              </a:rPr>
              <a:t>more related </a:t>
            </a:r>
            <a:r>
              <a:rPr sz="3733" spc="-13" dirty="0">
                <a:latin typeface="Calibri"/>
                <a:cs typeface="Calibri"/>
              </a:rPr>
              <a:t>than </a:t>
            </a:r>
            <a:r>
              <a:rPr sz="3733" spc="-7" dirty="0">
                <a:latin typeface="Calibri"/>
                <a:cs typeface="Calibri"/>
              </a:rPr>
              <a:t> distant</a:t>
            </a:r>
            <a:r>
              <a:rPr sz="3733" spc="-13" dirty="0">
                <a:latin typeface="Calibri"/>
                <a:cs typeface="Calibri"/>
              </a:rPr>
              <a:t> things</a:t>
            </a:r>
            <a:endParaRPr sz="3733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0E99-B250-4F63-8F83-C439EC0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18A7-1ACD-463A-8B6F-3EE56AE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D53D-A110-4EB4-8456-65CCCFC2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spatial scale of variation links to the concept of spatial dependence –</a:t>
            </a:r>
          </a:p>
          <a:p>
            <a:r>
              <a:rPr lang="en-US" dirty="0"/>
              <a:t>Spatial autocorrelation and spatial dependence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259A0-B73B-43F0-B183-13933752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C65-3C4A-46A8-B933-73E68CE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	SPATIAL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8F0-4F1D-449F-996A-5FC3BD9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omitted covariates with a spatial pattern, or if there  are spatial dependencies, then,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best, OLS t-statistics	are too large, and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worst, OLS coefficients are biased and inconsistent.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A1290-9C4F-4143-A4CF-838843F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47B-DD86-4C43-BEC5-46D30E72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AEA-AD15-4613-87CA-335AC0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Temperature, rainfall, accessibility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Networks/Lattices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County tax rates</a:t>
            </a:r>
          </a:p>
          <a:p>
            <a:pPr>
              <a:lnSpc>
                <a:spcPct val="100000"/>
              </a:lnSpc>
            </a:pPr>
            <a:r>
              <a:rPr lang="en-US" dirty="0"/>
              <a:t>Point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locations.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Disease locations.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934F-D2FD-40A7-988B-3942B535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92E9-B431-4D03-BB46-0071940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SPATIAL PATTERNS: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1E8C-AFF1-4271-A540-54F95E6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of data has its own methods, and often, its own software.</a:t>
            </a:r>
          </a:p>
          <a:p>
            <a:r>
              <a:rPr lang="en-US" dirty="0"/>
              <a:t>It’s not always easy to determine which type is appropriate: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Houses with values: Field?	Network?	Point	Pattern?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Census tracts with average house values: Network?	A field/point pattern that has been aggregated?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6067-CB7C-4860-AA32-E6D048C5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80E2-08AF-42C1-9509-228FCFD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2F75-594A-45F5-90AC-5FEE8745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(aka </a:t>
            </a:r>
            <a:r>
              <a:rPr lang="en-US" dirty="0" err="1"/>
              <a:t>Geostatistics</a:t>
            </a:r>
            <a:r>
              <a:rPr lang="en-US" dirty="0"/>
              <a:t>)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Usually specified by an autocovariance function. </a:t>
            </a:r>
            <a:r>
              <a:rPr lang="nn-NO" sz="2400" spc="50" dirty="0">
                <a:latin typeface="Arial"/>
                <a:cs typeface="Arial"/>
              </a:rPr>
              <a:t>Cov(</a:t>
            </a:r>
            <a:r>
              <a:rPr lang="nn-NO" sz="2400" spc="50" dirty="0">
                <a:latin typeface="Cambria"/>
                <a:cs typeface="Cambria"/>
              </a:rPr>
              <a:t>e</a:t>
            </a:r>
            <a:r>
              <a:rPr lang="nn-NO" sz="2400" i="1" spc="75" baseline="-11784" dirty="0">
                <a:latin typeface="Trebuchet MS"/>
                <a:cs typeface="Trebuchet MS"/>
              </a:rPr>
              <a:t>i</a:t>
            </a:r>
            <a:r>
              <a:rPr lang="nn-NO" sz="2400" spc="50" dirty="0">
                <a:latin typeface="Cambria"/>
                <a:cs typeface="Cambria"/>
              </a:rPr>
              <a:t>,</a:t>
            </a:r>
            <a:r>
              <a:rPr lang="nn-NO" sz="2400" spc="-140" dirty="0">
                <a:latin typeface="Cambria"/>
                <a:cs typeface="Cambria"/>
              </a:rPr>
              <a:t> </a:t>
            </a:r>
            <a:r>
              <a:rPr lang="nn-NO" sz="2400" spc="60" dirty="0">
                <a:latin typeface="Cambria"/>
                <a:cs typeface="Cambria"/>
              </a:rPr>
              <a:t>e</a:t>
            </a:r>
            <a:r>
              <a:rPr lang="nn-NO" sz="2400" i="1" spc="89" baseline="-11784" dirty="0">
                <a:latin typeface="Trebuchet MS"/>
                <a:cs typeface="Trebuchet MS"/>
              </a:rPr>
              <a:t>j</a:t>
            </a:r>
            <a:r>
              <a:rPr lang="nn-NO" sz="2400" i="1" spc="-419" baseline="-11784" dirty="0">
                <a:latin typeface="Trebuchet MS"/>
                <a:cs typeface="Trebuchet MS"/>
              </a:rPr>
              <a:t> </a:t>
            </a:r>
            <a:r>
              <a:rPr lang="nn-NO" sz="2400" spc="125" dirty="0">
                <a:latin typeface="Arial"/>
                <a:cs typeface="Arial"/>
              </a:rPr>
              <a:t>)</a:t>
            </a:r>
            <a:r>
              <a:rPr lang="nn-NO" sz="2400" spc="-10" dirty="0">
                <a:latin typeface="Arial"/>
                <a:cs typeface="Arial"/>
              </a:rPr>
              <a:t> </a:t>
            </a:r>
            <a:r>
              <a:rPr lang="nn-NO" sz="2400" spc="455" dirty="0">
                <a:latin typeface="Arial"/>
                <a:cs typeface="Arial"/>
              </a:rPr>
              <a:t>=</a:t>
            </a:r>
            <a:r>
              <a:rPr lang="nn-NO" sz="2400" spc="-20" dirty="0">
                <a:latin typeface="Arial"/>
                <a:cs typeface="Arial"/>
              </a:rPr>
              <a:t> </a:t>
            </a:r>
            <a:r>
              <a:rPr lang="nn-NO" sz="2400" spc="180" dirty="0">
                <a:latin typeface="Cambria"/>
                <a:cs typeface="Cambria"/>
              </a:rPr>
              <a:t>C</a:t>
            </a:r>
            <a:r>
              <a:rPr lang="nn-NO" sz="2400" spc="180" dirty="0">
                <a:latin typeface="Arial"/>
                <a:cs typeface="Arial"/>
              </a:rPr>
              <a:t>(</a:t>
            </a:r>
            <a:r>
              <a:rPr lang="nn-NO" sz="2400" spc="180" dirty="0">
                <a:latin typeface="Cambria"/>
                <a:cs typeface="Cambria"/>
              </a:rPr>
              <a:t>d</a:t>
            </a:r>
            <a:r>
              <a:rPr lang="nn-NO" sz="2400" i="1" spc="270" baseline="-11784" dirty="0">
                <a:latin typeface="Trebuchet MS"/>
                <a:cs typeface="Trebuchet MS"/>
              </a:rPr>
              <a:t>ij</a:t>
            </a:r>
            <a:r>
              <a:rPr lang="nn-NO" sz="2400" i="1" spc="-419" baseline="-11784" dirty="0">
                <a:latin typeface="Trebuchet MS"/>
                <a:cs typeface="Trebuchet MS"/>
              </a:rPr>
              <a:t>; α</a:t>
            </a:r>
            <a:r>
              <a:rPr lang="nn-NO" sz="2400" spc="-295" dirty="0">
                <a:latin typeface="Arial"/>
                <a:cs typeface="Arial"/>
              </a:rPr>
              <a:t>)</a:t>
            </a:r>
            <a:endParaRPr lang="nn-NO" sz="2400" dirty="0">
              <a:latin typeface="Arial"/>
              <a:cs typeface="Arial"/>
            </a:endParaRPr>
          </a:p>
          <a:p>
            <a:r>
              <a:rPr lang="en-US" dirty="0"/>
              <a:t>Lattices/Networks (aka Spatial Econometrics)</a:t>
            </a:r>
          </a:p>
          <a:p>
            <a:pPr lvl="1"/>
            <a:r>
              <a:rPr lang="en-US" dirty="0"/>
              <a:t>Usually specified by an interaction matrix (spatial weights matrix)</a:t>
            </a:r>
          </a:p>
          <a:p>
            <a:r>
              <a:rPr lang="en-US" dirty="0"/>
              <a:t>Point Patterns</a:t>
            </a:r>
          </a:p>
          <a:p>
            <a:pPr lvl="1"/>
            <a:r>
              <a:rPr lang="en-US" dirty="0"/>
              <a:t>Usually modeled similarly to Fields, but dependencies are possible for both point  density and attributes.</a:t>
            </a:r>
          </a:p>
          <a:p>
            <a:pPr lvl="1"/>
            <a:r>
              <a:rPr lang="en-US" dirty="0"/>
              <a:t>Can be tricky: if points are clustered, is it because they are mutually dependent, or do  they appear clustered only because they depend upon some underlying covariate.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742B-53A4-49BD-837F-BC76C35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sz="3600" kern="1200" spc="-13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</a:t>
            </a:r>
            <a:r>
              <a:rPr lang="en-US" sz="3600" kern="1200" spc="-1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7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RCC-GIS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indent="-228600">
              <a:lnSpc>
                <a:spcPct val="9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en-US" sz="2000" b="1" spc="-7">
                <a:solidFill>
                  <a:schemeClr val="tx2"/>
                </a:solidFill>
              </a:rPr>
              <a:t>Support</a:t>
            </a:r>
            <a:r>
              <a:rPr lang="en-US" sz="2000" b="1" spc="-33">
                <a:solidFill>
                  <a:schemeClr val="tx2"/>
                </a:solidFill>
              </a:rPr>
              <a:t> </a:t>
            </a:r>
            <a:r>
              <a:rPr lang="en-US" sz="2000" b="1" spc="-7">
                <a:solidFill>
                  <a:schemeClr val="tx2"/>
                </a:solidFill>
              </a:rPr>
              <a:t>for</a:t>
            </a:r>
            <a:r>
              <a:rPr lang="en-US" sz="2000" b="1" spc="-33">
                <a:solidFill>
                  <a:schemeClr val="tx2"/>
                </a:solidFill>
              </a:rPr>
              <a:t> Geo</a:t>
            </a:r>
            <a:r>
              <a:rPr lang="en-US" sz="2000" b="1" spc="-7">
                <a:solidFill>
                  <a:schemeClr val="tx2"/>
                </a:solidFill>
              </a:rPr>
              <a:t>spatial</a:t>
            </a:r>
            <a:r>
              <a:rPr lang="en-US" sz="2000" b="1" spc="-33">
                <a:solidFill>
                  <a:schemeClr val="tx2"/>
                </a:solidFill>
              </a:rPr>
              <a:t> Information </a:t>
            </a:r>
            <a:r>
              <a:rPr lang="en-US" sz="2000" b="1" spc="-13">
                <a:solidFill>
                  <a:schemeClr val="tx2"/>
                </a:solidFill>
              </a:rPr>
              <a:t>Science Research</a:t>
            </a: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spcBef>
                <a:spcPts val="47"/>
              </a:spcBef>
              <a:buFont typeface="Arial" panose="020B0604020202020204" pitchFamily="34" charset="0"/>
              <a:buChar char="•"/>
            </a:pPr>
            <a:r>
              <a:rPr lang="en-US" sz="2000" spc="-7">
                <a:solidFill>
                  <a:schemeClr val="tx2"/>
                </a:solidFill>
              </a:rPr>
              <a:t>Assistance for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all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UChicago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students,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faculty,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and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staff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Training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Consultation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Events</a:t>
            </a: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heavy" spc="-7">
                <a:solidFill>
                  <a:schemeClr val="tx2"/>
                </a:solidFill>
                <a:uFill>
                  <a:solidFill>
                    <a:srgbClr val="0097A7"/>
                  </a:solidFill>
                </a:uFill>
              </a:rPr>
              <a:t>https://gis.rcc.uchicago.edu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B0C0-2E48-4013-9C55-B3111E9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5F2892-5BC7-4361-AA20-85AEB1200D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A80-D0ED-4A6D-8900-4F28AF9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5BE4-2BBB-4BC4-A418-23C6CD3A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 point pattern is a statistical map where the location of the event is the outcome of a process </a:t>
            </a:r>
          </a:p>
          <a:p>
            <a:pPr>
              <a:buFontTx/>
              <a:buChar char="-"/>
            </a:pPr>
            <a:r>
              <a:rPr lang="en-US" dirty="0"/>
              <a:t>A region has an infinite number of points (coordinates) on the plane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C0BE-7E1F-44DB-9CF1-BC9DD6B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9DF24F-110B-4D7F-AC11-EDB0BE19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116" y="3429000"/>
            <a:ext cx="8824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PointPatterns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&lt;-read.csv(“./data/ PointPatterns.csv)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ggplot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geom_point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(data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PointPatterns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 = x, y = y))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facet_grid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(.~ Pattern)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coord_fixed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0C401-2648-4DA6-A2E4-F4AF61CB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9" b="13666"/>
          <a:stretch/>
        </p:blipFill>
        <p:spPr>
          <a:xfrm>
            <a:off x="1669143" y="4115284"/>
            <a:ext cx="8636000" cy="26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4A02-F3A8-4632-85EC-AC9F6A6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RELATIONS IN A NETWORK/LATTICE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AFD-ED9B-45CD-82DF-BF05A819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matrix W specifies connections. It is usually based on contiguity of regions.</a:t>
            </a:r>
          </a:p>
          <a:p>
            <a:r>
              <a:rPr lang="en-US" dirty="0"/>
              <a:t>The weights matrix is often “row standardized” so that it is a spatial moving average.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CE35-671B-4E1C-955C-00CBE042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778095-F15A-41F1-8790-AEC1072B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4001294"/>
            <a:ext cx="2898725" cy="1873796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912BD04-6396-4208-A03B-5BFB91F3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3" y="3932828"/>
            <a:ext cx="4005916" cy="1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DB6-C11D-48FC-B0A3-B3DF56E5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MATRIX 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B1A1-A9CC-403B-BB46-72FF6A6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contiguity	is the most common for	area-type data.</a:t>
            </a:r>
          </a:p>
          <a:p>
            <a:r>
              <a:rPr lang="en-US" dirty="0"/>
              <a:t>Distances	between centroids:</a:t>
            </a:r>
          </a:p>
          <a:p>
            <a:r>
              <a:rPr lang="en-US" dirty="0"/>
              <a:t>K nearest neighbors (</a:t>
            </a:r>
            <a:r>
              <a:rPr lang="en-US" dirty="0" err="1"/>
              <a:t>kNN</a:t>
            </a:r>
            <a:r>
              <a:rPr lang="en-US" dirty="0"/>
              <a:t>).</a:t>
            </a:r>
          </a:p>
          <a:p>
            <a:r>
              <a:rPr lang="en-US" dirty="0"/>
              <a:t>fixed radius</a:t>
            </a:r>
          </a:p>
          <a:p>
            <a:r>
              <a:rPr lang="en-US" dirty="0"/>
              <a:t>Contiguity, with weights based on length of border.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50E5-807C-4823-AFE4-2B2C12C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B04E-8E99-46A4-AE0A-DE5B615E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EXPLORATORY ANALYSIS: MORAN’S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0465-78EF-4C12-A992-1D47FF3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2" y="1825625"/>
            <a:ext cx="6702287" cy="4351338"/>
          </a:xfrm>
        </p:spPr>
        <p:txBody>
          <a:bodyPr/>
          <a:lstStyle/>
          <a:p>
            <a:r>
              <a:rPr lang="en-US" dirty="0"/>
              <a:t>A plot of weighted average of neighbors  vs the original observations.</a:t>
            </a:r>
          </a:p>
          <a:p>
            <a:r>
              <a:rPr lang="en-US" dirty="0"/>
              <a:t>The correlation coefficient is called  Moran’s I.</a:t>
            </a:r>
          </a:p>
          <a:p>
            <a:r>
              <a:rPr lang="en-US" dirty="0"/>
              <a:t>In general, testing whether I=0 is  difficult. Most routines provide  methods that are based on resampling.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5961-10A8-4842-89CE-9BD3BD3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23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7FC0742-7CF0-4FDF-85AC-A3F192D6622C}"/>
              </a:ext>
            </a:extLst>
          </p:cNvPr>
          <p:cNvSpPr/>
          <p:nvPr/>
        </p:nvSpPr>
        <p:spPr>
          <a:xfrm>
            <a:off x="480943" y="2007394"/>
            <a:ext cx="388620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0F3-AB2A-460F-A1B8-F24C168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SPATIAL LAG VS SPATIAL  ERROR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24F5-59C9-4600-9A01-CFE5E7A3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Lag Model</a:t>
            </a:r>
          </a:p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endParaRPr lang="en-US" dirty="0"/>
          </a:p>
          <a:p>
            <a:r>
              <a:rPr lang="en-US" dirty="0"/>
              <a:t>Spatial Error Model</a:t>
            </a:r>
          </a:p>
          <a:p>
            <a:pPr marL="457200" lvl="1" indent="0">
              <a:buNone/>
            </a:pPr>
            <a:r>
              <a:rPr lang="en-US" sz="2600" dirty="0"/>
              <a:t>Y = X</a:t>
            </a:r>
            <a:r>
              <a:rPr lang="el-GR" sz="2600" dirty="0"/>
              <a:t> β</a:t>
            </a:r>
            <a:r>
              <a:rPr lang="en-US" sz="2600" dirty="0"/>
              <a:t> + u</a:t>
            </a:r>
          </a:p>
          <a:p>
            <a:pPr marL="457200" lvl="1" indent="0">
              <a:buNone/>
            </a:pPr>
            <a:r>
              <a:rPr lang="en-US" sz="2600" dirty="0"/>
              <a:t>u = </a:t>
            </a:r>
            <a:r>
              <a:rPr lang="en-US" sz="2600" dirty="0" err="1"/>
              <a:t>λWu</a:t>
            </a:r>
            <a:r>
              <a:rPr lang="en-US" sz="2600" dirty="0"/>
              <a:t> +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 and interpretation of coefficients is much easier for  the error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5023-2648-48D5-9D07-F4A3993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5A6-C027-40C4-889A-B161145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092-F3DA-45F0-8D08-BFAACD22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If the lag model is true, but you fit OLS, then the coefficients  are biased.</a:t>
            </a:r>
          </a:p>
          <a:p>
            <a:pPr lvl="1"/>
            <a:r>
              <a:rPr lang="en-US" sz="2800" dirty="0"/>
              <a:t>Dedicated software will do it correctly.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105E-52CC-4A57-B2BB-7CB4FCB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B546-0A34-4325-B36D-B0932F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OR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1FE5-7277-4DC1-8419-3B57C7F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955" indent="-262890">
              <a:lnSpc>
                <a:spcPct val="100000"/>
              </a:lnSpc>
              <a:spcBef>
                <a:spcPts val="100"/>
              </a:spcBef>
              <a:buSzPct val="81578"/>
              <a:tabLst>
                <a:tab pos="275590" algn="l"/>
              </a:tabLst>
            </a:pPr>
            <a:r>
              <a:rPr lang="en-US" dirty="0"/>
              <a:t>Lagrange Multiplier Test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dirty="0"/>
          </a:p>
          <a:p>
            <a:pPr marL="274955" marR="5080" indent="-262890">
              <a:lnSpc>
                <a:spcPts val="4300"/>
              </a:lnSpc>
              <a:buSzPct val="81578"/>
              <a:tabLst>
                <a:tab pos="275590" algn="l"/>
                <a:tab pos="5212715" algn="l"/>
                <a:tab pos="6960234" algn="l"/>
              </a:tabLst>
            </a:pPr>
            <a:r>
              <a:rPr lang="en-US" dirty="0"/>
              <a:t>but, statistically, it can be difficult to distinguish between the  two.  These tests seem to have low power in finite samples.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49E4-DE62-42DC-A0D8-AED8CC3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Y= X</a:t>
            </a:r>
            <a:r>
              <a:rPr lang="el-GR" dirty="0"/>
              <a:t>β</a:t>
            </a:r>
            <a:r>
              <a:rPr lang="en-US" dirty="0"/>
              <a:t> + e;	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ej</a:t>
            </a:r>
            <a:r>
              <a:rPr lang="en-US" dirty="0"/>
              <a:t> ) = f(</a:t>
            </a:r>
            <a:r>
              <a:rPr lang="en-US" dirty="0" err="1"/>
              <a:t>dij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 basic geostatistical	model is nothing other than  Generalized Least Squares (GLS), but with specialized  terminology.</a:t>
            </a:r>
          </a:p>
          <a:p>
            <a:r>
              <a:rPr lang="en-US" dirty="0"/>
              <a:t>The autocovariance function f() is the “</a:t>
            </a:r>
            <a:r>
              <a:rPr lang="en-US" dirty="0" err="1"/>
              <a:t>covariogram</a:t>
            </a:r>
            <a:r>
              <a:rPr lang="en-US" dirty="0"/>
              <a:t>.”</a:t>
            </a:r>
          </a:p>
          <a:p>
            <a:r>
              <a:rPr lang="en-US" dirty="0" err="1"/>
              <a:t>Covariogram</a:t>
            </a:r>
            <a:r>
              <a:rPr lang="en-US" dirty="0"/>
              <a:t> parameters are “nugget”, “range” and “sill.”</a:t>
            </a:r>
          </a:p>
          <a:p>
            <a:r>
              <a:rPr lang="en-US" dirty="0"/>
              <a:t>Prediction is called “kriging,” but it’s just Best Linear  Unbiased Prediction (BLUP).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60D4838-A793-41CA-8768-5C784CFCC9AB}"/>
              </a:ext>
            </a:extLst>
          </p:cNvPr>
          <p:cNvSpPr/>
          <p:nvPr/>
        </p:nvSpPr>
        <p:spPr>
          <a:xfrm>
            <a:off x="1" y="1731513"/>
            <a:ext cx="5923722" cy="444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6" y="1825625"/>
            <a:ext cx="5522843" cy="4351338"/>
          </a:xfrm>
        </p:spPr>
        <p:txBody>
          <a:bodyPr>
            <a:normAutofit fontScale="85000" lnSpcReduction="10000"/>
          </a:bodyPr>
          <a:lstStyle/>
          <a:p>
            <a:pPr marL="274955" marR="813435" indent="-262890">
              <a:lnSpc>
                <a:spcPts val="3700"/>
              </a:lnSpc>
              <a:spcBef>
                <a:spcPts val="405"/>
              </a:spcBef>
              <a:buSzPct val="81538"/>
              <a:tabLst>
                <a:tab pos="275590" algn="l"/>
              </a:tabLst>
            </a:pPr>
            <a:r>
              <a:rPr lang="en-US" dirty="0" err="1"/>
              <a:t>Covariogram</a:t>
            </a:r>
            <a:r>
              <a:rPr lang="en-US" dirty="0"/>
              <a:t> = a  function for distance  decay in covariances.</a:t>
            </a:r>
          </a:p>
          <a:p>
            <a:pPr marL="274955" marR="2794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 err="1"/>
              <a:t>Semivariogram</a:t>
            </a:r>
            <a:r>
              <a:rPr lang="en-US" dirty="0"/>
              <a:t> and  </a:t>
            </a:r>
            <a:r>
              <a:rPr lang="en-US" dirty="0" err="1"/>
              <a:t>covariogram</a:t>
            </a:r>
            <a:r>
              <a:rPr lang="en-US" dirty="0"/>
              <a:t> just inverses.</a:t>
            </a:r>
          </a:p>
          <a:p>
            <a:pPr marL="274955" marR="508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/>
              <a:t>For reasons that aren’t  relevant to us, the original  </a:t>
            </a:r>
            <a:r>
              <a:rPr lang="en-US" dirty="0" err="1"/>
              <a:t>geostatistician</a:t>
            </a:r>
            <a:r>
              <a:rPr lang="en-US" dirty="0"/>
              <a:t> preferred  the </a:t>
            </a:r>
            <a:r>
              <a:rPr lang="en-US" dirty="0" err="1"/>
              <a:t>semivariogram</a:t>
            </a:r>
            <a:r>
              <a:rPr lang="en-US" dirty="0"/>
              <a:t> to the  </a:t>
            </a:r>
            <a:r>
              <a:rPr lang="en-US" dirty="0" err="1"/>
              <a:t>covariogram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EF4-A39A-4E96-9603-B2CE2AB0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COVARIOGRAM 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40-8B22-4229-9EF7-B2D4269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294630" marR="86995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5295265" algn="l"/>
                <a:tab pos="7031990" algn="l"/>
                <a:tab pos="9055735" algn="l"/>
              </a:tabLst>
            </a:pPr>
            <a:r>
              <a:rPr lang="en-US" dirty="0"/>
              <a:t>Plot the empirical  semi variogram, and then fit a curve to it.</a:t>
            </a:r>
          </a:p>
          <a:p>
            <a:pPr marL="5294630" marR="5080" indent="-262890">
              <a:lnSpc>
                <a:spcPts val="4300"/>
              </a:lnSpc>
              <a:spcBef>
                <a:spcPts val="3800"/>
              </a:spcBef>
              <a:buSzPct val="81578"/>
              <a:tabLst>
                <a:tab pos="5295265" algn="l"/>
                <a:tab pos="7148830" algn="l"/>
                <a:tab pos="9470390" algn="l"/>
              </a:tabLst>
            </a:pPr>
            <a:r>
              <a:rPr lang="en-US" dirty="0"/>
              <a:t>You can’t use just any curve,  there are some mathematical constraints on it.</a:t>
            </a:r>
          </a:p>
          <a:p>
            <a:pPr marL="5294630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5295265" algn="l"/>
                <a:tab pos="5916295" algn="l"/>
              </a:tabLst>
            </a:pPr>
            <a:r>
              <a:rPr lang="en-US" dirty="0"/>
              <a:t>Model based mathematical functions are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84A-18E6-4A59-A67D-F392A30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2292-0C40-425B-9D2D-2F80E70D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" y="1632553"/>
            <a:ext cx="4898336" cy="43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8D-1D83-4409-B422-BA78DC6A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35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EB8-7D24-4B6D-89F9-8F835FEB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955" indent="-262890">
              <a:lnSpc>
                <a:spcPct val="100000"/>
              </a:lnSpc>
              <a:spcBef>
                <a:spcPts val="12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Data </a:t>
            </a:r>
            <a:r>
              <a:rPr lang="en-US" sz="2450" spc="-90" dirty="0">
                <a:solidFill>
                  <a:srgbClr val="535353"/>
                </a:solidFill>
                <a:latin typeface="Gill Sans MT"/>
                <a:cs typeface="Gill Sans MT"/>
              </a:rPr>
              <a:t>Types </a:t>
            </a:r>
            <a:r>
              <a:rPr lang="en-US" sz="245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lang="en-US" sz="245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Formats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35" dirty="0">
                <a:solidFill>
                  <a:srgbClr val="535353"/>
                </a:solidFill>
                <a:latin typeface="Gill Sans MT"/>
                <a:cs typeface="Gill Sans MT"/>
              </a:rPr>
              <a:t>GIS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pPr marL="274955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2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Econometrics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55" dirty="0" err="1">
                <a:solidFill>
                  <a:srgbClr val="535353"/>
                </a:solidFill>
                <a:latin typeface="Gill Sans MT"/>
                <a:cs typeface="Gill Sans MT"/>
              </a:rPr>
              <a:t>Geostatistics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r>
              <a:rPr lang="en-US" sz="2450" spc="-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3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A32A-F8A1-428C-AD09-D2FAF6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tat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953" y="1470076"/>
            <a:ext cx="10734847" cy="53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89D50-DEAD-421A-8702-A301440EBB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8B5AD-B41E-450F-8CEB-2C426582433C}"/>
              </a:ext>
            </a:extLst>
          </p:cNvPr>
          <p:cNvSpPr txBox="1">
            <a:spLocks/>
          </p:cNvSpPr>
          <p:nvPr/>
        </p:nvSpPr>
        <p:spPr>
          <a:xfrm>
            <a:off x="838200" y="728661"/>
            <a:ext cx="10515600" cy="1403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Gill Sans MT" panose="020B0502020104020203" pitchFamily="34" charset="0"/>
              </a:rPr>
              <a:t>Spatial Autocorrelation leads to variance inflation resulting model’s deviation from expected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6987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A7F-FA16-4CEC-A9E9-D5E85D65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7EA1B-F541-4F05-8BD9-8622C3B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F0701D1-4506-4DA3-943D-F464A018A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76" y="1738312"/>
            <a:ext cx="5857602" cy="452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48E40-86DD-44BE-9BE0-5B572C1C1D3D}"/>
              </a:ext>
            </a:extLst>
          </p:cNvPr>
          <p:cNvSpPr/>
          <p:nvPr/>
        </p:nvSpPr>
        <p:spPr>
          <a:xfrm>
            <a:off x="8268788" y="2491867"/>
            <a:ext cx="228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 Chinese population distribution - is the distribution unequal from the West to the East? </a:t>
            </a:r>
          </a:p>
        </p:txBody>
      </p:sp>
    </p:spTree>
    <p:extLst>
      <p:ext uri="{BB962C8B-B14F-4D97-AF65-F5344CB8AC3E}">
        <p14:creationId xmlns:p14="http://schemas.microsoft.com/office/powerpoint/2010/main" val="311696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3" name="Picture 5" descr="china-quadr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85" y="517639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524000" y="914400"/>
            <a:ext cx="1676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5067526" cy="53181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400" dirty="0"/>
              <a:t>Constant Variance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9786" y="1446212"/>
            <a:ext cx="7141707" cy="495458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Variable transformations often stabilize the variance of a variable across the geographic landscape over which it is distributed</a:t>
            </a:r>
          </a:p>
          <a:p>
            <a:r>
              <a:rPr lang="en-US" altLang="en-US" sz="3200" dirty="0"/>
              <a:t>Quadrants of the plane/established areal unit groupings give a heuristic assessment of constant variance across a geographic landscape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BF065-F17E-46DD-8990-7E841FE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1174" name="Picture 6" descr="china-provi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1" y="3617913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7719785" y="24940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Plane quadrants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8272691" y="5746749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provinces</a:t>
            </a:r>
          </a:p>
        </p:txBody>
      </p:sp>
    </p:spTree>
    <p:extLst>
      <p:ext uri="{BB962C8B-B14F-4D97-AF65-F5344CB8AC3E}">
        <p14:creationId xmlns:p14="http://schemas.microsoft.com/office/powerpoint/2010/main" val="104588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EF12-8D76-43A9-8FE8-215E72A4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37F36D2-9ACF-4518-82CD-E29E3FABB7FA}"/>
              </a:ext>
            </a:extLst>
          </p:cNvPr>
          <p:cNvSpPr txBox="1">
            <a:spLocks/>
          </p:cNvSpPr>
          <p:nvPr/>
        </p:nvSpPr>
        <p:spPr>
          <a:xfrm>
            <a:off x="0" y="150528"/>
            <a:ext cx="12218126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MAUP: # areal units; shape constant</a:t>
            </a: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09AAC40-0DDB-46D9-8007-CB1F23EBAFFF}"/>
              </a:ext>
            </a:extLst>
          </p:cNvPr>
          <p:cNvGraphicFramePr>
            <a:graphicFrameLocks/>
          </p:cNvGraphicFramePr>
          <p:nvPr/>
        </p:nvGraphicFramePr>
        <p:xfrm>
          <a:off x="7031115" y="936622"/>
          <a:ext cx="4117223" cy="5441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average # pixels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MC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240-by-240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1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120-by-120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80-by-80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9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0.418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60-by-60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40-by-40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36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0.726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30-by-30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0.765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20-by-20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144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0.666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16-by-16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225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0.593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15-by-15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0.513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12-by-12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0.338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10-by-10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576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0.116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8-by-8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900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-0.214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6-by-6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-0.507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5-by-5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2,304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-0.982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4-by-4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-0.164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3-by-3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6,400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-0.043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9" name="Picture 1" descr="C:\Users\dag054000\Desktop\SA in art\Painting#1-redgreen\aggregate\Red-band#1.png">
            <a:extLst>
              <a:ext uri="{FF2B5EF4-FFF2-40B4-BE49-F238E27FC236}">
                <a16:creationId xmlns:a16="http://schemas.microsoft.com/office/drawing/2014/main" id="{958C2F0A-29BA-4352-866F-963AB38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815" y="693783"/>
            <a:ext cx="2587199" cy="26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dag054000\Desktop\SA in art\Painting#1-redgreen\redgreen-SF_red-Band#1.png">
            <a:extLst>
              <a:ext uri="{FF2B5EF4-FFF2-40B4-BE49-F238E27FC236}">
                <a16:creationId xmlns:a16="http://schemas.microsoft.com/office/drawing/2014/main" id="{E30584E8-6521-4513-BE0D-D35DC4BE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383" y="701464"/>
            <a:ext cx="27432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75A9D2-5705-456D-8FF6-6E31D956BAFA}"/>
              </a:ext>
            </a:extLst>
          </p:cNvPr>
          <p:cNvSpPr txBox="1">
            <a:spLocks/>
          </p:cNvSpPr>
          <p:nvPr/>
        </p:nvSpPr>
        <p:spPr bwMode="auto">
          <a:xfrm>
            <a:off x="1176338" y="3124200"/>
            <a:ext cx="38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</p:txBody>
      </p:sp>
      <p:pic>
        <p:nvPicPr>
          <p:cNvPr id="22" name="Picture 3" descr="C:\Users\dag054000\Desktop\SA in art\5-by-5-grid.png">
            <a:extLst>
              <a:ext uri="{FF2B5EF4-FFF2-40B4-BE49-F238E27FC236}">
                <a16:creationId xmlns:a16="http://schemas.microsoft.com/office/drawing/2014/main" id="{D0506E60-4E3A-4BDD-ABFB-B517C66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77766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C:\Users\dag054000\Desktop\SA in art\5-by-5-grid.png">
            <a:extLst>
              <a:ext uri="{FF2B5EF4-FFF2-40B4-BE49-F238E27FC236}">
                <a16:creationId xmlns:a16="http://schemas.microsoft.com/office/drawing/2014/main" id="{4CA7DDBA-AF18-4189-856C-673C1C97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80281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C:\Users\dag054000\Desktop\SA in art\5-by-5-grid.png">
            <a:extLst>
              <a:ext uri="{FF2B5EF4-FFF2-40B4-BE49-F238E27FC236}">
                <a16:creationId xmlns:a16="http://schemas.microsoft.com/office/drawing/2014/main" id="{2C4EB79D-B2BE-43D5-B2F0-23675C5D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 descr="C:\Users\dag054000\Desktop\SA in art\5-by-5-grid.png">
            <a:extLst>
              <a:ext uri="{FF2B5EF4-FFF2-40B4-BE49-F238E27FC236}">
                <a16:creationId xmlns:a16="http://schemas.microsoft.com/office/drawing/2014/main" id="{DE1B4D18-3B71-469E-8246-FDDE35C1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5">
            <a:extLst>
              <a:ext uri="{FF2B5EF4-FFF2-40B4-BE49-F238E27FC236}">
                <a16:creationId xmlns:a16="http://schemas.microsoft.com/office/drawing/2014/main" id="{2ECDBDE0-6ECE-48AE-B4A3-491EDD6F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9775" y="3429000"/>
            <a:ext cx="4153936" cy="30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EFDD6F-161B-498B-8093-C443A0E86B68}"/>
              </a:ext>
            </a:extLst>
          </p:cNvPr>
          <p:cNvSpPr/>
          <p:nvPr/>
        </p:nvSpPr>
        <p:spPr>
          <a:xfrm>
            <a:off x="-66153" y="6538912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(Griffith, 2003)</a:t>
            </a:r>
          </a:p>
        </p:txBody>
      </p:sp>
    </p:spTree>
    <p:extLst>
      <p:ext uri="{BB962C8B-B14F-4D97-AF65-F5344CB8AC3E}">
        <p14:creationId xmlns:p14="http://schemas.microsoft.com/office/powerpoint/2010/main" val="406118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2171" y="1727200"/>
            <a:ext cx="10276115" cy="43833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/>
              <a:t>Anselin’s</a:t>
            </a:r>
            <a:r>
              <a:rPr lang="en-US" altLang="zh-CN" dirty="0"/>
              <a:t> (1995) seminal paper about indices of spatial association (i.e., LISA statistics)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Getis</a:t>
            </a:r>
            <a:r>
              <a:rPr lang="en-US" altLang="zh-CN" dirty="0"/>
              <a:t> and Ord’s (1992, 1995) Gi and Gi* statistics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Identify clustering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Identify particular clusters (</a:t>
            </a:r>
            <a:r>
              <a:rPr lang="pt-BR" altLang="en-US" dirty="0"/>
              <a:t>significant local clusters in the absence of global autocorrelation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distinguish between homogeneity and heterogeneity (e.g., spatial </a:t>
            </a:r>
            <a:r>
              <a:rPr lang="pt-BR" altLang="en-US" dirty="0"/>
              <a:t>outliers - highs surrounded by lows, and vice versa)</a:t>
            </a:r>
            <a:endParaRPr lang="en-US" alt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885371" y="152400"/>
            <a:ext cx="9477829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Going from the global to the local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6A744-8364-418C-A0CD-8B8EBE4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/>
              <a:t>Geographic clusters: an overview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086" y="1295400"/>
            <a:ext cx="11103428" cy="5334000"/>
          </a:xfrm>
        </p:spPr>
        <p:txBody>
          <a:bodyPr/>
          <a:lstStyle/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Global cluster</a:t>
            </a:r>
            <a:r>
              <a:rPr lang="en-US" altLang="zh-CN" sz="3000" dirty="0">
                <a:ea typeface="宋体" panose="02010600030101010101" pitchFamily="2" charset="-122"/>
              </a:rPr>
              <a:t> tests search for spatial clusters anywhere in a study area but do not necessarily identify where the clusters occur and are used to identify departures from spatial randomness when overall spatial pattern is considered.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Local cluster</a:t>
            </a:r>
            <a:r>
              <a:rPr lang="en-US" altLang="zh-CN" sz="3000" dirty="0">
                <a:ea typeface="宋体" panose="02010600030101010101" pitchFamily="2" charset="-122"/>
              </a:rPr>
              <a:t> tests identify locations at which there is some excess/deficit—a hot/cold spot—anywhere within a study area.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Focused cluster</a:t>
            </a:r>
            <a:r>
              <a:rPr lang="en-US" altLang="zh-CN" sz="3000" dirty="0">
                <a:ea typeface="宋体" panose="02010600030101010101" pitchFamily="2" charset="-122"/>
              </a:rPr>
              <a:t> tests determine whether there is an excess near a pre-specified location, called a </a:t>
            </a:r>
            <a:r>
              <a:rPr lang="en-US" altLang="zh-CN" sz="3000" i="1" dirty="0">
                <a:ea typeface="宋体" panose="02010600030101010101" pitchFamily="2" charset="-122"/>
              </a:rPr>
              <a:t>focus</a:t>
            </a:r>
            <a:r>
              <a:rPr lang="en-US" altLang="zh-CN" sz="3000" dirty="0">
                <a:ea typeface="宋体" panose="02010600030101010101" pitchFamily="2" charset="-122"/>
              </a:rPr>
              <a:t>, and are used to detect clustering near, say, putative hazards (e.g., a toxic waste dump).</a:t>
            </a:r>
            <a:endParaRPr lang="en-US" alt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CA8B3-4360-4493-B31F-8DD240F5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B71D1A7-1E88-49CB-B167-3121FBC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6C6A23-1A77-4E41-8AB6-7402FCCD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CC27-35D2-4DD0-957A-8F2DD84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http://4colors.homestead.com/Texas.jpg">
            <a:extLst>
              <a:ext uri="{FF2B5EF4-FFF2-40B4-BE49-F238E27FC236}">
                <a16:creationId xmlns:a16="http://schemas.microsoft.com/office/drawing/2014/main" id="{45914238-6FB1-4023-A71C-59BCB852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1" y="3238500"/>
            <a:ext cx="360003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B2B6A226-4381-4779-A66B-1B43564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3800" dirty="0"/>
          </a:p>
        </p:txBody>
      </p:sp>
      <p:pic>
        <p:nvPicPr>
          <p:cNvPr id="17412" name="Picture 4" descr="http://en.citizendium.org/images/thumb/4/44/France_map.svg.png/350px-France_map.svg.png">
            <a:extLst>
              <a:ext uri="{FF2B5EF4-FFF2-40B4-BE49-F238E27FC236}">
                <a16:creationId xmlns:a16="http://schemas.microsoft.com/office/drawing/2014/main" id="{37519D06-A1F5-46FF-B442-BCC19CB3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9"/>
          <a:stretch>
            <a:fillRect/>
          </a:stretch>
        </p:blipFill>
        <p:spPr bwMode="auto">
          <a:xfrm>
            <a:off x="8982865" y="1038226"/>
            <a:ext cx="29527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http://mathcentral.uregina.ca/RR/database/RR.09.97/fisher1.2.gif">
            <a:extLst>
              <a:ext uri="{FF2B5EF4-FFF2-40B4-BE49-F238E27FC236}">
                <a16:creationId xmlns:a16="http://schemas.microsoft.com/office/drawing/2014/main" id="{1FCA4829-2BB9-4D17-99ED-E7F4A34B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720851"/>
            <a:ext cx="2057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FBED4-A84D-46B6-B4B0-BBA83998CD3C}"/>
              </a:ext>
            </a:extLst>
          </p:cNvPr>
          <p:cNvSpPr/>
          <p:nvPr/>
        </p:nvSpPr>
        <p:spPr>
          <a:xfrm>
            <a:off x="7772400" y="121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23C8E-68F8-47E4-B031-7DA18F88EAAE}"/>
              </a:ext>
            </a:extLst>
          </p:cNvPr>
          <p:cNvSpPr/>
          <p:nvPr/>
        </p:nvSpPr>
        <p:spPr>
          <a:xfrm>
            <a:off x="7800975" y="2362200"/>
            <a:ext cx="381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6" name="Picture 10" descr="http://weblog.fortnow.com/media/fourcolor.gif">
            <a:extLst>
              <a:ext uri="{FF2B5EF4-FFF2-40B4-BE49-F238E27FC236}">
                <a16:creationId xmlns:a16="http://schemas.microsoft.com/office/drawing/2014/main" id="{31B64094-CD16-45CF-8944-7AE5FF58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667" b="20000"/>
          <a:stretch>
            <a:fillRect/>
          </a:stretch>
        </p:blipFill>
        <p:spPr bwMode="auto">
          <a:xfrm>
            <a:off x="446821" y="1143000"/>
            <a:ext cx="4038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2" descr="http://4colors.homestead.com/Illinois.jpg">
            <a:extLst>
              <a:ext uri="{FF2B5EF4-FFF2-40B4-BE49-F238E27FC236}">
                <a16:creationId xmlns:a16="http://schemas.microsoft.com/office/drawing/2014/main" id="{53F15ADE-5F82-4683-908C-11AD7C65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65" y="3984625"/>
            <a:ext cx="1966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62802-7C74-4F24-88E3-554B7AE35D4F}"/>
              </a:ext>
            </a:extLst>
          </p:cNvPr>
          <p:cNvSpPr txBox="1">
            <a:spLocks/>
          </p:cNvSpPr>
          <p:nvPr/>
        </p:nvSpPr>
        <p:spPr>
          <a:xfrm>
            <a:off x="1962615" y="-76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colors we need so that no two adjacent regions have same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40A4-8799-4E0E-9AAA-A843635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9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>
            <a:extLst>
              <a:ext uri="{FF2B5EF4-FFF2-40B4-BE49-F238E27FC236}">
                <a16:creationId xmlns:a16="http://schemas.microsoft.com/office/drawing/2014/main" id="{B2B6A226-4381-4779-A66B-1B43564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3800" dirty="0"/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1FCA4829-2BB9-4D17-99ED-E7F4A34B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2912883" y="1361799"/>
            <a:ext cx="6745173" cy="252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FBED4-A84D-46B6-B4B0-BBA83998CD3C}"/>
              </a:ext>
            </a:extLst>
          </p:cNvPr>
          <p:cNvSpPr/>
          <p:nvPr/>
        </p:nvSpPr>
        <p:spPr>
          <a:xfrm>
            <a:off x="7772400" y="121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B62802-7C74-4F24-88E3-554B7AE35D4F}"/>
              </a:ext>
            </a:extLst>
          </p:cNvPr>
          <p:cNvSpPr txBox="1">
            <a:spLocks/>
          </p:cNvSpPr>
          <p:nvPr/>
        </p:nvSpPr>
        <p:spPr>
          <a:xfrm>
            <a:off x="1962615" y="-76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colors we need so that no two adjacent regions have same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40A4-8799-4E0E-9AAA-A843635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BA0E4-D253-4852-8D5C-D06EC4E5898A}"/>
              </a:ext>
            </a:extLst>
          </p:cNvPr>
          <p:cNvSpPr/>
          <p:nvPr/>
        </p:nvSpPr>
        <p:spPr>
          <a:xfrm>
            <a:off x="4234753" y="5771781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Four color map theorem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64681-FC48-4E18-A50E-95C099D18905}"/>
              </a:ext>
            </a:extLst>
          </p:cNvPr>
          <p:cNvSpPr txBox="1"/>
          <p:nvPr/>
        </p:nvSpPr>
        <p:spPr>
          <a:xfrm>
            <a:off x="3355942" y="3559175"/>
            <a:ext cx="452987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Four_Colour_Planar_Graph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4282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775FD6C-D90E-4BE6-B86B-3A13764D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D2C5AC-C596-4FB3-A4E9-0A42A0D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5C05-A69D-408A-A2BD-6CA46D2F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02648"/>
            <a:ext cx="74218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Spatial and Tabular Data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649" y="3191001"/>
            <a:ext cx="215899" cy="165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449" y="4638801"/>
            <a:ext cx="215899" cy="165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7249" y="3953001"/>
            <a:ext cx="215899" cy="165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3649" y="3191001"/>
            <a:ext cx="215899" cy="165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8449" y="4410201"/>
            <a:ext cx="215899" cy="165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00" y="2892566"/>
            <a:ext cx="2946400" cy="257480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927077"/>
            <a:r>
              <a:rPr sz="2400" spc="-27" dirty="0">
                <a:latin typeface="HelveticaNeueforSAS"/>
                <a:cs typeface="HelveticaNeueforSAS"/>
              </a:rPr>
              <a:t>Points</a:t>
            </a:r>
            <a:endParaRPr sz="2400">
              <a:latin typeface="HelveticaNeueforSAS"/>
              <a:cs typeface="HelveticaNeueforS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967" y="1615779"/>
            <a:ext cx="4847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600" b="1" dirty="0">
                <a:latin typeface="HelveticaNeueforSAS"/>
                <a:cs typeface="HelveticaNeueforSAS"/>
              </a:rPr>
              <a:t>Geometry</a:t>
            </a:r>
            <a:r>
              <a:rPr sz="3600" b="1" spc="-40" dirty="0">
                <a:latin typeface="HelveticaNeueforSAS"/>
                <a:cs typeface="HelveticaNeueforSAS"/>
              </a:rPr>
              <a:t> </a:t>
            </a:r>
            <a:r>
              <a:rPr sz="3600" b="1" dirty="0">
                <a:latin typeface="HelveticaNeueforSAS"/>
                <a:cs typeface="HelveticaNeueforSAS"/>
              </a:rPr>
              <a:t>+</a:t>
            </a:r>
            <a:r>
              <a:rPr sz="3600" b="1" spc="-33" dirty="0">
                <a:latin typeface="HelveticaNeueforSAS"/>
                <a:cs typeface="HelveticaNeueforSAS"/>
              </a:rPr>
              <a:t> </a:t>
            </a:r>
            <a:r>
              <a:rPr sz="3600" b="1" spc="-20" dirty="0">
                <a:latin typeface="HelveticaNeueforSAS"/>
                <a:cs typeface="HelveticaNeueforSAS"/>
              </a:rPr>
              <a:t>Attributes</a:t>
            </a:r>
            <a:endParaRPr sz="3600">
              <a:latin typeface="HelveticaNeueforSAS"/>
              <a:cs typeface="HelveticaNeueforS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41749" y="2800349"/>
          <a:ext cx="8077200" cy="275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ID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Color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Use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1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Blue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Hospital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2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Fire</a:t>
                      </a:r>
                      <a:r>
                        <a:rPr sz="2400" spc="-45" dirty="0">
                          <a:latin typeface="HelveticaNeueforSAS"/>
                          <a:cs typeface="HelveticaNeueforSAS"/>
                        </a:rPr>
                        <a:t> </a:t>
                      </a: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Dept.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3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Green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HelveticaNeueforSAS"/>
                          <a:cs typeface="HelveticaNeueforSAS"/>
                        </a:rPr>
                        <a:t>Oﬃce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4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40" dirty="0">
                          <a:latin typeface="HelveticaNeueforSAS"/>
                          <a:cs typeface="HelveticaNeueforSAS"/>
                        </a:rPr>
                        <a:t>Yellow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University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5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Black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Retail</a:t>
                      </a:r>
                      <a:endParaRPr sz="2400" dirty="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C76539-35AB-40D6-B672-638DEF8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AAF5-09B7-4F08-80BA-15048EB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 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230-154B-42E1-B9D3-3BE477A7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955" indent="-262890">
              <a:lnSpc>
                <a:spcPct val="100000"/>
              </a:lnSpc>
              <a:spcBef>
                <a:spcPts val="95"/>
              </a:spcBef>
              <a:buSzPct val="81428"/>
              <a:tabLst>
                <a:tab pos="275590" algn="l"/>
              </a:tabLst>
            </a:pPr>
            <a:r>
              <a:rPr lang="en-US" dirty="0"/>
              <a:t>Vector (points, lines and polygons) vs Raster (grid).</a:t>
            </a:r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Vector: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ESRI Shapefile is the near universal standard now.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Google </a:t>
            </a:r>
            <a:r>
              <a:rPr lang="en-US" dirty="0" err="1"/>
              <a:t>kml</a:t>
            </a:r>
            <a:endParaRPr lang="en-US" dirty="0"/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Raster:</a:t>
            </a:r>
          </a:p>
          <a:p>
            <a:pPr marL="592455" marR="5080" lvl="1" indent="-262890">
              <a:lnSpc>
                <a:spcPts val="3900"/>
              </a:lnSpc>
              <a:spcBef>
                <a:spcPts val="3479"/>
              </a:spcBef>
              <a:buSzPct val="81428"/>
              <a:tabLst>
                <a:tab pos="593090" algn="l"/>
              </a:tabLst>
            </a:pPr>
            <a:r>
              <a:rPr lang="en-US" dirty="0"/>
              <a:t>Lots of formats for raster, but raster are rarely encountered in spatial analysis of socio-economic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3548-51F8-4D73-9114-A92555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8B7-004A-4D5B-BC30-3B65D36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445B-D0A7-48F7-8202-3A7FC633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351338"/>
          </a:xfrm>
        </p:spPr>
        <p:txBody>
          <a:bodyPr>
            <a:normAutofit fontScale="25000" lnSpcReduction="20000"/>
          </a:bodyPr>
          <a:lstStyle/>
          <a:p>
            <a:pPr marL="274955" marR="5080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275590" algn="l"/>
                <a:tab pos="730885" algn="l"/>
                <a:tab pos="1032510" algn="l"/>
                <a:tab pos="2733040" algn="l"/>
                <a:tab pos="3171825" algn="l"/>
                <a:tab pos="4679315" algn="l"/>
                <a:tab pos="5019675" algn="l"/>
                <a:tab pos="6264275" algn="l"/>
                <a:tab pos="11137900" algn="l"/>
              </a:tabLst>
            </a:pPr>
            <a:r>
              <a:rPr lang="en-US" sz="7400" dirty="0"/>
              <a:t>A	"shapefile" is actually a group of 3+ files with the same name but different extensions. .</a:t>
            </a:r>
            <a:r>
              <a:rPr lang="en-US" sz="7400" dirty="0" err="1"/>
              <a:t>shp</a:t>
            </a:r>
            <a:r>
              <a:rPr lang="en-US" sz="7400" dirty="0"/>
              <a:t>, .</a:t>
            </a:r>
            <a:r>
              <a:rPr lang="en-US" sz="7400" dirty="0" err="1"/>
              <a:t>shx</a:t>
            </a:r>
            <a:r>
              <a:rPr lang="en-US" sz="7400" dirty="0"/>
              <a:t>, .</a:t>
            </a:r>
            <a:r>
              <a:rPr lang="en-US" sz="7400" dirty="0" err="1"/>
              <a:t>dbf</a:t>
            </a:r>
            <a:r>
              <a:rPr lang="en-US" sz="7400" dirty="0"/>
              <a:t>, optional files include .</a:t>
            </a:r>
            <a:r>
              <a:rPr lang="en-US" sz="7400" dirty="0" err="1"/>
              <a:t>prj</a:t>
            </a:r>
            <a:r>
              <a:rPr lang="en-US" sz="7400" dirty="0"/>
              <a:t>, .shp.xml, .</a:t>
            </a:r>
            <a:r>
              <a:rPr lang="en-US" sz="7400" dirty="0" err="1"/>
              <a:t>sbn</a:t>
            </a:r>
            <a:r>
              <a:rPr lang="en-US" sz="7400" dirty="0"/>
              <a:t>, .</a:t>
            </a:r>
            <a:r>
              <a:rPr lang="en-US" sz="7400" dirty="0" err="1"/>
              <a:t>sbx</a:t>
            </a:r>
            <a:r>
              <a:rPr lang="en-US" sz="7400" dirty="0"/>
              <a:t>, ...</a:t>
            </a:r>
          </a:p>
          <a:p>
            <a:pPr marL="921997" lvl="1" indent="-398770">
              <a:spcBef>
                <a:spcPts val="1225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shp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geometry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dbf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attributes</a:t>
            </a: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index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</a:t>
            </a:r>
            <a:r>
              <a:rPr lang="en-US" sz="7400" spc="-7" dirty="0" err="1">
                <a:cs typeface="Calibri"/>
              </a:rPr>
              <a:t>prj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projection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.xml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metadata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/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sz="7400" dirty="0"/>
          </a:p>
          <a:p>
            <a:pPr marL="274955" marR="160020" indent="-262890">
              <a:lnSpc>
                <a:spcPts val="4300"/>
              </a:lnSpc>
              <a:buSzPct val="81578"/>
              <a:tabLst>
                <a:tab pos="275590" algn="l"/>
                <a:tab pos="3762375" algn="l"/>
                <a:tab pos="4008120" algn="l"/>
                <a:tab pos="5478145" algn="l"/>
                <a:tab pos="6328410" algn="l"/>
                <a:tab pos="8906510" algn="l"/>
                <a:tab pos="10774045" algn="l"/>
                <a:tab pos="11315700" algn="l"/>
              </a:tabLst>
            </a:pPr>
            <a:r>
              <a:rPr lang="en-US" sz="7400" dirty="0"/>
              <a:t>Just make sure that they all stay together, and never try to edit  them outside of a GIS package.</a:t>
            </a:r>
          </a:p>
          <a:p>
            <a:pPr marL="274955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275590" algn="l"/>
              </a:tabLst>
            </a:pPr>
            <a:r>
              <a:rPr lang="en-US" sz="7400" dirty="0"/>
              <a:t>Topology?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2305-BD61-41ED-A7D6-D26EA33C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8B5B-7FF4-48C3-81B0-80D19376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055-2235-4DEB-8641-0692BC68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is the industry leader.</a:t>
            </a:r>
          </a:p>
          <a:p>
            <a:r>
              <a:rPr lang="en-US" dirty="0"/>
              <a:t>Open-source mapping and visualization software: QGIS</a:t>
            </a:r>
          </a:p>
          <a:p>
            <a:r>
              <a:rPr lang="en-US" dirty="0"/>
              <a:t>R/Python for Analysis</a:t>
            </a:r>
          </a:p>
          <a:p>
            <a:r>
              <a:rPr lang="en-US" dirty="0">
                <a:hlinkClick r:id="rId2"/>
              </a:rPr>
              <a:t>Dr. Luc </a:t>
            </a:r>
            <a:r>
              <a:rPr lang="en-US" dirty="0" err="1">
                <a:hlinkClick r:id="rId2"/>
              </a:rPr>
              <a:t>Anselin</a:t>
            </a:r>
            <a:r>
              <a:rPr lang="en-US" dirty="0"/>
              <a:t> and CSDS </a:t>
            </a:r>
            <a:r>
              <a:rPr lang="en-US" dirty="0" err="1"/>
              <a:t>UChicago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GeoDa</a:t>
            </a:r>
            <a:endParaRPr lang="en-US" dirty="0"/>
          </a:p>
          <a:p>
            <a:r>
              <a:rPr lang="en-US" dirty="0"/>
              <a:t>Spatial Database like </a:t>
            </a:r>
            <a:r>
              <a:rPr lang="en-US" dirty="0" err="1"/>
              <a:t>PostGIS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4576-4058-41E4-BDE3-237269F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6A2A-03A8-46CC-8911-4383593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278" cy="1325563"/>
          </a:xfrm>
        </p:spPr>
        <p:txBody>
          <a:bodyPr/>
          <a:lstStyle/>
          <a:p>
            <a:r>
              <a:rPr lang="en-US" dirty="0"/>
              <a:t>SPATIAL STATISTICS SPATIAL ANALYSIS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BDC-9D15-4EAF-89E0-E184E39C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- Fits geostatistical models (PROCs VARIOGRAM, KRIGE2D).	  	SAR-Error: by  coercing PROC MIXED.	SAR-Lag: No.</a:t>
            </a:r>
          </a:p>
          <a:p>
            <a:r>
              <a:rPr lang="en-US" dirty="0"/>
              <a:t>R does everything, but the learning curve is high.</a:t>
            </a:r>
          </a:p>
          <a:p>
            <a:r>
              <a:rPr lang="en-US" dirty="0" err="1"/>
              <a:t>GeoDa</a:t>
            </a:r>
            <a:r>
              <a:rPr lang="en-US" dirty="0"/>
              <a:t>: Really good for beginners. Slighter learning curve.</a:t>
            </a:r>
          </a:p>
          <a:p>
            <a:pPr marL="914400" lvl="2" indent="0">
              <a:buNone/>
            </a:pPr>
            <a:r>
              <a:rPr lang="en-US" dirty="0"/>
              <a:t>https://geodacenter.github.io</a:t>
            </a:r>
          </a:p>
          <a:p>
            <a:r>
              <a:rPr lang="en-US" dirty="0" err="1"/>
              <a:t>PySAL</a:t>
            </a:r>
            <a:r>
              <a:rPr lang="en-US" dirty="0"/>
              <a:t>: python library. Similar to </a:t>
            </a:r>
            <a:r>
              <a:rPr lang="en-US" dirty="0" err="1"/>
              <a:t>GeoDa</a:t>
            </a:r>
            <a:r>
              <a:rPr lang="en-US" dirty="0"/>
              <a:t>, but more extensible.	</a:t>
            </a:r>
          </a:p>
          <a:p>
            <a:endParaRPr lang="en-US" dirty="0"/>
          </a:p>
          <a:p>
            <a:r>
              <a:rPr lang="en-US" dirty="0"/>
              <a:t>ArcGIS generally not recommended for any statistical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CAE7-43F3-4B97-A0BB-E1A0363C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25C-173C-45CF-BCCE-ABA9D423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in GIS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8FCC-D563-4F9B-88B3-3577542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9A325-D842-4189-A251-55F1060B2652}"/>
              </a:ext>
            </a:extLst>
          </p:cNvPr>
          <p:cNvGrpSpPr/>
          <p:nvPr/>
        </p:nvGrpSpPr>
        <p:grpSpPr>
          <a:xfrm>
            <a:off x="8621562" y="2463377"/>
            <a:ext cx="2714324" cy="2954956"/>
            <a:chOff x="8855242" y="1491916"/>
            <a:chExt cx="2714324" cy="295495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99C188-3B30-434D-B5C0-DDBFF8FBD7EB}"/>
                </a:ext>
              </a:extLst>
            </p:cNvPr>
            <p:cNvCxnSpPr/>
            <p:nvPr/>
          </p:nvCxnSpPr>
          <p:spPr>
            <a:xfrm>
              <a:off x="9047747" y="1877828"/>
              <a:ext cx="0" cy="2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4A8599-4AAE-49EF-902C-11EA5FF70736}"/>
                </a:ext>
              </a:extLst>
            </p:cNvPr>
            <p:cNvCxnSpPr/>
            <p:nvPr/>
          </p:nvCxnSpPr>
          <p:spPr>
            <a:xfrm>
              <a:off x="8855242" y="3737812"/>
              <a:ext cx="644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464D1C-844A-4A56-B499-9CA210546F21}"/>
                </a:ext>
              </a:extLst>
            </p:cNvPr>
            <p:cNvCxnSpPr/>
            <p:nvPr/>
          </p:nvCxnSpPr>
          <p:spPr>
            <a:xfrm>
              <a:off x="9047747" y="2514659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4B75F8-B384-4A35-8611-1980E9602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0274" y="1530417"/>
              <a:ext cx="0" cy="1935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009BE4-73D8-4987-86A0-39CC22C13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044" y="1491916"/>
              <a:ext cx="0" cy="19735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CCA8CA-F790-4F88-A59F-94BCDDE60FB8}"/>
                </a:ext>
              </a:extLst>
            </p:cNvPr>
            <p:cNvCxnSpPr/>
            <p:nvPr/>
          </p:nvCxnSpPr>
          <p:spPr>
            <a:xfrm>
              <a:off x="10024711" y="3455887"/>
              <a:ext cx="14726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D4CEC1-533A-4F16-AB1D-CFD64CF6C225}"/>
                </a:ext>
              </a:extLst>
            </p:cNvPr>
            <p:cNvCxnSpPr/>
            <p:nvPr/>
          </p:nvCxnSpPr>
          <p:spPr>
            <a:xfrm>
              <a:off x="8855242" y="4090737"/>
              <a:ext cx="1155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EEC80F-2B04-4278-90A5-8DDDB9475806}"/>
                </a:ext>
              </a:extLst>
            </p:cNvPr>
            <p:cNvCxnSpPr/>
            <p:nvPr/>
          </p:nvCxnSpPr>
          <p:spPr>
            <a:xfrm>
              <a:off x="9490510" y="3728187"/>
              <a:ext cx="0" cy="718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29D4A8-FC7B-40CE-921D-5E200D0100C7}"/>
                </a:ext>
              </a:extLst>
            </p:cNvPr>
            <p:cNvCxnSpPr/>
            <p:nvPr/>
          </p:nvCxnSpPr>
          <p:spPr>
            <a:xfrm>
              <a:off x="9047747" y="1877828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D6EBB6-1F8D-44EE-AB16-A280C4578264}"/>
                </a:ext>
              </a:extLst>
            </p:cNvPr>
            <p:cNvSpPr/>
            <p:nvPr/>
          </p:nvSpPr>
          <p:spPr>
            <a:xfrm>
              <a:off x="9961613" y="340199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8CED6C-607C-4CC6-AE62-4E5B1FC76C77}"/>
                </a:ext>
              </a:extLst>
            </p:cNvPr>
            <p:cNvSpPr/>
            <p:nvPr/>
          </p:nvSpPr>
          <p:spPr>
            <a:xfrm>
              <a:off x="9417957" y="369048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612BFD-3174-4FCE-85E2-307638FF7474}"/>
                </a:ext>
              </a:extLst>
            </p:cNvPr>
            <p:cNvSpPr/>
            <p:nvPr/>
          </p:nvSpPr>
          <p:spPr>
            <a:xfrm>
              <a:off x="10705163" y="1808496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470091-373A-4E19-8FF9-C3201917F5A8}"/>
                </a:ext>
              </a:extLst>
            </p:cNvPr>
            <p:cNvSpPr txBox="1"/>
            <p:nvPr/>
          </p:nvSpPr>
          <p:spPr>
            <a:xfrm>
              <a:off x="9787145" y="346853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E636D3-BBB6-4767-9C93-CAB47AA6E35C}"/>
                </a:ext>
              </a:extLst>
            </p:cNvPr>
            <p:cNvSpPr txBox="1"/>
            <p:nvPr/>
          </p:nvSpPr>
          <p:spPr>
            <a:xfrm>
              <a:off x="10528289" y="187782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9E636B-92C5-436B-9561-FD7BCB3D5E9B}"/>
                </a:ext>
              </a:extLst>
            </p:cNvPr>
            <p:cNvSpPr txBox="1"/>
            <p:nvPr/>
          </p:nvSpPr>
          <p:spPr>
            <a:xfrm>
              <a:off x="9199642" y="37356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D0A74-F19B-494A-BBE0-9B933933B985}"/>
              </a:ext>
            </a:extLst>
          </p:cNvPr>
          <p:cNvGrpSpPr/>
          <p:nvPr/>
        </p:nvGrpSpPr>
        <p:grpSpPr>
          <a:xfrm>
            <a:off x="4835144" y="2675133"/>
            <a:ext cx="2531444" cy="2531444"/>
            <a:chOff x="4830278" y="1790299"/>
            <a:chExt cx="2531444" cy="25314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6B4C61-BE4C-4E08-A3B3-2160A8D91EF1}"/>
                </a:ext>
              </a:extLst>
            </p:cNvPr>
            <p:cNvGrpSpPr/>
            <p:nvPr/>
          </p:nvGrpSpPr>
          <p:grpSpPr>
            <a:xfrm>
              <a:off x="4830278" y="1790299"/>
              <a:ext cx="2531444" cy="2531444"/>
              <a:chOff x="4706754" y="1790299"/>
              <a:chExt cx="2531444" cy="253144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A3D26-F7FE-4588-BB65-F9D3749DB5F6}"/>
                  </a:ext>
                </a:extLst>
              </p:cNvPr>
              <p:cNvSpPr/>
              <p:nvPr/>
            </p:nvSpPr>
            <p:spPr>
              <a:xfrm>
                <a:off x="4706754" y="1790299"/>
                <a:ext cx="2531444" cy="25314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8000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5B864C-186B-4D24-BBB3-FCA861CF1831}"/>
                  </a:ext>
                </a:extLst>
              </p:cNvPr>
              <p:cNvSpPr/>
              <p:nvPr/>
            </p:nvSpPr>
            <p:spPr>
              <a:xfrm>
                <a:off x="5319353" y="2737318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56C8FC2-DBA1-4B1C-BEF3-542751C31F79}"/>
                  </a:ext>
                </a:extLst>
              </p:cNvPr>
              <p:cNvSpPr/>
              <p:nvPr/>
            </p:nvSpPr>
            <p:spPr>
              <a:xfrm>
                <a:off x="6327073" y="2062481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D1CA83-BA63-42EF-8310-90DFE7C63CF2}"/>
                  </a:ext>
                </a:extLst>
              </p:cNvPr>
              <p:cNvSpPr/>
              <p:nvPr/>
            </p:nvSpPr>
            <p:spPr>
              <a:xfrm>
                <a:off x="6484811" y="293597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CF8307C5-CC2B-4944-ADC2-102805D93D47}"/>
                  </a:ext>
                </a:extLst>
              </p:cNvPr>
              <p:cNvSpPr/>
              <p:nvPr/>
            </p:nvSpPr>
            <p:spPr>
              <a:xfrm rot="19803919">
                <a:off x="5251476" y="2281888"/>
                <a:ext cx="1706141" cy="324318"/>
              </a:xfrm>
              <a:prstGeom prst="arc">
                <a:avLst>
                  <a:gd name="adj1" fmla="val 11139887"/>
                  <a:gd name="adj2" fmla="val 2021339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D7470-61EC-4C5E-951F-7637B0CAE7AF}"/>
                  </a:ext>
                </a:extLst>
              </p:cNvPr>
              <p:cNvSpPr/>
              <p:nvPr/>
            </p:nvSpPr>
            <p:spPr>
              <a:xfrm rot="11258712">
                <a:off x="5378265" y="2701122"/>
                <a:ext cx="1321244" cy="291329"/>
              </a:xfrm>
              <a:prstGeom prst="arc">
                <a:avLst>
                  <a:gd name="adj1" fmla="val 11556067"/>
                  <a:gd name="adj2" fmla="val 212983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BD305A-BF2E-4AD7-A824-E4C55D68AC16}"/>
                </a:ext>
              </a:extLst>
            </p:cNvPr>
            <p:cNvSpPr txBox="1"/>
            <p:nvPr/>
          </p:nvSpPr>
          <p:spPr>
            <a:xfrm>
              <a:off x="5249303" y="279319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8500D-0517-4865-B63A-C74D3447E4FE}"/>
                </a:ext>
              </a:extLst>
            </p:cNvPr>
            <p:cNvSpPr txBox="1"/>
            <p:nvPr/>
          </p:nvSpPr>
          <p:spPr>
            <a:xfrm>
              <a:off x="6268911" y="211357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F9AEF1-DE37-4AFB-82DB-81D13AE9428B}"/>
                </a:ext>
              </a:extLst>
            </p:cNvPr>
            <p:cNvSpPr txBox="1"/>
            <p:nvPr/>
          </p:nvSpPr>
          <p:spPr>
            <a:xfrm>
              <a:off x="6378575" y="29998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05A70D-5715-4B7A-9DC7-0DFF22F84583}"/>
              </a:ext>
            </a:extLst>
          </p:cNvPr>
          <p:cNvGrpSpPr/>
          <p:nvPr/>
        </p:nvGrpSpPr>
        <p:grpSpPr>
          <a:xfrm>
            <a:off x="518617" y="2446083"/>
            <a:ext cx="3061553" cy="2989544"/>
            <a:chOff x="752297" y="1605633"/>
            <a:chExt cx="3061553" cy="29895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533424-E5DE-4071-A96E-D6421892D137}"/>
                </a:ext>
              </a:extLst>
            </p:cNvPr>
            <p:cNvGrpSpPr/>
            <p:nvPr/>
          </p:nvGrpSpPr>
          <p:grpSpPr>
            <a:xfrm>
              <a:off x="752297" y="1605633"/>
              <a:ext cx="3061553" cy="2989544"/>
              <a:chOff x="752297" y="1605633"/>
              <a:chExt cx="3061553" cy="29895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1C2BCED-8EB6-44BA-B8C1-C0FA4602F3F6}"/>
                  </a:ext>
                </a:extLst>
              </p:cNvPr>
              <p:cNvSpPr/>
              <p:nvPr/>
            </p:nvSpPr>
            <p:spPr>
              <a:xfrm>
                <a:off x="2022155" y="2498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D5FF8C0-EB5D-48B1-BAC2-968878A27DFD}"/>
                  </a:ext>
                </a:extLst>
              </p:cNvPr>
              <p:cNvSpPr/>
              <p:nvPr/>
            </p:nvSpPr>
            <p:spPr>
              <a:xfrm>
                <a:off x="2509835" y="1990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23C681-582F-4123-B5C6-2DDAA66DCA53}"/>
                  </a:ext>
                </a:extLst>
              </p:cNvPr>
              <p:cNvSpPr/>
              <p:nvPr/>
            </p:nvSpPr>
            <p:spPr>
              <a:xfrm>
                <a:off x="2398075" y="362605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DCCDDA7-4BFC-4D6F-A25A-BD0D2AA88F4C}"/>
                  </a:ext>
                </a:extLst>
              </p:cNvPr>
              <p:cNvCxnSpPr>
                <a:stCxn id="37" idx="7"/>
                <a:endCxn id="38" idx="3"/>
              </p:cNvCxnSpPr>
              <p:nvPr/>
            </p:nvCxnSpPr>
            <p:spPr>
              <a:xfrm flipV="1">
                <a:off x="2117548" y="2085685"/>
                <a:ext cx="408654" cy="4289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20CD29D-648A-423B-A85F-8C4F3FA45E42}"/>
                  </a:ext>
                </a:extLst>
              </p:cNvPr>
              <p:cNvCxnSpPr>
                <a:cxnSpLocks/>
                <a:stCxn id="37" idx="4"/>
                <a:endCxn id="39" idx="1"/>
              </p:cNvCxnSpPr>
              <p:nvPr/>
            </p:nvCxnSpPr>
            <p:spPr>
              <a:xfrm>
                <a:off x="2078035" y="2610052"/>
                <a:ext cx="336407" cy="10323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E873BE9-42F6-4E34-A918-16B84C1681DD}"/>
                  </a:ext>
                </a:extLst>
              </p:cNvPr>
              <p:cNvCxnSpPr/>
              <p:nvPr/>
            </p:nvCxnSpPr>
            <p:spPr>
              <a:xfrm>
                <a:off x="1106905" y="1617044"/>
                <a:ext cx="0" cy="270469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193BB07-3F45-4E49-9D90-27C0126CE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792" y="4166135"/>
                <a:ext cx="27736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E8E07A-FA55-4B6E-A160-843EE7C61CCD}"/>
                  </a:ext>
                </a:extLst>
              </p:cNvPr>
              <p:cNvSpPr txBox="1"/>
              <p:nvPr/>
            </p:nvSpPr>
            <p:spPr>
              <a:xfrm>
                <a:off x="3529798" y="42258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C18D5B-ADAF-4AA5-8F29-8D6C7CDF3FED}"/>
                  </a:ext>
                </a:extLst>
              </p:cNvPr>
              <p:cNvSpPr txBox="1"/>
              <p:nvPr/>
            </p:nvSpPr>
            <p:spPr>
              <a:xfrm>
                <a:off x="752297" y="160563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67764D-53BC-4BAA-8AFC-0D1A2C007C73}"/>
                </a:ext>
              </a:extLst>
            </p:cNvPr>
            <p:cNvSpPr txBox="1"/>
            <p:nvPr/>
          </p:nvSpPr>
          <p:spPr>
            <a:xfrm>
              <a:off x="1845809" y="255417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2E3BFD-E418-4166-9CD0-25E7CAAC2396}"/>
                </a:ext>
              </a:extLst>
            </p:cNvPr>
            <p:cNvSpPr txBox="1"/>
            <p:nvPr/>
          </p:nvSpPr>
          <p:spPr>
            <a:xfrm>
              <a:off x="2445368" y="207471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B03D1C-B701-4E86-A6AA-F317C5CE68E6}"/>
                </a:ext>
              </a:extLst>
            </p:cNvPr>
            <p:cNvSpPr txBox="1"/>
            <p:nvPr/>
          </p:nvSpPr>
          <p:spPr>
            <a:xfrm>
              <a:off x="2300937" y="372966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34AA206-4FE6-44BD-94AD-8F7DC46CD9B5}"/>
              </a:ext>
            </a:extLst>
          </p:cNvPr>
          <p:cNvSpPr txBox="1"/>
          <p:nvPr/>
        </p:nvSpPr>
        <p:spPr>
          <a:xfrm>
            <a:off x="460200" y="5918632"/>
            <a:ext cx="31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Euclidean distance on the plane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995756-A736-467E-BB03-6365B7E50D8B}"/>
              </a:ext>
            </a:extLst>
          </p:cNvPr>
          <p:cNvSpPr txBox="1"/>
          <p:nvPr/>
        </p:nvSpPr>
        <p:spPr>
          <a:xfrm>
            <a:off x="5051227" y="5918632"/>
            <a:ext cx="20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Great circle distance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8A6B6-82EA-4242-965D-39ECAA44A78E}"/>
              </a:ext>
            </a:extLst>
          </p:cNvPr>
          <p:cNvSpPr txBox="1"/>
          <p:nvPr/>
        </p:nvSpPr>
        <p:spPr>
          <a:xfrm>
            <a:off x="9067170" y="5918632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Network distance</a:t>
            </a:r>
          </a:p>
        </p:txBody>
      </p:sp>
    </p:spTree>
    <p:extLst>
      <p:ext uri="{BB962C8B-B14F-4D97-AF65-F5344CB8AC3E}">
        <p14:creationId xmlns:p14="http://schemas.microsoft.com/office/powerpoint/2010/main" val="128717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F6B32-8776-4DE3-8A37-CB3FB4FD0EF9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C6DD5AB-6A4E-41FA-9CFD-566E786A4B33}">
  <we:reference id="wa104379714" version="1.0.0.2" store="en-US" storeType="OMEX"/>
  <we:alternateReferences>
    <we:reference id="wa104379714" version="1.0.0.2" store="WA1043797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1680</Words>
  <Application>Microsoft Office PowerPoint</Application>
  <PresentationFormat>Widescreen</PresentationFormat>
  <Paragraphs>309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Cambria</vt:lpstr>
      <vt:lpstr>Gill Sans MT</vt:lpstr>
      <vt:lpstr>HelveticaNeueforSAS</vt:lpstr>
      <vt:lpstr>Times New Roman</vt:lpstr>
      <vt:lpstr>Trebuchet MS</vt:lpstr>
      <vt:lpstr>Office Theme</vt:lpstr>
      <vt:lpstr>Machine Learning for GIS</vt:lpstr>
      <vt:lpstr>About RCC-GIS</vt:lpstr>
      <vt:lpstr>OUTLINE</vt:lpstr>
      <vt:lpstr>Spatial and Tabular Data</vt:lpstr>
      <vt:lpstr>TYPES OF SPATIAL DATA  FORMATS</vt:lpstr>
      <vt:lpstr>SHAPEFILES</vt:lpstr>
      <vt:lpstr>GIS SOFTWARE</vt:lpstr>
      <vt:lpstr>SPATIAL STATISTICS SPATIAL ANALYSIS SOFTWARE</vt:lpstr>
      <vt:lpstr>Distances in GIS</vt:lpstr>
      <vt:lpstr>GEOGRAPHIC PROJECTIONS</vt:lpstr>
      <vt:lpstr>GEOGRAPHIC OR PROJECTED  COORDINATES?</vt:lpstr>
      <vt:lpstr>PowerPoint Presentation</vt:lpstr>
      <vt:lpstr>PowerPoint Presentation</vt:lpstr>
      <vt:lpstr>PowerPoint Presentation</vt:lpstr>
      <vt:lpstr>Spatial Scale</vt:lpstr>
      <vt:lpstr>WHY USE A SPATIAL LINEAR MODEL?</vt:lpstr>
      <vt:lpstr>TYPES OF SPATIAL DATA: EXAMPLES</vt:lpstr>
      <vt:lpstr>TYPE OF SPATIAL PATTERNS: EXAMPLES</vt:lpstr>
      <vt:lpstr>TYPES OF SPATIAL DATA: PROCESSES</vt:lpstr>
      <vt:lpstr>Point Patterns</vt:lpstr>
      <vt:lpstr>DEFINING RELATIONS IN A NETWORK/LATTICE</vt:lpstr>
      <vt:lpstr>WEIGHT MATRIX  DEFINITIONS</vt:lpstr>
      <vt:lpstr>EXPLORATORY ANALYSIS: MORAN’S SCATTERPLOT</vt:lpstr>
      <vt:lpstr>SPATIAL LAG VS SPATIAL  ERROR MODELS</vt:lpstr>
      <vt:lpstr>SPATIAL LAG MODEL</vt:lpstr>
      <vt:lpstr>LAG OR ERROR?</vt:lpstr>
      <vt:lpstr>GEOSTATISTICS</vt:lpstr>
      <vt:lpstr>GEOSTATISTICS</vt:lpstr>
      <vt:lpstr>FITTING COVARIOGRAM  MODELS</vt:lpstr>
      <vt:lpstr>PowerPoint Presentation</vt:lpstr>
      <vt:lpstr>Spatial Heterogeneity</vt:lpstr>
      <vt:lpstr>Constant Variance</vt:lpstr>
      <vt:lpstr>PowerPoint Presentation</vt:lpstr>
      <vt:lpstr>Going from the global to the local</vt:lpstr>
      <vt:lpstr>Geographic clusters: an overview </vt:lpstr>
      <vt:lpstr>Code</vt:lpstr>
      <vt:lpstr> </vt:lpstr>
      <vt:lpstr> 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SPATIAL STATISTICS</dc:title>
  <dc:creator>Parmanand Sinha</dc:creator>
  <cp:lastModifiedBy>Parmanand</cp:lastModifiedBy>
  <cp:revision>37</cp:revision>
  <dcterms:created xsi:type="dcterms:W3CDTF">2021-02-09T18:48:43Z</dcterms:created>
  <dcterms:modified xsi:type="dcterms:W3CDTF">2022-07-19T18:57:01Z</dcterms:modified>
</cp:coreProperties>
</file>