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3"/>
  </p:notesMasterIdLst>
  <p:handoutMasterIdLst>
    <p:handoutMasterId r:id="rId24"/>
  </p:handoutMasterIdLst>
  <p:sldIdLst>
    <p:sldId id="713" r:id="rId2"/>
    <p:sldId id="274" r:id="rId3"/>
    <p:sldId id="286" r:id="rId4"/>
    <p:sldId id="697" r:id="rId5"/>
    <p:sldId id="698" r:id="rId6"/>
    <p:sldId id="701" r:id="rId7"/>
    <p:sldId id="285" r:id="rId8"/>
    <p:sldId id="702" r:id="rId9"/>
    <p:sldId id="703" r:id="rId10"/>
    <p:sldId id="704" r:id="rId11"/>
    <p:sldId id="705" r:id="rId12"/>
    <p:sldId id="706" r:id="rId13"/>
    <p:sldId id="708" r:id="rId14"/>
    <p:sldId id="709" r:id="rId15"/>
    <p:sldId id="276" r:id="rId16"/>
    <p:sldId id="284" r:id="rId17"/>
    <p:sldId id="710" r:id="rId18"/>
    <p:sldId id="711" r:id="rId19"/>
    <p:sldId id="287" r:id="rId20"/>
    <p:sldId id="712"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85FB"/>
    <a:srgbClr val="62E102"/>
    <a:srgbClr val="E6A724"/>
    <a:srgbClr val="0F599A"/>
    <a:srgbClr val="2C85BA"/>
    <a:srgbClr val="52A2C9"/>
    <a:srgbClr val="157DB7"/>
    <a:srgbClr val="C9A02B"/>
    <a:srgbClr val="1AA8A7"/>
    <a:srgbClr val="4848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29" autoAdjust="0"/>
    <p:restoredTop sz="88255" autoAdjust="0"/>
  </p:normalViewPr>
  <p:slideViewPr>
    <p:cSldViewPr snapToGrid="0">
      <p:cViewPr varScale="1">
        <p:scale>
          <a:sx n="76" d="100"/>
          <a:sy n="76" d="100"/>
        </p:scale>
        <p:origin x="2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E657A4-58E4-4534-AFFC-696D77AEA546}"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7A167728-C477-489E-87E9-592CDE527F60}">
      <dgm:prSet phldrT="[Text]" custT="1"/>
      <dgm:spPr/>
      <dgm:t>
        <a:bodyPr/>
        <a:lstStyle/>
        <a:p>
          <a:r>
            <a:rPr lang="en-US" altLang="en-US" sz="1600" b="1" dirty="0"/>
            <a:t>Regression Models</a:t>
          </a:r>
          <a:endParaRPr lang="en-US" sz="1600" b="1" dirty="0"/>
        </a:p>
      </dgm:t>
    </dgm:pt>
    <dgm:pt modelId="{C44B6C0F-B2F2-4346-A928-E76AA9837A2B}" type="parTrans" cxnId="{77FD544E-6BA3-45D6-870D-72B17DD19BE0}">
      <dgm:prSet/>
      <dgm:spPr/>
      <dgm:t>
        <a:bodyPr/>
        <a:lstStyle/>
        <a:p>
          <a:endParaRPr lang="en-US" sz="1800" b="0"/>
        </a:p>
      </dgm:t>
    </dgm:pt>
    <dgm:pt modelId="{899FEA1C-0875-4FCD-8CA0-C35CB0A2F995}" type="sibTrans" cxnId="{77FD544E-6BA3-45D6-870D-72B17DD19BE0}">
      <dgm:prSet/>
      <dgm:spPr/>
      <dgm:t>
        <a:bodyPr/>
        <a:lstStyle/>
        <a:p>
          <a:endParaRPr lang="en-US" sz="1800" b="0"/>
        </a:p>
      </dgm:t>
    </dgm:pt>
    <dgm:pt modelId="{BED6A2EB-AF34-4183-9263-47D0EB7F065C}">
      <dgm:prSet phldrT="[Text]" custT="1"/>
      <dgm:spPr>
        <a:solidFill>
          <a:srgbClr val="2E75B6"/>
        </a:solidFill>
      </dgm:spPr>
      <dgm:t>
        <a:bodyPr/>
        <a:lstStyle/>
        <a:p>
          <a:r>
            <a:rPr lang="en-US" sz="1600" b="1" dirty="0"/>
            <a:t>Simple</a:t>
          </a:r>
        </a:p>
      </dgm:t>
    </dgm:pt>
    <dgm:pt modelId="{A96BA428-9CB7-41DF-972A-59CAB4FF1BE0}" type="parTrans" cxnId="{57A37FF0-6FF5-492C-8041-E0CE5C85EF7E}">
      <dgm:prSet/>
      <dgm:spPr>
        <a:ln>
          <a:solidFill>
            <a:srgbClr val="2E75B6"/>
          </a:solidFill>
        </a:ln>
      </dgm:spPr>
      <dgm:t>
        <a:bodyPr/>
        <a:lstStyle/>
        <a:p>
          <a:endParaRPr lang="en-US" sz="1800" b="0"/>
        </a:p>
      </dgm:t>
    </dgm:pt>
    <dgm:pt modelId="{FE8B897A-DB3C-4935-AF6C-7DFB3F44A390}" type="sibTrans" cxnId="{57A37FF0-6FF5-492C-8041-E0CE5C85EF7E}">
      <dgm:prSet/>
      <dgm:spPr/>
      <dgm:t>
        <a:bodyPr/>
        <a:lstStyle/>
        <a:p>
          <a:endParaRPr lang="en-US" sz="1800" b="0"/>
        </a:p>
      </dgm:t>
    </dgm:pt>
    <dgm:pt modelId="{87B9BAA6-2EED-433F-B9D7-A23554DD55F4}">
      <dgm:prSet phldrT="[Text]" custT="1"/>
      <dgm:spPr>
        <a:solidFill>
          <a:srgbClr val="E2A403"/>
        </a:solidFill>
      </dgm:spPr>
      <dgm:t>
        <a:bodyPr/>
        <a:lstStyle/>
        <a:p>
          <a:r>
            <a:rPr lang="en-US" sz="1600" b="1" dirty="0"/>
            <a:t>Multiple</a:t>
          </a:r>
        </a:p>
      </dgm:t>
    </dgm:pt>
    <dgm:pt modelId="{F1CB9B11-14FF-48B2-BF1C-9077AA35806A}" type="parTrans" cxnId="{1C119C26-5013-49EB-A812-28E6269CF371}">
      <dgm:prSet/>
      <dgm:spPr>
        <a:solidFill>
          <a:srgbClr val="F79646"/>
        </a:solidFill>
        <a:ln>
          <a:solidFill>
            <a:srgbClr val="E2A403"/>
          </a:solidFill>
        </a:ln>
      </dgm:spPr>
      <dgm:t>
        <a:bodyPr/>
        <a:lstStyle/>
        <a:p>
          <a:endParaRPr lang="en-US" sz="1800" b="0"/>
        </a:p>
      </dgm:t>
    </dgm:pt>
    <dgm:pt modelId="{59305A02-06B2-4FD1-BB65-C9594DD1E382}" type="sibTrans" cxnId="{1C119C26-5013-49EB-A812-28E6269CF371}">
      <dgm:prSet/>
      <dgm:spPr/>
      <dgm:t>
        <a:bodyPr/>
        <a:lstStyle/>
        <a:p>
          <a:endParaRPr lang="en-US" sz="1800" b="0"/>
        </a:p>
      </dgm:t>
    </dgm:pt>
    <dgm:pt modelId="{DE69E9D0-E75F-4FC0-8FF4-B3F7F590B9BB}">
      <dgm:prSet custT="1"/>
      <dgm:spPr>
        <a:solidFill>
          <a:srgbClr val="2E75B6"/>
        </a:solidFill>
      </dgm:spPr>
      <dgm:t>
        <a:bodyPr/>
        <a:lstStyle/>
        <a:p>
          <a:r>
            <a:rPr lang="en-US" altLang="en-US" sz="1600" b="0" dirty="0"/>
            <a:t>Linear</a:t>
          </a:r>
          <a:endParaRPr lang="en-US" sz="1600" b="0" dirty="0"/>
        </a:p>
      </dgm:t>
    </dgm:pt>
    <dgm:pt modelId="{C7B975D7-81A2-40EB-8459-DA8879098960}" type="parTrans" cxnId="{B306CBED-704C-4346-B301-EB9BAD937294}">
      <dgm:prSet/>
      <dgm:spPr>
        <a:ln>
          <a:solidFill>
            <a:srgbClr val="2E75B6"/>
          </a:solidFill>
        </a:ln>
      </dgm:spPr>
      <dgm:t>
        <a:bodyPr/>
        <a:lstStyle/>
        <a:p>
          <a:endParaRPr lang="en-US" sz="1800" b="0"/>
        </a:p>
      </dgm:t>
    </dgm:pt>
    <dgm:pt modelId="{CFEFF38B-863A-4937-9C74-92E334771ED5}" type="sibTrans" cxnId="{B306CBED-704C-4346-B301-EB9BAD937294}">
      <dgm:prSet/>
      <dgm:spPr/>
      <dgm:t>
        <a:bodyPr/>
        <a:lstStyle/>
        <a:p>
          <a:endParaRPr lang="en-US" sz="1800" b="0"/>
        </a:p>
      </dgm:t>
    </dgm:pt>
    <dgm:pt modelId="{1CFB4419-E537-4220-890E-C763177AE8FA}">
      <dgm:prSet custT="1"/>
      <dgm:spPr>
        <a:solidFill>
          <a:srgbClr val="E2A403"/>
        </a:solidFill>
      </dgm:spPr>
      <dgm:t>
        <a:bodyPr/>
        <a:lstStyle/>
        <a:p>
          <a:r>
            <a:rPr lang="en-US" sz="1600" b="0" dirty="0"/>
            <a:t>Linear</a:t>
          </a:r>
        </a:p>
      </dgm:t>
    </dgm:pt>
    <dgm:pt modelId="{142636D9-9EBF-43E8-9594-DEFB36F4FFEA}" type="parTrans" cxnId="{FDCBEA30-1356-4589-9DF0-BE8A59652149}">
      <dgm:prSet/>
      <dgm:spPr>
        <a:ln>
          <a:solidFill>
            <a:srgbClr val="E2A403"/>
          </a:solidFill>
        </a:ln>
      </dgm:spPr>
      <dgm:t>
        <a:bodyPr/>
        <a:lstStyle/>
        <a:p>
          <a:endParaRPr lang="en-US" sz="1800" b="0"/>
        </a:p>
      </dgm:t>
    </dgm:pt>
    <dgm:pt modelId="{62A384AB-2992-4C77-9DEB-1FBD9F1BCB9D}" type="sibTrans" cxnId="{FDCBEA30-1356-4589-9DF0-BE8A59652149}">
      <dgm:prSet/>
      <dgm:spPr/>
      <dgm:t>
        <a:bodyPr/>
        <a:lstStyle/>
        <a:p>
          <a:endParaRPr lang="en-US" sz="1800" b="0"/>
        </a:p>
      </dgm:t>
    </dgm:pt>
    <dgm:pt modelId="{3188B7E8-009C-4C8E-AEE9-916ACB18D00C}">
      <dgm:prSet custT="1"/>
      <dgm:spPr>
        <a:solidFill>
          <a:srgbClr val="E2A403"/>
        </a:solidFill>
      </dgm:spPr>
      <dgm:t>
        <a:bodyPr/>
        <a:lstStyle/>
        <a:p>
          <a:r>
            <a:rPr lang="en-US" altLang="en-US" sz="1600" b="0" dirty="0"/>
            <a:t>Non-Linear</a:t>
          </a:r>
          <a:endParaRPr lang="en-US" sz="1600" b="0" dirty="0"/>
        </a:p>
      </dgm:t>
    </dgm:pt>
    <dgm:pt modelId="{1EE0DA64-99F2-43C9-B264-5C5F9748B181}" type="parTrans" cxnId="{B687FDC6-3A6F-46C5-8238-2748AD7F5386}">
      <dgm:prSet/>
      <dgm:spPr>
        <a:ln>
          <a:solidFill>
            <a:srgbClr val="E2A403"/>
          </a:solidFill>
        </a:ln>
      </dgm:spPr>
      <dgm:t>
        <a:bodyPr/>
        <a:lstStyle/>
        <a:p>
          <a:endParaRPr lang="en-US" sz="1800" b="0"/>
        </a:p>
      </dgm:t>
    </dgm:pt>
    <dgm:pt modelId="{3621B9EA-157D-41CA-BDE4-4D23625A6FEA}" type="sibTrans" cxnId="{B687FDC6-3A6F-46C5-8238-2748AD7F5386}">
      <dgm:prSet/>
      <dgm:spPr/>
      <dgm:t>
        <a:bodyPr/>
        <a:lstStyle/>
        <a:p>
          <a:endParaRPr lang="en-US" sz="1800" b="0"/>
        </a:p>
      </dgm:t>
    </dgm:pt>
    <dgm:pt modelId="{EC467B79-9050-41B4-927F-BFEA128465F1}">
      <dgm:prSet custT="1"/>
      <dgm:spPr>
        <a:solidFill>
          <a:srgbClr val="2E75B6"/>
        </a:solidFill>
      </dgm:spPr>
      <dgm:t>
        <a:bodyPr/>
        <a:lstStyle/>
        <a:p>
          <a:r>
            <a:rPr lang="en-US" altLang="en-US" sz="1600" b="0" dirty="0"/>
            <a:t>Non-Linear</a:t>
          </a:r>
          <a:endParaRPr lang="en-US" sz="1600" b="0" dirty="0"/>
        </a:p>
      </dgm:t>
    </dgm:pt>
    <dgm:pt modelId="{3F52311C-8C72-4CAD-9C81-15B65B27DEA9}" type="parTrans" cxnId="{B506F1C5-44B7-4D0A-824F-F994E8E56BFC}">
      <dgm:prSet/>
      <dgm:spPr/>
      <dgm:t>
        <a:bodyPr/>
        <a:lstStyle/>
        <a:p>
          <a:endParaRPr lang="en-US"/>
        </a:p>
      </dgm:t>
    </dgm:pt>
    <dgm:pt modelId="{3B79DDDE-7915-451B-B7CA-C9A879B9C2F9}" type="sibTrans" cxnId="{B506F1C5-44B7-4D0A-824F-F994E8E56BFC}">
      <dgm:prSet/>
      <dgm:spPr/>
      <dgm:t>
        <a:bodyPr/>
        <a:lstStyle/>
        <a:p>
          <a:endParaRPr lang="en-US"/>
        </a:p>
      </dgm:t>
    </dgm:pt>
    <dgm:pt modelId="{C914E477-F346-4DAC-933D-9231CBAE0637}" type="pres">
      <dgm:prSet presAssocID="{DFE657A4-58E4-4534-AFFC-696D77AEA546}" presName="mainComposite" presStyleCnt="0">
        <dgm:presLayoutVars>
          <dgm:chPref val="1"/>
          <dgm:dir/>
          <dgm:animOne val="branch"/>
          <dgm:animLvl val="lvl"/>
          <dgm:resizeHandles val="exact"/>
        </dgm:presLayoutVars>
      </dgm:prSet>
      <dgm:spPr/>
      <dgm:t>
        <a:bodyPr/>
        <a:lstStyle/>
        <a:p>
          <a:endParaRPr lang="en-US"/>
        </a:p>
      </dgm:t>
    </dgm:pt>
    <dgm:pt modelId="{5339AAE7-5CB5-4A41-AC93-90E04F7B6AAB}" type="pres">
      <dgm:prSet presAssocID="{DFE657A4-58E4-4534-AFFC-696D77AEA546}" presName="hierFlow" presStyleCnt="0"/>
      <dgm:spPr/>
    </dgm:pt>
    <dgm:pt modelId="{64930C9F-C281-4788-B21F-24982DCD3461}" type="pres">
      <dgm:prSet presAssocID="{DFE657A4-58E4-4534-AFFC-696D77AEA546}" presName="hierChild1" presStyleCnt="0">
        <dgm:presLayoutVars>
          <dgm:chPref val="1"/>
          <dgm:animOne val="branch"/>
          <dgm:animLvl val="lvl"/>
        </dgm:presLayoutVars>
      </dgm:prSet>
      <dgm:spPr/>
    </dgm:pt>
    <dgm:pt modelId="{CDDD5153-4495-4C50-B048-7AF5C186FD3A}" type="pres">
      <dgm:prSet presAssocID="{7A167728-C477-489E-87E9-592CDE527F60}" presName="Name14" presStyleCnt="0"/>
      <dgm:spPr/>
    </dgm:pt>
    <dgm:pt modelId="{F6738D67-4F03-402A-8C12-BF075C56707A}" type="pres">
      <dgm:prSet presAssocID="{7A167728-C477-489E-87E9-592CDE527F60}" presName="level1Shape" presStyleLbl="node0" presStyleIdx="0" presStyleCnt="1" custScaleX="128941">
        <dgm:presLayoutVars>
          <dgm:chPref val="3"/>
        </dgm:presLayoutVars>
      </dgm:prSet>
      <dgm:spPr/>
      <dgm:t>
        <a:bodyPr/>
        <a:lstStyle/>
        <a:p>
          <a:endParaRPr lang="en-US"/>
        </a:p>
      </dgm:t>
    </dgm:pt>
    <dgm:pt modelId="{74F0A869-D6B2-49CB-85EB-64A818D76830}" type="pres">
      <dgm:prSet presAssocID="{7A167728-C477-489E-87E9-592CDE527F60}" presName="hierChild2" presStyleCnt="0"/>
      <dgm:spPr/>
    </dgm:pt>
    <dgm:pt modelId="{1A6076CA-51FC-4D69-ADDB-2C846F93D4C1}" type="pres">
      <dgm:prSet presAssocID="{A96BA428-9CB7-41DF-972A-59CAB4FF1BE0}" presName="Name19" presStyleLbl="parChTrans1D2" presStyleIdx="0" presStyleCnt="2"/>
      <dgm:spPr/>
      <dgm:t>
        <a:bodyPr/>
        <a:lstStyle/>
        <a:p>
          <a:endParaRPr lang="en-US"/>
        </a:p>
      </dgm:t>
    </dgm:pt>
    <dgm:pt modelId="{9C7B09C9-D030-4C68-8DEE-2BD9F1B0FDC5}" type="pres">
      <dgm:prSet presAssocID="{BED6A2EB-AF34-4183-9263-47D0EB7F065C}" presName="Name21" presStyleCnt="0"/>
      <dgm:spPr/>
    </dgm:pt>
    <dgm:pt modelId="{2B0DC3B6-7904-4ADE-99F9-528EE7D98560}" type="pres">
      <dgm:prSet presAssocID="{BED6A2EB-AF34-4183-9263-47D0EB7F065C}" presName="level2Shape" presStyleLbl="node2" presStyleIdx="0" presStyleCnt="2" custScaleX="128941"/>
      <dgm:spPr/>
      <dgm:t>
        <a:bodyPr/>
        <a:lstStyle/>
        <a:p>
          <a:endParaRPr lang="en-US"/>
        </a:p>
      </dgm:t>
    </dgm:pt>
    <dgm:pt modelId="{E4713404-A278-4614-B2AE-9BC26CC37CDE}" type="pres">
      <dgm:prSet presAssocID="{BED6A2EB-AF34-4183-9263-47D0EB7F065C}" presName="hierChild3" presStyleCnt="0"/>
      <dgm:spPr/>
    </dgm:pt>
    <dgm:pt modelId="{6ADD7EB4-EEFE-423B-B527-1D9EE2B4B04A}" type="pres">
      <dgm:prSet presAssocID="{C7B975D7-81A2-40EB-8459-DA8879098960}" presName="Name19" presStyleLbl="parChTrans1D3" presStyleIdx="0" presStyleCnt="4"/>
      <dgm:spPr/>
      <dgm:t>
        <a:bodyPr/>
        <a:lstStyle/>
        <a:p>
          <a:endParaRPr lang="en-US"/>
        </a:p>
      </dgm:t>
    </dgm:pt>
    <dgm:pt modelId="{5B65210E-EA6A-4952-9C5E-2F8A8387AD54}" type="pres">
      <dgm:prSet presAssocID="{DE69E9D0-E75F-4FC0-8FF4-B3F7F590B9BB}" presName="Name21" presStyleCnt="0"/>
      <dgm:spPr/>
    </dgm:pt>
    <dgm:pt modelId="{AB1DB2E0-3AA5-47E6-AAA9-C574829A1B40}" type="pres">
      <dgm:prSet presAssocID="{DE69E9D0-E75F-4FC0-8FF4-B3F7F590B9BB}" presName="level2Shape" presStyleLbl="node3" presStyleIdx="0" presStyleCnt="4" custScaleX="128941" custScaleY="75809"/>
      <dgm:spPr/>
      <dgm:t>
        <a:bodyPr/>
        <a:lstStyle/>
        <a:p>
          <a:endParaRPr lang="en-US"/>
        </a:p>
      </dgm:t>
    </dgm:pt>
    <dgm:pt modelId="{10B91F39-0C85-4337-8A81-127497635799}" type="pres">
      <dgm:prSet presAssocID="{DE69E9D0-E75F-4FC0-8FF4-B3F7F590B9BB}" presName="hierChild3" presStyleCnt="0"/>
      <dgm:spPr/>
    </dgm:pt>
    <dgm:pt modelId="{797D2AA0-2E84-4D5D-845B-ABB939B55AEA}" type="pres">
      <dgm:prSet presAssocID="{3F52311C-8C72-4CAD-9C81-15B65B27DEA9}" presName="Name19" presStyleLbl="parChTrans1D3" presStyleIdx="1" presStyleCnt="4"/>
      <dgm:spPr/>
      <dgm:t>
        <a:bodyPr/>
        <a:lstStyle/>
        <a:p>
          <a:endParaRPr lang="en-US"/>
        </a:p>
      </dgm:t>
    </dgm:pt>
    <dgm:pt modelId="{9DED7253-1FDC-4B8C-9D1D-F709D0926C0E}" type="pres">
      <dgm:prSet presAssocID="{EC467B79-9050-41B4-927F-BFEA128465F1}" presName="Name21" presStyleCnt="0"/>
      <dgm:spPr/>
    </dgm:pt>
    <dgm:pt modelId="{0207122F-E026-440F-A700-FEE925D37B20}" type="pres">
      <dgm:prSet presAssocID="{EC467B79-9050-41B4-927F-BFEA128465F1}" presName="level2Shape" presStyleLbl="node3" presStyleIdx="1" presStyleCnt="4" custScaleX="128941" custScaleY="75809"/>
      <dgm:spPr/>
      <dgm:t>
        <a:bodyPr/>
        <a:lstStyle/>
        <a:p>
          <a:endParaRPr lang="en-US"/>
        </a:p>
      </dgm:t>
    </dgm:pt>
    <dgm:pt modelId="{6DFF7350-454F-4CBC-B7FB-14C75B2566AD}" type="pres">
      <dgm:prSet presAssocID="{EC467B79-9050-41B4-927F-BFEA128465F1}" presName="hierChild3" presStyleCnt="0"/>
      <dgm:spPr/>
    </dgm:pt>
    <dgm:pt modelId="{1ED06B90-8E7F-48ED-9C54-820B17DC3A94}" type="pres">
      <dgm:prSet presAssocID="{F1CB9B11-14FF-48B2-BF1C-9077AA35806A}" presName="Name19" presStyleLbl="parChTrans1D2" presStyleIdx="1" presStyleCnt="2"/>
      <dgm:spPr/>
      <dgm:t>
        <a:bodyPr/>
        <a:lstStyle/>
        <a:p>
          <a:endParaRPr lang="en-US"/>
        </a:p>
      </dgm:t>
    </dgm:pt>
    <dgm:pt modelId="{1081E9E4-A6DD-40A0-9193-BC8CBFE71A9F}" type="pres">
      <dgm:prSet presAssocID="{87B9BAA6-2EED-433F-B9D7-A23554DD55F4}" presName="Name21" presStyleCnt="0"/>
      <dgm:spPr/>
    </dgm:pt>
    <dgm:pt modelId="{9051C6AF-894B-4BBC-AF9B-D5BABE7CF79D}" type="pres">
      <dgm:prSet presAssocID="{87B9BAA6-2EED-433F-B9D7-A23554DD55F4}" presName="level2Shape" presStyleLbl="node2" presStyleIdx="1" presStyleCnt="2" custScaleX="128941"/>
      <dgm:spPr/>
      <dgm:t>
        <a:bodyPr/>
        <a:lstStyle/>
        <a:p>
          <a:endParaRPr lang="en-US"/>
        </a:p>
      </dgm:t>
    </dgm:pt>
    <dgm:pt modelId="{B158F231-7025-4911-97DC-BA09416C8213}" type="pres">
      <dgm:prSet presAssocID="{87B9BAA6-2EED-433F-B9D7-A23554DD55F4}" presName="hierChild3" presStyleCnt="0"/>
      <dgm:spPr/>
    </dgm:pt>
    <dgm:pt modelId="{CC68A3E7-82DF-4580-893C-F2986323C18F}" type="pres">
      <dgm:prSet presAssocID="{142636D9-9EBF-43E8-9594-DEFB36F4FFEA}" presName="Name19" presStyleLbl="parChTrans1D3" presStyleIdx="2" presStyleCnt="4"/>
      <dgm:spPr/>
      <dgm:t>
        <a:bodyPr/>
        <a:lstStyle/>
        <a:p>
          <a:endParaRPr lang="en-US"/>
        </a:p>
      </dgm:t>
    </dgm:pt>
    <dgm:pt modelId="{60079EE4-3FC4-44A8-9603-11FC3D72FA44}" type="pres">
      <dgm:prSet presAssocID="{1CFB4419-E537-4220-890E-C763177AE8FA}" presName="Name21" presStyleCnt="0"/>
      <dgm:spPr/>
    </dgm:pt>
    <dgm:pt modelId="{82CAF503-C8BF-4037-841F-09EDEBBE8908}" type="pres">
      <dgm:prSet presAssocID="{1CFB4419-E537-4220-890E-C763177AE8FA}" presName="level2Shape" presStyleLbl="node3" presStyleIdx="2" presStyleCnt="4" custScaleX="128941" custScaleY="75809"/>
      <dgm:spPr/>
      <dgm:t>
        <a:bodyPr/>
        <a:lstStyle/>
        <a:p>
          <a:endParaRPr lang="en-US"/>
        </a:p>
      </dgm:t>
    </dgm:pt>
    <dgm:pt modelId="{499E8D18-C0A5-4244-BA4A-B280AD6C4820}" type="pres">
      <dgm:prSet presAssocID="{1CFB4419-E537-4220-890E-C763177AE8FA}" presName="hierChild3" presStyleCnt="0"/>
      <dgm:spPr/>
    </dgm:pt>
    <dgm:pt modelId="{B0F1527B-0DB9-455B-A803-615CE61255A9}" type="pres">
      <dgm:prSet presAssocID="{1EE0DA64-99F2-43C9-B264-5C5F9748B181}" presName="Name19" presStyleLbl="parChTrans1D3" presStyleIdx="3" presStyleCnt="4"/>
      <dgm:spPr/>
      <dgm:t>
        <a:bodyPr/>
        <a:lstStyle/>
        <a:p>
          <a:endParaRPr lang="en-US"/>
        </a:p>
      </dgm:t>
    </dgm:pt>
    <dgm:pt modelId="{0E85E795-6F8E-4037-9ECC-01DFB909D260}" type="pres">
      <dgm:prSet presAssocID="{3188B7E8-009C-4C8E-AEE9-916ACB18D00C}" presName="Name21" presStyleCnt="0"/>
      <dgm:spPr/>
    </dgm:pt>
    <dgm:pt modelId="{D93F37DD-65EE-4D3A-90F7-9FE4CFE5B1A9}" type="pres">
      <dgm:prSet presAssocID="{3188B7E8-009C-4C8E-AEE9-916ACB18D00C}" presName="level2Shape" presStyleLbl="node3" presStyleIdx="3" presStyleCnt="4" custScaleX="128941" custScaleY="75809"/>
      <dgm:spPr/>
      <dgm:t>
        <a:bodyPr/>
        <a:lstStyle/>
        <a:p>
          <a:endParaRPr lang="en-US"/>
        </a:p>
      </dgm:t>
    </dgm:pt>
    <dgm:pt modelId="{8A5B47B7-3D86-4F87-BE14-BFA78A95168E}" type="pres">
      <dgm:prSet presAssocID="{3188B7E8-009C-4C8E-AEE9-916ACB18D00C}" presName="hierChild3" presStyleCnt="0"/>
      <dgm:spPr/>
    </dgm:pt>
    <dgm:pt modelId="{D1A3D489-706C-46AF-963D-E17379740528}" type="pres">
      <dgm:prSet presAssocID="{DFE657A4-58E4-4534-AFFC-696D77AEA546}" presName="bgShapesFlow" presStyleCnt="0"/>
      <dgm:spPr/>
    </dgm:pt>
  </dgm:ptLst>
  <dgm:cxnLst>
    <dgm:cxn modelId="{E262713E-E524-4D6C-99CB-62AF52FD6204}" type="presOf" srcId="{1CFB4419-E537-4220-890E-C763177AE8FA}" destId="{82CAF503-C8BF-4037-841F-09EDEBBE8908}" srcOrd="0" destOrd="0" presId="urn:microsoft.com/office/officeart/2005/8/layout/hierarchy6"/>
    <dgm:cxn modelId="{19366B6F-3804-4838-9858-8E378D0B7529}" type="presOf" srcId="{7A167728-C477-489E-87E9-592CDE527F60}" destId="{F6738D67-4F03-402A-8C12-BF075C56707A}" srcOrd="0" destOrd="0" presId="urn:microsoft.com/office/officeart/2005/8/layout/hierarchy6"/>
    <dgm:cxn modelId="{2B9346F6-F4FA-4C59-9EAF-CCF0A14BAC71}" type="presOf" srcId="{F1CB9B11-14FF-48B2-BF1C-9077AA35806A}" destId="{1ED06B90-8E7F-48ED-9C54-820B17DC3A94}" srcOrd="0" destOrd="0" presId="urn:microsoft.com/office/officeart/2005/8/layout/hierarchy6"/>
    <dgm:cxn modelId="{4F11E8B0-0465-4183-8BDA-7019B2AB90FC}" type="presOf" srcId="{3188B7E8-009C-4C8E-AEE9-916ACB18D00C}" destId="{D93F37DD-65EE-4D3A-90F7-9FE4CFE5B1A9}" srcOrd="0" destOrd="0" presId="urn:microsoft.com/office/officeart/2005/8/layout/hierarchy6"/>
    <dgm:cxn modelId="{57A37FF0-6FF5-492C-8041-E0CE5C85EF7E}" srcId="{7A167728-C477-489E-87E9-592CDE527F60}" destId="{BED6A2EB-AF34-4183-9263-47D0EB7F065C}" srcOrd="0" destOrd="0" parTransId="{A96BA428-9CB7-41DF-972A-59CAB4FF1BE0}" sibTransId="{FE8B897A-DB3C-4935-AF6C-7DFB3F44A390}"/>
    <dgm:cxn modelId="{3C0131B5-4A59-447D-B3A3-C3F4FA550384}" type="presOf" srcId="{BED6A2EB-AF34-4183-9263-47D0EB7F065C}" destId="{2B0DC3B6-7904-4ADE-99F9-528EE7D98560}" srcOrd="0" destOrd="0" presId="urn:microsoft.com/office/officeart/2005/8/layout/hierarchy6"/>
    <dgm:cxn modelId="{FD973F4F-31B8-472E-8007-C48A828647C4}" type="presOf" srcId="{142636D9-9EBF-43E8-9594-DEFB36F4FFEA}" destId="{CC68A3E7-82DF-4580-893C-F2986323C18F}" srcOrd="0" destOrd="0" presId="urn:microsoft.com/office/officeart/2005/8/layout/hierarchy6"/>
    <dgm:cxn modelId="{C44439C9-B0E2-495B-BEBE-EAC9C8C0CD10}" type="presOf" srcId="{DFE657A4-58E4-4534-AFFC-696D77AEA546}" destId="{C914E477-F346-4DAC-933D-9231CBAE0637}" srcOrd="0" destOrd="0" presId="urn:microsoft.com/office/officeart/2005/8/layout/hierarchy6"/>
    <dgm:cxn modelId="{B687FDC6-3A6F-46C5-8238-2748AD7F5386}" srcId="{87B9BAA6-2EED-433F-B9D7-A23554DD55F4}" destId="{3188B7E8-009C-4C8E-AEE9-916ACB18D00C}" srcOrd="1" destOrd="0" parTransId="{1EE0DA64-99F2-43C9-B264-5C5F9748B181}" sibTransId="{3621B9EA-157D-41CA-BDE4-4D23625A6FEA}"/>
    <dgm:cxn modelId="{F588E19F-44F5-40A6-BD2A-D50339D92F04}" type="presOf" srcId="{EC467B79-9050-41B4-927F-BFEA128465F1}" destId="{0207122F-E026-440F-A700-FEE925D37B20}" srcOrd="0" destOrd="0" presId="urn:microsoft.com/office/officeart/2005/8/layout/hierarchy6"/>
    <dgm:cxn modelId="{D76AEBD7-005D-4978-86C7-BA651971DB6C}" type="presOf" srcId="{3F52311C-8C72-4CAD-9C81-15B65B27DEA9}" destId="{797D2AA0-2E84-4D5D-845B-ABB939B55AEA}" srcOrd="0" destOrd="0" presId="urn:microsoft.com/office/officeart/2005/8/layout/hierarchy6"/>
    <dgm:cxn modelId="{2F674547-6D47-49EB-ADFB-1DA133237624}" type="presOf" srcId="{C7B975D7-81A2-40EB-8459-DA8879098960}" destId="{6ADD7EB4-EEFE-423B-B527-1D9EE2B4B04A}" srcOrd="0" destOrd="0" presId="urn:microsoft.com/office/officeart/2005/8/layout/hierarchy6"/>
    <dgm:cxn modelId="{5400EEC9-9D2E-4F5D-ACC6-57B63A29F2D5}" type="presOf" srcId="{1EE0DA64-99F2-43C9-B264-5C5F9748B181}" destId="{B0F1527B-0DB9-455B-A803-615CE61255A9}" srcOrd="0" destOrd="0" presId="urn:microsoft.com/office/officeart/2005/8/layout/hierarchy6"/>
    <dgm:cxn modelId="{1C119C26-5013-49EB-A812-28E6269CF371}" srcId="{7A167728-C477-489E-87E9-592CDE527F60}" destId="{87B9BAA6-2EED-433F-B9D7-A23554DD55F4}" srcOrd="1" destOrd="0" parTransId="{F1CB9B11-14FF-48B2-BF1C-9077AA35806A}" sibTransId="{59305A02-06B2-4FD1-BB65-C9594DD1E382}"/>
    <dgm:cxn modelId="{FDCBEA30-1356-4589-9DF0-BE8A59652149}" srcId="{87B9BAA6-2EED-433F-B9D7-A23554DD55F4}" destId="{1CFB4419-E537-4220-890E-C763177AE8FA}" srcOrd="0" destOrd="0" parTransId="{142636D9-9EBF-43E8-9594-DEFB36F4FFEA}" sibTransId="{62A384AB-2992-4C77-9DEB-1FBD9F1BCB9D}"/>
    <dgm:cxn modelId="{B306CBED-704C-4346-B301-EB9BAD937294}" srcId="{BED6A2EB-AF34-4183-9263-47D0EB7F065C}" destId="{DE69E9D0-E75F-4FC0-8FF4-B3F7F590B9BB}" srcOrd="0" destOrd="0" parTransId="{C7B975D7-81A2-40EB-8459-DA8879098960}" sibTransId="{CFEFF38B-863A-4937-9C74-92E334771ED5}"/>
    <dgm:cxn modelId="{69E7C08F-72DB-40BA-B0F9-57745610A4CE}" type="presOf" srcId="{A96BA428-9CB7-41DF-972A-59CAB4FF1BE0}" destId="{1A6076CA-51FC-4D69-ADDB-2C846F93D4C1}" srcOrd="0" destOrd="0" presId="urn:microsoft.com/office/officeart/2005/8/layout/hierarchy6"/>
    <dgm:cxn modelId="{B506F1C5-44B7-4D0A-824F-F994E8E56BFC}" srcId="{BED6A2EB-AF34-4183-9263-47D0EB7F065C}" destId="{EC467B79-9050-41B4-927F-BFEA128465F1}" srcOrd="1" destOrd="0" parTransId="{3F52311C-8C72-4CAD-9C81-15B65B27DEA9}" sibTransId="{3B79DDDE-7915-451B-B7CA-C9A879B9C2F9}"/>
    <dgm:cxn modelId="{77FD544E-6BA3-45D6-870D-72B17DD19BE0}" srcId="{DFE657A4-58E4-4534-AFFC-696D77AEA546}" destId="{7A167728-C477-489E-87E9-592CDE527F60}" srcOrd="0" destOrd="0" parTransId="{C44B6C0F-B2F2-4346-A928-E76AA9837A2B}" sibTransId="{899FEA1C-0875-4FCD-8CA0-C35CB0A2F995}"/>
    <dgm:cxn modelId="{CC981E76-BD62-4FF5-B77C-AFEEEA64F426}" type="presOf" srcId="{87B9BAA6-2EED-433F-B9D7-A23554DD55F4}" destId="{9051C6AF-894B-4BBC-AF9B-D5BABE7CF79D}" srcOrd="0" destOrd="0" presId="urn:microsoft.com/office/officeart/2005/8/layout/hierarchy6"/>
    <dgm:cxn modelId="{A921A218-EBFF-4DF5-9A93-282F84603CF2}" type="presOf" srcId="{DE69E9D0-E75F-4FC0-8FF4-B3F7F590B9BB}" destId="{AB1DB2E0-3AA5-47E6-AAA9-C574829A1B40}" srcOrd="0" destOrd="0" presId="urn:microsoft.com/office/officeart/2005/8/layout/hierarchy6"/>
    <dgm:cxn modelId="{05E3274E-E1AC-4EED-8ECB-A5802A4976E3}" type="presParOf" srcId="{C914E477-F346-4DAC-933D-9231CBAE0637}" destId="{5339AAE7-5CB5-4A41-AC93-90E04F7B6AAB}" srcOrd="0" destOrd="0" presId="urn:microsoft.com/office/officeart/2005/8/layout/hierarchy6"/>
    <dgm:cxn modelId="{2CBEE68D-0A99-4915-BE07-3DF29D452835}" type="presParOf" srcId="{5339AAE7-5CB5-4A41-AC93-90E04F7B6AAB}" destId="{64930C9F-C281-4788-B21F-24982DCD3461}" srcOrd="0" destOrd="0" presId="urn:microsoft.com/office/officeart/2005/8/layout/hierarchy6"/>
    <dgm:cxn modelId="{3C08F21A-5D3F-4B02-8EB4-2E8A4B6D91BF}" type="presParOf" srcId="{64930C9F-C281-4788-B21F-24982DCD3461}" destId="{CDDD5153-4495-4C50-B048-7AF5C186FD3A}" srcOrd="0" destOrd="0" presId="urn:microsoft.com/office/officeart/2005/8/layout/hierarchy6"/>
    <dgm:cxn modelId="{322A79A7-CC83-492C-A66E-FF46A0FFC3C0}" type="presParOf" srcId="{CDDD5153-4495-4C50-B048-7AF5C186FD3A}" destId="{F6738D67-4F03-402A-8C12-BF075C56707A}" srcOrd="0" destOrd="0" presId="urn:microsoft.com/office/officeart/2005/8/layout/hierarchy6"/>
    <dgm:cxn modelId="{9C41AAC6-2F2A-45F3-9191-54E2B5EC655A}" type="presParOf" srcId="{CDDD5153-4495-4C50-B048-7AF5C186FD3A}" destId="{74F0A869-D6B2-49CB-85EB-64A818D76830}" srcOrd="1" destOrd="0" presId="urn:microsoft.com/office/officeart/2005/8/layout/hierarchy6"/>
    <dgm:cxn modelId="{4E927271-B0A5-4307-91C8-13A07F56BD61}" type="presParOf" srcId="{74F0A869-D6B2-49CB-85EB-64A818D76830}" destId="{1A6076CA-51FC-4D69-ADDB-2C846F93D4C1}" srcOrd="0" destOrd="0" presId="urn:microsoft.com/office/officeart/2005/8/layout/hierarchy6"/>
    <dgm:cxn modelId="{4C644895-6C3F-4758-B5E8-1DBE568C7005}" type="presParOf" srcId="{74F0A869-D6B2-49CB-85EB-64A818D76830}" destId="{9C7B09C9-D030-4C68-8DEE-2BD9F1B0FDC5}" srcOrd="1" destOrd="0" presId="urn:microsoft.com/office/officeart/2005/8/layout/hierarchy6"/>
    <dgm:cxn modelId="{D4740170-2893-4923-AC18-6B1939E9BCA4}" type="presParOf" srcId="{9C7B09C9-D030-4C68-8DEE-2BD9F1B0FDC5}" destId="{2B0DC3B6-7904-4ADE-99F9-528EE7D98560}" srcOrd="0" destOrd="0" presId="urn:microsoft.com/office/officeart/2005/8/layout/hierarchy6"/>
    <dgm:cxn modelId="{251690BB-D783-406C-A370-AFA2E6D177C0}" type="presParOf" srcId="{9C7B09C9-D030-4C68-8DEE-2BD9F1B0FDC5}" destId="{E4713404-A278-4614-B2AE-9BC26CC37CDE}" srcOrd="1" destOrd="0" presId="urn:microsoft.com/office/officeart/2005/8/layout/hierarchy6"/>
    <dgm:cxn modelId="{67F9D703-0A6F-45D1-A05E-77E964130219}" type="presParOf" srcId="{E4713404-A278-4614-B2AE-9BC26CC37CDE}" destId="{6ADD7EB4-EEFE-423B-B527-1D9EE2B4B04A}" srcOrd="0" destOrd="0" presId="urn:microsoft.com/office/officeart/2005/8/layout/hierarchy6"/>
    <dgm:cxn modelId="{09790A85-3655-4B7B-9813-1146DD824C52}" type="presParOf" srcId="{E4713404-A278-4614-B2AE-9BC26CC37CDE}" destId="{5B65210E-EA6A-4952-9C5E-2F8A8387AD54}" srcOrd="1" destOrd="0" presId="urn:microsoft.com/office/officeart/2005/8/layout/hierarchy6"/>
    <dgm:cxn modelId="{6F8EC8B2-0DFA-426A-8CAC-04248D4E33EC}" type="presParOf" srcId="{5B65210E-EA6A-4952-9C5E-2F8A8387AD54}" destId="{AB1DB2E0-3AA5-47E6-AAA9-C574829A1B40}" srcOrd="0" destOrd="0" presId="urn:microsoft.com/office/officeart/2005/8/layout/hierarchy6"/>
    <dgm:cxn modelId="{93B2C6E9-B4D7-4C3F-A4C2-24F543EBA8D0}" type="presParOf" srcId="{5B65210E-EA6A-4952-9C5E-2F8A8387AD54}" destId="{10B91F39-0C85-4337-8A81-127497635799}" srcOrd="1" destOrd="0" presId="urn:microsoft.com/office/officeart/2005/8/layout/hierarchy6"/>
    <dgm:cxn modelId="{40964C7C-03AB-4449-8DCD-AFF3DCFE5A77}" type="presParOf" srcId="{E4713404-A278-4614-B2AE-9BC26CC37CDE}" destId="{797D2AA0-2E84-4D5D-845B-ABB939B55AEA}" srcOrd="2" destOrd="0" presId="urn:microsoft.com/office/officeart/2005/8/layout/hierarchy6"/>
    <dgm:cxn modelId="{F11DD426-E376-465C-84D2-C4AFAA6AAF4D}" type="presParOf" srcId="{E4713404-A278-4614-B2AE-9BC26CC37CDE}" destId="{9DED7253-1FDC-4B8C-9D1D-F709D0926C0E}" srcOrd="3" destOrd="0" presId="urn:microsoft.com/office/officeart/2005/8/layout/hierarchy6"/>
    <dgm:cxn modelId="{CE608760-D2D6-4183-A6BD-E70B5C95A59C}" type="presParOf" srcId="{9DED7253-1FDC-4B8C-9D1D-F709D0926C0E}" destId="{0207122F-E026-440F-A700-FEE925D37B20}" srcOrd="0" destOrd="0" presId="urn:microsoft.com/office/officeart/2005/8/layout/hierarchy6"/>
    <dgm:cxn modelId="{1F711ACE-FC74-4618-892A-C0B25FB4BD3B}" type="presParOf" srcId="{9DED7253-1FDC-4B8C-9D1D-F709D0926C0E}" destId="{6DFF7350-454F-4CBC-B7FB-14C75B2566AD}" srcOrd="1" destOrd="0" presId="urn:microsoft.com/office/officeart/2005/8/layout/hierarchy6"/>
    <dgm:cxn modelId="{E3A2D890-88FE-460C-A16B-6AE83330011F}" type="presParOf" srcId="{74F0A869-D6B2-49CB-85EB-64A818D76830}" destId="{1ED06B90-8E7F-48ED-9C54-820B17DC3A94}" srcOrd="2" destOrd="0" presId="urn:microsoft.com/office/officeart/2005/8/layout/hierarchy6"/>
    <dgm:cxn modelId="{AA6719E5-721F-40F6-86F6-F054E8981107}" type="presParOf" srcId="{74F0A869-D6B2-49CB-85EB-64A818D76830}" destId="{1081E9E4-A6DD-40A0-9193-BC8CBFE71A9F}" srcOrd="3" destOrd="0" presId="urn:microsoft.com/office/officeart/2005/8/layout/hierarchy6"/>
    <dgm:cxn modelId="{3A517CFB-C283-4892-B8F6-7067DB7BC350}" type="presParOf" srcId="{1081E9E4-A6DD-40A0-9193-BC8CBFE71A9F}" destId="{9051C6AF-894B-4BBC-AF9B-D5BABE7CF79D}" srcOrd="0" destOrd="0" presId="urn:microsoft.com/office/officeart/2005/8/layout/hierarchy6"/>
    <dgm:cxn modelId="{DFA32E17-E089-4B6B-BA38-0F06A7E8748A}" type="presParOf" srcId="{1081E9E4-A6DD-40A0-9193-BC8CBFE71A9F}" destId="{B158F231-7025-4911-97DC-BA09416C8213}" srcOrd="1" destOrd="0" presId="urn:microsoft.com/office/officeart/2005/8/layout/hierarchy6"/>
    <dgm:cxn modelId="{35984FF4-A62B-4FD2-9212-F225E874F026}" type="presParOf" srcId="{B158F231-7025-4911-97DC-BA09416C8213}" destId="{CC68A3E7-82DF-4580-893C-F2986323C18F}" srcOrd="0" destOrd="0" presId="urn:microsoft.com/office/officeart/2005/8/layout/hierarchy6"/>
    <dgm:cxn modelId="{91DD4183-ABD9-4117-9EBF-978690E0056E}" type="presParOf" srcId="{B158F231-7025-4911-97DC-BA09416C8213}" destId="{60079EE4-3FC4-44A8-9603-11FC3D72FA44}" srcOrd="1" destOrd="0" presId="urn:microsoft.com/office/officeart/2005/8/layout/hierarchy6"/>
    <dgm:cxn modelId="{415A3304-7247-48A1-8C22-392DF93C2835}" type="presParOf" srcId="{60079EE4-3FC4-44A8-9603-11FC3D72FA44}" destId="{82CAF503-C8BF-4037-841F-09EDEBBE8908}" srcOrd="0" destOrd="0" presId="urn:microsoft.com/office/officeart/2005/8/layout/hierarchy6"/>
    <dgm:cxn modelId="{AFCAAC8A-A1C4-4C05-9E67-DFC717F74096}" type="presParOf" srcId="{60079EE4-3FC4-44A8-9603-11FC3D72FA44}" destId="{499E8D18-C0A5-4244-BA4A-B280AD6C4820}" srcOrd="1" destOrd="0" presId="urn:microsoft.com/office/officeart/2005/8/layout/hierarchy6"/>
    <dgm:cxn modelId="{EEFF2FCE-4CC0-45FA-83CA-CC0F6C8F2495}" type="presParOf" srcId="{B158F231-7025-4911-97DC-BA09416C8213}" destId="{B0F1527B-0DB9-455B-A803-615CE61255A9}" srcOrd="2" destOrd="0" presId="urn:microsoft.com/office/officeart/2005/8/layout/hierarchy6"/>
    <dgm:cxn modelId="{FC32254C-38DC-44F2-9824-52C9A1365346}" type="presParOf" srcId="{B158F231-7025-4911-97DC-BA09416C8213}" destId="{0E85E795-6F8E-4037-9ECC-01DFB909D260}" srcOrd="3" destOrd="0" presId="urn:microsoft.com/office/officeart/2005/8/layout/hierarchy6"/>
    <dgm:cxn modelId="{88697A7E-A397-45CF-8E17-6BFE0C88E3CC}" type="presParOf" srcId="{0E85E795-6F8E-4037-9ECC-01DFB909D260}" destId="{D93F37DD-65EE-4D3A-90F7-9FE4CFE5B1A9}" srcOrd="0" destOrd="0" presId="urn:microsoft.com/office/officeart/2005/8/layout/hierarchy6"/>
    <dgm:cxn modelId="{0510FAC4-A4B0-4F01-B55B-7CBAE20394B9}" type="presParOf" srcId="{0E85E795-6F8E-4037-9ECC-01DFB909D260}" destId="{8A5B47B7-3D86-4F87-BE14-BFA78A95168E}" srcOrd="1" destOrd="0" presId="urn:microsoft.com/office/officeart/2005/8/layout/hierarchy6"/>
    <dgm:cxn modelId="{7BA8CA04-DF70-4350-A31E-B3FC13B5FD1A}" type="presParOf" srcId="{C914E477-F346-4DAC-933D-9231CBAE0637}" destId="{D1A3D489-706C-46AF-963D-E17379740528}"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38D67-4F03-402A-8C12-BF075C56707A}">
      <dsp:nvSpPr>
        <dsp:cNvPr id="0" name=""/>
        <dsp:cNvSpPr/>
      </dsp:nvSpPr>
      <dsp:spPr>
        <a:xfrm>
          <a:off x="4195140" y="29304"/>
          <a:ext cx="1993796" cy="10308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en-US" sz="1600" b="1" kern="1200" dirty="0"/>
            <a:t>Regression Models</a:t>
          </a:r>
          <a:endParaRPr lang="en-US" sz="1600" b="1" kern="1200" dirty="0"/>
        </a:p>
      </dsp:txBody>
      <dsp:txXfrm>
        <a:off x="4225333" y="59497"/>
        <a:ext cx="1933410" cy="970471"/>
      </dsp:txXfrm>
    </dsp:sp>
    <dsp:sp modelId="{1A6076CA-51FC-4D69-ADDB-2C846F93D4C1}">
      <dsp:nvSpPr>
        <dsp:cNvPr id="0" name=""/>
        <dsp:cNvSpPr/>
      </dsp:nvSpPr>
      <dsp:spPr>
        <a:xfrm>
          <a:off x="2734356" y="1060161"/>
          <a:ext cx="2457682" cy="412342"/>
        </a:xfrm>
        <a:custGeom>
          <a:avLst/>
          <a:gdLst/>
          <a:ahLst/>
          <a:cxnLst/>
          <a:rect l="0" t="0" r="0" b="0"/>
          <a:pathLst>
            <a:path>
              <a:moveTo>
                <a:pt x="2457682" y="0"/>
              </a:moveTo>
              <a:lnTo>
                <a:pt x="2457682" y="206171"/>
              </a:lnTo>
              <a:lnTo>
                <a:pt x="0" y="206171"/>
              </a:lnTo>
              <a:lnTo>
                <a:pt x="0" y="412342"/>
              </a:lnTo>
            </a:path>
          </a:pathLst>
        </a:custGeom>
        <a:noFill/>
        <a:ln w="12700" cap="flat" cmpd="sng" algn="ctr">
          <a:solidFill>
            <a:srgbClr val="2E75B6"/>
          </a:solidFill>
          <a:prstDash val="solid"/>
          <a:miter lim="800000"/>
        </a:ln>
        <a:effectLst/>
      </dsp:spPr>
      <dsp:style>
        <a:lnRef idx="2">
          <a:scrgbClr r="0" g="0" b="0"/>
        </a:lnRef>
        <a:fillRef idx="0">
          <a:scrgbClr r="0" g="0" b="0"/>
        </a:fillRef>
        <a:effectRef idx="0">
          <a:scrgbClr r="0" g="0" b="0"/>
        </a:effectRef>
        <a:fontRef idx="minor"/>
      </dsp:style>
    </dsp:sp>
    <dsp:sp modelId="{2B0DC3B6-7904-4ADE-99F9-528EE7D98560}">
      <dsp:nvSpPr>
        <dsp:cNvPr id="0" name=""/>
        <dsp:cNvSpPr/>
      </dsp:nvSpPr>
      <dsp:spPr>
        <a:xfrm>
          <a:off x="1737457" y="1472504"/>
          <a:ext cx="1993796" cy="1030857"/>
        </a:xfrm>
        <a:prstGeom prst="roundRect">
          <a:avLst>
            <a:gd name="adj" fmla="val 10000"/>
          </a:avLst>
        </a:prstGeom>
        <a:solidFill>
          <a:srgbClr val="2E75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Simple</a:t>
          </a:r>
        </a:p>
      </dsp:txBody>
      <dsp:txXfrm>
        <a:off x="1767650" y="1502697"/>
        <a:ext cx="1933410" cy="970471"/>
      </dsp:txXfrm>
    </dsp:sp>
    <dsp:sp modelId="{6ADD7EB4-EEFE-423B-B527-1D9EE2B4B04A}">
      <dsp:nvSpPr>
        <dsp:cNvPr id="0" name=""/>
        <dsp:cNvSpPr/>
      </dsp:nvSpPr>
      <dsp:spPr>
        <a:xfrm>
          <a:off x="1505514" y="2503361"/>
          <a:ext cx="1228841" cy="412342"/>
        </a:xfrm>
        <a:custGeom>
          <a:avLst/>
          <a:gdLst/>
          <a:ahLst/>
          <a:cxnLst/>
          <a:rect l="0" t="0" r="0" b="0"/>
          <a:pathLst>
            <a:path>
              <a:moveTo>
                <a:pt x="1228841" y="0"/>
              </a:moveTo>
              <a:lnTo>
                <a:pt x="1228841" y="206171"/>
              </a:lnTo>
              <a:lnTo>
                <a:pt x="0" y="206171"/>
              </a:lnTo>
              <a:lnTo>
                <a:pt x="0" y="412342"/>
              </a:lnTo>
            </a:path>
          </a:pathLst>
        </a:custGeom>
        <a:noFill/>
        <a:ln w="12700" cap="flat" cmpd="sng" algn="ctr">
          <a:solidFill>
            <a:srgbClr val="2E75B6"/>
          </a:solidFill>
          <a:prstDash val="solid"/>
          <a:miter lim="800000"/>
        </a:ln>
        <a:effectLst/>
      </dsp:spPr>
      <dsp:style>
        <a:lnRef idx="2">
          <a:scrgbClr r="0" g="0" b="0"/>
        </a:lnRef>
        <a:fillRef idx="0">
          <a:scrgbClr r="0" g="0" b="0"/>
        </a:fillRef>
        <a:effectRef idx="0">
          <a:scrgbClr r="0" g="0" b="0"/>
        </a:effectRef>
        <a:fontRef idx="minor"/>
      </dsp:style>
    </dsp:sp>
    <dsp:sp modelId="{AB1DB2E0-3AA5-47E6-AAA9-C574829A1B40}">
      <dsp:nvSpPr>
        <dsp:cNvPr id="0" name=""/>
        <dsp:cNvSpPr/>
      </dsp:nvSpPr>
      <dsp:spPr>
        <a:xfrm>
          <a:off x="508616" y="2915704"/>
          <a:ext cx="1993796" cy="781482"/>
        </a:xfrm>
        <a:prstGeom prst="roundRect">
          <a:avLst>
            <a:gd name="adj" fmla="val 10000"/>
          </a:avLst>
        </a:prstGeom>
        <a:solidFill>
          <a:srgbClr val="2E75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en-US" sz="1600" b="0" kern="1200" dirty="0"/>
            <a:t>Linear</a:t>
          </a:r>
          <a:endParaRPr lang="en-US" sz="1600" b="0" kern="1200" dirty="0"/>
        </a:p>
      </dsp:txBody>
      <dsp:txXfrm>
        <a:off x="531505" y="2938593"/>
        <a:ext cx="1948018" cy="735704"/>
      </dsp:txXfrm>
    </dsp:sp>
    <dsp:sp modelId="{797D2AA0-2E84-4D5D-845B-ABB939B55AEA}">
      <dsp:nvSpPr>
        <dsp:cNvPr id="0" name=""/>
        <dsp:cNvSpPr/>
      </dsp:nvSpPr>
      <dsp:spPr>
        <a:xfrm>
          <a:off x="2734356" y="2503361"/>
          <a:ext cx="1228841" cy="412342"/>
        </a:xfrm>
        <a:custGeom>
          <a:avLst/>
          <a:gdLst/>
          <a:ahLst/>
          <a:cxnLst/>
          <a:rect l="0" t="0" r="0" b="0"/>
          <a:pathLst>
            <a:path>
              <a:moveTo>
                <a:pt x="0" y="0"/>
              </a:moveTo>
              <a:lnTo>
                <a:pt x="0" y="206171"/>
              </a:lnTo>
              <a:lnTo>
                <a:pt x="1228841" y="206171"/>
              </a:lnTo>
              <a:lnTo>
                <a:pt x="1228841" y="41234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07122F-E026-440F-A700-FEE925D37B20}">
      <dsp:nvSpPr>
        <dsp:cNvPr id="0" name=""/>
        <dsp:cNvSpPr/>
      </dsp:nvSpPr>
      <dsp:spPr>
        <a:xfrm>
          <a:off x="2966299" y="2915704"/>
          <a:ext cx="1993796" cy="781482"/>
        </a:xfrm>
        <a:prstGeom prst="roundRect">
          <a:avLst>
            <a:gd name="adj" fmla="val 10000"/>
          </a:avLst>
        </a:prstGeom>
        <a:solidFill>
          <a:srgbClr val="2E75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en-US" sz="1600" b="0" kern="1200" dirty="0"/>
            <a:t>Non-Linear</a:t>
          </a:r>
          <a:endParaRPr lang="en-US" sz="1600" b="0" kern="1200" dirty="0"/>
        </a:p>
      </dsp:txBody>
      <dsp:txXfrm>
        <a:off x="2989188" y="2938593"/>
        <a:ext cx="1948018" cy="735704"/>
      </dsp:txXfrm>
    </dsp:sp>
    <dsp:sp modelId="{1ED06B90-8E7F-48ED-9C54-820B17DC3A94}">
      <dsp:nvSpPr>
        <dsp:cNvPr id="0" name=""/>
        <dsp:cNvSpPr/>
      </dsp:nvSpPr>
      <dsp:spPr>
        <a:xfrm>
          <a:off x="5192038" y="1060161"/>
          <a:ext cx="2457682" cy="412342"/>
        </a:xfrm>
        <a:custGeom>
          <a:avLst/>
          <a:gdLst/>
          <a:ahLst/>
          <a:cxnLst/>
          <a:rect l="0" t="0" r="0" b="0"/>
          <a:pathLst>
            <a:path>
              <a:moveTo>
                <a:pt x="0" y="0"/>
              </a:moveTo>
              <a:lnTo>
                <a:pt x="0" y="206171"/>
              </a:lnTo>
              <a:lnTo>
                <a:pt x="2457682" y="206171"/>
              </a:lnTo>
              <a:lnTo>
                <a:pt x="2457682" y="412342"/>
              </a:lnTo>
            </a:path>
          </a:pathLst>
        </a:custGeom>
        <a:noFill/>
        <a:ln w="12700" cap="flat" cmpd="sng" algn="ctr">
          <a:solidFill>
            <a:srgbClr val="E2A403"/>
          </a:solidFill>
          <a:prstDash val="solid"/>
          <a:miter lim="800000"/>
        </a:ln>
        <a:effectLst/>
      </dsp:spPr>
      <dsp:style>
        <a:lnRef idx="2">
          <a:scrgbClr r="0" g="0" b="0"/>
        </a:lnRef>
        <a:fillRef idx="0">
          <a:scrgbClr r="0" g="0" b="0"/>
        </a:fillRef>
        <a:effectRef idx="0">
          <a:scrgbClr r="0" g="0" b="0"/>
        </a:effectRef>
        <a:fontRef idx="minor"/>
      </dsp:style>
    </dsp:sp>
    <dsp:sp modelId="{9051C6AF-894B-4BBC-AF9B-D5BABE7CF79D}">
      <dsp:nvSpPr>
        <dsp:cNvPr id="0" name=""/>
        <dsp:cNvSpPr/>
      </dsp:nvSpPr>
      <dsp:spPr>
        <a:xfrm>
          <a:off x="6652822" y="1472504"/>
          <a:ext cx="1993796" cy="1030857"/>
        </a:xfrm>
        <a:prstGeom prst="roundRect">
          <a:avLst>
            <a:gd name="adj" fmla="val 10000"/>
          </a:avLst>
        </a:prstGeom>
        <a:solidFill>
          <a:srgbClr val="E2A40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Multiple</a:t>
          </a:r>
        </a:p>
      </dsp:txBody>
      <dsp:txXfrm>
        <a:off x="6683015" y="1502697"/>
        <a:ext cx="1933410" cy="970471"/>
      </dsp:txXfrm>
    </dsp:sp>
    <dsp:sp modelId="{CC68A3E7-82DF-4580-893C-F2986323C18F}">
      <dsp:nvSpPr>
        <dsp:cNvPr id="0" name=""/>
        <dsp:cNvSpPr/>
      </dsp:nvSpPr>
      <dsp:spPr>
        <a:xfrm>
          <a:off x="6420879" y="2503361"/>
          <a:ext cx="1228841" cy="412342"/>
        </a:xfrm>
        <a:custGeom>
          <a:avLst/>
          <a:gdLst/>
          <a:ahLst/>
          <a:cxnLst/>
          <a:rect l="0" t="0" r="0" b="0"/>
          <a:pathLst>
            <a:path>
              <a:moveTo>
                <a:pt x="1228841" y="0"/>
              </a:moveTo>
              <a:lnTo>
                <a:pt x="1228841" y="206171"/>
              </a:lnTo>
              <a:lnTo>
                <a:pt x="0" y="206171"/>
              </a:lnTo>
              <a:lnTo>
                <a:pt x="0" y="412342"/>
              </a:lnTo>
            </a:path>
          </a:pathLst>
        </a:custGeom>
        <a:noFill/>
        <a:ln w="12700" cap="flat" cmpd="sng" algn="ctr">
          <a:solidFill>
            <a:srgbClr val="E2A403"/>
          </a:solidFill>
          <a:prstDash val="solid"/>
          <a:miter lim="800000"/>
        </a:ln>
        <a:effectLst/>
      </dsp:spPr>
      <dsp:style>
        <a:lnRef idx="2">
          <a:scrgbClr r="0" g="0" b="0"/>
        </a:lnRef>
        <a:fillRef idx="0">
          <a:scrgbClr r="0" g="0" b="0"/>
        </a:fillRef>
        <a:effectRef idx="0">
          <a:scrgbClr r="0" g="0" b="0"/>
        </a:effectRef>
        <a:fontRef idx="minor"/>
      </dsp:style>
    </dsp:sp>
    <dsp:sp modelId="{82CAF503-C8BF-4037-841F-09EDEBBE8908}">
      <dsp:nvSpPr>
        <dsp:cNvPr id="0" name=""/>
        <dsp:cNvSpPr/>
      </dsp:nvSpPr>
      <dsp:spPr>
        <a:xfrm>
          <a:off x="5423981" y="2915704"/>
          <a:ext cx="1993796" cy="781482"/>
        </a:xfrm>
        <a:prstGeom prst="roundRect">
          <a:avLst>
            <a:gd name="adj" fmla="val 10000"/>
          </a:avLst>
        </a:prstGeom>
        <a:solidFill>
          <a:srgbClr val="E2A40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a:t>Linear</a:t>
          </a:r>
        </a:p>
      </dsp:txBody>
      <dsp:txXfrm>
        <a:off x="5446870" y="2938593"/>
        <a:ext cx="1948018" cy="735704"/>
      </dsp:txXfrm>
    </dsp:sp>
    <dsp:sp modelId="{B0F1527B-0DB9-455B-A803-615CE61255A9}">
      <dsp:nvSpPr>
        <dsp:cNvPr id="0" name=""/>
        <dsp:cNvSpPr/>
      </dsp:nvSpPr>
      <dsp:spPr>
        <a:xfrm>
          <a:off x="7649720" y="2503361"/>
          <a:ext cx="1228841" cy="412342"/>
        </a:xfrm>
        <a:custGeom>
          <a:avLst/>
          <a:gdLst/>
          <a:ahLst/>
          <a:cxnLst/>
          <a:rect l="0" t="0" r="0" b="0"/>
          <a:pathLst>
            <a:path>
              <a:moveTo>
                <a:pt x="0" y="0"/>
              </a:moveTo>
              <a:lnTo>
                <a:pt x="0" y="206171"/>
              </a:lnTo>
              <a:lnTo>
                <a:pt x="1228841" y="206171"/>
              </a:lnTo>
              <a:lnTo>
                <a:pt x="1228841" y="412342"/>
              </a:lnTo>
            </a:path>
          </a:pathLst>
        </a:custGeom>
        <a:noFill/>
        <a:ln w="12700" cap="flat" cmpd="sng" algn="ctr">
          <a:solidFill>
            <a:srgbClr val="E2A403"/>
          </a:solidFill>
          <a:prstDash val="solid"/>
          <a:miter lim="800000"/>
        </a:ln>
        <a:effectLst/>
      </dsp:spPr>
      <dsp:style>
        <a:lnRef idx="2">
          <a:scrgbClr r="0" g="0" b="0"/>
        </a:lnRef>
        <a:fillRef idx="0">
          <a:scrgbClr r="0" g="0" b="0"/>
        </a:fillRef>
        <a:effectRef idx="0">
          <a:scrgbClr r="0" g="0" b="0"/>
        </a:effectRef>
        <a:fontRef idx="minor"/>
      </dsp:style>
    </dsp:sp>
    <dsp:sp modelId="{D93F37DD-65EE-4D3A-90F7-9FE4CFE5B1A9}">
      <dsp:nvSpPr>
        <dsp:cNvPr id="0" name=""/>
        <dsp:cNvSpPr/>
      </dsp:nvSpPr>
      <dsp:spPr>
        <a:xfrm>
          <a:off x="7881663" y="2915704"/>
          <a:ext cx="1993796" cy="781482"/>
        </a:xfrm>
        <a:prstGeom prst="roundRect">
          <a:avLst>
            <a:gd name="adj" fmla="val 10000"/>
          </a:avLst>
        </a:prstGeom>
        <a:solidFill>
          <a:srgbClr val="E2A40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en-US" sz="1600" b="0" kern="1200" dirty="0"/>
            <a:t>Non-Linear</a:t>
          </a:r>
          <a:endParaRPr lang="en-US" sz="1600" b="0" kern="1200" dirty="0"/>
        </a:p>
      </dsp:txBody>
      <dsp:txXfrm>
        <a:off x="7904552" y="2938593"/>
        <a:ext cx="1948018" cy="7357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F768FE6-350D-4995-890E-4ED4E28811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xmlns="" id="{70BA2AB4-EAAA-4741-99F1-C53A835FA1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DDAE82-C2C8-4DA1-9A5A-1C8030C6AFA0}" type="datetimeFigureOut">
              <a:rPr lang="en-ID" smtClean="0"/>
              <a:t>18/09/2019</a:t>
            </a:fld>
            <a:endParaRPr lang="en-ID"/>
          </a:p>
        </p:txBody>
      </p:sp>
      <p:sp>
        <p:nvSpPr>
          <p:cNvPr id="4" name="Footer Placeholder 3">
            <a:extLst>
              <a:ext uri="{FF2B5EF4-FFF2-40B4-BE49-F238E27FC236}">
                <a16:creationId xmlns:a16="http://schemas.microsoft.com/office/drawing/2014/main" xmlns="" id="{D0AEB550-3ECD-48EC-A3AA-57D2C12848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D"/>
              <a:t>Digital Business Ecosystem Telkom University</a:t>
            </a:r>
          </a:p>
        </p:txBody>
      </p:sp>
      <p:sp>
        <p:nvSpPr>
          <p:cNvPr id="5" name="Slide Number Placeholder 4">
            <a:extLst>
              <a:ext uri="{FF2B5EF4-FFF2-40B4-BE49-F238E27FC236}">
                <a16:creationId xmlns:a16="http://schemas.microsoft.com/office/drawing/2014/main" xmlns="" id="{890F2A84-4D30-40B5-ADD7-DE8698C429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15D1E2-C94A-42C1-9B27-E0E7F9B9EF1B}" type="slidenum">
              <a:rPr lang="en-ID" smtClean="0"/>
              <a:t>‹#›</a:t>
            </a:fld>
            <a:endParaRPr lang="en-ID"/>
          </a:p>
        </p:txBody>
      </p:sp>
    </p:spTree>
    <p:extLst>
      <p:ext uri="{BB962C8B-B14F-4D97-AF65-F5344CB8AC3E}">
        <p14:creationId xmlns:p14="http://schemas.microsoft.com/office/powerpoint/2010/main" val="41621055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854C3-0BD5-4E9D-BD30-CACDAF25E193}" type="datetimeFigureOut">
              <a:rPr lang="en-ID" smtClean="0"/>
              <a:t>18/09/2019</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D"/>
              <a:t>Digital Business Ecosystem Telkom University</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44E2E-A981-4665-8372-94D197BC4149}" type="slidenum">
              <a:rPr lang="en-ID" smtClean="0"/>
              <a:t>‹#›</a:t>
            </a:fld>
            <a:endParaRPr lang="en-ID"/>
          </a:p>
        </p:txBody>
      </p:sp>
    </p:spTree>
    <p:extLst>
      <p:ext uri="{BB962C8B-B14F-4D97-AF65-F5344CB8AC3E}">
        <p14:creationId xmlns:p14="http://schemas.microsoft.com/office/powerpoint/2010/main" val="38794416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839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F55BE-F910-48BA-A8B2-4C2C78B933B8}" type="datetime1">
              <a:rPr lang="en-ID" smtClean="0"/>
              <a:t>18/09/2019</a:t>
            </a:fld>
            <a:endParaRPr lang="en-ID"/>
          </a:p>
        </p:txBody>
      </p:sp>
      <p:sp>
        <p:nvSpPr>
          <p:cNvPr id="5" name="Footer Placeholder 4"/>
          <p:cNvSpPr>
            <a:spLocks noGrp="1"/>
          </p:cNvSpPr>
          <p:nvPr>
            <p:ph type="ftr" sz="quarter" idx="11"/>
          </p:nvPr>
        </p:nvSpPr>
        <p:spPr/>
        <p:txBody>
          <a:bodyPr/>
          <a:lstStyle/>
          <a:p>
            <a:r>
              <a:rPr lang="en-US"/>
              <a:t>Digital Business Ecosystem Research Center, Telkom University</a:t>
            </a:r>
            <a:endParaRPr lang="en-ID"/>
          </a:p>
        </p:txBody>
      </p:sp>
      <p:sp>
        <p:nvSpPr>
          <p:cNvPr id="6" name="Slide Number Placeholder 5"/>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251687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588D6-D399-4F31-93CA-4DC45AE35A12}" type="datetime1">
              <a:rPr lang="en-ID" smtClean="0"/>
              <a:t>18/09/2019</a:t>
            </a:fld>
            <a:endParaRPr lang="en-ID"/>
          </a:p>
        </p:txBody>
      </p:sp>
      <p:sp>
        <p:nvSpPr>
          <p:cNvPr id="5" name="Footer Placeholder 4"/>
          <p:cNvSpPr>
            <a:spLocks noGrp="1"/>
          </p:cNvSpPr>
          <p:nvPr>
            <p:ph type="ftr" sz="quarter" idx="11"/>
          </p:nvPr>
        </p:nvSpPr>
        <p:spPr/>
        <p:txBody>
          <a:bodyPr/>
          <a:lstStyle/>
          <a:p>
            <a:r>
              <a:rPr lang="en-US"/>
              <a:t>Digital Business Ecosystem Research Center, Telkom University</a:t>
            </a:r>
            <a:endParaRPr lang="en-ID"/>
          </a:p>
        </p:txBody>
      </p:sp>
      <p:sp>
        <p:nvSpPr>
          <p:cNvPr id="6" name="Slide Number Placeholder 5"/>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311743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CAB5D-FB03-4A7D-BEBB-8CDD987AB39E}" type="datetime1">
              <a:rPr lang="en-ID" smtClean="0"/>
              <a:t>18/09/2019</a:t>
            </a:fld>
            <a:endParaRPr lang="en-ID"/>
          </a:p>
        </p:txBody>
      </p:sp>
      <p:sp>
        <p:nvSpPr>
          <p:cNvPr id="5" name="Footer Placeholder 4"/>
          <p:cNvSpPr>
            <a:spLocks noGrp="1"/>
          </p:cNvSpPr>
          <p:nvPr>
            <p:ph type="ftr" sz="quarter" idx="11"/>
          </p:nvPr>
        </p:nvSpPr>
        <p:spPr/>
        <p:txBody>
          <a:bodyPr/>
          <a:lstStyle/>
          <a:p>
            <a:r>
              <a:rPr lang="en-US"/>
              <a:t>Digital Business Ecosystem Research Center, Telkom University</a:t>
            </a:r>
            <a:endParaRPr lang="en-ID"/>
          </a:p>
        </p:txBody>
      </p:sp>
      <p:sp>
        <p:nvSpPr>
          <p:cNvPr id="6" name="Slide Number Placeholder 5"/>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281095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9B6F-998F-4949-8D74-B3770CBBED24}" type="datetime1">
              <a:rPr lang="en-ID" smtClean="0"/>
              <a:t>18/09/2019</a:t>
            </a:fld>
            <a:endParaRPr lang="en-ID"/>
          </a:p>
        </p:txBody>
      </p:sp>
      <p:sp>
        <p:nvSpPr>
          <p:cNvPr id="5" name="Footer Placeholder 4"/>
          <p:cNvSpPr>
            <a:spLocks noGrp="1"/>
          </p:cNvSpPr>
          <p:nvPr>
            <p:ph type="ftr" sz="quarter" idx="11"/>
          </p:nvPr>
        </p:nvSpPr>
        <p:spPr/>
        <p:txBody>
          <a:bodyPr/>
          <a:lstStyle/>
          <a:p>
            <a:r>
              <a:rPr lang="en-US"/>
              <a:t>Digital Business Ecosystem Research Center, Telkom University</a:t>
            </a:r>
            <a:endParaRPr lang="en-ID"/>
          </a:p>
        </p:txBody>
      </p:sp>
      <p:sp>
        <p:nvSpPr>
          <p:cNvPr id="6" name="Slide Number Placeholder 5"/>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317696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72F2E-EDB0-4894-A10A-E3D92CD7FA7D}" type="datetime1">
              <a:rPr lang="en-ID" smtClean="0"/>
              <a:t>18/09/2019</a:t>
            </a:fld>
            <a:endParaRPr lang="en-ID"/>
          </a:p>
        </p:txBody>
      </p:sp>
      <p:sp>
        <p:nvSpPr>
          <p:cNvPr id="5" name="Footer Placeholder 4"/>
          <p:cNvSpPr>
            <a:spLocks noGrp="1"/>
          </p:cNvSpPr>
          <p:nvPr>
            <p:ph type="ftr" sz="quarter" idx="11"/>
          </p:nvPr>
        </p:nvSpPr>
        <p:spPr/>
        <p:txBody>
          <a:bodyPr/>
          <a:lstStyle/>
          <a:p>
            <a:r>
              <a:rPr lang="en-US"/>
              <a:t>Digital Business Ecosystem Research Center, Telkom University</a:t>
            </a:r>
            <a:endParaRPr lang="en-ID"/>
          </a:p>
        </p:txBody>
      </p:sp>
      <p:sp>
        <p:nvSpPr>
          <p:cNvPr id="6" name="Slide Number Placeholder 5"/>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33819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C99781-7C41-4F2A-BC8A-DAA06B6DC28F}" type="datetime1">
              <a:rPr lang="en-ID" smtClean="0"/>
              <a:t>18/09/2019</a:t>
            </a:fld>
            <a:endParaRPr lang="en-ID"/>
          </a:p>
        </p:txBody>
      </p:sp>
      <p:sp>
        <p:nvSpPr>
          <p:cNvPr id="6" name="Footer Placeholder 5"/>
          <p:cNvSpPr>
            <a:spLocks noGrp="1"/>
          </p:cNvSpPr>
          <p:nvPr>
            <p:ph type="ftr" sz="quarter" idx="11"/>
          </p:nvPr>
        </p:nvSpPr>
        <p:spPr/>
        <p:txBody>
          <a:bodyPr/>
          <a:lstStyle/>
          <a:p>
            <a:r>
              <a:rPr lang="en-US"/>
              <a:t>Digital Business Ecosystem Research Center, Telkom University</a:t>
            </a:r>
            <a:endParaRPr lang="en-ID"/>
          </a:p>
        </p:txBody>
      </p:sp>
      <p:sp>
        <p:nvSpPr>
          <p:cNvPr id="7" name="Slide Number Placeholder 6"/>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195547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B6A964-AA15-4CC8-8E37-DC9266427899}" type="datetime1">
              <a:rPr lang="en-ID" smtClean="0"/>
              <a:t>18/09/2019</a:t>
            </a:fld>
            <a:endParaRPr lang="en-ID"/>
          </a:p>
        </p:txBody>
      </p:sp>
      <p:sp>
        <p:nvSpPr>
          <p:cNvPr id="8" name="Footer Placeholder 7"/>
          <p:cNvSpPr>
            <a:spLocks noGrp="1"/>
          </p:cNvSpPr>
          <p:nvPr>
            <p:ph type="ftr" sz="quarter" idx="11"/>
          </p:nvPr>
        </p:nvSpPr>
        <p:spPr/>
        <p:txBody>
          <a:bodyPr/>
          <a:lstStyle/>
          <a:p>
            <a:r>
              <a:rPr lang="en-US"/>
              <a:t>Digital Business Ecosystem Research Center, Telkom University</a:t>
            </a:r>
            <a:endParaRPr lang="en-ID"/>
          </a:p>
        </p:txBody>
      </p:sp>
      <p:sp>
        <p:nvSpPr>
          <p:cNvPr id="9" name="Slide Number Placeholder 8"/>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82591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B52D5F-854F-4D55-A62A-A97AFAC665CC}" type="datetime1">
              <a:rPr lang="en-ID" smtClean="0"/>
              <a:t>18/09/2019</a:t>
            </a:fld>
            <a:endParaRPr lang="en-ID"/>
          </a:p>
        </p:txBody>
      </p:sp>
      <p:sp>
        <p:nvSpPr>
          <p:cNvPr id="4" name="Footer Placeholder 3"/>
          <p:cNvSpPr>
            <a:spLocks noGrp="1"/>
          </p:cNvSpPr>
          <p:nvPr>
            <p:ph type="ftr" sz="quarter" idx="11"/>
          </p:nvPr>
        </p:nvSpPr>
        <p:spPr/>
        <p:txBody>
          <a:bodyPr/>
          <a:lstStyle/>
          <a:p>
            <a:r>
              <a:rPr lang="en-US"/>
              <a:t>Digital Business Ecosystem Research Center, Telkom University</a:t>
            </a:r>
            <a:endParaRPr lang="en-ID"/>
          </a:p>
        </p:txBody>
      </p:sp>
      <p:sp>
        <p:nvSpPr>
          <p:cNvPr id="5" name="Slide Number Placeholder 4"/>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260830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E2F38-91FE-4F6A-921E-C65DA06996C9}" type="datetime1">
              <a:rPr lang="en-ID" smtClean="0"/>
              <a:t>18/09/2019</a:t>
            </a:fld>
            <a:endParaRPr lang="en-ID"/>
          </a:p>
        </p:txBody>
      </p:sp>
      <p:sp>
        <p:nvSpPr>
          <p:cNvPr id="3" name="Footer Placeholder 2"/>
          <p:cNvSpPr>
            <a:spLocks noGrp="1"/>
          </p:cNvSpPr>
          <p:nvPr>
            <p:ph type="ftr" sz="quarter" idx="11"/>
          </p:nvPr>
        </p:nvSpPr>
        <p:spPr/>
        <p:txBody>
          <a:bodyPr/>
          <a:lstStyle/>
          <a:p>
            <a:r>
              <a:rPr lang="en-US"/>
              <a:t>Digital Business Ecosystem Research Center, Telkom University</a:t>
            </a:r>
            <a:endParaRPr lang="en-ID"/>
          </a:p>
        </p:txBody>
      </p:sp>
      <p:sp>
        <p:nvSpPr>
          <p:cNvPr id="4" name="Slide Number Placeholder 3"/>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71699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CB3220-74A8-4C54-8C54-4596C2D907C0}" type="datetime1">
              <a:rPr lang="en-ID" smtClean="0"/>
              <a:t>18/09/2019</a:t>
            </a:fld>
            <a:endParaRPr lang="en-ID"/>
          </a:p>
        </p:txBody>
      </p:sp>
      <p:sp>
        <p:nvSpPr>
          <p:cNvPr id="6" name="Footer Placeholder 5"/>
          <p:cNvSpPr>
            <a:spLocks noGrp="1"/>
          </p:cNvSpPr>
          <p:nvPr>
            <p:ph type="ftr" sz="quarter" idx="11"/>
          </p:nvPr>
        </p:nvSpPr>
        <p:spPr/>
        <p:txBody>
          <a:bodyPr/>
          <a:lstStyle/>
          <a:p>
            <a:r>
              <a:rPr lang="en-US"/>
              <a:t>Digital Business Ecosystem Research Center, Telkom University</a:t>
            </a:r>
            <a:endParaRPr lang="en-ID"/>
          </a:p>
        </p:txBody>
      </p:sp>
      <p:sp>
        <p:nvSpPr>
          <p:cNvPr id="7" name="Slide Number Placeholder 6"/>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428931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E72953-159B-4E3E-803C-FD898F585BF4}" type="datetime1">
              <a:rPr lang="en-ID" smtClean="0"/>
              <a:t>18/09/2019</a:t>
            </a:fld>
            <a:endParaRPr lang="en-ID"/>
          </a:p>
        </p:txBody>
      </p:sp>
      <p:sp>
        <p:nvSpPr>
          <p:cNvPr id="6" name="Footer Placeholder 5"/>
          <p:cNvSpPr>
            <a:spLocks noGrp="1"/>
          </p:cNvSpPr>
          <p:nvPr>
            <p:ph type="ftr" sz="quarter" idx="11"/>
          </p:nvPr>
        </p:nvSpPr>
        <p:spPr/>
        <p:txBody>
          <a:bodyPr/>
          <a:lstStyle/>
          <a:p>
            <a:r>
              <a:rPr lang="en-US"/>
              <a:t>Digital Business Ecosystem Research Center, Telkom University</a:t>
            </a:r>
            <a:endParaRPr lang="en-ID"/>
          </a:p>
        </p:txBody>
      </p:sp>
      <p:sp>
        <p:nvSpPr>
          <p:cNvPr id="7" name="Slide Number Placeholder 6"/>
          <p:cNvSpPr>
            <a:spLocks noGrp="1"/>
          </p:cNvSpPr>
          <p:nvPr>
            <p:ph type="sldNum" sz="quarter" idx="12"/>
          </p:nvPr>
        </p:nvSpPr>
        <p:spPr/>
        <p:txBody>
          <a:bodyPr/>
          <a:lstStyle/>
          <a:p>
            <a:fld id="{3DD4FF65-0DC7-4ECC-9A34-2FBCA8345807}" type="slidenum">
              <a:rPr lang="en-ID" smtClean="0"/>
              <a:t>‹#›</a:t>
            </a:fld>
            <a:endParaRPr lang="en-ID"/>
          </a:p>
        </p:txBody>
      </p:sp>
    </p:spTree>
    <p:extLst>
      <p:ext uri="{BB962C8B-B14F-4D97-AF65-F5344CB8AC3E}">
        <p14:creationId xmlns:p14="http://schemas.microsoft.com/office/powerpoint/2010/main" val="291760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92482-C571-4129-9982-97ED6611C487}" type="datetime1">
              <a:rPr lang="en-ID" smtClean="0"/>
              <a:t>18/09/2019</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Digital Business Ecosystem Research Center, Telkom University</a:t>
            </a:r>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4FF65-0DC7-4ECC-9A34-2FBCA8345807}" type="slidenum">
              <a:rPr lang="en-ID" smtClean="0"/>
              <a:t>‹#›</a:t>
            </a:fld>
            <a:endParaRPr lang="en-ID"/>
          </a:p>
        </p:txBody>
      </p:sp>
    </p:spTree>
    <p:extLst>
      <p:ext uri="{BB962C8B-B14F-4D97-AF65-F5344CB8AC3E}">
        <p14:creationId xmlns:p14="http://schemas.microsoft.com/office/powerpoint/2010/main" val="3436854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040.png"/><Relationship Id="rId2" Type="http://schemas.openxmlformats.org/officeDocument/2006/relationships/image" Target="../media/image1030.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699E870-CB73-4493-9DDE-25F0B6CC9015}"/>
              </a:ext>
            </a:extLst>
          </p:cNvPr>
          <p:cNvSpPr>
            <a:spLocks noGrp="1"/>
          </p:cNvSpPr>
          <p:nvPr>
            <p:ph type="title"/>
          </p:nvPr>
        </p:nvSpPr>
        <p:spPr>
          <a:xfrm>
            <a:off x="385325" y="826618"/>
            <a:ext cx="10167106" cy="2684472"/>
          </a:xfrm>
        </p:spPr>
        <p:txBody>
          <a:bodyPr>
            <a:normAutofit/>
          </a:bodyPr>
          <a:lstStyle/>
          <a:p>
            <a:r>
              <a:rPr lang="en-US" sz="6000" b="1" dirty="0">
                <a:solidFill>
                  <a:srgbClr val="FAB301"/>
                </a:solidFill>
                <a:latin typeface="Montserrat" panose="02000505000000020004" pitchFamily="2" charset="0"/>
              </a:rPr>
              <a:t/>
            </a:r>
            <a:br>
              <a:rPr lang="en-US" sz="6000" b="1" dirty="0">
                <a:solidFill>
                  <a:srgbClr val="FAB301"/>
                </a:solidFill>
                <a:latin typeface="Montserrat" panose="02000505000000020004" pitchFamily="2" charset="0"/>
              </a:rPr>
            </a:br>
            <a:r>
              <a:rPr lang="en-US" sz="6000" b="1" dirty="0" smtClean="0">
                <a:solidFill>
                  <a:srgbClr val="FAB301"/>
                </a:solidFill>
                <a:latin typeface="Montserrat" panose="02000505000000020004" pitchFamily="2" charset="0"/>
              </a:rPr>
              <a:t>Data Mining</a:t>
            </a:r>
            <a:endParaRPr lang="en-ID" sz="6000" b="1" dirty="0">
              <a:solidFill>
                <a:srgbClr val="FAB301"/>
              </a:solidFill>
              <a:latin typeface="Montserrat" panose="02000505000000020004" pitchFamily="2" charset="0"/>
            </a:endParaRPr>
          </a:p>
        </p:txBody>
      </p:sp>
      <p:pic>
        <p:nvPicPr>
          <p:cNvPr id="11" name="Picture 10" descr="A picture containing tableware&#10;&#10;Description automatically generated">
            <a:extLst>
              <a:ext uri="{FF2B5EF4-FFF2-40B4-BE49-F238E27FC236}">
                <a16:creationId xmlns:a16="http://schemas.microsoft.com/office/drawing/2014/main" xmlns="" id="{6CB26A06-491B-425C-B823-46884F8D6C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257" y="236810"/>
            <a:ext cx="1245278" cy="416333"/>
          </a:xfrm>
          <a:prstGeom prst="rect">
            <a:avLst/>
          </a:prstGeom>
        </p:spPr>
      </p:pic>
      <p:sp>
        <p:nvSpPr>
          <p:cNvPr id="7" name="Content Placeholder 6">
            <a:extLst>
              <a:ext uri="{FF2B5EF4-FFF2-40B4-BE49-F238E27FC236}">
                <a16:creationId xmlns:a16="http://schemas.microsoft.com/office/drawing/2014/main" xmlns="" id="{45A872EE-E008-49C0-8EBD-C618AECB6734}"/>
              </a:ext>
            </a:extLst>
          </p:cNvPr>
          <p:cNvSpPr txBox="1">
            <a:spLocks/>
          </p:cNvSpPr>
          <p:nvPr/>
        </p:nvSpPr>
        <p:spPr>
          <a:xfrm>
            <a:off x="435429" y="3026455"/>
            <a:ext cx="7644618" cy="1624373"/>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04537A"/>
                </a:solidFill>
                <a:latin typeface="Montserrat" panose="02000505000000020004" pitchFamily="2" charset="0"/>
              </a:rPr>
              <a:t>Digital </a:t>
            </a:r>
            <a:r>
              <a:rPr lang="en-US" sz="1600" dirty="0">
                <a:solidFill>
                  <a:srgbClr val="04537A"/>
                </a:solidFill>
                <a:latin typeface="Montserrat" panose="02000505000000020004" pitchFamily="2" charset="0"/>
              </a:rPr>
              <a:t>Business Ecosystem Research Center, Telkom University</a:t>
            </a:r>
            <a:endParaRPr lang="en-ID" sz="1600" dirty="0">
              <a:solidFill>
                <a:srgbClr val="04537A"/>
              </a:solidFill>
              <a:latin typeface="Montserrat" panose="02000505000000020004" pitchFamily="2" charset="0"/>
            </a:endParaRPr>
          </a:p>
        </p:txBody>
      </p:sp>
      <p:pic>
        <p:nvPicPr>
          <p:cNvPr id="4" name="Picture 3" descr="A close up of a sign&#10;&#10;Description automatically generated">
            <a:extLst>
              <a:ext uri="{FF2B5EF4-FFF2-40B4-BE49-F238E27FC236}">
                <a16:creationId xmlns:a16="http://schemas.microsoft.com/office/drawing/2014/main" xmlns="" id="{B844D210-2937-410E-A962-EC3BDAF5C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02535" y="236810"/>
            <a:ext cx="1432365" cy="416333"/>
          </a:xfrm>
          <a:prstGeom prst="rect">
            <a:avLst/>
          </a:prstGeom>
        </p:spPr>
      </p:pic>
    </p:spTree>
    <p:extLst>
      <p:ext uri="{BB962C8B-B14F-4D97-AF65-F5344CB8AC3E}">
        <p14:creationId xmlns:p14="http://schemas.microsoft.com/office/powerpoint/2010/main" val="243779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a:xfrm>
            <a:off x="676275" y="246062"/>
            <a:ext cx="3457575" cy="1325563"/>
          </a:xfrm>
        </p:spPr>
        <p:txBody>
          <a:bodyPr>
            <a:normAutofit/>
          </a:bodyPr>
          <a:lstStyle/>
          <a:p>
            <a:r>
              <a:rPr lang="en-US" sz="3600" dirty="0">
                <a:solidFill>
                  <a:srgbClr val="2D66B7"/>
                </a:solidFill>
                <a:latin typeface="Montserrat" panose="02000505000000020004" pitchFamily="2" charset="0"/>
              </a:rPr>
              <a:t>Decision Tree</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sp>
        <p:nvSpPr>
          <p:cNvPr id="11" name="Kotak Teks 10">
            <a:extLst>
              <a:ext uri="{FF2B5EF4-FFF2-40B4-BE49-F238E27FC236}">
                <a16:creationId xmlns:a16="http://schemas.microsoft.com/office/drawing/2014/main" xmlns="" id="{BD8608CA-ACC2-438B-A5A9-8E414F10ADB8}"/>
              </a:ext>
            </a:extLst>
          </p:cNvPr>
          <p:cNvSpPr txBox="1"/>
          <p:nvPr/>
        </p:nvSpPr>
        <p:spPr>
          <a:xfrm>
            <a:off x="676275" y="1155077"/>
            <a:ext cx="8039100" cy="307777"/>
          </a:xfrm>
          <a:prstGeom prst="rect">
            <a:avLst/>
          </a:prstGeom>
          <a:noFill/>
        </p:spPr>
        <p:txBody>
          <a:bodyPr wrap="square" rtlCol="0">
            <a:spAutoFit/>
          </a:bodyPr>
          <a:lstStyle/>
          <a:p>
            <a:r>
              <a:rPr lang="en-US" sz="1400" dirty="0">
                <a:latin typeface="Montserrat" panose="02000505000000020004" pitchFamily="2" charset="0"/>
              </a:rPr>
              <a:t>Apply to Test Data</a:t>
            </a:r>
          </a:p>
        </p:txBody>
      </p:sp>
      <p:pic>
        <p:nvPicPr>
          <p:cNvPr id="7" name="Picture 5">
            <a:extLst>
              <a:ext uri="{FF2B5EF4-FFF2-40B4-BE49-F238E27FC236}">
                <a16:creationId xmlns:a16="http://schemas.microsoft.com/office/drawing/2014/main" xmlns="" id="{15789079-6BE8-4752-86C4-6D48295734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9470" y="1830115"/>
            <a:ext cx="7733060" cy="3976466"/>
          </a:xfrm>
          <a:prstGeom prst="rect">
            <a:avLst/>
          </a:prstGeom>
        </p:spPr>
      </p:pic>
    </p:spTree>
    <p:extLst>
      <p:ext uri="{BB962C8B-B14F-4D97-AF65-F5344CB8AC3E}">
        <p14:creationId xmlns:p14="http://schemas.microsoft.com/office/powerpoint/2010/main" val="323543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a:xfrm>
            <a:off x="676275" y="246062"/>
            <a:ext cx="3457575" cy="1325563"/>
          </a:xfrm>
        </p:spPr>
        <p:txBody>
          <a:bodyPr>
            <a:normAutofit/>
          </a:bodyPr>
          <a:lstStyle/>
          <a:p>
            <a:r>
              <a:rPr lang="en-US" sz="3600" dirty="0">
                <a:solidFill>
                  <a:srgbClr val="2D66B7"/>
                </a:solidFill>
                <a:latin typeface="Montserrat" panose="02000505000000020004" pitchFamily="2" charset="0"/>
              </a:rPr>
              <a:t>Naïve Bayes</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sp>
        <p:nvSpPr>
          <p:cNvPr id="11" name="Kotak Teks 10">
            <a:extLst>
              <a:ext uri="{FF2B5EF4-FFF2-40B4-BE49-F238E27FC236}">
                <a16:creationId xmlns:a16="http://schemas.microsoft.com/office/drawing/2014/main" xmlns="" id="{BD8608CA-ACC2-438B-A5A9-8E414F10ADB8}"/>
              </a:ext>
            </a:extLst>
          </p:cNvPr>
          <p:cNvSpPr txBox="1"/>
          <p:nvPr/>
        </p:nvSpPr>
        <p:spPr>
          <a:xfrm>
            <a:off x="676275" y="1629097"/>
            <a:ext cx="8039100" cy="307777"/>
          </a:xfrm>
          <a:prstGeom prst="rect">
            <a:avLst/>
          </a:prstGeom>
          <a:noFill/>
        </p:spPr>
        <p:txBody>
          <a:bodyPr wrap="square" rtlCol="0">
            <a:spAutoFit/>
          </a:bodyPr>
          <a:lstStyle/>
          <a:p>
            <a:r>
              <a:rPr lang="en-US" sz="1400" dirty="0">
                <a:latin typeface="Montserrat" panose="02000505000000020004" pitchFamily="2" charset="0"/>
              </a:rPr>
              <a:t>Based on Bayes Theorem</a:t>
            </a:r>
          </a:p>
        </p:txBody>
      </p:sp>
      <p:sp>
        <p:nvSpPr>
          <p:cNvPr id="3" name="Persegi Panjang 2">
            <a:extLst>
              <a:ext uri="{FF2B5EF4-FFF2-40B4-BE49-F238E27FC236}">
                <a16:creationId xmlns:a16="http://schemas.microsoft.com/office/drawing/2014/main" xmlns="" id="{BD2FCCC4-252D-4D5A-B681-7EC4435039B2}"/>
              </a:ext>
            </a:extLst>
          </p:cNvPr>
          <p:cNvSpPr/>
          <p:nvPr/>
        </p:nvSpPr>
        <p:spPr>
          <a:xfrm>
            <a:off x="752475" y="2773060"/>
            <a:ext cx="10515600" cy="1754326"/>
          </a:xfrm>
          <a:prstGeom prst="rect">
            <a:avLst/>
          </a:prstGeom>
        </p:spPr>
        <p:txBody>
          <a:bodyPr wrap="square">
            <a:spAutoFit/>
          </a:bodyPr>
          <a:lstStyle/>
          <a:p>
            <a:pPr marL="396875" indent="-396875"/>
            <a:r>
              <a:rPr lang="en-US" altLang="en-US" dirty="0">
                <a:latin typeface="Montserrat" panose="02000505000000020004" pitchFamily="2" charset="0"/>
              </a:rPr>
              <a:t>Given: </a:t>
            </a:r>
          </a:p>
          <a:p>
            <a:pPr marL="742950" lvl="1" indent="-285750">
              <a:buFont typeface="Arial" panose="020B0604020202020204" pitchFamily="34" charset="0"/>
              <a:buChar char="•"/>
            </a:pPr>
            <a:r>
              <a:rPr lang="en-US" altLang="en-US" dirty="0">
                <a:latin typeface="Montserrat" panose="02000505000000020004" pitchFamily="2" charset="0"/>
              </a:rPr>
              <a:t>A doctor knows that meningitis causes stiff neck 50% of the time</a:t>
            </a:r>
          </a:p>
          <a:p>
            <a:pPr marL="742950" lvl="1" indent="-285750">
              <a:buFont typeface="Arial" panose="020B0604020202020204" pitchFamily="34" charset="0"/>
              <a:buChar char="•"/>
            </a:pPr>
            <a:r>
              <a:rPr lang="en-US" altLang="en-US" dirty="0">
                <a:latin typeface="Montserrat" panose="02000505000000020004" pitchFamily="2" charset="0"/>
              </a:rPr>
              <a:t>Prior probability of any patient having meningitis is 1/50,000</a:t>
            </a:r>
          </a:p>
          <a:p>
            <a:pPr marL="742950" lvl="1" indent="-285750">
              <a:buFont typeface="Arial" panose="020B0604020202020204" pitchFamily="34" charset="0"/>
              <a:buChar char="•"/>
            </a:pPr>
            <a:r>
              <a:rPr lang="en-US" altLang="en-US" dirty="0">
                <a:latin typeface="Montserrat" panose="02000505000000020004" pitchFamily="2" charset="0"/>
              </a:rPr>
              <a:t>Prior probability of any patient having stiff neck is 1/20</a:t>
            </a:r>
            <a:endParaRPr lang="id-ID" altLang="en-US" dirty="0">
              <a:latin typeface="Montserrat" panose="02000505000000020004" pitchFamily="2" charset="0"/>
            </a:endParaRPr>
          </a:p>
          <a:p>
            <a:pPr lvl="1"/>
            <a:endParaRPr lang="en-US" altLang="en-US" dirty="0">
              <a:latin typeface="Montserrat" panose="02000505000000020004" pitchFamily="2" charset="0"/>
            </a:endParaRPr>
          </a:p>
          <a:p>
            <a:pPr marL="396875" indent="-396875"/>
            <a:r>
              <a:rPr lang="id-ID" dirty="0">
                <a:latin typeface="Montserrat" panose="02000505000000020004" pitchFamily="2" charset="0"/>
              </a:rPr>
              <a:t> </a:t>
            </a:r>
            <a:r>
              <a:rPr lang="en-US" altLang="en-US" dirty="0">
                <a:latin typeface="Montserrat" panose="02000505000000020004" pitchFamily="2" charset="0"/>
              </a:rPr>
              <a:t>If a patient has stiff neck, what</a:t>
            </a:r>
            <a:r>
              <a:rPr lang="ja-JP" altLang="en-US" dirty="0">
                <a:latin typeface="Montserrat" panose="02000505000000020004" pitchFamily="2" charset="0"/>
              </a:rPr>
              <a:t>’</a:t>
            </a:r>
            <a:r>
              <a:rPr lang="en-US" altLang="ja-JP" dirty="0">
                <a:latin typeface="Montserrat" panose="02000505000000020004" pitchFamily="2" charset="0"/>
              </a:rPr>
              <a:t>s the probability he/she has meningitis?</a:t>
            </a:r>
          </a:p>
        </p:txBody>
      </p:sp>
      <p:graphicFrame>
        <p:nvGraphicFramePr>
          <p:cNvPr id="8" name="Object 4">
            <a:extLst>
              <a:ext uri="{FF2B5EF4-FFF2-40B4-BE49-F238E27FC236}">
                <a16:creationId xmlns:a16="http://schemas.microsoft.com/office/drawing/2014/main" xmlns="" id="{9E7C2CC8-B7FA-436E-9296-185DD2FF422B}"/>
              </a:ext>
            </a:extLst>
          </p:cNvPr>
          <p:cNvGraphicFramePr>
            <a:graphicFrameLocks noChangeAspect="1"/>
          </p:cNvGraphicFramePr>
          <p:nvPr>
            <p:extLst>
              <p:ext uri="{D42A27DB-BD31-4B8C-83A1-F6EECF244321}">
                <p14:modId xmlns:p14="http://schemas.microsoft.com/office/powerpoint/2010/main" val="3232014466"/>
              </p:ext>
            </p:extLst>
          </p:nvPr>
        </p:nvGraphicFramePr>
        <p:xfrm>
          <a:off x="2590330" y="4837691"/>
          <a:ext cx="5563070" cy="688566"/>
        </p:xfrm>
        <a:graphic>
          <a:graphicData uri="http://schemas.openxmlformats.org/presentationml/2006/ole">
            <mc:AlternateContent xmlns:mc="http://schemas.openxmlformats.org/markup-compatibility/2006">
              <mc:Choice xmlns:v="urn:schemas-microsoft-com:vml" Requires="v">
                <p:oleObj spid="_x0000_s7212" name="Equation" r:id="rId3" imgW="6362700" imgH="787400" progId="Equation.3">
                  <p:embed/>
                </p:oleObj>
              </mc:Choice>
              <mc:Fallback>
                <p:oleObj name="Equation" r:id="rId3" imgW="6362700" imgH="787400" progId="Equation.3">
                  <p:embed/>
                  <p:pic>
                    <p:nvPicPr>
                      <p:cNvPr id="6" name="Object 4">
                        <a:extLst>
                          <a:ext uri="{FF2B5EF4-FFF2-40B4-BE49-F238E27FC236}">
                            <a16:creationId xmlns:a16="http://schemas.microsoft.com/office/drawing/2014/main" xmlns="" id="{76FA330D-B111-4CEB-8C3A-DA4F78B58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330" y="4837691"/>
                        <a:ext cx="5563070" cy="688566"/>
                      </a:xfrm>
                      <a:prstGeom prst="rect">
                        <a:avLst/>
                      </a:prstGeom>
                      <a:noFill/>
                      <a:ln>
                        <a:noFill/>
                      </a:ln>
                      <a:effectLst/>
                    </p:spPr>
                  </p:pic>
                </p:oleObj>
              </mc:Fallback>
            </mc:AlternateContent>
          </a:graphicData>
        </a:graphic>
      </p:graphicFrame>
      <p:graphicFrame>
        <p:nvGraphicFramePr>
          <p:cNvPr id="9" name="Object 4">
            <a:extLst>
              <a:ext uri="{FF2B5EF4-FFF2-40B4-BE49-F238E27FC236}">
                <a16:creationId xmlns:a16="http://schemas.microsoft.com/office/drawing/2014/main" xmlns="" id="{A4281E18-6227-4998-A7D2-8245AB983F60}"/>
              </a:ext>
            </a:extLst>
          </p:cNvPr>
          <p:cNvGraphicFramePr>
            <a:graphicFrameLocks noChangeAspect="1"/>
          </p:cNvGraphicFramePr>
          <p:nvPr>
            <p:extLst>
              <p:ext uri="{D42A27DB-BD31-4B8C-83A1-F6EECF244321}">
                <p14:modId xmlns:p14="http://schemas.microsoft.com/office/powerpoint/2010/main" val="2296660348"/>
              </p:ext>
            </p:extLst>
          </p:nvPr>
        </p:nvGraphicFramePr>
        <p:xfrm>
          <a:off x="3288334" y="1447497"/>
          <a:ext cx="2574370" cy="670975"/>
        </p:xfrm>
        <a:graphic>
          <a:graphicData uri="http://schemas.openxmlformats.org/presentationml/2006/ole">
            <mc:AlternateContent xmlns:mc="http://schemas.openxmlformats.org/markup-compatibility/2006">
              <mc:Choice xmlns:v="urn:schemas-microsoft-com:vml" Requires="v">
                <p:oleObj spid="_x0000_s7213" name="Equation" r:id="rId5" imgW="3022600" imgH="787400" progId="Equation.3">
                  <p:embed/>
                </p:oleObj>
              </mc:Choice>
              <mc:Fallback>
                <p:oleObj name="Equation" r:id="rId5" imgW="3022600" imgH="787400" progId="Equation.3">
                  <p:embed/>
                  <p:pic>
                    <p:nvPicPr>
                      <p:cNvPr id="8" name="Object 4">
                        <a:extLst>
                          <a:ext uri="{FF2B5EF4-FFF2-40B4-BE49-F238E27FC236}">
                            <a16:creationId xmlns:a16="http://schemas.microsoft.com/office/drawing/2014/main" xmlns="" id="{600DB125-B8E6-4ADD-BF40-E967FE8AF0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334" y="1447497"/>
                        <a:ext cx="2574370" cy="6709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7060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a:xfrm>
            <a:off x="676275" y="246062"/>
            <a:ext cx="5419725" cy="1325563"/>
          </a:xfrm>
        </p:spPr>
        <p:txBody>
          <a:bodyPr>
            <a:normAutofit/>
          </a:bodyPr>
          <a:lstStyle/>
          <a:p>
            <a:r>
              <a:rPr lang="en-US" sz="3600" dirty="0">
                <a:solidFill>
                  <a:srgbClr val="2D66B7"/>
                </a:solidFill>
                <a:latin typeface="Montserrat" panose="02000505000000020004" pitchFamily="2" charset="0"/>
              </a:rPr>
              <a:t>Nearest Neighbor</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sp>
        <p:nvSpPr>
          <p:cNvPr id="10" name="Content Placeholder 4">
            <a:extLst>
              <a:ext uri="{FF2B5EF4-FFF2-40B4-BE49-F238E27FC236}">
                <a16:creationId xmlns:a16="http://schemas.microsoft.com/office/drawing/2014/main" xmlns="" id="{4ABA024F-10CA-4805-A171-CB0F138AFF29}"/>
              </a:ext>
            </a:extLst>
          </p:cNvPr>
          <p:cNvSpPr txBox="1">
            <a:spLocks/>
          </p:cNvSpPr>
          <p:nvPr/>
        </p:nvSpPr>
        <p:spPr>
          <a:xfrm>
            <a:off x="1333500" y="5287721"/>
            <a:ext cx="9524999" cy="756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en-US" sz="1600" dirty="0">
                <a:latin typeface="Montserrat" panose="02000505000000020004" pitchFamily="2" charset="0"/>
              </a:rPr>
              <a:t>K-nearest neighbors of a record x are data points that have the k smallest distance to x</a:t>
            </a:r>
          </a:p>
        </p:txBody>
      </p:sp>
      <p:pic>
        <p:nvPicPr>
          <p:cNvPr id="12" name="Picture 9">
            <a:extLst>
              <a:ext uri="{FF2B5EF4-FFF2-40B4-BE49-F238E27FC236}">
                <a16:creationId xmlns:a16="http://schemas.microsoft.com/office/drawing/2014/main" xmlns="" id="{CAC3DD05-50D3-45CB-9641-A5EC43439C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9839" y="1883699"/>
            <a:ext cx="8252320" cy="2952120"/>
          </a:xfrm>
          <a:prstGeom prst="rect">
            <a:avLst/>
          </a:prstGeom>
        </p:spPr>
      </p:pic>
    </p:spTree>
    <p:extLst>
      <p:ext uri="{BB962C8B-B14F-4D97-AF65-F5344CB8AC3E}">
        <p14:creationId xmlns:p14="http://schemas.microsoft.com/office/powerpoint/2010/main" val="43208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a:xfrm>
            <a:off x="676275" y="246062"/>
            <a:ext cx="5419725" cy="1325563"/>
          </a:xfrm>
        </p:spPr>
        <p:txBody>
          <a:bodyPr>
            <a:normAutofit/>
          </a:bodyPr>
          <a:lstStyle/>
          <a:p>
            <a:r>
              <a:rPr lang="en-US" sz="3600" dirty="0">
                <a:solidFill>
                  <a:srgbClr val="2D66B7"/>
                </a:solidFill>
                <a:latin typeface="Montserrat" panose="02000505000000020004" pitchFamily="2" charset="0"/>
              </a:rPr>
              <a:t>Nearest Neighbor</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sp>
        <p:nvSpPr>
          <p:cNvPr id="6" name="Content Placeholder 5">
            <a:extLst>
              <a:ext uri="{FF2B5EF4-FFF2-40B4-BE49-F238E27FC236}">
                <a16:creationId xmlns:a16="http://schemas.microsoft.com/office/drawing/2014/main" xmlns="" id="{372E4285-2E6A-4ABD-82C7-93AF82D542EA}"/>
              </a:ext>
            </a:extLst>
          </p:cNvPr>
          <p:cNvSpPr>
            <a:spLocks noGrp="1"/>
          </p:cNvSpPr>
          <p:nvPr>
            <p:ph idx="1"/>
          </p:nvPr>
        </p:nvSpPr>
        <p:spPr>
          <a:xfrm>
            <a:off x="1198962" y="2854666"/>
            <a:ext cx="3725463" cy="1424335"/>
          </a:xfrm>
        </p:spPr>
        <p:txBody>
          <a:bodyPr>
            <a:normAutofit/>
          </a:bodyPr>
          <a:lstStyle/>
          <a:p>
            <a:pPr marL="463550" indent="-463550"/>
            <a:r>
              <a:rPr lang="id-ID" dirty="0">
                <a:latin typeface="Montserrat" panose="02000505000000020004" pitchFamily="2" charset="0"/>
              </a:rPr>
              <a:t> </a:t>
            </a:r>
            <a:r>
              <a:rPr lang="en-US" altLang="en-US" dirty="0">
                <a:solidFill>
                  <a:srgbClr val="E6A724"/>
                </a:solidFill>
                <a:latin typeface="Montserrat" panose="02000505000000020004" pitchFamily="2" charset="0"/>
              </a:rPr>
              <a:t>Basic idea:</a:t>
            </a:r>
            <a:endParaRPr lang="en-US" altLang="en-US" sz="1800" dirty="0">
              <a:latin typeface="Montserrat" panose="02000505000000020004" pitchFamily="2" charset="0"/>
            </a:endParaRPr>
          </a:p>
          <a:p>
            <a:pPr marL="569913" lvl="2" indent="0">
              <a:buNone/>
            </a:pPr>
            <a:r>
              <a:rPr lang="en-US" altLang="en-US" sz="1800" dirty="0">
                <a:solidFill>
                  <a:srgbClr val="0F599A"/>
                </a:solidFill>
                <a:latin typeface="Montserrat" panose="02000505000000020004" pitchFamily="2" charset="0"/>
              </a:rPr>
              <a:t>If it walks like a duck, quacks like a duck, then it</a:t>
            </a:r>
            <a:r>
              <a:rPr lang="ja-JP" altLang="en-US" sz="1800" dirty="0">
                <a:solidFill>
                  <a:srgbClr val="0F599A"/>
                </a:solidFill>
                <a:latin typeface="Montserrat" panose="02000505000000020004" pitchFamily="2" charset="0"/>
              </a:rPr>
              <a:t>’</a:t>
            </a:r>
            <a:r>
              <a:rPr lang="en-US" altLang="ja-JP" sz="1800" dirty="0">
                <a:solidFill>
                  <a:srgbClr val="0F599A"/>
                </a:solidFill>
                <a:latin typeface="Montserrat" panose="02000505000000020004" pitchFamily="2" charset="0"/>
              </a:rPr>
              <a:t>s probably a duck</a:t>
            </a:r>
            <a:endParaRPr lang="en-US" altLang="en-US" sz="1800" dirty="0">
              <a:solidFill>
                <a:srgbClr val="0F599A"/>
              </a:solidFill>
              <a:latin typeface="Montserrat" panose="02000505000000020004" pitchFamily="2" charset="0"/>
            </a:endParaRPr>
          </a:p>
          <a:p>
            <a:pPr marL="0" indent="0">
              <a:buNone/>
            </a:pPr>
            <a:endParaRPr lang="en-US" dirty="0">
              <a:latin typeface="Montserrat" panose="02000505000000020004" pitchFamily="2" charset="0"/>
            </a:endParaRPr>
          </a:p>
        </p:txBody>
      </p:sp>
      <p:pic>
        <p:nvPicPr>
          <p:cNvPr id="7" name="Picture 6">
            <a:extLst>
              <a:ext uri="{FF2B5EF4-FFF2-40B4-BE49-F238E27FC236}">
                <a16:creationId xmlns:a16="http://schemas.microsoft.com/office/drawing/2014/main" xmlns="" id="{F6E1AB8D-1730-42F3-B31C-B5DEA8214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5041" y="1450889"/>
            <a:ext cx="6059277" cy="4478423"/>
          </a:xfrm>
          <a:prstGeom prst="rect">
            <a:avLst/>
          </a:prstGeom>
        </p:spPr>
      </p:pic>
    </p:spTree>
    <p:extLst>
      <p:ext uri="{BB962C8B-B14F-4D97-AF65-F5344CB8AC3E}">
        <p14:creationId xmlns:p14="http://schemas.microsoft.com/office/powerpoint/2010/main" val="360746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a:xfrm>
            <a:off x="676275" y="246062"/>
            <a:ext cx="5419725" cy="1325563"/>
          </a:xfrm>
        </p:spPr>
        <p:txBody>
          <a:bodyPr>
            <a:normAutofit/>
          </a:bodyPr>
          <a:lstStyle/>
          <a:p>
            <a:r>
              <a:rPr lang="en-US" sz="3600" dirty="0">
                <a:solidFill>
                  <a:srgbClr val="2D66B7"/>
                </a:solidFill>
                <a:latin typeface="Montserrat" panose="02000505000000020004" pitchFamily="2" charset="0"/>
              </a:rPr>
              <a:t>Nearest Neighbor</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sp>
        <p:nvSpPr>
          <p:cNvPr id="8" name="Content Placeholder 2">
            <a:extLst>
              <a:ext uri="{FF2B5EF4-FFF2-40B4-BE49-F238E27FC236}">
                <a16:creationId xmlns:a16="http://schemas.microsoft.com/office/drawing/2014/main" xmlns="" id="{CD8AEA71-2FFA-4D68-9C36-C22EB0D923A8}"/>
              </a:ext>
            </a:extLst>
          </p:cNvPr>
          <p:cNvSpPr>
            <a:spLocks noGrp="1"/>
          </p:cNvSpPr>
          <p:nvPr>
            <p:ph idx="1"/>
          </p:nvPr>
        </p:nvSpPr>
        <p:spPr>
          <a:xfrm>
            <a:off x="5021970" y="1733551"/>
            <a:ext cx="5936335" cy="3980136"/>
          </a:xfrm>
        </p:spPr>
        <p:txBody>
          <a:bodyPr>
            <a:normAutofit lnSpcReduction="10000"/>
          </a:bodyPr>
          <a:lstStyle/>
          <a:p>
            <a:pPr marL="463550" indent="-463550"/>
            <a:r>
              <a:rPr lang="en-US" dirty="0">
                <a:solidFill>
                  <a:srgbClr val="0F599A"/>
                </a:solidFill>
                <a:latin typeface="Montserrat" panose="02000505000000020004" pitchFamily="2" charset="0"/>
              </a:rPr>
              <a:t>Choosing the value of k:</a:t>
            </a:r>
            <a:endParaRPr lang="id-ID" dirty="0">
              <a:solidFill>
                <a:srgbClr val="0F599A"/>
              </a:solidFill>
              <a:latin typeface="Montserrat" panose="02000505000000020004" pitchFamily="2" charset="0"/>
            </a:endParaRPr>
          </a:p>
          <a:p>
            <a:pPr marL="914400">
              <a:buFont typeface="Arial" panose="020B0604020202020204" pitchFamily="34" charset="0"/>
              <a:buChar char="•"/>
            </a:pPr>
            <a:r>
              <a:rPr lang="en-US" sz="1600" dirty="0">
                <a:solidFill>
                  <a:srgbClr val="E6A724"/>
                </a:solidFill>
                <a:latin typeface="Montserrat" panose="02000505000000020004" pitchFamily="2" charset="0"/>
              </a:rPr>
              <a:t>If k is too small, sensitive to noise points</a:t>
            </a:r>
          </a:p>
          <a:p>
            <a:pPr marL="914400">
              <a:buFont typeface="Arial" panose="020B0604020202020204" pitchFamily="34" charset="0"/>
              <a:buChar char="•"/>
            </a:pPr>
            <a:r>
              <a:rPr lang="en-US" sz="1600" dirty="0">
                <a:solidFill>
                  <a:srgbClr val="E6A724"/>
                </a:solidFill>
                <a:latin typeface="Montserrat" panose="02000505000000020004" pitchFamily="2" charset="0"/>
              </a:rPr>
              <a:t>If k is too large, neighborhood may include points from other classes</a:t>
            </a:r>
            <a:r>
              <a:rPr lang="id-ID" sz="1600" dirty="0">
                <a:solidFill>
                  <a:srgbClr val="E6A724"/>
                </a:solidFill>
                <a:latin typeface="Montserrat" panose="02000505000000020004" pitchFamily="2" charset="0"/>
              </a:rPr>
              <a:t>s</a:t>
            </a:r>
            <a:endParaRPr lang="en-US" sz="1600" dirty="0">
              <a:solidFill>
                <a:srgbClr val="E6A724"/>
              </a:solidFill>
              <a:latin typeface="Montserrat" panose="02000505000000020004" pitchFamily="2" charset="0"/>
            </a:endParaRPr>
          </a:p>
          <a:p>
            <a:pPr marL="487363" indent="0">
              <a:buNone/>
            </a:pPr>
            <a:endParaRPr lang="id-ID" dirty="0">
              <a:latin typeface="Montserrat" panose="02000505000000020004" pitchFamily="2" charset="0"/>
            </a:endParaRPr>
          </a:p>
          <a:p>
            <a:pPr marL="463550" indent="-463550"/>
            <a:r>
              <a:rPr lang="en-US" dirty="0">
                <a:solidFill>
                  <a:srgbClr val="0F599A"/>
                </a:solidFill>
                <a:latin typeface="Montserrat" panose="02000505000000020004" pitchFamily="2" charset="0"/>
              </a:rPr>
              <a:t>k-NN classifiers are lazy learners </a:t>
            </a:r>
          </a:p>
          <a:p>
            <a:pPr marL="914400">
              <a:buFont typeface="Arial" panose="020B0604020202020204" pitchFamily="34" charset="0"/>
              <a:buChar char="•"/>
            </a:pPr>
            <a:r>
              <a:rPr lang="en-US" sz="1600" dirty="0">
                <a:solidFill>
                  <a:srgbClr val="E6A724"/>
                </a:solidFill>
                <a:latin typeface="Montserrat" panose="02000505000000020004" pitchFamily="2" charset="0"/>
              </a:rPr>
              <a:t>It does not build models explicitly</a:t>
            </a:r>
          </a:p>
          <a:p>
            <a:pPr marL="914400">
              <a:buFont typeface="Arial" panose="020B0604020202020204" pitchFamily="34" charset="0"/>
              <a:buChar char="•"/>
            </a:pPr>
            <a:r>
              <a:rPr lang="en-US" sz="1600" dirty="0">
                <a:solidFill>
                  <a:srgbClr val="E6A724"/>
                </a:solidFill>
                <a:latin typeface="Montserrat" panose="02000505000000020004" pitchFamily="2" charset="0"/>
              </a:rPr>
              <a:t>Unlike eager learners such as decision tree induction and rule-based systems</a:t>
            </a:r>
          </a:p>
          <a:p>
            <a:pPr marL="914400">
              <a:buFont typeface="Arial" panose="020B0604020202020204" pitchFamily="34" charset="0"/>
              <a:buChar char="•"/>
            </a:pPr>
            <a:r>
              <a:rPr lang="en-US" sz="1600" dirty="0">
                <a:solidFill>
                  <a:srgbClr val="E6A724"/>
                </a:solidFill>
                <a:latin typeface="Montserrat" panose="02000505000000020004" pitchFamily="2" charset="0"/>
              </a:rPr>
              <a:t>Classifying unknown records are relatively expensive</a:t>
            </a:r>
          </a:p>
          <a:p>
            <a:pPr marL="914400"/>
            <a:endParaRPr lang="en-US" dirty="0">
              <a:latin typeface="Montserrat" panose="02000505000000020004" pitchFamily="2" charset="0"/>
            </a:endParaRPr>
          </a:p>
          <a:p>
            <a:pPr marL="487363" indent="0">
              <a:buNone/>
            </a:pPr>
            <a:endParaRPr lang="id-ID" dirty="0">
              <a:latin typeface="Montserrat" panose="02000505000000020004" pitchFamily="2" charset="0"/>
            </a:endParaRPr>
          </a:p>
        </p:txBody>
      </p:sp>
      <p:pic>
        <p:nvPicPr>
          <p:cNvPr id="9" name="Picture 5">
            <a:extLst>
              <a:ext uri="{FF2B5EF4-FFF2-40B4-BE49-F238E27FC236}">
                <a16:creationId xmlns:a16="http://schemas.microsoft.com/office/drawing/2014/main" xmlns="" id="{BAAE39B6-DC0C-4F6F-9E2E-345BBC28A0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7901" y="1951037"/>
            <a:ext cx="3245396" cy="3245396"/>
          </a:xfrm>
          <a:prstGeom prst="rect">
            <a:avLst/>
          </a:prstGeom>
        </p:spPr>
      </p:pic>
    </p:spTree>
    <p:extLst>
      <p:ext uri="{BB962C8B-B14F-4D97-AF65-F5344CB8AC3E}">
        <p14:creationId xmlns:p14="http://schemas.microsoft.com/office/powerpoint/2010/main" val="65956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97512-F574-4700-802F-A54CDF60EB17}"/>
              </a:ext>
            </a:extLst>
          </p:cNvPr>
          <p:cNvSpPr>
            <a:spLocks noGrp="1"/>
          </p:cNvSpPr>
          <p:nvPr>
            <p:ph type="title"/>
          </p:nvPr>
        </p:nvSpPr>
        <p:spPr>
          <a:xfrm>
            <a:off x="299825" y="838765"/>
            <a:ext cx="6754118" cy="2116870"/>
          </a:xfrm>
        </p:spPr>
        <p:txBody>
          <a:bodyPr>
            <a:normAutofit/>
          </a:bodyPr>
          <a:lstStyle/>
          <a:p>
            <a:r>
              <a:rPr lang="en-US" dirty="0">
                <a:solidFill>
                  <a:srgbClr val="2D66B7"/>
                </a:solidFill>
                <a:latin typeface="Montserrat" panose="02000505000000020004" pitchFamily="2" charset="0"/>
              </a:rPr>
              <a:t>Unsupervised Learning</a:t>
            </a:r>
            <a:endParaRPr lang="en-ID" dirty="0">
              <a:solidFill>
                <a:srgbClr val="2D66B7"/>
              </a:solidFill>
              <a:latin typeface="Montserrat" panose="02000505000000020004" pitchFamily="2" charset="0"/>
            </a:endParaRPr>
          </a:p>
        </p:txBody>
      </p:sp>
      <p:sp>
        <p:nvSpPr>
          <p:cNvPr id="3" name="Content Placeholder 2">
            <a:extLst>
              <a:ext uri="{FF2B5EF4-FFF2-40B4-BE49-F238E27FC236}">
                <a16:creationId xmlns:a16="http://schemas.microsoft.com/office/drawing/2014/main" xmlns="" id="{C69A32E6-1B3A-46AB-B6BF-2A2925886AC8}"/>
              </a:ext>
            </a:extLst>
          </p:cNvPr>
          <p:cNvSpPr>
            <a:spLocks noGrp="1"/>
          </p:cNvSpPr>
          <p:nvPr>
            <p:ph idx="1"/>
          </p:nvPr>
        </p:nvSpPr>
        <p:spPr>
          <a:xfrm>
            <a:off x="299825" y="2502317"/>
            <a:ext cx="5706268" cy="2605698"/>
          </a:xfrm>
        </p:spPr>
        <p:txBody>
          <a:bodyPr>
            <a:normAutofit lnSpcReduction="10000"/>
          </a:bodyPr>
          <a:lstStyle/>
          <a:p>
            <a:pPr marL="0" indent="0">
              <a:buNone/>
            </a:pPr>
            <a:r>
              <a:rPr lang="en-US" sz="1600" dirty="0">
                <a:latin typeface="Montserrat" panose="02000505000000020004" pitchFamily="2" charset="0"/>
              </a:rPr>
              <a:t>Mathematically</a:t>
            </a:r>
            <a:r>
              <a:rPr lang="en-US" sz="1600" dirty="0">
                <a:solidFill>
                  <a:srgbClr val="2D66B7"/>
                </a:solidFill>
                <a:latin typeface="Montserrat" panose="02000505000000020004" pitchFamily="2" charset="0"/>
              </a:rPr>
              <a:t>, Unsupervised learning </a:t>
            </a:r>
            <a:r>
              <a:rPr lang="en-US" sz="1600" dirty="0">
                <a:latin typeface="Montserrat" panose="02000505000000020004" pitchFamily="2" charset="0"/>
              </a:rPr>
              <a:t>is where you only have input data (X) and no corresponding output variables. The goal for unsupervised learning is to model the underlying structure or distribution in the data in order to learn more about the data.</a:t>
            </a:r>
          </a:p>
          <a:p>
            <a:r>
              <a:rPr lang="en-US" sz="1600" dirty="0">
                <a:solidFill>
                  <a:srgbClr val="2D66B7"/>
                </a:solidFill>
                <a:latin typeface="Montserrat" panose="02000505000000020004" pitchFamily="2" charset="0"/>
              </a:rPr>
              <a:t>Clustering: </a:t>
            </a:r>
            <a:r>
              <a:rPr lang="en-US" sz="1600" dirty="0">
                <a:latin typeface="Montserrat" panose="02000505000000020004" pitchFamily="2" charset="0"/>
              </a:rPr>
              <a:t>Grouping a set of objects in such a manner that objects in the same group are more similar than to those object belonging to other groups.</a:t>
            </a:r>
          </a:p>
          <a:p>
            <a:r>
              <a:rPr lang="en-US" sz="1600" dirty="0">
                <a:solidFill>
                  <a:srgbClr val="2D66B7"/>
                </a:solidFill>
                <a:latin typeface="Montserrat" panose="02000505000000020004" pitchFamily="2" charset="0"/>
              </a:rPr>
              <a:t>Association</a:t>
            </a:r>
            <a:r>
              <a:rPr lang="en-US" sz="1600" dirty="0">
                <a:latin typeface="Montserrat" panose="02000505000000020004" pitchFamily="2" charset="0"/>
              </a:rPr>
              <a:t>: Finding associations amongst items within large commercial databases.</a:t>
            </a:r>
          </a:p>
        </p:txBody>
      </p:sp>
      <p:sp>
        <p:nvSpPr>
          <p:cNvPr id="4" name="Footer Placeholder 3">
            <a:extLst>
              <a:ext uri="{FF2B5EF4-FFF2-40B4-BE49-F238E27FC236}">
                <a16:creationId xmlns:a16="http://schemas.microsoft.com/office/drawing/2014/main" xmlns="" id="{DAAC16E5-3947-42F6-AF12-4DF51DB9EDB0}"/>
              </a:ext>
            </a:extLst>
          </p:cNvPr>
          <p:cNvSpPr>
            <a:spLocks noGrp="1"/>
          </p:cNvSpPr>
          <p:nvPr>
            <p:ph type="ftr" sz="quarter" idx="11"/>
          </p:nvPr>
        </p:nvSpPr>
        <p:spPr/>
        <p:txBody>
          <a:bodyPr/>
          <a:lstStyle/>
          <a:p>
            <a:r>
              <a:rPr lang="en-US" dirty="0">
                <a:solidFill>
                  <a:srgbClr val="2D66B7"/>
                </a:solidFill>
              </a:rPr>
              <a:t>Digital Business Ecosystem Research Center, Telkom University</a:t>
            </a:r>
            <a:endParaRPr lang="en-ID" dirty="0">
              <a:solidFill>
                <a:srgbClr val="2D66B7"/>
              </a:solidFill>
            </a:endParaRPr>
          </a:p>
        </p:txBody>
      </p:sp>
      <p:pic>
        <p:nvPicPr>
          <p:cNvPr id="6" name="Picture 5">
            <a:extLst>
              <a:ext uri="{FF2B5EF4-FFF2-40B4-BE49-F238E27FC236}">
                <a16:creationId xmlns:a16="http://schemas.microsoft.com/office/drawing/2014/main" xmlns="" id="{40FF8BD5-55F4-470F-85D4-BC244E2DF98A}"/>
              </a:ext>
            </a:extLst>
          </p:cNvPr>
          <p:cNvPicPr>
            <a:picLocks noChangeAspect="1"/>
          </p:cNvPicPr>
          <p:nvPr/>
        </p:nvPicPr>
        <p:blipFill>
          <a:blip r:embed="rId2"/>
          <a:stretch>
            <a:fillRect/>
          </a:stretch>
        </p:blipFill>
        <p:spPr>
          <a:xfrm>
            <a:off x="7094230" y="2502317"/>
            <a:ext cx="4415746" cy="2116870"/>
          </a:xfrm>
          <a:prstGeom prst="rect">
            <a:avLst/>
          </a:prstGeom>
        </p:spPr>
      </p:pic>
    </p:spTree>
    <p:extLst>
      <p:ext uri="{BB962C8B-B14F-4D97-AF65-F5344CB8AC3E}">
        <p14:creationId xmlns:p14="http://schemas.microsoft.com/office/powerpoint/2010/main" val="54774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p:txBody>
          <a:bodyPr/>
          <a:lstStyle/>
          <a:p>
            <a:pPr algn="ctr"/>
            <a:r>
              <a:rPr lang="en-US" dirty="0">
                <a:solidFill>
                  <a:srgbClr val="2D66B7"/>
                </a:solidFill>
                <a:latin typeface="Montserrat" panose="02000505000000020004" pitchFamily="2" charset="0"/>
              </a:rPr>
              <a:t>Clustering</a:t>
            </a:r>
          </a:p>
        </p:txBody>
      </p:sp>
      <p:sp>
        <p:nvSpPr>
          <p:cNvPr id="3" name="Content Placeholder 2">
            <a:extLst>
              <a:ext uri="{FF2B5EF4-FFF2-40B4-BE49-F238E27FC236}">
                <a16:creationId xmlns:a16="http://schemas.microsoft.com/office/drawing/2014/main" xmlns="" id="{40A3FE42-E0B5-40C9-B203-F47DEF4230B8}"/>
              </a:ext>
            </a:extLst>
          </p:cNvPr>
          <p:cNvSpPr>
            <a:spLocks noGrp="1"/>
          </p:cNvSpPr>
          <p:nvPr>
            <p:ph idx="1"/>
          </p:nvPr>
        </p:nvSpPr>
        <p:spPr/>
        <p:txBody>
          <a:bodyPr>
            <a:normAutofit/>
          </a:bodyPr>
          <a:lstStyle/>
          <a:p>
            <a:r>
              <a:rPr lang="en-US" sz="2000" b="1" dirty="0">
                <a:solidFill>
                  <a:srgbClr val="2D66B7"/>
                </a:solidFill>
                <a:latin typeface="Montserrat" panose="02000505000000020004" pitchFamily="2" charset="0"/>
              </a:rPr>
              <a:t>Clustering</a:t>
            </a:r>
            <a:r>
              <a:rPr lang="en-US" sz="2000" dirty="0">
                <a:latin typeface="Montserrat" panose="02000505000000020004" pitchFamily="2" charset="0"/>
              </a:rPr>
              <a:t> is the classification of objects into different groups, or more precisely, the partitioning of a data set into subsets (clusters), so that the data in each subset (ideally) share some common trait - often according to some defined distance measure. </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pic>
        <p:nvPicPr>
          <p:cNvPr id="13314" name="Picture 2" descr="Hasil gambar untuk k-means clustering">
            <a:extLst>
              <a:ext uri="{FF2B5EF4-FFF2-40B4-BE49-F238E27FC236}">
                <a16:creationId xmlns:a16="http://schemas.microsoft.com/office/drawing/2014/main" xmlns="" id="{18ECC784-F3CE-408B-8018-DD87F75D30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434" r="59906" b="6443"/>
          <a:stretch/>
        </p:blipFill>
        <p:spPr bwMode="auto">
          <a:xfrm>
            <a:off x="3267075" y="3905250"/>
            <a:ext cx="2447925" cy="19408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asil gambar untuk k-means clustering">
            <a:extLst>
              <a:ext uri="{FF2B5EF4-FFF2-40B4-BE49-F238E27FC236}">
                <a16:creationId xmlns:a16="http://schemas.microsoft.com/office/drawing/2014/main" xmlns="" id="{CC3B2C66-B7C0-442B-86E6-2807808D73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6" t="18338" r="2496" b="6539"/>
          <a:stretch/>
        </p:blipFill>
        <p:spPr bwMode="auto">
          <a:xfrm>
            <a:off x="6457950" y="3905250"/>
            <a:ext cx="2295525" cy="1940834"/>
          </a:xfrm>
          <a:prstGeom prst="rect">
            <a:avLst/>
          </a:prstGeom>
          <a:noFill/>
          <a:extLst>
            <a:ext uri="{909E8E84-426E-40DD-AFC4-6F175D3DCCD1}">
              <a14:hiddenFill xmlns:a14="http://schemas.microsoft.com/office/drawing/2010/main">
                <a:solidFill>
                  <a:srgbClr val="FFFFFF"/>
                </a:solidFill>
              </a14:hiddenFill>
            </a:ext>
          </a:extLst>
        </p:spPr>
      </p:pic>
      <p:sp>
        <p:nvSpPr>
          <p:cNvPr id="6" name="Panah: Kanan 5">
            <a:extLst>
              <a:ext uri="{FF2B5EF4-FFF2-40B4-BE49-F238E27FC236}">
                <a16:creationId xmlns:a16="http://schemas.microsoft.com/office/drawing/2014/main" xmlns="" id="{EECD18EC-76BC-43E7-AA65-B81D0EF4F5DA}"/>
              </a:ext>
            </a:extLst>
          </p:cNvPr>
          <p:cNvSpPr/>
          <p:nvPr/>
        </p:nvSpPr>
        <p:spPr>
          <a:xfrm>
            <a:off x="5915025" y="4457700"/>
            <a:ext cx="438150" cy="40005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95011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p:txBody>
          <a:bodyPr/>
          <a:lstStyle/>
          <a:p>
            <a:pPr algn="ctr"/>
            <a:r>
              <a:rPr lang="en-US" dirty="0">
                <a:solidFill>
                  <a:srgbClr val="2D66B7"/>
                </a:solidFill>
                <a:latin typeface="Montserrat" panose="02000505000000020004" pitchFamily="2" charset="0"/>
              </a:rPr>
              <a:t>Types of Clustering</a:t>
            </a:r>
          </a:p>
        </p:txBody>
      </p:sp>
      <p:sp>
        <p:nvSpPr>
          <p:cNvPr id="3" name="Content Placeholder 2">
            <a:extLst>
              <a:ext uri="{FF2B5EF4-FFF2-40B4-BE49-F238E27FC236}">
                <a16:creationId xmlns:a16="http://schemas.microsoft.com/office/drawing/2014/main" xmlns="" id="{40A3FE42-E0B5-40C9-B203-F47DEF4230B8}"/>
              </a:ext>
            </a:extLst>
          </p:cNvPr>
          <p:cNvSpPr>
            <a:spLocks noGrp="1"/>
          </p:cNvSpPr>
          <p:nvPr>
            <p:ph idx="1"/>
          </p:nvPr>
        </p:nvSpPr>
        <p:spPr>
          <a:xfrm>
            <a:off x="838200" y="1825625"/>
            <a:ext cx="5133975" cy="4351338"/>
          </a:xfrm>
        </p:spPr>
        <p:txBody>
          <a:bodyPr>
            <a:normAutofit/>
          </a:bodyPr>
          <a:lstStyle/>
          <a:p>
            <a:r>
              <a:rPr lang="en-US" sz="1600" dirty="0">
                <a:latin typeface="Montserrat" panose="02000505000000020004" pitchFamily="2" charset="0"/>
              </a:rPr>
              <a:t>Hierarchical algorithms: these find successive clusters using previously established clusters.</a:t>
            </a:r>
          </a:p>
          <a:p>
            <a:pPr lvl="1"/>
            <a:r>
              <a:rPr lang="en-US" sz="1400" dirty="0">
                <a:solidFill>
                  <a:srgbClr val="E6A724"/>
                </a:solidFill>
                <a:latin typeface="Montserrat" panose="02000505000000020004" pitchFamily="2" charset="0"/>
              </a:rPr>
              <a:t>Agglomerative</a:t>
            </a:r>
            <a:r>
              <a:rPr lang="en-US" sz="1400" dirty="0">
                <a:latin typeface="Montserrat" panose="02000505000000020004" pitchFamily="2" charset="0"/>
              </a:rPr>
              <a:t> ("bottom-up"): Agglomerative algorithms begin with each element as a separate cluster and merge them into successively larger clusters.</a:t>
            </a:r>
          </a:p>
          <a:p>
            <a:pPr lvl="1"/>
            <a:r>
              <a:rPr lang="en-US" sz="1400" dirty="0">
                <a:solidFill>
                  <a:srgbClr val="E6A724"/>
                </a:solidFill>
                <a:latin typeface="Montserrat" panose="02000505000000020004" pitchFamily="2" charset="0"/>
              </a:rPr>
              <a:t>Divisive</a:t>
            </a:r>
            <a:r>
              <a:rPr lang="en-US" sz="1400" dirty="0">
                <a:latin typeface="Montserrat" panose="02000505000000020004" pitchFamily="2" charset="0"/>
              </a:rPr>
              <a:t> ("top-down"): Divisive algorithms begin with the whole set and proceed to divide it into successively smaller clusters.</a:t>
            </a:r>
          </a:p>
          <a:p>
            <a:endParaRPr lang="en-US" sz="1600" dirty="0">
              <a:latin typeface="Montserrat" panose="02000505000000020004" pitchFamily="2" charset="0"/>
            </a:endParaRPr>
          </a:p>
          <a:p>
            <a:r>
              <a:rPr lang="en-US" sz="1600" dirty="0">
                <a:latin typeface="Montserrat" panose="02000505000000020004" pitchFamily="2" charset="0"/>
              </a:rPr>
              <a:t>Partitional clustering: Partitional algorithms determine all clusters at once. They include:</a:t>
            </a:r>
          </a:p>
          <a:p>
            <a:pPr lvl="1"/>
            <a:r>
              <a:rPr lang="en-US" sz="1400" dirty="0">
                <a:latin typeface="Montserrat" panose="02000505000000020004" pitchFamily="2" charset="0"/>
              </a:rPr>
              <a:t>K-means and derivatives</a:t>
            </a:r>
          </a:p>
          <a:p>
            <a:pPr lvl="1"/>
            <a:r>
              <a:rPr lang="en-US" sz="1400" dirty="0">
                <a:latin typeface="Montserrat" panose="02000505000000020004" pitchFamily="2" charset="0"/>
              </a:rPr>
              <a:t>Fuzzy c-means clustering</a:t>
            </a:r>
          </a:p>
          <a:p>
            <a:pPr lvl="1"/>
            <a:r>
              <a:rPr lang="en-US" sz="1400" dirty="0">
                <a:latin typeface="Montserrat" panose="02000505000000020004" pitchFamily="2" charset="0"/>
              </a:rPr>
              <a:t>QT clustering algorithm</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pic>
        <p:nvPicPr>
          <p:cNvPr id="8194" name="Picture 2" descr="Hasil gambar untuk cluster Dendrogram">
            <a:extLst>
              <a:ext uri="{FF2B5EF4-FFF2-40B4-BE49-F238E27FC236}">
                <a16:creationId xmlns:a16="http://schemas.microsoft.com/office/drawing/2014/main" xmlns="" id="{36CFC8E1-ECCF-4B7F-A725-9E7555FBFBC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573"/>
          <a:stretch/>
        </p:blipFill>
        <p:spPr bwMode="auto">
          <a:xfrm>
            <a:off x="7496177" y="1900631"/>
            <a:ext cx="2776534" cy="173970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asil gambar untuk k-means clustering">
            <a:extLst>
              <a:ext uri="{FF2B5EF4-FFF2-40B4-BE49-F238E27FC236}">
                <a16:creationId xmlns:a16="http://schemas.microsoft.com/office/drawing/2014/main" xmlns="" id="{CC8A0D45-2D37-4013-8E25-B96D06C64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4763" y="3963420"/>
            <a:ext cx="2647948" cy="212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07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p:txBody>
          <a:bodyPr/>
          <a:lstStyle/>
          <a:p>
            <a:pPr algn="ctr"/>
            <a:r>
              <a:rPr lang="en-US" dirty="0">
                <a:solidFill>
                  <a:srgbClr val="2D66B7"/>
                </a:solidFill>
                <a:latin typeface="Montserrat" panose="02000505000000020004" pitchFamily="2" charset="0"/>
              </a:rPr>
              <a:t>K-Means Clustering</a:t>
            </a:r>
          </a:p>
        </p:txBody>
      </p:sp>
      <p:sp>
        <p:nvSpPr>
          <p:cNvPr id="3" name="Content Placeholder 2">
            <a:extLst>
              <a:ext uri="{FF2B5EF4-FFF2-40B4-BE49-F238E27FC236}">
                <a16:creationId xmlns:a16="http://schemas.microsoft.com/office/drawing/2014/main" xmlns="" id="{40A3FE42-E0B5-40C9-B203-F47DEF4230B8}"/>
              </a:ext>
            </a:extLst>
          </p:cNvPr>
          <p:cNvSpPr>
            <a:spLocks noGrp="1"/>
          </p:cNvSpPr>
          <p:nvPr>
            <p:ph idx="1"/>
          </p:nvPr>
        </p:nvSpPr>
        <p:spPr>
          <a:xfrm>
            <a:off x="838200" y="1825625"/>
            <a:ext cx="11058525" cy="1517650"/>
          </a:xfrm>
        </p:spPr>
        <p:txBody>
          <a:bodyPr>
            <a:normAutofit lnSpcReduction="10000"/>
          </a:bodyPr>
          <a:lstStyle/>
          <a:p>
            <a:r>
              <a:rPr lang="en-US" sz="1400" dirty="0">
                <a:latin typeface="Montserrat" panose="02000505000000020004" pitchFamily="2" charset="0"/>
              </a:rPr>
              <a:t>The k-means algorithm is an algorithm to cluster n objects based on attributes into k partitions, where k &lt; n.</a:t>
            </a:r>
          </a:p>
          <a:p>
            <a:r>
              <a:rPr lang="en-US" sz="1400" dirty="0">
                <a:latin typeface="Montserrat" panose="02000505000000020004" pitchFamily="2" charset="0"/>
              </a:rPr>
              <a:t>Simply speaking k-means clustering is an algorithm to classify or to group the objects based on attributes/features into K number of group</a:t>
            </a:r>
          </a:p>
          <a:p>
            <a:r>
              <a:rPr lang="en-US" sz="1400" dirty="0">
                <a:latin typeface="Montserrat" panose="02000505000000020004" pitchFamily="2" charset="0"/>
              </a:rPr>
              <a:t>K is positive integer number.</a:t>
            </a:r>
          </a:p>
          <a:p>
            <a:r>
              <a:rPr lang="en-US" sz="1400" dirty="0">
                <a:latin typeface="Montserrat" panose="02000505000000020004" pitchFamily="2" charset="0"/>
              </a:rPr>
              <a:t>The grouping is done by minimizing the sum of squares of distances between data and the corresponding cluster centroid.</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pic>
        <p:nvPicPr>
          <p:cNvPr id="12290" name="Picture 2" descr="Hasil gambar untuk k-means clustering">
            <a:extLst>
              <a:ext uri="{FF2B5EF4-FFF2-40B4-BE49-F238E27FC236}">
                <a16:creationId xmlns:a16="http://schemas.microsoft.com/office/drawing/2014/main" xmlns="" id="{7BBAAE3E-1C55-47D3-B9EA-7235365A1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694906"/>
            <a:ext cx="5143500" cy="217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75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p:txBody>
          <a:bodyPr/>
          <a:lstStyle/>
          <a:p>
            <a:pPr algn="ctr"/>
            <a:r>
              <a:rPr lang="en-US" dirty="0">
                <a:solidFill>
                  <a:srgbClr val="2D66B7"/>
                </a:solidFill>
                <a:latin typeface="Montserrat" panose="02000505000000020004" pitchFamily="2" charset="0"/>
              </a:rPr>
              <a:t>Association Rule Mining</a:t>
            </a:r>
          </a:p>
        </p:txBody>
      </p:sp>
      <p:sp>
        <p:nvSpPr>
          <p:cNvPr id="3" name="Content Placeholder 2">
            <a:extLst>
              <a:ext uri="{FF2B5EF4-FFF2-40B4-BE49-F238E27FC236}">
                <a16:creationId xmlns:a16="http://schemas.microsoft.com/office/drawing/2014/main" xmlns="" id="{40A3FE42-E0B5-40C9-B203-F47DEF4230B8}"/>
              </a:ext>
            </a:extLst>
          </p:cNvPr>
          <p:cNvSpPr>
            <a:spLocks noGrp="1"/>
          </p:cNvSpPr>
          <p:nvPr>
            <p:ph idx="1"/>
          </p:nvPr>
        </p:nvSpPr>
        <p:spPr>
          <a:xfrm>
            <a:off x="752475" y="1927989"/>
            <a:ext cx="4819650" cy="3257549"/>
          </a:xfrm>
        </p:spPr>
        <p:txBody>
          <a:bodyPr>
            <a:normAutofit/>
          </a:bodyPr>
          <a:lstStyle/>
          <a:p>
            <a:pPr marL="0" indent="0">
              <a:buNone/>
            </a:pPr>
            <a:r>
              <a:rPr lang="en-US" sz="1800" dirty="0">
                <a:latin typeface="Montserrat" panose="02000505000000020004" pitchFamily="2" charset="0"/>
              </a:rPr>
              <a:t>Association used when we want to find an association between different objects in a set, find frequent patterns in a database. Some possible question that association rules can answer:</a:t>
            </a:r>
          </a:p>
          <a:p>
            <a:pPr lvl="1"/>
            <a:r>
              <a:rPr lang="en-US" sz="1400" dirty="0">
                <a:latin typeface="Montserrat" panose="02000505000000020004" pitchFamily="2" charset="0"/>
              </a:rPr>
              <a:t>Which product tend to be purchased together?</a:t>
            </a:r>
          </a:p>
          <a:p>
            <a:pPr lvl="1"/>
            <a:r>
              <a:rPr lang="en-US" sz="1400" dirty="0">
                <a:latin typeface="Montserrat" panose="02000505000000020004" pitchFamily="2" charset="0"/>
              </a:rPr>
              <a:t>Of those customer who are like this person, what product do they tend to buy?</a:t>
            </a:r>
          </a:p>
          <a:p>
            <a:pPr lvl="1"/>
            <a:r>
              <a:rPr lang="en-US" sz="1400" dirty="0">
                <a:latin typeface="Montserrat" panose="02000505000000020004" pitchFamily="2" charset="0"/>
              </a:rPr>
              <a:t>Of those customer who have purchased this product, what other similar products do they tend to view or purchase?</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pic>
        <p:nvPicPr>
          <p:cNvPr id="6" name="Gambar 5">
            <a:extLst>
              <a:ext uri="{FF2B5EF4-FFF2-40B4-BE49-F238E27FC236}">
                <a16:creationId xmlns:a16="http://schemas.microsoft.com/office/drawing/2014/main" xmlns="" id="{6C00F388-76B6-4BB7-9C4D-6C38B45DF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99" y="1884029"/>
            <a:ext cx="5114926" cy="2644403"/>
          </a:xfrm>
          <a:prstGeom prst="rect">
            <a:avLst/>
          </a:prstGeom>
        </p:spPr>
      </p:pic>
      <p:sp>
        <p:nvSpPr>
          <p:cNvPr id="7" name="Kotak Teks 6">
            <a:extLst>
              <a:ext uri="{FF2B5EF4-FFF2-40B4-BE49-F238E27FC236}">
                <a16:creationId xmlns:a16="http://schemas.microsoft.com/office/drawing/2014/main" xmlns="" id="{3E4ED315-4ADA-478E-8134-4D0DEF733610}"/>
              </a:ext>
            </a:extLst>
          </p:cNvPr>
          <p:cNvSpPr txBox="1"/>
          <p:nvPr/>
        </p:nvSpPr>
        <p:spPr>
          <a:xfrm>
            <a:off x="7410450" y="4528432"/>
            <a:ext cx="3609975" cy="261610"/>
          </a:xfrm>
          <a:prstGeom prst="rect">
            <a:avLst/>
          </a:prstGeom>
          <a:noFill/>
        </p:spPr>
        <p:txBody>
          <a:bodyPr wrap="square" rtlCol="0">
            <a:spAutoFit/>
          </a:bodyPr>
          <a:lstStyle/>
          <a:p>
            <a:r>
              <a:rPr lang="en-US" sz="1100" dirty="0"/>
              <a:t>Source: </a:t>
            </a:r>
            <a:r>
              <a:rPr lang="en-ID" sz="1100" dirty="0"/>
              <a:t>Data Science and Big Data Analytics Book -Wiley</a:t>
            </a:r>
          </a:p>
        </p:txBody>
      </p:sp>
    </p:spTree>
    <p:extLst>
      <p:ext uri="{BB962C8B-B14F-4D97-AF65-F5344CB8AC3E}">
        <p14:creationId xmlns:p14="http://schemas.microsoft.com/office/powerpoint/2010/main" val="181001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97512-F574-4700-802F-A54CDF60EB17}"/>
              </a:ext>
            </a:extLst>
          </p:cNvPr>
          <p:cNvSpPr>
            <a:spLocks noGrp="1"/>
          </p:cNvSpPr>
          <p:nvPr>
            <p:ph type="title"/>
          </p:nvPr>
        </p:nvSpPr>
        <p:spPr>
          <a:xfrm>
            <a:off x="299825" y="838765"/>
            <a:ext cx="6160477" cy="2116870"/>
          </a:xfrm>
        </p:spPr>
        <p:txBody>
          <a:bodyPr>
            <a:normAutofit/>
          </a:bodyPr>
          <a:lstStyle/>
          <a:p>
            <a:r>
              <a:rPr lang="en-US" dirty="0">
                <a:solidFill>
                  <a:srgbClr val="2D66B7"/>
                </a:solidFill>
                <a:latin typeface="Montserrat" panose="02000505000000020004" pitchFamily="2" charset="0"/>
              </a:rPr>
              <a:t>Supervised Learning</a:t>
            </a:r>
            <a:endParaRPr lang="en-ID" dirty="0">
              <a:solidFill>
                <a:srgbClr val="2D66B7"/>
              </a:solidFill>
              <a:latin typeface="Montserrat" panose="02000505000000020004" pitchFamily="2" charset="0"/>
            </a:endParaRPr>
          </a:p>
        </p:txBody>
      </p:sp>
      <p:sp>
        <p:nvSpPr>
          <p:cNvPr id="3" name="Content Placeholder 2">
            <a:extLst>
              <a:ext uri="{FF2B5EF4-FFF2-40B4-BE49-F238E27FC236}">
                <a16:creationId xmlns:a16="http://schemas.microsoft.com/office/drawing/2014/main" xmlns="" id="{C69A32E6-1B3A-46AB-B6BF-2A2925886AC8}"/>
              </a:ext>
            </a:extLst>
          </p:cNvPr>
          <p:cNvSpPr>
            <a:spLocks noGrp="1"/>
          </p:cNvSpPr>
          <p:nvPr>
            <p:ph idx="1"/>
          </p:nvPr>
        </p:nvSpPr>
        <p:spPr>
          <a:xfrm>
            <a:off x="299825" y="2502317"/>
            <a:ext cx="5706268" cy="2292421"/>
          </a:xfrm>
        </p:spPr>
        <p:txBody>
          <a:bodyPr>
            <a:normAutofit/>
          </a:bodyPr>
          <a:lstStyle/>
          <a:p>
            <a:pPr marL="0" indent="0">
              <a:buNone/>
            </a:pPr>
            <a:r>
              <a:rPr lang="en-US" sz="1400" dirty="0">
                <a:solidFill>
                  <a:srgbClr val="2D66B7"/>
                </a:solidFill>
                <a:latin typeface="Montserrat" panose="02000505000000020004" pitchFamily="2" charset="0"/>
              </a:rPr>
              <a:t>Supervised Learning </a:t>
            </a:r>
            <a:r>
              <a:rPr lang="en-US" sz="1400" dirty="0">
                <a:latin typeface="Montserrat" panose="02000505000000020004" pitchFamily="2" charset="0"/>
              </a:rPr>
              <a:t>approach is indeed like human learning under the supervision of a teacher. The teacher provides good examples for the student to memorize, and the student then derives general rules from these specific examples. Some classification problem are:</a:t>
            </a:r>
          </a:p>
          <a:p>
            <a:r>
              <a:rPr lang="en-US" sz="1400" dirty="0">
                <a:solidFill>
                  <a:srgbClr val="2D66B7"/>
                </a:solidFill>
                <a:latin typeface="Montserrat" panose="02000505000000020004" pitchFamily="2" charset="0"/>
              </a:rPr>
              <a:t>Classification: </a:t>
            </a:r>
            <a:r>
              <a:rPr lang="en-US" sz="1400" dirty="0">
                <a:latin typeface="Montserrat" panose="02000505000000020004" pitchFamily="2" charset="0"/>
              </a:rPr>
              <a:t>A classification problem is when the output variable is a category or a group, such as “black” or “white” or “spam” and “no spam”.</a:t>
            </a:r>
          </a:p>
          <a:p>
            <a:r>
              <a:rPr lang="en-US" sz="1400" dirty="0">
                <a:solidFill>
                  <a:srgbClr val="2D66B7"/>
                </a:solidFill>
                <a:latin typeface="Montserrat" panose="02000505000000020004" pitchFamily="2" charset="0"/>
              </a:rPr>
              <a:t>Regression: </a:t>
            </a:r>
            <a:r>
              <a:rPr lang="en-US" sz="1400" dirty="0">
                <a:latin typeface="Montserrat" panose="02000505000000020004" pitchFamily="2" charset="0"/>
              </a:rPr>
              <a:t>A regression problem is when the output variable is a real value, such as “weight” or “height.”</a:t>
            </a:r>
          </a:p>
        </p:txBody>
      </p:sp>
      <p:sp>
        <p:nvSpPr>
          <p:cNvPr id="4" name="Footer Placeholder 3">
            <a:extLst>
              <a:ext uri="{FF2B5EF4-FFF2-40B4-BE49-F238E27FC236}">
                <a16:creationId xmlns:a16="http://schemas.microsoft.com/office/drawing/2014/main" xmlns="" id="{DAAC16E5-3947-42F6-AF12-4DF51DB9EDB0}"/>
              </a:ext>
            </a:extLst>
          </p:cNvPr>
          <p:cNvSpPr>
            <a:spLocks noGrp="1"/>
          </p:cNvSpPr>
          <p:nvPr>
            <p:ph type="ftr" sz="quarter" idx="11"/>
          </p:nvPr>
        </p:nvSpPr>
        <p:spPr/>
        <p:txBody>
          <a:bodyPr/>
          <a:lstStyle/>
          <a:p>
            <a:r>
              <a:rPr lang="en-US" dirty="0">
                <a:solidFill>
                  <a:srgbClr val="2D66B7"/>
                </a:solidFill>
              </a:rPr>
              <a:t>Digital Business Ecosystem Research Center, Telkom University</a:t>
            </a:r>
            <a:endParaRPr lang="en-ID" dirty="0">
              <a:solidFill>
                <a:srgbClr val="2D66B7"/>
              </a:solidFill>
            </a:endParaRPr>
          </a:p>
        </p:txBody>
      </p:sp>
      <p:pic>
        <p:nvPicPr>
          <p:cNvPr id="5" name="Picture 4">
            <a:extLst>
              <a:ext uri="{FF2B5EF4-FFF2-40B4-BE49-F238E27FC236}">
                <a16:creationId xmlns:a16="http://schemas.microsoft.com/office/drawing/2014/main" xmlns="" id="{B6269478-5709-4A41-B9C1-405FAECF7B1E}"/>
              </a:ext>
            </a:extLst>
          </p:cNvPr>
          <p:cNvPicPr>
            <a:picLocks noChangeAspect="1"/>
          </p:cNvPicPr>
          <p:nvPr/>
        </p:nvPicPr>
        <p:blipFill rotWithShape="1">
          <a:blip r:embed="rId2"/>
          <a:srcRect l="50000" t="10599" r="1348" b="3062"/>
          <a:stretch/>
        </p:blipFill>
        <p:spPr>
          <a:xfrm>
            <a:off x="9335140" y="2355059"/>
            <a:ext cx="2420630" cy="2147882"/>
          </a:xfrm>
          <a:prstGeom prst="rect">
            <a:avLst/>
          </a:prstGeom>
        </p:spPr>
      </p:pic>
      <p:pic>
        <p:nvPicPr>
          <p:cNvPr id="26" name="Picture 25">
            <a:extLst>
              <a:ext uri="{FF2B5EF4-FFF2-40B4-BE49-F238E27FC236}">
                <a16:creationId xmlns:a16="http://schemas.microsoft.com/office/drawing/2014/main" xmlns="" id="{1AFE25D2-292C-4DB8-85D9-857639BAD8E6}"/>
              </a:ext>
            </a:extLst>
          </p:cNvPr>
          <p:cNvPicPr>
            <a:picLocks noChangeAspect="1"/>
          </p:cNvPicPr>
          <p:nvPr/>
        </p:nvPicPr>
        <p:blipFill rotWithShape="1">
          <a:blip r:embed="rId2"/>
          <a:srcRect l="1364" t="11092" r="49983" b="2569"/>
          <a:stretch/>
        </p:blipFill>
        <p:spPr>
          <a:xfrm>
            <a:off x="6687406" y="2355059"/>
            <a:ext cx="2420629" cy="2147882"/>
          </a:xfrm>
          <a:prstGeom prst="rect">
            <a:avLst/>
          </a:prstGeom>
        </p:spPr>
      </p:pic>
      <p:sp>
        <p:nvSpPr>
          <p:cNvPr id="7" name="Content Placeholder 2">
            <a:extLst>
              <a:ext uri="{FF2B5EF4-FFF2-40B4-BE49-F238E27FC236}">
                <a16:creationId xmlns:a16="http://schemas.microsoft.com/office/drawing/2014/main" xmlns="" id="{3FD6C0E2-B1AA-44AC-AADA-6AED08B92563}"/>
              </a:ext>
            </a:extLst>
          </p:cNvPr>
          <p:cNvSpPr txBox="1">
            <a:spLocks/>
          </p:cNvSpPr>
          <p:nvPr/>
        </p:nvSpPr>
        <p:spPr>
          <a:xfrm>
            <a:off x="7141615" y="1991014"/>
            <a:ext cx="1529222" cy="364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2C85BA"/>
                </a:solidFill>
                <a:latin typeface="Montserrat" panose="02000505000000020004" pitchFamily="2" charset="0"/>
              </a:rPr>
              <a:t>Classification</a:t>
            </a:r>
          </a:p>
        </p:txBody>
      </p:sp>
      <p:sp>
        <p:nvSpPr>
          <p:cNvPr id="8" name="Content Placeholder 2">
            <a:extLst>
              <a:ext uri="{FF2B5EF4-FFF2-40B4-BE49-F238E27FC236}">
                <a16:creationId xmlns:a16="http://schemas.microsoft.com/office/drawing/2014/main" xmlns="" id="{942D50B8-DB6D-4CF2-83EA-62683573E45C}"/>
              </a:ext>
            </a:extLst>
          </p:cNvPr>
          <p:cNvSpPr txBox="1">
            <a:spLocks/>
          </p:cNvSpPr>
          <p:nvPr/>
        </p:nvSpPr>
        <p:spPr>
          <a:xfrm>
            <a:off x="9758817" y="1995281"/>
            <a:ext cx="1529222" cy="364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2C85BA"/>
                </a:solidFill>
                <a:latin typeface="Montserrat" panose="02000505000000020004" pitchFamily="2" charset="0"/>
              </a:rPr>
              <a:t>Regression</a:t>
            </a:r>
          </a:p>
        </p:txBody>
      </p:sp>
    </p:spTree>
    <p:extLst>
      <p:ext uri="{BB962C8B-B14F-4D97-AF65-F5344CB8AC3E}">
        <p14:creationId xmlns:p14="http://schemas.microsoft.com/office/powerpoint/2010/main" val="3036231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p:txBody>
          <a:bodyPr/>
          <a:lstStyle/>
          <a:p>
            <a:pPr algn="ctr"/>
            <a:r>
              <a:rPr lang="en-US" dirty="0">
                <a:solidFill>
                  <a:srgbClr val="2D66B7"/>
                </a:solidFill>
                <a:latin typeface="Montserrat" panose="02000505000000020004" pitchFamily="2" charset="0"/>
              </a:rPr>
              <a:t>Association Rule</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pic>
        <p:nvPicPr>
          <p:cNvPr id="14338" name="Picture 2">
            <a:extLst>
              <a:ext uri="{FF2B5EF4-FFF2-40B4-BE49-F238E27FC236}">
                <a16:creationId xmlns:a16="http://schemas.microsoft.com/office/drawing/2014/main" xmlns="" id="{B544E02F-931C-4582-B6A5-FE416E2C9EF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460" r="34197"/>
          <a:stretch/>
        </p:blipFill>
        <p:spPr bwMode="auto">
          <a:xfrm>
            <a:off x="1108472" y="1646976"/>
            <a:ext cx="3981451" cy="4367814"/>
          </a:xfrm>
          <a:prstGeom prst="rect">
            <a:avLst/>
          </a:prstGeom>
          <a:noFill/>
          <a:extLst>
            <a:ext uri="{909E8E84-426E-40DD-AFC4-6F175D3DCCD1}">
              <a14:hiddenFill xmlns:a14="http://schemas.microsoft.com/office/drawing/2010/main">
                <a:solidFill>
                  <a:srgbClr val="FFFFFF"/>
                </a:solidFill>
              </a14:hiddenFill>
            </a:ext>
          </a:extLst>
        </p:spPr>
      </p:pic>
      <p:sp>
        <p:nvSpPr>
          <p:cNvPr id="9" name="Kotak Teks 8">
            <a:extLst>
              <a:ext uri="{FF2B5EF4-FFF2-40B4-BE49-F238E27FC236}">
                <a16:creationId xmlns:a16="http://schemas.microsoft.com/office/drawing/2014/main" xmlns="" id="{4296F74A-A6FB-4A5B-A5E5-AD3A51C9E707}"/>
              </a:ext>
            </a:extLst>
          </p:cNvPr>
          <p:cNvSpPr txBox="1"/>
          <p:nvPr/>
        </p:nvSpPr>
        <p:spPr>
          <a:xfrm>
            <a:off x="1108472" y="6015792"/>
            <a:ext cx="3045618" cy="338554"/>
          </a:xfrm>
          <a:prstGeom prst="rect">
            <a:avLst/>
          </a:prstGeom>
          <a:noFill/>
        </p:spPr>
        <p:txBody>
          <a:bodyPr wrap="square" rtlCol="0">
            <a:spAutoFit/>
          </a:bodyPr>
          <a:lstStyle/>
          <a:p>
            <a:pPr algn="ctr"/>
            <a:r>
              <a:rPr lang="en-US" sz="800" dirty="0"/>
              <a:t>Source: https://towardsdatascience.com/a-gentle-introduction-on-market-basket-analysis-association-rules-fa4b986a40ce</a:t>
            </a:r>
            <a:endParaRPr lang="en-ID" sz="800" dirty="0"/>
          </a:p>
        </p:txBody>
      </p:sp>
      <p:sp>
        <p:nvSpPr>
          <p:cNvPr id="10" name="Kotak Teks 9">
            <a:extLst>
              <a:ext uri="{FF2B5EF4-FFF2-40B4-BE49-F238E27FC236}">
                <a16:creationId xmlns:a16="http://schemas.microsoft.com/office/drawing/2014/main" xmlns="" id="{D405050E-1DE1-4329-BA07-8822201E4795}"/>
              </a:ext>
            </a:extLst>
          </p:cNvPr>
          <p:cNvSpPr txBox="1"/>
          <p:nvPr/>
        </p:nvSpPr>
        <p:spPr>
          <a:xfrm>
            <a:off x="5089923" y="2800350"/>
            <a:ext cx="6263877"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E6A724"/>
                </a:solidFill>
                <a:latin typeface="Montserrat" panose="02000505000000020004" pitchFamily="2" charset="0"/>
              </a:rPr>
              <a:t>Support: </a:t>
            </a:r>
            <a:r>
              <a:rPr lang="en-US" sz="1600" dirty="0">
                <a:latin typeface="Montserrat" panose="02000505000000020004" pitchFamily="2" charset="0"/>
              </a:rPr>
              <a:t>Fraction of transactions containing the itemset</a:t>
            </a:r>
          </a:p>
          <a:p>
            <a:pPr marL="285750" indent="-285750">
              <a:buFont typeface="Arial" panose="020B0604020202020204" pitchFamily="34" charset="0"/>
              <a:buChar char="•"/>
            </a:pPr>
            <a:r>
              <a:rPr lang="en-US" sz="1600" dirty="0">
                <a:solidFill>
                  <a:srgbClr val="E6A724"/>
                </a:solidFill>
                <a:latin typeface="Montserrat" panose="02000505000000020004" pitchFamily="2" charset="0"/>
              </a:rPr>
              <a:t>Confidence: </a:t>
            </a:r>
            <a:r>
              <a:rPr lang="en-US" sz="1600" dirty="0">
                <a:latin typeface="Montserrat" panose="02000505000000020004" pitchFamily="2" charset="0"/>
              </a:rPr>
              <a:t>Probability of occurrence of {Y} given {X} is present</a:t>
            </a:r>
          </a:p>
          <a:p>
            <a:pPr marL="285750" indent="-285750">
              <a:buFont typeface="Arial" panose="020B0604020202020204" pitchFamily="34" charset="0"/>
              <a:buChar char="•"/>
            </a:pPr>
            <a:r>
              <a:rPr lang="en-US" sz="1600" dirty="0">
                <a:solidFill>
                  <a:srgbClr val="E6A724"/>
                </a:solidFill>
                <a:latin typeface="Montserrat" panose="02000505000000020004" pitchFamily="2" charset="0"/>
              </a:rPr>
              <a:t>Lift: </a:t>
            </a:r>
            <a:r>
              <a:rPr lang="en-US" sz="1600" dirty="0">
                <a:latin typeface="Montserrat" panose="02000505000000020004" pitchFamily="2" charset="0"/>
              </a:rPr>
              <a:t>Ratio of </a:t>
            </a:r>
            <a:r>
              <a:rPr lang="en-US" sz="1600" i="1" dirty="0">
                <a:latin typeface="Montserrat" panose="02000505000000020004" pitchFamily="2" charset="0"/>
              </a:rPr>
              <a:t>confidence </a:t>
            </a:r>
            <a:r>
              <a:rPr lang="en-US" sz="1600" dirty="0">
                <a:latin typeface="Montserrat" panose="02000505000000020004" pitchFamily="2" charset="0"/>
              </a:rPr>
              <a:t>to baseline probability of occurrence of {Y}</a:t>
            </a:r>
          </a:p>
        </p:txBody>
      </p:sp>
    </p:spTree>
    <p:extLst>
      <p:ext uri="{BB962C8B-B14F-4D97-AF65-F5344CB8AC3E}">
        <p14:creationId xmlns:p14="http://schemas.microsoft.com/office/powerpoint/2010/main" val="2125899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059C784B-23B7-489C-8262-79C467C013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207"/>
          <a:stretch/>
        </p:blipFill>
        <p:spPr>
          <a:xfrm>
            <a:off x="5241471" y="2409990"/>
            <a:ext cx="6950529" cy="4117463"/>
          </a:xfrm>
          <a:prstGeom prst="rect">
            <a:avLst/>
          </a:prstGeom>
        </p:spPr>
      </p:pic>
      <p:sp>
        <p:nvSpPr>
          <p:cNvPr id="2" name="Title 1">
            <a:extLst>
              <a:ext uri="{FF2B5EF4-FFF2-40B4-BE49-F238E27FC236}">
                <a16:creationId xmlns:a16="http://schemas.microsoft.com/office/drawing/2014/main" xmlns="" id="{639DDCD5-3A6B-4C1B-9339-FD1C7A254F71}"/>
              </a:ext>
            </a:extLst>
          </p:cNvPr>
          <p:cNvSpPr>
            <a:spLocks noGrp="1"/>
          </p:cNvSpPr>
          <p:nvPr>
            <p:ph type="title"/>
          </p:nvPr>
        </p:nvSpPr>
        <p:spPr>
          <a:xfrm>
            <a:off x="658586" y="936088"/>
            <a:ext cx="10515600" cy="1873731"/>
          </a:xfrm>
        </p:spPr>
        <p:txBody>
          <a:bodyPr>
            <a:normAutofit/>
          </a:bodyPr>
          <a:lstStyle/>
          <a:p>
            <a:r>
              <a:rPr lang="en-US" sz="11500" dirty="0">
                <a:solidFill>
                  <a:srgbClr val="3D6C57"/>
                </a:solidFill>
                <a:latin typeface="Montserrat" panose="02000505000000020004" pitchFamily="2" charset="0"/>
              </a:rPr>
              <a:t>Thank You</a:t>
            </a:r>
            <a:endParaRPr lang="en-ID" sz="11500" dirty="0">
              <a:solidFill>
                <a:srgbClr val="3D6C57"/>
              </a:solidFill>
              <a:latin typeface="Montserrat" panose="02000505000000020004" pitchFamily="2" charset="0"/>
            </a:endParaRPr>
          </a:p>
        </p:txBody>
      </p:sp>
      <p:sp>
        <p:nvSpPr>
          <p:cNvPr id="3" name="Content Placeholder 2">
            <a:extLst>
              <a:ext uri="{FF2B5EF4-FFF2-40B4-BE49-F238E27FC236}">
                <a16:creationId xmlns:a16="http://schemas.microsoft.com/office/drawing/2014/main" xmlns="" id="{D2C6288F-E87C-4B1B-8335-51EF74994ECA}"/>
              </a:ext>
            </a:extLst>
          </p:cNvPr>
          <p:cNvSpPr>
            <a:spLocks noGrp="1"/>
          </p:cNvSpPr>
          <p:nvPr>
            <p:ph idx="1"/>
          </p:nvPr>
        </p:nvSpPr>
        <p:spPr>
          <a:xfrm>
            <a:off x="1017814" y="2409990"/>
            <a:ext cx="10515600" cy="399829"/>
          </a:xfrm>
        </p:spPr>
        <p:txBody>
          <a:bodyPr>
            <a:normAutofit/>
          </a:bodyPr>
          <a:lstStyle/>
          <a:p>
            <a:pPr marL="0" indent="0">
              <a:buNone/>
            </a:pPr>
            <a:r>
              <a:rPr lang="en-US" sz="2000" dirty="0">
                <a:solidFill>
                  <a:srgbClr val="48753A"/>
                </a:solidFill>
                <a:latin typeface="Montserrat" panose="02000505000000020004" pitchFamily="2" charset="0"/>
              </a:rPr>
              <a:t>Every Ending Is Really Just A New Beginning</a:t>
            </a:r>
          </a:p>
        </p:txBody>
      </p:sp>
    </p:spTree>
    <p:extLst>
      <p:ext uri="{BB962C8B-B14F-4D97-AF65-F5344CB8AC3E}">
        <p14:creationId xmlns:p14="http://schemas.microsoft.com/office/powerpoint/2010/main" val="132796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p:txBody>
          <a:bodyPr/>
          <a:lstStyle/>
          <a:p>
            <a:pPr algn="ctr"/>
            <a:r>
              <a:rPr lang="en-US" dirty="0">
                <a:solidFill>
                  <a:srgbClr val="2D66B7"/>
                </a:solidFill>
                <a:latin typeface="Montserrat" panose="02000505000000020004" pitchFamily="2" charset="0"/>
              </a:rPr>
              <a:t>Regression</a:t>
            </a:r>
          </a:p>
        </p:txBody>
      </p:sp>
      <p:sp>
        <p:nvSpPr>
          <p:cNvPr id="3" name="Content Placeholder 2">
            <a:extLst>
              <a:ext uri="{FF2B5EF4-FFF2-40B4-BE49-F238E27FC236}">
                <a16:creationId xmlns:a16="http://schemas.microsoft.com/office/drawing/2014/main" xmlns="" id="{40A3FE42-E0B5-40C9-B203-F47DEF4230B8}"/>
              </a:ext>
            </a:extLst>
          </p:cNvPr>
          <p:cNvSpPr>
            <a:spLocks noGrp="1"/>
          </p:cNvSpPr>
          <p:nvPr>
            <p:ph idx="1"/>
          </p:nvPr>
        </p:nvSpPr>
        <p:spPr/>
        <p:txBody>
          <a:bodyPr>
            <a:normAutofit/>
          </a:bodyPr>
          <a:lstStyle/>
          <a:p>
            <a:pPr marL="0" indent="0">
              <a:buNone/>
            </a:pPr>
            <a:r>
              <a:rPr lang="en-US" sz="2000" dirty="0">
                <a:latin typeface="Montserrat" panose="02000505000000020004" pitchFamily="2" charset="0"/>
              </a:rPr>
              <a:t>Regression analysis is a form of predictive modelling technique which investigates the relationship between a dependent (target) and independent variable (s) (predictor). Regression analysis is an important tool for modelling and analyzing data.</a:t>
            </a:r>
          </a:p>
          <a:p>
            <a:pPr marL="0" indent="0">
              <a:buNone/>
            </a:pPr>
            <a:r>
              <a:rPr lang="en-US" sz="2000" dirty="0">
                <a:latin typeface="Montserrat" panose="02000505000000020004" pitchFamily="2" charset="0"/>
              </a:rPr>
              <a:t>Regression analysis is used to:</a:t>
            </a:r>
          </a:p>
          <a:p>
            <a:pPr lvl="1"/>
            <a:r>
              <a:rPr lang="en-US" sz="1800" dirty="0">
                <a:solidFill>
                  <a:schemeClr val="accent2"/>
                </a:solidFill>
                <a:latin typeface="Montserrat" panose="02000505000000020004" pitchFamily="2" charset="0"/>
              </a:rPr>
              <a:t>Predict the value of a dependent variable based on the value of at least one independent variable</a:t>
            </a:r>
          </a:p>
          <a:p>
            <a:pPr lvl="1"/>
            <a:r>
              <a:rPr lang="en-US" sz="1800" dirty="0">
                <a:solidFill>
                  <a:schemeClr val="accent2"/>
                </a:solidFill>
                <a:latin typeface="Montserrat" panose="02000505000000020004" pitchFamily="2" charset="0"/>
              </a:rPr>
              <a:t>Explain the impact of changes in an independent variable on the dependent variable</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spTree>
    <p:extLst>
      <p:ext uri="{BB962C8B-B14F-4D97-AF65-F5344CB8AC3E}">
        <p14:creationId xmlns:p14="http://schemas.microsoft.com/office/powerpoint/2010/main" val="235071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p:txBody>
          <a:bodyPr/>
          <a:lstStyle/>
          <a:p>
            <a:pPr algn="ctr"/>
            <a:r>
              <a:rPr lang="en-US" dirty="0">
                <a:solidFill>
                  <a:srgbClr val="2D66B7"/>
                </a:solidFill>
                <a:latin typeface="Montserrat" panose="02000505000000020004" pitchFamily="2" charset="0"/>
              </a:rPr>
              <a:t>Regression</a:t>
            </a:r>
          </a:p>
        </p:txBody>
      </p:sp>
      <p:sp>
        <p:nvSpPr>
          <p:cNvPr id="3" name="Content Placeholder 2">
            <a:extLst>
              <a:ext uri="{FF2B5EF4-FFF2-40B4-BE49-F238E27FC236}">
                <a16:creationId xmlns:a16="http://schemas.microsoft.com/office/drawing/2014/main" xmlns="" id="{40A3FE42-E0B5-40C9-B203-F47DEF4230B8}"/>
              </a:ext>
            </a:extLst>
          </p:cNvPr>
          <p:cNvSpPr>
            <a:spLocks noGrp="1"/>
          </p:cNvSpPr>
          <p:nvPr>
            <p:ph idx="1"/>
          </p:nvPr>
        </p:nvSpPr>
        <p:spPr/>
        <p:txBody>
          <a:bodyPr>
            <a:normAutofit/>
          </a:bodyPr>
          <a:lstStyle/>
          <a:p>
            <a:pPr marL="0" indent="0">
              <a:buNone/>
            </a:pPr>
            <a:r>
              <a:rPr lang="en-US" sz="2000" dirty="0">
                <a:latin typeface="Montserrat" panose="02000505000000020004" pitchFamily="2" charset="0"/>
              </a:rPr>
              <a:t>Regression analysis is a form of predictive modelling technique which investigates the relationship between a dependent (target) and independent variable (s) (predictor). Regression analysis is an important tool for modelling and analyzing data.</a:t>
            </a:r>
          </a:p>
          <a:p>
            <a:pPr marL="0" indent="0">
              <a:buNone/>
            </a:pPr>
            <a:r>
              <a:rPr lang="en-US" sz="2000" dirty="0">
                <a:latin typeface="Montserrat" panose="02000505000000020004" pitchFamily="2" charset="0"/>
              </a:rPr>
              <a:t>Regression analysis is used to:</a:t>
            </a:r>
          </a:p>
          <a:p>
            <a:pPr lvl="1"/>
            <a:r>
              <a:rPr lang="en-US" sz="1800" dirty="0">
                <a:solidFill>
                  <a:schemeClr val="accent2"/>
                </a:solidFill>
                <a:latin typeface="Montserrat" panose="02000505000000020004" pitchFamily="2" charset="0"/>
              </a:rPr>
              <a:t>Predict the value of a dependent variable based on the value of at least one independent variable</a:t>
            </a:r>
          </a:p>
          <a:p>
            <a:pPr lvl="1"/>
            <a:r>
              <a:rPr lang="en-US" sz="1800" dirty="0">
                <a:solidFill>
                  <a:schemeClr val="accent2"/>
                </a:solidFill>
                <a:latin typeface="Montserrat" panose="02000505000000020004" pitchFamily="2" charset="0"/>
              </a:rPr>
              <a:t>Explain the impact of changes in an independent variable on the dependent variable</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spTree>
    <p:extLst>
      <p:ext uri="{BB962C8B-B14F-4D97-AF65-F5344CB8AC3E}">
        <p14:creationId xmlns:p14="http://schemas.microsoft.com/office/powerpoint/2010/main" val="11495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p:txBody>
          <a:bodyPr/>
          <a:lstStyle/>
          <a:p>
            <a:pPr algn="ctr"/>
            <a:r>
              <a:rPr lang="en-US" dirty="0">
                <a:solidFill>
                  <a:srgbClr val="2D66B7"/>
                </a:solidFill>
                <a:latin typeface="Montserrat" panose="02000505000000020004" pitchFamily="2" charset="0"/>
              </a:rPr>
              <a:t>Regression</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graphicFrame>
        <p:nvGraphicFramePr>
          <p:cNvPr id="9" name="Diagram 8">
            <a:extLst>
              <a:ext uri="{FF2B5EF4-FFF2-40B4-BE49-F238E27FC236}">
                <a16:creationId xmlns:a16="http://schemas.microsoft.com/office/drawing/2014/main" xmlns="" id="{4B7F2846-7913-462B-8DE1-02CCC787892E}"/>
              </a:ext>
            </a:extLst>
          </p:cNvPr>
          <p:cNvGraphicFramePr/>
          <p:nvPr>
            <p:extLst>
              <p:ext uri="{D42A27DB-BD31-4B8C-83A1-F6EECF244321}">
                <p14:modId xmlns:p14="http://schemas.microsoft.com/office/powerpoint/2010/main" val="1459809604"/>
              </p:ext>
            </p:extLst>
          </p:nvPr>
        </p:nvGraphicFramePr>
        <p:xfrm>
          <a:off x="969723" y="1762194"/>
          <a:ext cx="10384077" cy="3726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54">
            <a:extLst>
              <a:ext uri="{FF2B5EF4-FFF2-40B4-BE49-F238E27FC236}">
                <a16:creationId xmlns:a16="http://schemas.microsoft.com/office/drawing/2014/main" xmlns="" id="{D592D421-9790-4AD3-901F-E0C170D879FE}"/>
              </a:ext>
            </a:extLst>
          </p:cNvPr>
          <p:cNvSpPr>
            <a:spLocks noChangeArrowheads="1"/>
          </p:cNvSpPr>
          <p:nvPr/>
        </p:nvSpPr>
        <p:spPr bwMode="auto">
          <a:xfrm>
            <a:off x="2888844" y="2242239"/>
            <a:ext cx="161332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algn="ctr">
              <a:spcBef>
                <a:spcPct val="0"/>
              </a:spcBef>
            </a:pPr>
            <a:r>
              <a:rPr lang="en-US" altLang="zh-TW" sz="1600" b="1" dirty="0">
                <a:latin typeface="+mn-lt"/>
                <a:ea typeface="新細明體" pitchFamily="18" charset="-120"/>
              </a:rPr>
              <a:t>1 Explanatory</a:t>
            </a:r>
          </a:p>
          <a:p>
            <a:pPr algn="ctr">
              <a:spcBef>
                <a:spcPct val="0"/>
              </a:spcBef>
            </a:pPr>
            <a:r>
              <a:rPr lang="en-US" altLang="zh-TW" sz="1600" b="1" dirty="0">
                <a:latin typeface="+mn-lt"/>
                <a:ea typeface="新細明體" pitchFamily="18" charset="-120"/>
              </a:rPr>
              <a:t>Variable</a:t>
            </a:r>
          </a:p>
        </p:txBody>
      </p:sp>
      <p:sp>
        <p:nvSpPr>
          <p:cNvPr id="11" name="Rectangle 59">
            <a:extLst>
              <a:ext uri="{FF2B5EF4-FFF2-40B4-BE49-F238E27FC236}">
                <a16:creationId xmlns:a16="http://schemas.microsoft.com/office/drawing/2014/main" xmlns="" id="{D941C8AD-2EBF-4357-B3E2-135427EDE94A}"/>
              </a:ext>
            </a:extLst>
          </p:cNvPr>
          <p:cNvSpPr>
            <a:spLocks noChangeArrowheads="1"/>
          </p:cNvSpPr>
          <p:nvPr/>
        </p:nvSpPr>
        <p:spPr bwMode="auto">
          <a:xfrm>
            <a:off x="7705639" y="2242239"/>
            <a:ext cx="179607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algn="ctr">
              <a:spcBef>
                <a:spcPct val="0"/>
              </a:spcBef>
            </a:pPr>
            <a:r>
              <a:rPr lang="en-US" altLang="zh-TW" sz="1600" b="1" dirty="0">
                <a:latin typeface="+mn-lt"/>
                <a:ea typeface="新細明體" pitchFamily="18" charset="-120"/>
              </a:rPr>
              <a:t>2+ Explanatory</a:t>
            </a:r>
          </a:p>
          <a:p>
            <a:pPr algn="ctr">
              <a:spcBef>
                <a:spcPct val="0"/>
              </a:spcBef>
            </a:pPr>
            <a:r>
              <a:rPr lang="en-US" altLang="zh-TW" sz="1600" b="1" dirty="0">
                <a:latin typeface="+mn-lt"/>
                <a:ea typeface="新細明體" pitchFamily="18" charset="-120"/>
              </a:rPr>
              <a:t>Variables</a:t>
            </a:r>
          </a:p>
        </p:txBody>
      </p:sp>
    </p:spTree>
    <p:extLst>
      <p:ext uri="{BB962C8B-B14F-4D97-AF65-F5344CB8AC3E}">
        <p14:creationId xmlns:p14="http://schemas.microsoft.com/office/powerpoint/2010/main" val="238316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a:xfrm>
            <a:off x="838200" y="365125"/>
            <a:ext cx="10515600" cy="1325563"/>
          </a:xfrm>
        </p:spPr>
        <p:txBody>
          <a:bodyPr/>
          <a:lstStyle/>
          <a:p>
            <a:pPr algn="ctr"/>
            <a:r>
              <a:rPr lang="en-US" dirty="0">
                <a:solidFill>
                  <a:srgbClr val="2D66B7"/>
                </a:solidFill>
                <a:latin typeface="Montserrat" panose="02000505000000020004" pitchFamily="2" charset="0"/>
              </a:rPr>
              <a:t>Linear Regression</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sp>
        <p:nvSpPr>
          <p:cNvPr id="3" name="Kotak Teks 2">
            <a:extLst>
              <a:ext uri="{FF2B5EF4-FFF2-40B4-BE49-F238E27FC236}">
                <a16:creationId xmlns:a16="http://schemas.microsoft.com/office/drawing/2014/main" xmlns="" id="{3C2E4B90-F00A-436B-A8F3-F10D263EDA45}"/>
              </a:ext>
            </a:extLst>
          </p:cNvPr>
          <p:cNvSpPr txBox="1"/>
          <p:nvPr/>
        </p:nvSpPr>
        <p:spPr>
          <a:xfrm>
            <a:off x="601042" y="2345538"/>
            <a:ext cx="4609133" cy="1754326"/>
          </a:xfrm>
          <a:prstGeom prst="rect">
            <a:avLst/>
          </a:prstGeom>
          <a:noFill/>
        </p:spPr>
        <p:txBody>
          <a:bodyPr wrap="square" rtlCol="0">
            <a:spAutoFit/>
          </a:bodyPr>
          <a:lstStyle/>
          <a:p>
            <a:pPr marL="457200" indent="-457200" fontAlgn="b">
              <a:lnSpc>
                <a:spcPct val="100000"/>
              </a:lnSpc>
              <a:buFont typeface="Arial" panose="020B0604020202020204" pitchFamily="34" charset="0"/>
              <a:buChar char="•"/>
            </a:pPr>
            <a:r>
              <a:rPr lang="en-US" dirty="0"/>
              <a:t>Linear regression performs the task to predict a dependent variable value (y) based on a given independent variable (x). So, this regression technique finds out a linear relationship between x (input) and y(output).</a:t>
            </a:r>
            <a:endParaRPr lang="en-ID" sz="1400" dirty="0">
              <a:latin typeface="Montserrat" panose="02000505000000020004" pitchFamily="2" charset="0"/>
            </a:endParaRPr>
          </a:p>
        </p:txBody>
      </p:sp>
      <mc:AlternateContent xmlns:mc="http://schemas.openxmlformats.org/markup-compatibility/2006" xmlns:a14="http://schemas.microsoft.com/office/drawing/2010/main">
        <mc:Choice Requires="a14">
          <p:sp>
            <p:nvSpPr>
              <p:cNvPr id="5" name="Kotak Teks 4">
                <a:extLst>
                  <a:ext uri="{FF2B5EF4-FFF2-40B4-BE49-F238E27FC236}">
                    <a16:creationId xmlns:a16="http://schemas.microsoft.com/office/drawing/2014/main" xmlns="" id="{DC2D35DB-4FC8-445C-8353-2E069444ED0D}"/>
                  </a:ext>
                </a:extLst>
              </p:cNvPr>
              <p:cNvSpPr txBox="1"/>
              <p:nvPr/>
            </p:nvSpPr>
            <p:spPr>
              <a:xfrm>
                <a:off x="1205706" y="4477715"/>
                <a:ext cx="3156744" cy="369332"/>
              </a:xfrm>
              <a:prstGeom prst="rect">
                <a:avLst/>
              </a:prstGeom>
              <a:noFill/>
            </p:spPr>
            <p:txBody>
              <a:bodyPr wrap="square" lIns="0" tIns="0" rIns="0" bIns="0" rtlCol="0">
                <a:spAutoFit/>
              </a:bodyPr>
              <a:lstStyle/>
              <a:p>
                <a:r>
                  <a:rPr lang="pt-BR" sz="2400" dirty="0"/>
                  <a:t> y = </a:t>
                </a:r>
                <a14:m>
                  <m:oMath xmlns:m="http://schemas.openxmlformats.org/officeDocument/2006/math">
                    <m:r>
                      <m:rPr>
                        <m:sty m:val="p"/>
                      </m:rPr>
                      <a:rPr lang="pt-BR" sz="2400" i="1">
                        <a:latin typeface="Cambria Math" panose="02040503050406030204" pitchFamily="18" charset="0"/>
                      </a:rPr>
                      <m:t>m</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endParaRPr lang="en-ID" sz="2400" dirty="0"/>
              </a:p>
            </p:txBody>
          </p:sp>
        </mc:Choice>
        <mc:Fallback xmlns="">
          <p:sp>
            <p:nvSpPr>
              <p:cNvPr id="5" name="Kotak Teks 4">
                <a:extLst>
                  <a:ext uri="{FF2B5EF4-FFF2-40B4-BE49-F238E27FC236}">
                    <a16:creationId xmlns:a16="http://schemas.microsoft.com/office/drawing/2014/main" id="{DC2D35DB-4FC8-445C-8353-2E069444ED0D}"/>
                  </a:ext>
                </a:extLst>
              </p:cNvPr>
              <p:cNvSpPr txBox="1">
                <a:spLocks noRot="1" noChangeAspect="1" noMove="1" noResize="1" noEditPoints="1" noAdjustHandles="1" noChangeArrowheads="1" noChangeShapeType="1" noTextEdit="1"/>
              </p:cNvSpPr>
              <p:nvPr/>
            </p:nvSpPr>
            <p:spPr>
              <a:xfrm>
                <a:off x="1205706" y="4477715"/>
                <a:ext cx="3156744" cy="369332"/>
              </a:xfrm>
              <a:prstGeom prst="rect">
                <a:avLst/>
              </a:prstGeom>
              <a:blipFill>
                <a:blip r:embed="rId2"/>
                <a:stretch>
                  <a:fillRect l="-3861" t="-26667" b="-50000"/>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4" name="Kotak Teks 23">
                <a:extLst>
                  <a:ext uri="{FF2B5EF4-FFF2-40B4-BE49-F238E27FC236}">
                    <a16:creationId xmlns:a16="http://schemas.microsoft.com/office/drawing/2014/main" xmlns="" id="{3759B4E7-417C-464F-AF6E-38CB028684CE}"/>
                  </a:ext>
                </a:extLst>
              </p:cNvPr>
              <p:cNvSpPr txBox="1"/>
              <p:nvPr/>
            </p:nvSpPr>
            <p:spPr>
              <a:xfrm>
                <a:off x="1205706" y="4874033"/>
                <a:ext cx="6433344" cy="369332"/>
              </a:xfrm>
              <a:prstGeom prst="rect">
                <a:avLst/>
              </a:prstGeom>
              <a:noFill/>
            </p:spPr>
            <p:txBody>
              <a:bodyPr wrap="square" lIns="0" tIns="0" rIns="0" bIns="0" rtlCol="0">
                <a:spAutoFit/>
              </a:bodyPr>
              <a:lstStyle/>
              <a:p>
                <a:r>
                  <a:rPr lang="pt-BR" sz="2000" dirty="0"/>
                  <a:t> y = </a:t>
                </a:r>
                <a14:m>
                  <m:oMath xmlns:m="http://schemas.openxmlformats.org/officeDocument/2006/math">
                    <m:r>
                      <m:rPr>
                        <m:sty m:val="p"/>
                      </m:rPr>
                      <a:rPr lang="pt-BR" sz="2400" i="1" dirty="0">
                        <a:latin typeface="Cambria Math" panose="02040503050406030204" pitchFamily="18" charset="0"/>
                      </a:rPr>
                      <m:t>s</m:t>
                    </m:r>
                    <m:r>
                      <a:rPr lang="en-US" sz="2400" b="0" i="1" dirty="0" smtClean="0">
                        <a:latin typeface="Cambria Math" panose="02040503050406030204" pitchFamily="18" charset="0"/>
                      </a:rPr>
                      <m:t>𝑙𝑜𝑝𝑒</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𝑖𝑛𝑡𝑒𝑟𝑐𝑒𝑝𝑡</m:t>
                    </m:r>
                  </m:oMath>
                </a14:m>
                <a:endParaRPr lang="en-ID" sz="2000" dirty="0"/>
              </a:p>
            </p:txBody>
          </p:sp>
        </mc:Choice>
        <mc:Fallback xmlns="">
          <p:sp>
            <p:nvSpPr>
              <p:cNvPr id="24" name="Kotak Teks 23">
                <a:extLst>
                  <a:ext uri="{FF2B5EF4-FFF2-40B4-BE49-F238E27FC236}">
                    <a16:creationId xmlns:a16="http://schemas.microsoft.com/office/drawing/2014/main" id="{3759B4E7-417C-464F-AF6E-38CB028684CE}"/>
                  </a:ext>
                </a:extLst>
              </p:cNvPr>
              <p:cNvSpPr txBox="1">
                <a:spLocks noRot="1" noChangeAspect="1" noMove="1" noResize="1" noEditPoints="1" noAdjustHandles="1" noChangeArrowheads="1" noChangeShapeType="1" noTextEdit="1"/>
              </p:cNvSpPr>
              <p:nvPr/>
            </p:nvSpPr>
            <p:spPr>
              <a:xfrm>
                <a:off x="1205706" y="4874033"/>
                <a:ext cx="6433344" cy="369332"/>
              </a:xfrm>
              <a:prstGeom prst="rect">
                <a:avLst/>
              </a:prstGeom>
              <a:blipFill>
                <a:blip r:embed="rId3"/>
                <a:stretch>
                  <a:fillRect l="-1611" t="-8333" b="-38333"/>
                </a:stretch>
              </a:blipFill>
            </p:spPr>
            <p:txBody>
              <a:bodyPr/>
              <a:lstStyle/>
              <a:p>
                <a:r>
                  <a:rPr lang="en-ID">
                    <a:noFill/>
                  </a:rPr>
                  <a:t> </a:t>
                </a:r>
              </a:p>
            </p:txBody>
          </p:sp>
        </mc:Fallback>
      </mc:AlternateContent>
      <p:pic>
        <p:nvPicPr>
          <p:cNvPr id="6150" name="Picture 6">
            <a:extLst>
              <a:ext uri="{FF2B5EF4-FFF2-40B4-BE49-F238E27FC236}">
                <a16:creationId xmlns:a16="http://schemas.microsoft.com/office/drawing/2014/main" xmlns="" id="{9AAAF40F-CD44-4E70-A7E6-3884E996BC1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494958" y="1737519"/>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68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p:txBody>
          <a:bodyPr/>
          <a:lstStyle/>
          <a:p>
            <a:pPr algn="ctr"/>
            <a:r>
              <a:rPr lang="en-US" dirty="0">
                <a:solidFill>
                  <a:srgbClr val="2D66B7"/>
                </a:solidFill>
                <a:latin typeface="Montserrat" panose="02000505000000020004" pitchFamily="2" charset="0"/>
              </a:rPr>
              <a:t>Classification</a:t>
            </a:r>
          </a:p>
        </p:txBody>
      </p:sp>
      <p:sp>
        <p:nvSpPr>
          <p:cNvPr id="3" name="Content Placeholder 2">
            <a:extLst>
              <a:ext uri="{FF2B5EF4-FFF2-40B4-BE49-F238E27FC236}">
                <a16:creationId xmlns:a16="http://schemas.microsoft.com/office/drawing/2014/main" xmlns="" id="{40A3FE42-E0B5-40C9-B203-F47DEF4230B8}"/>
              </a:ext>
            </a:extLst>
          </p:cNvPr>
          <p:cNvSpPr>
            <a:spLocks noGrp="1"/>
          </p:cNvSpPr>
          <p:nvPr>
            <p:ph idx="1"/>
          </p:nvPr>
        </p:nvSpPr>
        <p:spPr>
          <a:xfrm>
            <a:off x="838200" y="1825625"/>
            <a:ext cx="10515600" cy="2365375"/>
          </a:xfrm>
        </p:spPr>
        <p:txBody>
          <a:bodyPr>
            <a:normAutofit fontScale="92500" lnSpcReduction="10000"/>
          </a:bodyPr>
          <a:lstStyle/>
          <a:p>
            <a:pPr marL="0" indent="0">
              <a:buNone/>
            </a:pPr>
            <a:r>
              <a:rPr lang="en-US" sz="2000" dirty="0">
                <a:latin typeface="Montserrat" panose="02000505000000020004" pitchFamily="2" charset="0"/>
              </a:rPr>
              <a:t>In machine learning and statistic, classification is the problem of identifying to which of a set of categories (sub-populations) a new observation belongs, based on a training set of data containing observations (or instances) whose category membership is known. </a:t>
            </a:r>
          </a:p>
          <a:p>
            <a:pPr marL="0" indent="0">
              <a:buNone/>
            </a:pPr>
            <a:endParaRPr lang="en-US" sz="2000" dirty="0">
              <a:latin typeface="Montserrat" panose="02000505000000020004" pitchFamily="2" charset="0"/>
            </a:endParaRPr>
          </a:p>
          <a:p>
            <a:pPr marL="0" indent="0">
              <a:buNone/>
            </a:pPr>
            <a:r>
              <a:rPr lang="en-ID" sz="2000" dirty="0">
                <a:latin typeface="Montserrat" panose="02000505000000020004" pitchFamily="2" charset="0"/>
              </a:rPr>
              <a:t>Examples:</a:t>
            </a:r>
          </a:p>
          <a:p>
            <a:pPr lvl="1"/>
            <a:r>
              <a:rPr lang="en-US" sz="1800" dirty="0">
                <a:latin typeface="Montserrat" panose="02000505000000020004" pitchFamily="2" charset="0"/>
              </a:rPr>
              <a:t>Assigning a given email to the “spam” or “non-spam” class, </a:t>
            </a:r>
          </a:p>
          <a:p>
            <a:pPr lvl="1"/>
            <a:r>
              <a:rPr lang="en-US" sz="1800" dirty="0">
                <a:latin typeface="Montserrat" panose="02000505000000020004" pitchFamily="2" charset="0"/>
              </a:rPr>
              <a:t>Assigning a customer will be churn or not. </a:t>
            </a:r>
          </a:p>
          <a:p>
            <a:pPr lvl="1"/>
            <a:endParaRPr lang="en-US" sz="1800" dirty="0">
              <a:latin typeface="Montserrat" panose="02000505000000020004" pitchFamily="2" charset="0"/>
            </a:endParaRPr>
          </a:p>
          <a:p>
            <a:pPr marL="0" indent="0">
              <a:buNone/>
            </a:pPr>
            <a:endParaRPr lang="en-US" sz="2200" dirty="0">
              <a:latin typeface="Montserrat" panose="02000505000000020004" pitchFamily="2" charset="0"/>
            </a:endParaRP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spTree>
    <p:extLst>
      <p:ext uri="{BB962C8B-B14F-4D97-AF65-F5344CB8AC3E}">
        <p14:creationId xmlns:p14="http://schemas.microsoft.com/office/powerpoint/2010/main" val="102317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a:xfrm>
            <a:off x="771525" y="2103437"/>
            <a:ext cx="3457575" cy="1325563"/>
          </a:xfrm>
        </p:spPr>
        <p:txBody>
          <a:bodyPr>
            <a:normAutofit/>
          </a:bodyPr>
          <a:lstStyle/>
          <a:p>
            <a:r>
              <a:rPr lang="en-US" sz="3600" dirty="0">
                <a:solidFill>
                  <a:srgbClr val="2D66B7"/>
                </a:solidFill>
                <a:latin typeface="Montserrat" panose="02000505000000020004" pitchFamily="2" charset="0"/>
              </a:rPr>
              <a:t>Classification</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pic>
        <p:nvPicPr>
          <p:cNvPr id="7" name="Picture 8">
            <a:extLst>
              <a:ext uri="{FF2B5EF4-FFF2-40B4-BE49-F238E27FC236}">
                <a16:creationId xmlns:a16="http://schemas.microsoft.com/office/drawing/2014/main" xmlns="" id="{580DA563-5751-4278-BB27-7CF8605C9E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1219" y="1456385"/>
            <a:ext cx="6764361" cy="4282425"/>
          </a:xfrm>
          <a:prstGeom prst="rect">
            <a:avLst/>
          </a:prstGeom>
        </p:spPr>
      </p:pic>
      <p:sp>
        <p:nvSpPr>
          <p:cNvPr id="9" name="Content Placeholder 2">
            <a:extLst>
              <a:ext uri="{FF2B5EF4-FFF2-40B4-BE49-F238E27FC236}">
                <a16:creationId xmlns:a16="http://schemas.microsoft.com/office/drawing/2014/main" xmlns="" id="{BCAC367E-24B6-473F-AB18-DCA5D6805BE1}"/>
              </a:ext>
            </a:extLst>
          </p:cNvPr>
          <p:cNvSpPr>
            <a:spLocks noGrp="1"/>
          </p:cNvSpPr>
          <p:nvPr>
            <p:ph idx="1"/>
          </p:nvPr>
        </p:nvSpPr>
        <p:spPr>
          <a:xfrm>
            <a:off x="771525" y="3036240"/>
            <a:ext cx="10515600" cy="2365375"/>
          </a:xfrm>
        </p:spPr>
        <p:txBody>
          <a:bodyPr>
            <a:normAutofit/>
          </a:bodyPr>
          <a:lstStyle/>
          <a:p>
            <a:pPr marL="0" indent="0">
              <a:buNone/>
            </a:pPr>
            <a:r>
              <a:rPr lang="en-US" sz="1600" dirty="0">
                <a:latin typeface="Montserrat" panose="02000505000000020004" pitchFamily="2" charset="0"/>
              </a:rPr>
              <a:t>Several Classification Algorithm:</a:t>
            </a:r>
          </a:p>
          <a:p>
            <a:r>
              <a:rPr lang="en-US" sz="1400" dirty="0">
                <a:latin typeface="Montserrat" panose="02000505000000020004" pitchFamily="2" charset="0"/>
              </a:rPr>
              <a:t>Decision Tree</a:t>
            </a:r>
          </a:p>
          <a:p>
            <a:r>
              <a:rPr lang="en-US" sz="1400" dirty="0">
                <a:latin typeface="Montserrat" panose="02000505000000020004" pitchFamily="2" charset="0"/>
              </a:rPr>
              <a:t>Naïve Bayes</a:t>
            </a:r>
          </a:p>
          <a:p>
            <a:r>
              <a:rPr lang="en-US" sz="1400" dirty="0">
                <a:latin typeface="Montserrat" panose="02000505000000020004" pitchFamily="2" charset="0"/>
              </a:rPr>
              <a:t>KNN</a:t>
            </a:r>
          </a:p>
          <a:p>
            <a:r>
              <a:rPr lang="en-US" sz="1400" dirty="0">
                <a:latin typeface="Montserrat" panose="02000505000000020004" pitchFamily="2" charset="0"/>
              </a:rPr>
              <a:t>Random Forest</a:t>
            </a:r>
          </a:p>
        </p:txBody>
      </p:sp>
    </p:spTree>
    <p:extLst>
      <p:ext uri="{BB962C8B-B14F-4D97-AF65-F5344CB8AC3E}">
        <p14:creationId xmlns:p14="http://schemas.microsoft.com/office/powerpoint/2010/main" val="361318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361A2-5E38-45AE-8900-22D0B31A22BD}"/>
              </a:ext>
            </a:extLst>
          </p:cNvPr>
          <p:cNvSpPr>
            <a:spLocks noGrp="1"/>
          </p:cNvSpPr>
          <p:nvPr>
            <p:ph type="title"/>
          </p:nvPr>
        </p:nvSpPr>
        <p:spPr>
          <a:xfrm>
            <a:off x="676275" y="246062"/>
            <a:ext cx="3457575" cy="1325563"/>
          </a:xfrm>
        </p:spPr>
        <p:txBody>
          <a:bodyPr>
            <a:normAutofit/>
          </a:bodyPr>
          <a:lstStyle/>
          <a:p>
            <a:r>
              <a:rPr lang="en-US" sz="3600" dirty="0">
                <a:solidFill>
                  <a:srgbClr val="2D66B7"/>
                </a:solidFill>
                <a:latin typeface="Montserrat" panose="02000505000000020004" pitchFamily="2" charset="0"/>
              </a:rPr>
              <a:t>Decision Tree</a:t>
            </a:r>
          </a:p>
        </p:txBody>
      </p:sp>
      <p:sp>
        <p:nvSpPr>
          <p:cNvPr id="4" name="Footer Placeholder 3">
            <a:extLst>
              <a:ext uri="{FF2B5EF4-FFF2-40B4-BE49-F238E27FC236}">
                <a16:creationId xmlns:a16="http://schemas.microsoft.com/office/drawing/2014/main" xmlns="" id="{901B49B5-93ED-410A-A936-229054FA2B54}"/>
              </a:ext>
            </a:extLst>
          </p:cNvPr>
          <p:cNvSpPr>
            <a:spLocks noGrp="1"/>
          </p:cNvSpPr>
          <p:nvPr>
            <p:ph type="ftr" sz="quarter" idx="11"/>
          </p:nvPr>
        </p:nvSpPr>
        <p:spPr/>
        <p:txBody>
          <a:bodyPr/>
          <a:lstStyle/>
          <a:p>
            <a:r>
              <a:rPr lang="en-US"/>
              <a:t>Digital Business Ecosystem Research Center, Telkom University</a:t>
            </a:r>
            <a:endParaRPr lang="en-ID"/>
          </a:p>
        </p:txBody>
      </p:sp>
      <p:pic>
        <p:nvPicPr>
          <p:cNvPr id="8" name="Picture 7">
            <a:extLst>
              <a:ext uri="{FF2B5EF4-FFF2-40B4-BE49-F238E27FC236}">
                <a16:creationId xmlns:a16="http://schemas.microsoft.com/office/drawing/2014/main" xmlns="" id="{E2353BE9-5B4E-44D1-90FF-BFCE1978CE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828"/>
          <a:stretch/>
        </p:blipFill>
        <p:spPr>
          <a:xfrm>
            <a:off x="6410450" y="2229557"/>
            <a:ext cx="4809764" cy="3593948"/>
          </a:xfrm>
          <a:prstGeom prst="rect">
            <a:avLst/>
          </a:prstGeom>
        </p:spPr>
      </p:pic>
      <p:pic>
        <p:nvPicPr>
          <p:cNvPr id="10" name="Picture 5">
            <a:extLst>
              <a:ext uri="{FF2B5EF4-FFF2-40B4-BE49-F238E27FC236}">
                <a16:creationId xmlns:a16="http://schemas.microsoft.com/office/drawing/2014/main" xmlns="" id="{F297E4F4-4785-4D4C-AF86-3AD26838F0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1" t="25761" r="56221" b="-322"/>
          <a:stretch/>
        </p:blipFill>
        <p:spPr>
          <a:xfrm>
            <a:off x="971786" y="2337194"/>
            <a:ext cx="4887278" cy="3378674"/>
          </a:xfrm>
          <a:prstGeom prst="rect">
            <a:avLst/>
          </a:prstGeom>
        </p:spPr>
      </p:pic>
      <p:sp>
        <p:nvSpPr>
          <p:cNvPr id="11" name="Kotak Teks 10">
            <a:extLst>
              <a:ext uri="{FF2B5EF4-FFF2-40B4-BE49-F238E27FC236}">
                <a16:creationId xmlns:a16="http://schemas.microsoft.com/office/drawing/2014/main" xmlns="" id="{BD8608CA-ACC2-438B-A5A9-8E414F10ADB8}"/>
              </a:ext>
            </a:extLst>
          </p:cNvPr>
          <p:cNvSpPr txBox="1"/>
          <p:nvPr/>
        </p:nvSpPr>
        <p:spPr>
          <a:xfrm>
            <a:off x="676275" y="1155077"/>
            <a:ext cx="8039100" cy="523220"/>
          </a:xfrm>
          <a:prstGeom prst="rect">
            <a:avLst/>
          </a:prstGeom>
          <a:noFill/>
        </p:spPr>
        <p:txBody>
          <a:bodyPr wrap="square" rtlCol="0">
            <a:spAutoFit/>
          </a:bodyPr>
          <a:lstStyle/>
          <a:p>
            <a:r>
              <a:rPr lang="en-US" sz="1400" dirty="0">
                <a:latin typeface="Montserrat" panose="02000505000000020004" pitchFamily="2" charset="0"/>
              </a:rPr>
              <a:t>Decision tree is a tree shaped diagram used to determine a course of action. Each branch of the tree represents a possible decision, occurrence or reaction </a:t>
            </a:r>
          </a:p>
        </p:txBody>
      </p:sp>
    </p:spTree>
    <p:extLst>
      <p:ext uri="{BB962C8B-B14F-4D97-AF65-F5344CB8AC3E}">
        <p14:creationId xmlns:p14="http://schemas.microsoft.com/office/powerpoint/2010/main" val="834329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3231</TotalTime>
  <Words>1055</Words>
  <Application>Microsoft Office PowerPoint</Application>
  <PresentationFormat>Widescreen</PresentationFormat>
  <Paragraphs>124</Paragraphs>
  <Slides>21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游ゴシック</vt:lpstr>
      <vt:lpstr>Arial</vt:lpstr>
      <vt:lpstr>Calibri</vt:lpstr>
      <vt:lpstr>Calibri Light</vt:lpstr>
      <vt:lpstr>Cambria Math</vt:lpstr>
      <vt:lpstr>Montserrat</vt:lpstr>
      <vt:lpstr>新細明體</vt:lpstr>
      <vt:lpstr>Times New Roman</vt:lpstr>
      <vt:lpstr>Office Theme</vt:lpstr>
      <vt:lpstr>Equation</vt:lpstr>
      <vt:lpstr> Data Mining</vt:lpstr>
      <vt:lpstr>Supervised Learning</vt:lpstr>
      <vt:lpstr>Regression</vt:lpstr>
      <vt:lpstr>Regression</vt:lpstr>
      <vt:lpstr>Regression</vt:lpstr>
      <vt:lpstr>Linear Regression</vt:lpstr>
      <vt:lpstr>Classification</vt:lpstr>
      <vt:lpstr>Classification</vt:lpstr>
      <vt:lpstr>Decision Tree</vt:lpstr>
      <vt:lpstr>Decision Tree</vt:lpstr>
      <vt:lpstr>Naïve Bayes</vt:lpstr>
      <vt:lpstr>Nearest Neighbor</vt:lpstr>
      <vt:lpstr>Nearest Neighbor</vt:lpstr>
      <vt:lpstr>Nearest Neighbor</vt:lpstr>
      <vt:lpstr>Unsupervised Learning</vt:lpstr>
      <vt:lpstr>Clustering</vt:lpstr>
      <vt:lpstr>Types of Clustering</vt:lpstr>
      <vt:lpstr>K-Means Clustering</vt:lpstr>
      <vt:lpstr>Association Rule Mining</vt:lpstr>
      <vt:lpstr>Association Rule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Apriandito</dc:creator>
  <cp:lastModifiedBy>Dian puteri</cp:lastModifiedBy>
  <cp:revision>129</cp:revision>
  <dcterms:created xsi:type="dcterms:W3CDTF">2019-07-28T02:49:56Z</dcterms:created>
  <dcterms:modified xsi:type="dcterms:W3CDTF">2019-09-18T09:05:16Z</dcterms:modified>
</cp:coreProperties>
</file>