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49" r:id="rId3"/>
    <p:sldId id="410" r:id="rId4"/>
    <p:sldId id="411" r:id="rId5"/>
    <p:sldId id="412" r:id="rId6"/>
    <p:sldId id="413" r:id="rId7"/>
    <p:sldId id="414" r:id="rId8"/>
    <p:sldId id="3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7A39B"/>
    <a:srgbClr val="5FC8C1"/>
    <a:srgbClr val="FFFFFF"/>
    <a:srgbClr val="FE7B01"/>
    <a:srgbClr val="04599E"/>
    <a:srgbClr val="F9F9F9"/>
    <a:srgbClr val="189DBE"/>
    <a:srgbClr val="813750"/>
    <a:srgbClr val="E4A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23F19-8CD3-45BB-A70A-95A8687CB93B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2F119-7A11-4368-8D37-E17674A66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0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D9F0-23D7-4FDD-9A4D-1265D849808E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BD34-2979-41D9-B323-C435AE579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="" xmlns:a16="http://schemas.microsoft.com/office/drawing/2014/main" id="{E699E870-CB73-4493-9DDE-25F0B6CC9015}"/>
              </a:ext>
            </a:extLst>
          </p:cNvPr>
          <p:cNvSpPr txBox="1">
            <a:spLocks/>
          </p:cNvSpPr>
          <p:nvPr/>
        </p:nvSpPr>
        <p:spPr>
          <a:xfrm>
            <a:off x="566059" y="603701"/>
            <a:ext cx="10068538" cy="1998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FFC000"/>
                </a:solidFill>
                <a:latin typeface="Montserrat" panose="02000505000000020004" pitchFamily="2" charset="0"/>
              </a:rPr>
              <a:t>Practice</a:t>
            </a:r>
          </a:p>
          <a:p>
            <a:pPr algn="l"/>
            <a:r>
              <a:rPr lang="en-US" sz="3200" b="1" dirty="0" smtClean="0">
                <a:solidFill>
                  <a:srgbClr val="FFC000"/>
                </a:solidFill>
                <a:latin typeface="Montserrat" panose="02000505000000020004" pitchFamily="2" charset="0"/>
              </a:rPr>
              <a:t>Collecting </a:t>
            </a:r>
            <a:r>
              <a:rPr lang="en-US" sz="3200" b="1" dirty="0">
                <a:solidFill>
                  <a:srgbClr val="FFC000"/>
                </a:solidFill>
                <a:latin typeface="Montserrat" panose="02000505000000020004" pitchFamily="2" charset="0"/>
              </a:rPr>
              <a:t>Data from Twitter</a:t>
            </a:r>
            <a:endParaRPr lang="en-ID" sz="4000" b="1" dirty="0">
              <a:solidFill>
                <a:srgbClr val="FFC000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="" xmlns:a16="http://schemas.microsoft.com/office/drawing/2014/main" id="{0438B511-AF8E-4105-B4CF-8EA18B1AE1B5}"/>
              </a:ext>
            </a:extLst>
          </p:cNvPr>
          <p:cNvSpPr txBox="1">
            <a:spLocks/>
          </p:cNvSpPr>
          <p:nvPr/>
        </p:nvSpPr>
        <p:spPr>
          <a:xfrm>
            <a:off x="566059" y="2791057"/>
            <a:ext cx="7644618" cy="3209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37A39B"/>
                </a:solidFill>
                <a:latin typeface="Montserrat" panose="02000505000000020004" pitchFamily="2" charset="0"/>
              </a:rPr>
              <a:t>Digital Business Ecosystem Research Center</a:t>
            </a:r>
            <a:endParaRPr lang="en-ID" sz="1800" dirty="0">
              <a:solidFill>
                <a:srgbClr val="37A39B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9" y="6071553"/>
            <a:ext cx="1245278" cy="41633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37" y="6071553"/>
            <a:ext cx="1432365" cy="416333"/>
          </a:xfrm>
          <a:prstGeom prst="rect">
            <a:avLst/>
          </a:prstGeom>
        </p:spPr>
      </p:pic>
      <p:pic>
        <p:nvPicPr>
          <p:cNvPr id="8" name="Picture 2" descr="Hasil gambar untuk gephi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81" y="2602371"/>
            <a:ext cx="2855639" cy="285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15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>
                <a:solidFill>
                  <a:schemeClr val="accent4"/>
                </a:solidFill>
                <a:latin typeface="Montserrat" panose="02000505000000020004" pitchFamily="2" charset="0"/>
              </a:rPr>
              <a:t>Twitter Streaming Importer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589610" y="2465853"/>
            <a:ext cx="8065875" cy="3369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ontserrat" panose="02000505000000020004" pitchFamily="2" charset="0"/>
              </a:rPr>
              <a:t>This plugin enables you to</a:t>
            </a:r>
            <a:r>
              <a:rPr lang="en-US" dirty="0" smtClean="0">
                <a:latin typeface="Montserrat" panose="02000505000000020004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>
              <a:latin typeface="Montserrat" panose="02000505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2000505000000020004" pitchFamily="2" charset="0"/>
              </a:rPr>
              <a:t>Collect tweets in real-time, on the topic you choose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2000505000000020004" pitchFamily="2" charset="0"/>
              </a:rPr>
              <a:t>Get the connections between the users mentioned in these tweets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2000505000000020004" pitchFamily="2" charset="0"/>
              </a:rPr>
              <a:t>Visualize these connections in </a:t>
            </a:r>
            <a:r>
              <a:rPr lang="en-US" dirty="0" err="1">
                <a:latin typeface="Montserrat" panose="02000505000000020004" pitchFamily="2" charset="0"/>
              </a:rPr>
              <a:t>Gephi</a:t>
            </a:r>
            <a:r>
              <a:rPr lang="en-US" dirty="0">
                <a:latin typeface="Montserrat" panose="02000505000000020004" pitchFamily="2" charset="0"/>
              </a:rPr>
              <a:t>, or just export all the tweets to </a:t>
            </a:r>
            <a:r>
              <a:rPr lang="en-US" dirty="0" smtClean="0">
                <a:latin typeface="Montserrat" panose="02000505000000020004" pitchFamily="2" charset="0"/>
              </a:rPr>
              <a:t>Excel</a:t>
            </a:r>
            <a:r>
              <a:rPr lang="en-US" dirty="0">
                <a:latin typeface="Montserrat" panose="02000505000000020004" pitchFamily="2" charset="0"/>
              </a:rPr>
              <a:t/>
            </a:r>
            <a:br>
              <a:rPr lang="en-US" dirty="0">
                <a:latin typeface="Montserrat" panose="02000505000000020004" pitchFamily="2" charset="0"/>
              </a:rPr>
            </a:br>
            <a:endParaRPr lang="en-US" dirty="0"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9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Install Plugin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589610" y="2465853"/>
            <a:ext cx="80658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2000505000000020004" pitchFamily="2" charset="0"/>
              </a:rPr>
              <a:t>Choose </a:t>
            </a:r>
            <a:r>
              <a:rPr lang="en-US" sz="1600" dirty="0">
                <a:latin typeface="Montserrat" panose="02000505000000020004" pitchFamily="2" charset="0"/>
              </a:rPr>
              <a:t>the menu Tools then Plugins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Click on the tab Available Plugins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Install the plugin then restart </a:t>
            </a:r>
            <a:r>
              <a:rPr lang="en-US" sz="1600" dirty="0" err="1" smtClean="0">
                <a:latin typeface="Montserrat" panose="02000505000000020004" pitchFamily="2" charset="0"/>
              </a:rPr>
              <a:t>Gephi</a:t>
            </a:r>
            <a:endParaRPr lang="en-US" sz="1600" dirty="0"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05B5371-C3B5-4F7A-A379-AEFA09AF4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805" y="1445681"/>
            <a:ext cx="6241360" cy="38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0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Using the Plugin (1)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589611" y="2465853"/>
            <a:ext cx="57705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2000505000000020004" pitchFamily="2" charset="0"/>
              </a:rPr>
              <a:t>Copy paste the codes from Twitter into </a:t>
            </a:r>
            <a:r>
              <a:rPr lang="en-US" dirty="0" err="1">
                <a:latin typeface="Montserrat" panose="02000505000000020004" pitchFamily="2" charset="0"/>
              </a:rPr>
              <a:t>Gephi</a:t>
            </a:r>
            <a:endParaRPr lang="en-US" dirty="0">
              <a:latin typeface="Montserrat" panose="02000505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2000505000000020004" pitchFamily="2" charset="0"/>
              </a:rPr>
              <a:t>This setup had just to be done once.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2000505000000020004" pitchFamily="2" charset="0"/>
              </a:rPr>
              <a:t>Your credentials are saved and will be loaded at each run.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2000505000000020004" pitchFamily="2" charset="0"/>
              </a:rPr>
              <a:t>Now we can start using the plugin.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ontserrat" panose="02000505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ontserrat" panose="02000505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="" xmlns:a16="http://schemas.microsoft.com/office/drawing/2014/main" id="{B0B49C34-C97F-4C01-A3BC-A9885F8DE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53215" y="1132029"/>
            <a:ext cx="4743450" cy="1971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3687BC7-86CA-4EF4-93BA-171E1CF28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215" y="3126581"/>
            <a:ext cx="4743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9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Using the Plugin (2)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589611" y="2465853"/>
            <a:ext cx="48967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2000505000000020004" pitchFamily="2" charset="0"/>
              </a:rPr>
              <a:t>Words to follow </a:t>
            </a:r>
            <a:r>
              <a:rPr lang="en-US" sz="1600" dirty="0">
                <a:latin typeface="Montserrat" panose="02000505000000020004" pitchFamily="2" charset="0"/>
              </a:rPr>
              <a:t>– able to follow one or multiple words.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2000505000000020004" pitchFamily="2" charset="0"/>
              </a:rPr>
              <a:t>Users to follow </a:t>
            </a:r>
            <a:r>
              <a:rPr lang="en-US" sz="1600" dirty="0">
                <a:latin typeface="Montserrat" panose="02000505000000020004" pitchFamily="2" charset="0"/>
              </a:rPr>
              <a:t>– able to follow the activity of one or multiple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2000505000000020004" pitchFamily="2" charset="0"/>
              </a:rPr>
              <a:t>Location to follow </a:t>
            </a:r>
            <a:r>
              <a:rPr lang="en-US" sz="1600" dirty="0">
                <a:latin typeface="Montserrat" panose="02000505000000020004" pitchFamily="2" charset="0"/>
              </a:rPr>
              <a:t>– able to follow the activity of one or multiple locations.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11" name="Content Placeholder 3">
            <a:extLst>
              <a:ext uri="{FF2B5EF4-FFF2-40B4-BE49-F238E27FC236}">
                <a16:creationId xmlns="" xmlns:a16="http://schemas.microsoft.com/office/drawing/2014/main" id="{B0B49C34-C97F-4C01-A3BC-A9885F8DE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697" y="2502465"/>
            <a:ext cx="5465278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6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Using the Plugin (3)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589611" y="2465853"/>
            <a:ext cx="610510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Montserrat" panose="02000505000000020004" pitchFamily="2" charset="0"/>
              </a:rPr>
              <a:t>Full Twitter Network</a:t>
            </a:r>
            <a:r>
              <a:rPr lang="en-US" sz="1400" dirty="0">
                <a:latin typeface="Montserrat" panose="02000505000000020004" pitchFamily="2" charset="0"/>
              </a:rPr>
              <a:t>: This will represent all entities (User, Tweet, </a:t>
            </a:r>
            <a:r>
              <a:rPr lang="en-US" sz="1400" dirty="0" err="1">
                <a:latin typeface="Montserrat" panose="02000505000000020004" pitchFamily="2" charset="0"/>
              </a:rPr>
              <a:t>Hastags</a:t>
            </a:r>
            <a:r>
              <a:rPr lang="en-US" sz="1400" dirty="0">
                <a:latin typeface="Montserrat" panose="02000505000000020004" pitchFamily="2" charset="0"/>
              </a:rPr>
              <a:t>, URL, Media, Symbol </a:t>
            </a:r>
            <a:r>
              <a:rPr lang="en-US" sz="1400" dirty="0" err="1">
                <a:latin typeface="Montserrat" panose="02000505000000020004" pitchFamily="2" charset="0"/>
              </a:rPr>
              <a:t>etc</a:t>
            </a:r>
            <a:r>
              <a:rPr lang="en-US" sz="1400" dirty="0">
                <a:latin typeface="Montserrat" panose="02000505000000020004" pitchFamily="2" charset="0"/>
              </a:rPr>
              <a:t>​) as a graph.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Montserrat" panose="02000505000000020004" pitchFamily="2" charset="0"/>
              </a:rPr>
              <a:t>User Network</a:t>
            </a:r>
            <a:r>
              <a:rPr lang="en-US" sz="1400" dirty="0">
                <a:latin typeface="Montserrat" panose="02000505000000020004" pitchFamily="2" charset="0"/>
              </a:rPr>
              <a:t>: This will represent the interaction between users. Any mentions, retweets or quotes between 2 users, will be represented. The size of the edge represent the number of interactions between 2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Montserrat" panose="02000505000000020004" pitchFamily="2" charset="0"/>
              </a:rPr>
              <a:t>Hashtag Network</a:t>
            </a:r>
            <a:r>
              <a:rPr lang="en-US" sz="1400" dirty="0">
                <a:latin typeface="Montserrat" panose="02000505000000020004" pitchFamily="2" charset="0"/>
              </a:rPr>
              <a:t>: This will create the network of Hashtags.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Montserrat" panose="02000505000000020004" pitchFamily="2" charset="0"/>
              </a:rPr>
              <a:t>Emoji Network</a:t>
            </a:r>
            <a:r>
              <a:rPr lang="en-US" sz="1400" dirty="0">
                <a:latin typeface="Montserrat" panose="02000505000000020004" pitchFamily="2" charset="0"/>
              </a:rPr>
              <a:t>: Same as Hashtag Network but focused on Emoji characters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Montserrat" panose="02000505000000020004" pitchFamily="2" charset="0"/>
              </a:rPr>
              <a:t>Bernardamus</a:t>
            </a:r>
            <a:r>
              <a:rPr lang="en-US" sz="1400" b="1" dirty="0">
                <a:latin typeface="Montserrat" panose="02000505000000020004" pitchFamily="2" charset="0"/>
              </a:rPr>
              <a:t> Projection</a:t>
            </a:r>
            <a:r>
              <a:rPr lang="en-US" sz="1400" dirty="0">
                <a:latin typeface="Montserrat" panose="02000505000000020004" pitchFamily="2" charset="0"/>
              </a:rPr>
              <a:t>: This network represents user network via hashtag present in tweets.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275B798-CD04-4B53-AC0C-81E291C21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081" y="1437822"/>
            <a:ext cx="4151961" cy="459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4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2402803" y="2055162"/>
            <a:ext cx="8700824" cy="378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/>
            <a:endParaRPr lang="en-US" sz="2000" dirty="0">
              <a:latin typeface="Montserrat" panose="02000505000000020004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89610" y="1022635"/>
            <a:ext cx="9292345" cy="1345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smtClean="0">
                <a:solidFill>
                  <a:schemeClr val="accent4"/>
                </a:solidFill>
                <a:latin typeface="Montserrat" panose="02000505000000020004" pitchFamily="2" charset="0"/>
              </a:rPr>
              <a:t>Using the Plugin (4)</a:t>
            </a:r>
            <a:endParaRPr lang="en-US" sz="4000" dirty="0">
              <a:solidFill>
                <a:schemeClr val="accent4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4324054-41A8-4238-8715-3339CC0EE598}"/>
              </a:ext>
            </a:extLst>
          </p:cNvPr>
          <p:cNvSpPr/>
          <p:nvPr/>
        </p:nvSpPr>
        <p:spPr>
          <a:xfrm>
            <a:off x="589611" y="2465853"/>
            <a:ext cx="6149392" cy="1897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Write the term you want to follow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Click on “Add”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Select “User Network”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Click on “Connect”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2000505000000020004" pitchFamily="2" charset="0"/>
              </a:rPr>
              <a:t>Click on “Disconnect" to stop the collection of tweets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9832932" y="6225435"/>
            <a:ext cx="2067882" cy="496039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ware&#10;&#10;Description automatically generated">
            <a:extLst>
              <a:ext uri="{FF2B5EF4-FFF2-40B4-BE49-F238E27FC236}">
                <a16:creationId xmlns="" xmlns:a16="http://schemas.microsoft.com/office/drawing/2014/main" id="{6CB26A06-491B-425C-B823-46884F8D6C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423" y="6356350"/>
            <a:ext cx="897268" cy="299983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B844D210-2937-410E-A962-EC3BDAF5C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743" y="6356350"/>
            <a:ext cx="1032071" cy="299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1A947308-01AC-4424-A0E6-89A0E8A90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661" y="1215123"/>
            <a:ext cx="4094241" cy="45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3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="" xmlns:a16="http://schemas.microsoft.com/office/drawing/2014/main" id="{E699E870-CB73-4493-9DDE-25F0B6CC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4618"/>
            <a:ext cx="12192000" cy="1565305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rgbClr val="ED3237"/>
                </a:solidFill>
                <a:latin typeface="Montserrat" panose="02000505000000020004" pitchFamily="2" charset="0"/>
              </a:rPr>
              <a:t>THANK YOU</a:t>
            </a:r>
            <a:endParaRPr lang="en-ID" sz="6000" b="1" dirty="0">
              <a:solidFill>
                <a:srgbClr val="ED3237"/>
              </a:solidFill>
              <a:latin typeface="Montserrat" panose="02000505000000020004" pitchFamily="2" charset="0"/>
            </a:endParaRPr>
          </a:p>
        </p:txBody>
      </p:sp>
      <p:pic>
        <p:nvPicPr>
          <p:cNvPr id="8" name="Gambar 9" descr="Sebuah gambar berisi teks&#10;&#10;Deskripsi dihasilkan secara otomatis">
            <a:extLst>
              <a:ext uri="{FF2B5EF4-FFF2-40B4-BE49-F238E27FC236}">
                <a16:creationId xmlns="" xmlns:a16="http://schemas.microsoft.com/office/drawing/2014/main" id="{5ADD29DC-D178-4047-AC04-D57E1EFE19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2" r="18671" b="39395"/>
          <a:stretch/>
        </p:blipFill>
        <p:spPr>
          <a:xfrm>
            <a:off x="5173980" y="1408699"/>
            <a:ext cx="1844040" cy="23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8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218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 puteri</dc:creator>
  <cp:lastModifiedBy>Dian puteri</cp:lastModifiedBy>
  <cp:revision>86</cp:revision>
  <dcterms:created xsi:type="dcterms:W3CDTF">2019-08-29T02:49:17Z</dcterms:created>
  <dcterms:modified xsi:type="dcterms:W3CDTF">2019-11-22T15:40:50Z</dcterms:modified>
</cp:coreProperties>
</file>