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15" r:id="rId3"/>
    <p:sldId id="419" r:id="rId4"/>
    <p:sldId id="420" r:id="rId5"/>
    <p:sldId id="421" r:id="rId6"/>
    <p:sldId id="416" r:id="rId7"/>
    <p:sldId id="422" r:id="rId8"/>
    <p:sldId id="423" r:id="rId9"/>
    <p:sldId id="425" r:id="rId10"/>
    <p:sldId id="410" r:id="rId11"/>
    <p:sldId id="424" r:id="rId12"/>
    <p:sldId id="418" r:id="rId13"/>
    <p:sldId id="426" r:id="rId14"/>
    <p:sldId id="428" r:id="rId15"/>
    <p:sldId id="430" r:id="rId16"/>
    <p:sldId id="3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7A39B"/>
    <a:srgbClr val="5FC8C1"/>
    <a:srgbClr val="FFFFFF"/>
    <a:srgbClr val="FE7B01"/>
    <a:srgbClr val="04599E"/>
    <a:srgbClr val="F9F9F9"/>
    <a:srgbClr val="189DBE"/>
    <a:srgbClr val="813750"/>
    <a:srgbClr val="E4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3F19-8CD3-45BB-A70A-95A8687CB93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F119-7A11-4368-8D37-E17674A6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xmlns="" id="{E699E870-CB73-4493-9DDE-25F0B6CC9015}"/>
              </a:ext>
            </a:extLst>
          </p:cNvPr>
          <p:cNvSpPr txBox="1">
            <a:spLocks/>
          </p:cNvSpPr>
          <p:nvPr/>
        </p:nvSpPr>
        <p:spPr>
          <a:xfrm>
            <a:off x="566058" y="603701"/>
            <a:ext cx="11170829" cy="1998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Practice</a:t>
            </a:r>
          </a:p>
          <a:p>
            <a:pPr algn="l"/>
            <a:r>
              <a:rPr lang="en-US" sz="36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Constructing </a:t>
            </a:r>
            <a:r>
              <a:rPr lang="en-US" sz="3600" b="1" dirty="0">
                <a:solidFill>
                  <a:srgbClr val="FFC000"/>
                </a:solidFill>
                <a:latin typeface="Montserrat" panose="02000505000000020004" pitchFamily="2" charset="0"/>
              </a:rPr>
              <a:t>Online Interaction Graph</a:t>
            </a:r>
            <a:endParaRPr lang="en-ID" sz="5100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xmlns="" id="{0438B511-AF8E-4105-B4CF-8EA18B1AE1B5}"/>
              </a:ext>
            </a:extLst>
          </p:cNvPr>
          <p:cNvSpPr txBox="1">
            <a:spLocks/>
          </p:cNvSpPr>
          <p:nvPr/>
        </p:nvSpPr>
        <p:spPr>
          <a:xfrm>
            <a:off x="566059" y="2791057"/>
            <a:ext cx="7644618" cy="320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7A39B"/>
                </a:solidFill>
                <a:latin typeface="Montserrat" panose="02000505000000020004" pitchFamily="2" charset="0"/>
              </a:rPr>
              <a:t>Digital Business Ecosystem Research Center</a:t>
            </a:r>
            <a:endParaRPr lang="en-ID" sz="1800" dirty="0">
              <a:solidFill>
                <a:srgbClr val="37A39B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9" y="6071553"/>
            <a:ext cx="1245278" cy="4163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7" y="6071553"/>
            <a:ext cx="1432365" cy="416333"/>
          </a:xfrm>
          <a:prstGeom prst="rect">
            <a:avLst/>
          </a:prstGeom>
        </p:spPr>
      </p:pic>
      <p:pic>
        <p:nvPicPr>
          <p:cNvPr id="8" name="Picture 2" descr="Hasil gambar untuk geph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035" y="3466435"/>
            <a:ext cx="2445851" cy="244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wit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30" y="3466435"/>
            <a:ext cx="2445850" cy="244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5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Run the Centrality Metric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324054-41A8-4238-8715-3339CC0EE598}"/>
              </a:ext>
            </a:extLst>
          </p:cNvPr>
          <p:cNvSpPr/>
          <p:nvPr/>
        </p:nvSpPr>
        <p:spPr>
          <a:xfrm>
            <a:off x="609750" y="2698768"/>
            <a:ext cx="53776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Average Degree to measure Degree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Average Weighted Degree to measure Average Weighted Degree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Network Diameter to measure </a:t>
            </a:r>
            <a:r>
              <a:rPr lang="en-US" sz="1600" dirty="0" err="1" smtClean="0">
                <a:latin typeface="Montserrat" panose="02000505000000020004" pitchFamily="2" charset="0"/>
              </a:rPr>
              <a:t>Betweenness</a:t>
            </a:r>
            <a:r>
              <a:rPr lang="en-US" sz="1600" dirty="0" smtClean="0">
                <a:latin typeface="Montserrat" panose="02000505000000020004" pitchFamily="2" charset="0"/>
              </a:rPr>
              <a:t> Centrality and Degree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Eigenvector Centrality to measure Eigenvector Centrality</a:t>
            </a:r>
            <a:endParaRPr lang="en-US" sz="16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241593" y="2758224"/>
            <a:ext cx="2463621" cy="2477137"/>
            <a:chOff x="7939953" y="2595269"/>
            <a:chExt cx="2085975" cy="209741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t="54519" r="8156" b="-9704"/>
            <a:stretch/>
          </p:blipFill>
          <p:spPr>
            <a:xfrm>
              <a:off x="7939953" y="2595269"/>
              <a:ext cx="2055817" cy="18765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9953" y="4321213"/>
              <a:ext cx="2085975" cy="37147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006" y="2758224"/>
            <a:ext cx="2954806" cy="24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4"/>
                </a:solidFill>
                <a:latin typeface="Montserrat" panose="02000505000000020004" pitchFamily="2" charset="0"/>
              </a:rPr>
              <a:t>Centrality Metric Measurement Result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63" y="2368154"/>
            <a:ext cx="6791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6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Run the Network Structure Metric</a:t>
            </a:r>
            <a:endParaRPr lang="en-US" sz="4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324054-41A8-4238-8715-3339CC0EE598}"/>
              </a:ext>
            </a:extLst>
          </p:cNvPr>
          <p:cNvSpPr/>
          <p:nvPr/>
        </p:nvSpPr>
        <p:spPr>
          <a:xfrm>
            <a:off x="609749" y="3009824"/>
            <a:ext cx="69706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Graph Density to measure Network </a:t>
            </a:r>
            <a:r>
              <a:rPr lang="en-US" sz="1600" dirty="0">
                <a:latin typeface="Montserrat" panose="02000505000000020004" pitchFamily="2" charset="0"/>
              </a:rPr>
              <a:t>D</a:t>
            </a:r>
            <a:r>
              <a:rPr lang="en-US" sz="1600" dirty="0" smtClean="0">
                <a:latin typeface="Montserrat" panose="02000505000000020004" pitchFamily="2" charset="0"/>
              </a:rPr>
              <a:t>ensity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Modularity to measure Community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Connected components to measure Connected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Avg. Path Length to measure Average Path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817145" y="2850771"/>
            <a:ext cx="3049728" cy="2501977"/>
            <a:chOff x="7738909" y="3009322"/>
            <a:chExt cx="3049728" cy="2501977"/>
          </a:xfrm>
        </p:grpSpPr>
        <p:grpSp>
          <p:nvGrpSpPr>
            <p:cNvPr id="15" name="Group 14"/>
            <p:cNvGrpSpPr/>
            <p:nvPr/>
          </p:nvGrpSpPr>
          <p:grpSpPr>
            <a:xfrm>
              <a:off x="7738909" y="3457186"/>
              <a:ext cx="3049728" cy="2054113"/>
              <a:chOff x="6207006" y="3376306"/>
              <a:chExt cx="2076450" cy="139857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t="21580" b="68296"/>
              <a:stretch/>
            </p:blipFill>
            <p:spPr>
              <a:xfrm>
                <a:off x="6207006" y="3376306"/>
                <a:ext cx="2076450" cy="26036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t="41887" b="46193"/>
              <a:stretch/>
            </p:blipFill>
            <p:spPr>
              <a:xfrm>
                <a:off x="6207006" y="3686477"/>
                <a:ext cx="2076450" cy="30656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t="80365" b="-9144"/>
              <a:stretch/>
            </p:blipFill>
            <p:spPr>
              <a:xfrm>
                <a:off x="6207006" y="4034748"/>
                <a:ext cx="2076450" cy="740129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25" b="89851"/>
            <a:stretch/>
          </p:blipFill>
          <p:spPr>
            <a:xfrm>
              <a:off x="7738909" y="3009322"/>
              <a:ext cx="3049728" cy="382405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9482203" y="2691654"/>
            <a:ext cx="577101" cy="73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82202" y="4646283"/>
            <a:ext cx="577101" cy="302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1084665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Visualizing the Network Based on Centrality</a:t>
            </a:r>
            <a:endParaRPr lang="en-US" sz="32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482203" y="2691654"/>
            <a:ext cx="577101" cy="73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82202" y="4646283"/>
            <a:ext cx="577101" cy="302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4324054-41A8-4238-8715-3339CC0EE598}"/>
              </a:ext>
            </a:extLst>
          </p:cNvPr>
          <p:cNvSpPr/>
          <p:nvPr/>
        </p:nvSpPr>
        <p:spPr>
          <a:xfrm>
            <a:off x="589610" y="2439783"/>
            <a:ext cx="10989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Montserrat" panose="02000505000000020004" pitchFamily="2" charset="0"/>
              </a:rPr>
              <a:t>Node Color Based on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Click Appearance &gt; Nodes &gt; Color &gt; Ranking &gt; Choose the Centrality &gt; Apply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ontserra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Montserrat" panose="02000505000000020004" pitchFamily="2" charset="0"/>
              </a:rPr>
              <a:t>Node Size Based on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Appearance &gt; Nodes &gt; </a:t>
            </a:r>
            <a:r>
              <a:rPr lang="en-US" sz="1600" dirty="0" smtClean="0">
                <a:latin typeface="Montserrat" panose="02000505000000020004" pitchFamily="2" charset="0"/>
              </a:rPr>
              <a:t>Size &gt; Ranking </a:t>
            </a:r>
            <a:r>
              <a:rPr lang="en-US" sz="1600" dirty="0">
                <a:latin typeface="Montserrat" panose="02000505000000020004" pitchFamily="2" charset="0"/>
              </a:rPr>
              <a:t>&gt; Choose the Centrality </a:t>
            </a:r>
            <a:r>
              <a:rPr lang="en-US" sz="1600" dirty="0" smtClean="0">
                <a:latin typeface="Montserrat" panose="02000505000000020004" pitchFamily="2" charset="0"/>
              </a:rPr>
              <a:t>&gt; Define the size &gt; Apply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Montserrat" panose="02000505000000020004" pitchFamily="2" charset="0"/>
              </a:rPr>
              <a:t>Edge Color Based on Weight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Appearance &gt; </a:t>
            </a:r>
            <a:r>
              <a:rPr lang="en-US" sz="1600" dirty="0" smtClean="0">
                <a:latin typeface="Montserrat" panose="02000505000000020004" pitchFamily="2" charset="0"/>
              </a:rPr>
              <a:t>Edges </a:t>
            </a:r>
            <a:r>
              <a:rPr lang="en-US" sz="1600" dirty="0">
                <a:latin typeface="Montserrat" panose="02000505000000020004" pitchFamily="2" charset="0"/>
              </a:rPr>
              <a:t>&gt; </a:t>
            </a:r>
            <a:r>
              <a:rPr lang="en-US" sz="1600" dirty="0" smtClean="0">
                <a:latin typeface="Montserrat" panose="02000505000000020004" pitchFamily="2" charset="0"/>
              </a:rPr>
              <a:t>Color </a:t>
            </a:r>
            <a:r>
              <a:rPr lang="en-US" sz="1600" dirty="0">
                <a:latin typeface="Montserrat" panose="02000505000000020004" pitchFamily="2" charset="0"/>
              </a:rPr>
              <a:t>&gt; Ranking &gt; Choose </a:t>
            </a:r>
            <a:r>
              <a:rPr lang="en-US" sz="1600" dirty="0" smtClean="0">
                <a:latin typeface="Montserrat" panose="02000505000000020004" pitchFamily="2" charset="0"/>
              </a:rPr>
              <a:t>Weight &gt; </a:t>
            </a:r>
            <a:r>
              <a:rPr lang="en-US" sz="1600" dirty="0">
                <a:latin typeface="Montserrat" panose="02000505000000020004" pitchFamily="2" charset="0"/>
              </a:rPr>
              <a:t>Apply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1084665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Network Layout</a:t>
            </a:r>
            <a:endParaRPr lang="en-US" sz="36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482203" y="2691654"/>
            <a:ext cx="577101" cy="73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82202" y="4646283"/>
            <a:ext cx="577101" cy="302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38" y="3209330"/>
            <a:ext cx="3057525" cy="2276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324054-41A8-4238-8715-3339CC0EE598}"/>
              </a:ext>
            </a:extLst>
          </p:cNvPr>
          <p:cNvSpPr/>
          <p:nvPr/>
        </p:nvSpPr>
        <p:spPr>
          <a:xfrm>
            <a:off x="589610" y="2439783"/>
            <a:ext cx="10989353" cy="41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Click Layout &gt; Choose Layout &gt; Apply</a:t>
            </a:r>
          </a:p>
        </p:txBody>
      </p:sp>
    </p:spTree>
    <p:extLst>
      <p:ext uri="{BB962C8B-B14F-4D97-AF65-F5344CB8AC3E}">
        <p14:creationId xmlns:p14="http://schemas.microsoft.com/office/powerpoint/2010/main" val="290380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1084665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Visualizing the Network Based on Community</a:t>
            </a:r>
            <a:endParaRPr lang="en-US" sz="32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482203" y="2691654"/>
            <a:ext cx="577101" cy="73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82202" y="4646283"/>
            <a:ext cx="577101" cy="302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4324054-41A8-4238-8715-3339CC0EE598}"/>
              </a:ext>
            </a:extLst>
          </p:cNvPr>
          <p:cNvSpPr/>
          <p:nvPr/>
        </p:nvSpPr>
        <p:spPr>
          <a:xfrm>
            <a:off x="589610" y="2439783"/>
            <a:ext cx="10989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Montserrat" panose="02000505000000020004" pitchFamily="2" charset="0"/>
              </a:rPr>
              <a:t>Node Color Based on Community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Click Appearance &gt; Nodes &gt; Color &gt; Partition &gt; Choose the Modularity Class &gt; Apply</a:t>
            </a:r>
          </a:p>
        </p:txBody>
      </p:sp>
    </p:spTree>
    <p:extLst>
      <p:ext uri="{BB962C8B-B14F-4D97-AF65-F5344CB8AC3E}">
        <p14:creationId xmlns:p14="http://schemas.microsoft.com/office/powerpoint/2010/main" val="55412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xmlns="" id="{E699E870-CB73-4493-9DDE-25F0B6C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4618"/>
            <a:ext cx="12192000" cy="156530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ED3237"/>
                </a:solidFill>
                <a:latin typeface="Montserrat" panose="02000505000000020004" pitchFamily="2" charset="0"/>
              </a:rPr>
              <a:t>THANK YOU</a:t>
            </a:r>
            <a:endParaRPr lang="en-ID" sz="6000" b="1" dirty="0">
              <a:solidFill>
                <a:srgbClr val="ED3237"/>
              </a:solidFill>
              <a:latin typeface="Montserrat" panose="02000505000000020004" pitchFamily="2" charset="0"/>
            </a:endParaRPr>
          </a:p>
        </p:txBody>
      </p:sp>
      <p:pic>
        <p:nvPicPr>
          <p:cNvPr id="8" name="Gambar 9" descr="Sebuah gambar berisi teks&#10;&#10;Deskripsi dihasilkan secara otomatis">
            <a:extLst>
              <a:ext uri="{FF2B5EF4-FFF2-40B4-BE49-F238E27FC236}">
                <a16:creationId xmlns:a16="http://schemas.microsoft.com/office/drawing/2014/main" xmlns="" id="{5ADD29DC-D178-4047-AC04-D57E1EFE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r="18671" b="39395"/>
          <a:stretch/>
        </p:blipFill>
        <p:spPr>
          <a:xfrm>
            <a:off x="5173980" y="1408699"/>
            <a:ext cx="1844040" cy="2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Construct the Dataset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26373" b="39532"/>
          <a:stretch/>
        </p:blipFill>
        <p:spPr>
          <a:xfrm>
            <a:off x="3540039" y="2368154"/>
            <a:ext cx="5140498" cy="35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Construct the Dataset (2)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03" y="2368154"/>
            <a:ext cx="11408797" cy="313382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697146" y="5580955"/>
            <a:ext cx="1175479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Source</a:t>
            </a:r>
            <a:endParaRPr lang="en-US" sz="2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294215" y="5621582"/>
            <a:ext cx="1175479" cy="5016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Target</a:t>
            </a:r>
            <a:endParaRPr lang="en-US" sz="2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7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Construct the Dataset (3)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48" y="2368154"/>
            <a:ext cx="51816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6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Construct the Dataset (4)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360" y="2820419"/>
            <a:ext cx="6391275" cy="1476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324054-41A8-4238-8715-3339CC0EE598}"/>
              </a:ext>
            </a:extLst>
          </p:cNvPr>
          <p:cNvSpPr/>
          <p:nvPr/>
        </p:nvSpPr>
        <p:spPr>
          <a:xfrm>
            <a:off x="3227440" y="5025106"/>
            <a:ext cx="5737117" cy="41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Montserrat" panose="02000505000000020004" pitchFamily="2" charset="0"/>
              </a:rPr>
              <a:t>Save file as CSV</a:t>
            </a:r>
            <a:endParaRPr lang="en-US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5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Import Dataset to </a:t>
            </a:r>
            <a:r>
              <a:rPr lang="en-US" altLang="en-US" sz="4000" b="1" dirty="0" err="1" smtClean="0">
                <a:solidFill>
                  <a:schemeClr val="accent4"/>
                </a:solidFill>
                <a:latin typeface="Montserrat" panose="02000505000000020004" pitchFamily="2" charset="0"/>
              </a:rPr>
              <a:t>Gephi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324054-41A8-4238-8715-3339CC0EE598}"/>
              </a:ext>
            </a:extLst>
          </p:cNvPr>
          <p:cNvSpPr/>
          <p:nvPr/>
        </p:nvSpPr>
        <p:spPr>
          <a:xfrm>
            <a:off x="3456985" y="5805448"/>
            <a:ext cx="5737117" cy="41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Montserrat" panose="02000505000000020004" pitchFamily="2" charset="0"/>
              </a:rPr>
              <a:t>File &gt; Import </a:t>
            </a:r>
            <a:r>
              <a:rPr lang="en-US" sz="1600" dirty="0" err="1" smtClean="0">
                <a:latin typeface="Montserrat" panose="02000505000000020004" pitchFamily="2" charset="0"/>
              </a:rPr>
              <a:t>Spead</a:t>
            </a:r>
            <a:r>
              <a:rPr lang="en-US" sz="1600" dirty="0" err="1">
                <a:latin typeface="Montserrat" panose="02000505000000020004" pitchFamily="2" charset="0"/>
              </a:rPr>
              <a:t>s</a:t>
            </a:r>
            <a:r>
              <a:rPr lang="en-US" sz="1600" dirty="0" err="1" smtClean="0">
                <a:latin typeface="Montserrat" panose="02000505000000020004" pitchFamily="2" charset="0"/>
              </a:rPr>
              <a:t>heet</a:t>
            </a:r>
            <a:r>
              <a:rPr lang="en-US" sz="1600" dirty="0" smtClean="0">
                <a:latin typeface="Montserrat" panose="02000505000000020004" pitchFamily="2" charset="0"/>
              </a:rPr>
              <a:t> &gt; Choose the Dataset File</a:t>
            </a:r>
            <a:endParaRPr lang="en-US" sz="1600" dirty="0">
              <a:latin typeface="Montserrat" panose="02000505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91" y="2377935"/>
            <a:ext cx="5182644" cy="32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Data Information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89" y="2213719"/>
            <a:ext cx="3915626" cy="33261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9610" y="2747973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ontserrat" panose="02000505000000020004" pitchFamily="2" charset="0"/>
              </a:rPr>
              <a:t>Graph type can be undirected, directed, mixed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ontserrat" panose="02000505000000020004" pitchFamily="2" charset="0"/>
              </a:rPr>
              <a:t>The workplace can be new or append to the existing one </a:t>
            </a:r>
          </a:p>
        </p:txBody>
      </p:sp>
    </p:spTree>
    <p:extLst>
      <p:ext uri="{BB962C8B-B14F-4D97-AF65-F5344CB8AC3E}">
        <p14:creationId xmlns:p14="http://schemas.microsoft.com/office/powerpoint/2010/main" val="30872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Data Information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89" y="2213719"/>
            <a:ext cx="3915626" cy="33261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9610" y="2747973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ontserrat" panose="02000505000000020004" pitchFamily="2" charset="0"/>
              </a:rPr>
              <a:t>Graph type can be undirected, directed, mixed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ontserrat" panose="02000505000000020004" pitchFamily="2" charset="0"/>
              </a:rPr>
              <a:t>The workplace can be new or append to the existing one </a:t>
            </a:r>
          </a:p>
        </p:txBody>
      </p:sp>
    </p:spTree>
    <p:extLst>
      <p:ext uri="{BB962C8B-B14F-4D97-AF65-F5344CB8AC3E}">
        <p14:creationId xmlns:p14="http://schemas.microsoft.com/office/powerpoint/2010/main" val="240864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Define the Node Label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688734" y="2631201"/>
            <a:ext cx="57371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Montserrat" panose="02000505000000020004" pitchFamily="2" charset="0"/>
              </a:rPr>
              <a:t>Click Data Laboratory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Montserrat" panose="02000505000000020004" pitchFamily="2" charset="0"/>
              </a:rPr>
              <a:t>Choose Nodes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Montserrat" panose="02000505000000020004" pitchFamily="2" charset="0"/>
              </a:rPr>
              <a:t>Click Copy Data to Other Column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Montserrat" panose="02000505000000020004" pitchFamily="2" charset="0"/>
              </a:rPr>
              <a:t>Choose 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Montserrat" panose="02000505000000020004" pitchFamily="2" charset="0"/>
              </a:rPr>
              <a:t>Choose Label</a:t>
            </a:r>
            <a:endParaRPr lang="en-US" sz="1600" dirty="0">
              <a:latin typeface="Montserrat" panose="02000505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86" y="2144299"/>
            <a:ext cx="5429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285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puteri</dc:creator>
  <cp:lastModifiedBy>Dian puteri</cp:lastModifiedBy>
  <cp:revision>96</cp:revision>
  <dcterms:created xsi:type="dcterms:W3CDTF">2019-08-29T02:49:17Z</dcterms:created>
  <dcterms:modified xsi:type="dcterms:W3CDTF">2019-11-22T15:39:17Z</dcterms:modified>
</cp:coreProperties>
</file>