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9" r:id="rId3"/>
    <p:sldId id="404" r:id="rId4"/>
    <p:sldId id="405" r:id="rId5"/>
    <p:sldId id="406" r:id="rId6"/>
    <p:sldId id="407" r:id="rId7"/>
    <p:sldId id="408" r:id="rId8"/>
    <p:sldId id="409" r:id="rId9"/>
    <p:sldId id="3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7A39B"/>
    <a:srgbClr val="5FC8C1"/>
    <a:srgbClr val="FFFFFF"/>
    <a:srgbClr val="FE7B01"/>
    <a:srgbClr val="04599E"/>
    <a:srgbClr val="F9F9F9"/>
    <a:srgbClr val="189DBE"/>
    <a:srgbClr val="813750"/>
    <a:srgbClr val="E4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3F19-8CD3-45BB-A70A-95A8687CB93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F119-7A11-4368-8D37-E17674A6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 txBox="1">
            <a:spLocks/>
          </p:cNvSpPr>
          <p:nvPr/>
        </p:nvSpPr>
        <p:spPr>
          <a:xfrm>
            <a:off x="566059" y="603701"/>
            <a:ext cx="10945360" cy="1998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solidFill>
                  <a:srgbClr val="FFC000"/>
                </a:solidFill>
                <a:latin typeface="Montserrat" panose="02000505000000020004" pitchFamily="2" charset="0"/>
              </a:rPr>
              <a:t>Practice</a:t>
            </a:r>
          </a:p>
          <a:p>
            <a:pPr algn="l"/>
            <a:r>
              <a:rPr lang="en-US" sz="3200" b="1" smtClean="0">
                <a:solidFill>
                  <a:srgbClr val="FFC000"/>
                </a:solidFill>
                <a:latin typeface="Montserrat" panose="02000505000000020004" pitchFamily="2" charset="0"/>
              </a:rPr>
              <a:t>Text </a:t>
            </a:r>
            <a:r>
              <a:rPr lang="en-US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Network Analysis</a:t>
            </a:r>
            <a:endParaRPr lang="en-ID" sz="3600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0438B511-AF8E-4105-B4CF-8EA18B1AE1B5}"/>
              </a:ext>
            </a:extLst>
          </p:cNvPr>
          <p:cNvSpPr txBox="1">
            <a:spLocks/>
          </p:cNvSpPr>
          <p:nvPr/>
        </p:nvSpPr>
        <p:spPr>
          <a:xfrm>
            <a:off x="566059" y="2791057"/>
            <a:ext cx="7644618" cy="320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7A39B"/>
                </a:solidFill>
                <a:latin typeface="Montserrat" panose="02000505000000020004" pitchFamily="2" charset="0"/>
              </a:rPr>
              <a:t>Digital Business Ecosystem Research Center</a:t>
            </a:r>
            <a:endParaRPr lang="en-ID" sz="1800" dirty="0">
              <a:solidFill>
                <a:srgbClr val="37A39B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9" y="6071553"/>
            <a:ext cx="1245278" cy="4163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7" y="6071553"/>
            <a:ext cx="1432365" cy="416333"/>
          </a:xfrm>
          <a:prstGeom prst="rect">
            <a:avLst/>
          </a:prstGeom>
        </p:spPr>
      </p:pic>
      <p:pic>
        <p:nvPicPr>
          <p:cNvPr id="8" name="Picture 2" descr="Image result for wordij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2" t="37125" r="43162" b="52083"/>
          <a:stretch/>
        </p:blipFill>
        <p:spPr bwMode="auto">
          <a:xfrm>
            <a:off x="5423771" y="3586019"/>
            <a:ext cx="2254684" cy="7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sil gambar untuk gephi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03" y="3111958"/>
            <a:ext cx="2855639" cy="28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5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Text Network Analysis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0" y="2530993"/>
            <a:ext cx="806587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The analysis of text describing various kinds of "computer support solution" that allows the analyst to "extract networks of concepts" from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The assumption underlying the emergence text network is a relationship that is contained in every word so that it produces a pattern that can be analyzed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2000505000000020004" pitchFamily="2" charset="0"/>
              </a:rPr>
              <a:t>Source: </a:t>
            </a:r>
            <a:r>
              <a:rPr lang="en-US" dirty="0" err="1">
                <a:latin typeface="Montserrat" panose="02000505000000020004" pitchFamily="2" charset="0"/>
              </a:rPr>
              <a:t>Bratawisnu</a:t>
            </a:r>
            <a:r>
              <a:rPr lang="en-US" dirty="0">
                <a:latin typeface="Montserrat" panose="02000505000000020004" pitchFamily="2" charset="0"/>
              </a:rPr>
              <a:t> et al., (2017)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Data Preparation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0" y="2606435"/>
            <a:ext cx="80658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Prepare </a:t>
            </a:r>
            <a:r>
              <a:rPr lang="en-US" sz="1600" dirty="0">
                <a:latin typeface="Montserrat" panose="02000505000000020004" pitchFamily="2" charset="0"/>
              </a:rPr>
              <a:t>the data which consist textual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Place the textual content in one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Named the column with “text”, then save file as .</a:t>
            </a:r>
            <a:r>
              <a:rPr lang="en-US" sz="1600" dirty="0" err="1">
                <a:latin typeface="Montserrat" panose="02000505000000020004" pitchFamily="2" charset="0"/>
              </a:rPr>
              <a:t>csv</a:t>
            </a:r>
            <a:endParaRPr lang="en-US" sz="1600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*don’t forget to preprocess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3E8482-4608-4758-857B-D01F90E4E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125" b="49066"/>
          <a:stretch/>
        </p:blipFill>
        <p:spPr>
          <a:xfrm>
            <a:off x="6899292" y="2067040"/>
            <a:ext cx="4620491" cy="37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Data Preparation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606435"/>
            <a:ext cx="6337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Open </a:t>
            </a:r>
            <a:r>
              <a:rPr lang="en-US" sz="1600" dirty="0" err="1">
                <a:latin typeface="Montserrat" panose="02000505000000020004" pitchFamily="2" charset="0"/>
              </a:rPr>
              <a:t>WORDij</a:t>
            </a:r>
            <a:endParaRPr lang="en-US" sz="1600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On the “Source Text File” click browse &gt; choose the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On the “Drop List File” click browse &gt; choose file </a:t>
            </a:r>
            <a:r>
              <a:rPr lang="en-US" sz="1600" dirty="0" err="1">
                <a:latin typeface="Montserrat" panose="02000505000000020004" pitchFamily="2" charset="0"/>
              </a:rPr>
              <a:t>stopwords</a:t>
            </a:r>
            <a:endParaRPr lang="en-US" sz="1600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Then, click “Analyze Now”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xmlns="" id="{BEAD11F2-A64E-42E1-A4C1-F1819D464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77414" y="2237476"/>
            <a:ext cx="4207364" cy="35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schemeClr val="accent4"/>
                </a:solidFill>
                <a:latin typeface="Montserrat" panose="02000505000000020004" pitchFamily="2" charset="0"/>
              </a:rPr>
              <a:t>WORDij</a:t>
            </a:r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 Output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22FEAE5-B6E2-473D-B8E2-541DD1BF9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87" y="2789363"/>
            <a:ext cx="7612636" cy="26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Data Preparation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606435"/>
            <a:ext cx="6437490" cy="296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00505000000020004" pitchFamily="2" charset="0"/>
              </a:rPr>
              <a:t>Create new excel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00505000000020004" pitchFamily="2" charset="0"/>
              </a:rPr>
              <a:t>Place into column “pair” on the .</a:t>
            </a:r>
            <a:r>
              <a:rPr lang="en-US" sz="1400" dirty="0" err="1">
                <a:latin typeface="Montserrat" panose="02000505000000020004" pitchFamily="2" charset="0"/>
              </a:rPr>
              <a:t>stp</a:t>
            </a:r>
            <a:r>
              <a:rPr lang="en-US" sz="1400" dirty="0">
                <a:latin typeface="Montserrat" panose="02000505000000020004" pitchFamily="2" charset="0"/>
              </a:rPr>
              <a:t> file to the new excel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00505000000020004" pitchFamily="2" charset="0"/>
              </a:rPr>
              <a:t>Named the 1st column as “Source” and 2nd column </a:t>
            </a:r>
            <a:r>
              <a:rPr lang="en-US" sz="1400" dirty="0" err="1">
                <a:latin typeface="Montserrat" panose="02000505000000020004" pitchFamily="2" charset="0"/>
              </a:rPr>
              <a:t>as“Target</a:t>
            </a:r>
            <a:r>
              <a:rPr lang="en-US" sz="1400" dirty="0">
                <a:latin typeface="Montserrat" panose="02000505000000020004" pitchFamily="2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00505000000020004" pitchFamily="2" charset="0"/>
              </a:rPr>
              <a:t>Place the data </a:t>
            </a:r>
            <a:r>
              <a:rPr lang="en-US" sz="1400" dirty="0" err="1">
                <a:latin typeface="Montserrat" panose="02000505000000020004" pitchFamily="2" charset="0"/>
              </a:rPr>
              <a:t>from“proportion</a:t>
            </a:r>
            <a:r>
              <a:rPr lang="en-US" sz="1400" dirty="0">
                <a:latin typeface="Montserrat" panose="02000505000000020004" pitchFamily="2" charset="0"/>
              </a:rPr>
              <a:t>” in .</a:t>
            </a:r>
            <a:r>
              <a:rPr lang="en-US" sz="1400" dirty="0" err="1">
                <a:latin typeface="Montserrat" panose="02000505000000020004" pitchFamily="2" charset="0"/>
              </a:rPr>
              <a:t>stp</a:t>
            </a:r>
            <a:r>
              <a:rPr lang="en-US" sz="1400" dirty="0">
                <a:latin typeface="Montserrat" panose="02000505000000020004" pitchFamily="2" charset="0"/>
              </a:rPr>
              <a:t> file to .</a:t>
            </a:r>
            <a:r>
              <a:rPr lang="en-US" sz="1400" dirty="0" err="1">
                <a:latin typeface="Montserrat" panose="02000505000000020004" pitchFamily="2" charset="0"/>
              </a:rPr>
              <a:t>xlsx</a:t>
            </a:r>
            <a:r>
              <a:rPr lang="en-US" sz="1400" dirty="0">
                <a:latin typeface="Montserrat" panose="02000505000000020004" pitchFamily="2" charset="0"/>
              </a:rPr>
              <a:t> which has column named source and target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00505000000020004" pitchFamily="2" charset="0"/>
              </a:rPr>
              <a:t>Place the data to the 3rd column and named its first row as “Weight”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00505000000020004" pitchFamily="2" charset="0"/>
              </a:rPr>
              <a:t>Save file as .CSV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7D8E941-94BA-4483-BF1D-7F6D1E063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01" y="2148357"/>
            <a:ext cx="4501672" cy="38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Analyze with </a:t>
            </a:r>
            <a:r>
              <a:rPr lang="en-US" sz="4000" b="1" dirty="0" err="1" smtClean="0">
                <a:solidFill>
                  <a:schemeClr val="accent4"/>
                </a:solidFill>
                <a:latin typeface="Montserrat" panose="02000505000000020004" pitchFamily="2" charset="0"/>
              </a:rPr>
              <a:t>Gephi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606435"/>
            <a:ext cx="4871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On overview, choose layout and click run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On statistics toolbar, run “modularity” &gt; Click Ok &gt; finish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On the tab appearances toolbar, click “nodes”  &gt; “Partition” &gt; “Modularity Class” &gt; Apply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The modularity network will appear as different color for each groups of network.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553AA1D-CC86-4408-93D9-75E73E582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816" y="2368154"/>
            <a:ext cx="3291173" cy="3386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08A238A-4DC4-473B-8469-CB94A8F2E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208" y="2368154"/>
            <a:ext cx="2683606" cy="33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6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Visualization with </a:t>
            </a:r>
            <a:r>
              <a:rPr lang="en-US" sz="4000" b="1" dirty="0" err="1" smtClean="0">
                <a:solidFill>
                  <a:schemeClr val="accent4"/>
                </a:solidFill>
                <a:latin typeface="Montserrat" panose="02000505000000020004" pitchFamily="2" charset="0"/>
              </a:rPr>
              <a:t>Gephi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606435"/>
            <a:ext cx="6274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Go to data laboratory, click “copy data to other column” &gt; choose “id” &gt; copy to “label”.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Go to preview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“show labels”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Modify the visualization by the font or the color in the left side.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Refresh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226BF69-DF4C-48F4-A735-D5D2834435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1950528"/>
            <a:ext cx="4209765" cy="42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4618"/>
            <a:ext cx="12192000" cy="156530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ED3237"/>
                </a:solidFill>
                <a:latin typeface="Montserrat" panose="02000505000000020004" pitchFamily="2" charset="0"/>
              </a:rPr>
              <a:t>THANK YOU</a:t>
            </a:r>
            <a:endParaRPr lang="en-ID" sz="6000" b="1" dirty="0">
              <a:solidFill>
                <a:srgbClr val="ED3237"/>
              </a:solidFill>
              <a:latin typeface="Montserrat" panose="02000505000000020004" pitchFamily="2" charset="0"/>
            </a:endParaRPr>
          </a:p>
        </p:txBody>
      </p:sp>
      <p:pic>
        <p:nvPicPr>
          <p:cNvPr id="8" name="Gambar 9" descr="Sebuah gambar berisi teks&#10;&#10;Deskripsi dihasilkan secara otomatis">
            <a:extLst>
              <a:ext uri="{FF2B5EF4-FFF2-40B4-BE49-F238E27FC236}">
                <a16:creationId xmlns="" xmlns:a16="http://schemas.microsoft.com/office/drawing/2014/main" id="{5ADD29DC-D178-4047-AC04-D57E1EFE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r="18671" b="39395"/>
          <a:stretch/>
        </p:blipFill>
        <p:spPr>
          <a:xfrm>
            <a:off x="5173980" y="1408699"/>
            <a:ext cx="1844040" cy="2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8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336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puteri</dc:creator>
  <cp:lastModifiedBy>Dian puteri</cp:lastModifiedBy>
  <cp:revision>86</cp:revision>
  <dcterms:created xsi:type="dcterms:W3CDTF">2019-08-29T02:49:17Z</dcterms:created>
  <dcterms:modified xsi:type="dcterms:W3CDTF">2019-11-22T15:42:10Z</dcterms:modified>
</cp:coreProperties>
</file>